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92" r:id="rId5"/>
    <p:sldMasterId id="2147483814" r:id="rId6"/>
  </p:sldMasterIdLst>
  <p:notesMasterIdLst>
    <p:notesMasterId r:id="rId37"/>
  </p:notesMasterIdLst>
  <p:sldIdLst>
    <p:sldId id="257" r:id="rId7"/>
    <p:sldId id="379" r:id="rId8"/>
    <p:sldId id="260" r:id="rId9"/>
    <p:sldId id="381" r:id="rId10"/>
    <p:sldId id="382" r:id="rId11"/>
    <p:sldId id="259" r:id="rId12"/>
    <p:sldId id="383" r:id="rId13"/>
    <p:sldId id="384" r:id="rId14"/>
    <p:sldId id="261" r:id="rId15"/>
    <p:sldId id="396" r:id="rId16"/>
    <p:sldId id="387" r:id="rId17"/>
    <p:sldId id="389" r:id="rId18"/>
    <p:sldId id="270" r:id="rId19"/>
    <p:sldId id="271" r:id="rId20"/>
    <p:sldId id="273" r:id="rId21"/>
    <p:sldId id="274" r:id="rId22"/>
    <p:sldId id="277" r:id="rId23"/>
    <p:sldId id="278" r:id="rId24"/>
    <p:sldId id="283" r:id="rId25"/>
    <p:sldId id="292" r:id="rId26"/>
    <p:sldId id="293" r:id="rId27"/>
    <p:sldId id="295" r:id="rId28"/>
    <p:sldId id="296" r:id="rId29"/>
    <p:sldId id="297" r:id="rId30"/>
    <p:sldId id="299" r:id="rId31"/>
    <p:sldId id="300" r:id="rId32"/>
    <p:sldId id="310" r:id="rId33"/>
    <p:sldId id="304" r:id="rId34"/>
    <p:sldId id="315" r:id="rId35"/>
    <p:sldId id="302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404040"/>
    <a:srgbClr val="FFFF00"/>
    <a:srgbClr val="FF0000"/>
    <a:srgbClr val="FFAFAF"/>
    <a:srgbClr val="FFC800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B4866-DEF2-4C43-8349-182E9F13075C}" v="1" dt="2021-09-02T03:29:21.212"/>
    <p1510:client id="{9265EC0A-6E68-1840-03D7-1941EF7A31B0}" v="2" dt="2020-09-21T02:32:56.654"/>
    <p1510:client id="{A063D088-1DB8-4FF8-990E-C6F8BCD29DFC}" v="1" dt="2021-09-07T13:47:10.902"/>
    <p1510:client id="{B0168B42-0A4F-1298-36D7-8DD40610397C}" v="1" dt="2020-09-22T05:24:12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microsoft.com/office/2015/10/relationships/revisionInfo" Target="revisionInfo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dney Miller" userId="S::smiller26@ggc.edu::6a323e18-8477-4cea-9107-20dead14ff8a" providerId="AD" clId="Web-{9265EC0A-6E68-1840-03D7-1941EF7A31B0}"/>
    <pc:docChg chg="modSld">
      <pc:chgData name="Sydney Miller" userId="S::smiller26@ggc.edu::6a323e18-8477-4cea-9107-20dead14ff8a" providerId="AD" clId="Web-{9265EC0A-6E68-1840-03D7-1941EF7A31B0}" dt="2020-09-21T02:32:56.639" v="1" actId="1076"/>
      <pc:docMkLst>
        <pc:docMk/>
      </pc:docMkLst>
      <pc:sldChg chg="modSp">
        <pc:chgData name="Sydney Miller" userId="S::smiller26@ggc.edu::6a323e18-8477-4cea-9107-20dead14ff8a" providerId="AD" clId="Web-{9265EC0A-6E68-1840-03D7-1941EF7A31B0}" dt="2020-09-21T02:32:56.639" v="1" actId="1076"/>
        <pc:sldMkLst>
          <pc:docMk/>
          <pc:sldMk cId="0" sldId="270"/>
        </pc:sldMkLst>
        <pc:spChg chg="mod">
          <ac:chgData name="Sydney Miller" userId="S::smiller26@ggc.edu::6a323e18-8477-4cea-9107-20dead14ff8a" providerId="AD" clId="Web-{9265EC0A-6E68-1840-03D7-1941EF7A31B0}" dt="2020-09-21T02:32:56.639" v="1" actId="1076"/>
          <ac:spMkLst>
            <pc:docMk/>
            <pc:sldMk cId="0" sldId="270"/>
            <ac:spMk id="29698" creationId="{3592CB6F-F94F-481E-A3FA-AFFFD4F0059E}"/>
          </ac:spMkLst>
        </pc:spChg>
      </pc:sldChg>
    </pc:docChg>
  </pc:docChgLst>
  <pc:docChgLst>
    <pc:chgData name="chitalu lushinga" userId="S::clushinga@ggc.edu::ab9278af-6406-4f9b-96df-993294c57b65" providerId="AD" clId="Web-{26EB4866-DEF2-4C43-8349-182E9F13075C}"/>
    <pc:docChg chg="addSld">
      <pc:chgData name="chitalu lushinga" userId="S::clushinga@ggc.edu::ab9278af-6406-4f9b-96df-993294c57b65" providerId="AD" clId="Web-{26EB4866-DEF2-4C43-8349-182E9F13075C}" dt="2021-09-02T03:29:21.212" v="0"/>
      <pc:docMkLst>
        <pc:docMk/>
      </pc:docMkLst>
      <pc:sldChg chg="new">
        <pc:chgData name="chitalu lushinga" userId="S::clushinga@ggc.edu::ab9278af-6406-4f9b-96df-993294c57b65" providerId="AD" clId="Web-{26EB4866-DEF2-4C43-8349-182E9F13075C}" dt="2021-09-02T03:29:21.212" v="0"/>
        <pc:sldMkLst>
          <pc:docMk/>
          <pc:sldMk cId="3887806300" sldId="397"/>
        </pc:sldMkLst>
      </pc:sldChg>
    </pc:docChg>
  </pc:docChgLst>
  <pc:docChgLst>
    <pc:chgData name="Evelyn R. Brannock" userId="S::ebrannoc@ggc.edu::b0338d67-39be-4b66-9a31-6f1b08db17ed" providerId="AD" clId="Web-{A063D088-1DB8-4FF8-990E-C6F8BCD29DFC}"/>
    <pc:docChg chg="delSld">
      <pc:chgData name="Evelyn R. Brannock" userId="S::ebrannoc@ggc.edu::b0338d67-39be-4b66-9a31-6f1b08db17ed" providerId="AD" clId="Web-{A063D088-1DB8-4FF8-990E-C6F8BCD29DFC}" dt="2021-09-07T13:47:10.902" v="0"/>
      <pc:docMkLst>
        <pc:docMk/>
      </pc:docMkLst>
      <pc:sldChg chg="del">
        <pc:chgData name="Evelyn R. Brannock" userId="S::ebrannoc@ggc.edu::b0338d67-39be-4b66-9a31-6f1b08db17ed" providerId="AD" clId="Web-{A063D088-1DB8-4FF8-990E-C6F8BCD29DFC}" dt="2021-09-07T13:47:10.902" v="0"/>
        <pc:sldMkLst>
          <pc:docMk/>
          <pc:sldMk cId="3887806300" sldId="397"/>
        </pc:sldMkLst>
      </pc:sldChg>
    </pc:docChg>
  </pc:docChgLst>
  <pc:docChgLst>
    <pc:chgData name="Guest User" userId="S::urn:spo:anon#c62995d2327625fae5c25dd0b60849e538422ebfa26b56a50016aef27b9aa706::" providerId="AD" clId="Web-{B0168B42-0A4F-1298-36D7-8DD40610397C}"/>
    <pc:docChg chg="modSld">
      <pc:chgData name="Guest User" userId="S::urn:spo:anon#c62995d2327625fae5c25dd0b60849e538422ebfa26b56a50016aef27b9aa706::" providerId="AD" clId="Web-{B0168B42-0A4F-1298-36D7-8DD40610397C}" dt="2020-09-22T05:24:12.519" v="0" actId="1076"/>
      <pc:docMkLst>
        <pc:docMk/>
      </pc:docMkLst>
      <pc:sldChg chg="modSp">
        <pc:chgData name="Guest User" userId="S::urn:spo:anon#c62995d2327625fae5c25dd0b60849e538422ebfa26b56a50016aef27b9aa706::" providerId="AD" clId="Web-{B0168B42-0A4F-1298-36D7-8DD40610397C}" dt="2020-09-22T05:24:12.519" v="0" actId="1076"/>
        <pc:sldMkLst>
          <pc:docMk/>
          <pc:sldMk cId="0" sldId="257"/>
        </pc:sldMkLst>
        <pc:spChg chg="mod">
          <ac:chgData name="Guest User" userId="S::urn:spo:anon#c62995d2327625fae5c25dd0b60849e538422ebfa26b56a50016aef27b9aa706::" providerId="AD" clId="Web-{B0168B42-0A4F-1298-36D7-8DD40610397C}" dt="2020-09-22T05:24:12.519" v="0" actId="1076"/>
          <ac:spMkLst>
            <pc:docMk/>
            <pc:sldMk cId="0" sldId="257"/>
            <ac:spMk id="18435" creationId="{890ADA1A-D0B7-4A0A-80B5-AE68C51E7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0674C4-A285-4F1D-BC29-18D371EC98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53829-A0DA-4ED8-873C-2B941376EEE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fld id="{C3AB1381-8774-49FF-8202-89F4C6CF4E04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10C9879-1978-4FA9-9312-B59E068341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427EF73-9BF2-4156-8951-F756FC58D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1E786-7032-4516-8EA2-86475854C0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74960-03DA-4A8D-AFAC-B2C5A24C7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DC21CC3-9549-4298-8088-7C8DB22F231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ＭＳ Ｐゴシック" pitchFamily="-10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2AE7B9B5-7352-41A8-8B2A-1219D82C65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5AE60A85-3C3F-411D-BA84-923022DC1F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23E39BBE-E599-4CEC-B86F-79E82DF1C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337998D-3348-42CB-B570-6656939392E9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6F5C8-795A-455F-A2C3-3C396C9D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C356-84D4-48A2-B9EA-5A671768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70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B0133-7C46-49C6-BFE5-32B37673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D4686-F4FB-4BD2-96F0-95A6F1D0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8563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1B55-210B-4D0A-99C4-EE756FA5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A2282-EFD0-4E10-9F49-CF928FF6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9200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4B875-72A8-498D-BDC8-76994544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4A16-31A6-43BC-BBE3-22F12886F401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7F1D1-E0A0-4328-A2D8-1FA385D5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57357-6C02-48F6-9AFA-0C3979B7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C5D13-4513-495C-BDF4-F166E671E1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493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157BC-BAAB-4E18-80E2-DCA9E2C3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8C2D6-0472-402A-BD79-8A41F4018618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47F10-3D86-45F7-84A6-FAB6DEAD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1C495-DC89-4A77-A35F-C87BFDD6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49667-81FE-41C9-B865-DA88674031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831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B83D2-0890-484D-B672-B4355CE7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606E7-C12A-4E3E-9A40-D4D04C8AA944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2D047-08AA-41A2-93CF-16BBE343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7C36A-84DD-4FAA-BD01-3BEC2DE4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C6CBB-BC0B-47A3-A623-5902414698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88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0066C6-36DE-4C3D-9399-D7111946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6FF66-DEC0-49BC-8E7B-9DABFDF1E995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9627A0-A441-4991-A353-1C35B282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BC5B33-93F2-4121-BCD7-9915CE69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BC0D6-8D60-4224-957F-25BF1BD106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464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CA02516-2CCA-4524-A70B-53FB255F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0C0F8-59B7-41D6-830E-FA3C7FA8A4A5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7B4068A-C4BB-4498-860B-80CD8DCB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3B371C-9C67-4C0B-9F7F-4F9C0615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EF002-B25B-4CB5-822B-0D0DE57AD2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302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F7BC3DD-8739-42E3-B11C-8B2BE926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D986D-1D3D-467A-8B52-D7CCCA858B71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1C2CC76-17E9-47F5-AE0E-897D9EB3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AC9D4FF-F40C-401E-9373-0DA64A4F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1A521-848F-4742-AC9A-035CBD9520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276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164569F-623E-4F38-87CB-DF00D5EA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A87A5-9406-4DE7-B102-8C449CE3FF7D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D1E3874-E97A-4760-98C3-2A893F60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22C59D-C484-4BBF-9589-A30D1FC9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DBA53-23F7-4AD0-9892-2977B54E5A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611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6FA56BA-5410-47EF-B6CC-3D42D957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245C8-766C-4DA1-B705-9B7F7E73C770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0D9358-5772-4A9E-ADD4-6E8C7147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58CFD0-27FF-4C9D-8E7A-1DAAE477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81A29-D408-4712-AA1E-F10F5B032F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58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E9B70-D2E0-4D6B-8635-97908606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B49E0-8D35-4025-AEAD-7AC30B09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7478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4A3A873-CEE6-4FBE-905F-CB514C08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520DC-46D8-40DE-B9EB-CB08F507DA74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AACEEF5-6E8D-4F86-9577-89959C30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4EB8C5-CA4A-411A-BB45-BB152914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ECB6E-47E8-4653-8756-CB5CD1AD45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698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51ED-A7DE-4510-9626-71720508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D2CE7-BC38-4AD9-B2D4-E84DD572952C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A064-F0E8-45DE-B27F-00555D9A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4411A-C966-4EB2-83AC-5A0AEC8F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50A8F-B94D-4ED8-A434-F0CA05B5B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679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7C64B-1581-49DC-8759-2D2EEAAC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9BA70-54F4-42C1-A8DF-F17B74878CAB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C9BB-5A4D-4FD1-B3D9-5A10C069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0B91A-611C-46C4-B7E4-604B4F7C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9DFF4-1DB9-4A79-8FE5-2B69920BB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383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09485-5A14-4E49-9266-4D37774C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2045B-1B42-4F57-834C-CE7950C469AE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BE4A2-B4E5-43BE-9569-786ED13A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76C2-1609-4880-B7F6-9E28AE42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07E54-081F-4410-9EAE-016C78581B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39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7E279-0D76-48FD-85F1-E0610826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AE8E5-450F-4620-A9EA-3078ECB48878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1DA-FCBB-49A2-BE6B-2A568D31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C23E0-19E2-4DC4-ABEC-9DD81C16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41C078-8DAC-4290-8547-425AEEA01F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5173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24E2-2388-4FF2-9E85-1A6D4396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BB64F-4451-4856-9F03-1D1742449715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86EDA-1A3B-417E-AC50-01D75A31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9A581-3CDE-401E-9E28-65CB1EDF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63DC90-7D38-4427-BA4A-934919F754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02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B80737-1C58-4592-9A68-7CB8AA07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17E08-3CDE-4968-9A86-D3004E34F8D7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EFCD15-ED9F-4E1D-B777-3D40D283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2EDE69-29D7-4C76-AC2D-455BEA7E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88D3E-8284-4FF0-918A-CF3EE1116F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9438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7933F26-0AD5-4E86-93A6-1B0C99DA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1E2B6-2813-42A0-8961-F96BA2A4B799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6063028-2BE2-42F2-9216-A2AC8E79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42033E2-6DB8-445F-A93C-5EC24347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D1B658-434C-438A-8466-B4595C3C6F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1877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E8EE284-038B-470D-AE2D-CABD13DE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39DFE-F73B-40C8-9CAC-578FC79B6553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D34D85F-7DC6-4BA7-9AD2-ECFCA358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E1BD86C-8509-407B-A8EA-EF0B2C0B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9090F-6F36-45C7-AD3C-27C2C402EE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207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C4BED9-BE8C-406A-BEC4-08A4E282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11251-4F32-44A6-B3C1-8EB0CF7CFDDB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4F52EE-A9A9-4DCA-B15B-8C8A3903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5BAF55F-E214-40CD-A4F5-B0AFF4AE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3EC8D-A88F-4DBF-847D-B95E488655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5F6ED-7648-4ECB-8E50-4274E9D2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0D06F-5F55-4080-B2AB-77F11751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25213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DE3C0E0-BF6E-4317-B11C-CEC05C2C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8BAF4-4996-4D3F-96F3-F4053999A650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AD75F1F-B3D6-4414-9C1B-751C55C1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7EA3EC-FE0C-47B1-93AC-905AFC9A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2C93C-1414-46D2-B29B-E03741AFCA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2558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EE5E8E0-7CE1-43FF-8DDC-BFA51461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662AA-E2B1-43B6-8A77-FA52884DB5A9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91402B-C441-4641-8A85-D242216F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6098C-927E-49E1-B231-A37FF97B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F2204-C0E8-4EBE-BBEF-1F7065E6E6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8552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D1016-9451-41F0-8EAD-CEC6A6D7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8078-F257-4ECE-895B-AF302C2A52DE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844FA-AD78-4065-9C86-F70837B6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1671-B762-417D-BB0A-230CEF37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BA82B-C6FB-4A06-B764-B58A628607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2061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F6CAB-E008-4A49-B930-BCD73E5F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D4AEB-D557-4575-A5B3-A36A6B14FEA3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706E8-8516-4D85-A47E-23573D25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CA641-843B-44D1-AD37-AACCBB1B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8389B-5488-46E6-B52E-CDCA527D09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54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42F5C-089F-48CB-B279-81AADE7B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F9AF1-DC05-4589-9CB8-69C26BD3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371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47791-1343-4C10-9BF6-8CD39616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852AD-1CD1-4354-A907-325D34D7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064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CB063-F4A1-48B3-BD58-42221C47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03F2C-7539-43DF-BA15-852F0932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69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3648C-02AC-4023-A429-15E6B08C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D9033-1F9D-49B5-927A-4B1C2694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595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A84A4-540B-4178-8A7F-94B0AD63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C8C4B-2748-455B-8DC5-AB71EAAA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0546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E8D7C-28A1-49DD-912D-539D6FDF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D4085-65BB-41D8-AF27-4A0F80FF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284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3983F4C-9D89-4E7E-84BD-11C326D82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8D8CB92-0D85-4968-AA80-D378AC84E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BCE89FF-7FA8-4AFC-B3E6-8F79BFF74CE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B951843-78DB-4993-B865-8B5D7AFE57F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1">
                <a:latin typeface="Arial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1030" name="Line 5">
            <a:extLst>
              <a:ext uri="{FF2B5EF4-FFF2-40B4-BE49-F238E27FC236}">
                <a16:creationId xmlns:a16="http://schemas.microsoft.com/office/drawing/2014/main" id="{D9E99A85-C707-4051-8D45-DF1620F1E5F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2B6D5939-2591-4DF0-9699-53DFE969736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  <a:endParaRPr lang="en-US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17A2C841-2D9A-4B20-8D96-BE8CAA6C39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79CF5-5D88-490C-895C-D4F6106FC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fld id="{84D25B07-79FE-4C2A-A979-EA057A364695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D3B3A-F288-4EB2-B060-2E4B815B6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25884-F62E-410D-B14A-4A6A3E431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216D5E2-E1D7-42FD-9201-5D7C00F1684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5" name="Line 3">
            <a:extLst>
              <a:ext uri="{FF2B5EF4-FFF2-40B4-BE49-F238E27FC236}">
                <a16:creationId xmlns:a16="http://schemas.microsoft.com/office/drawing/2014/main" id="{B1E7F306-46E5-45E4-A26B-CE39EF6EF2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1B7E209-979E-4D49-88AA-3A12AA081F8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r" eaLnBrk="1" hangingPunct="1">
              <a:defRPr/>
            </a:pPr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 eaLnBrk="1" hangingPunct="1">
              <a:defRPr/>
            </a:pPr>
            <a:r>
              <a:rPr lang="en-US" sz="1200"/>
              <a:t>Copyright © 2009 by John Wiley &amp; Sons.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E770FF19-6DC1-49D3-AD4A-3558B997D46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  <a:endParaRPr lang="en-US" altLang="en-US"/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4951F793-342E-434C-917C-25BF50D942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AAAE-1928-4186-B883-4CF325027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fld id="{4A760C1F-09D5-4094-B9B9-48B329D40E95}" type="datetime1">
              <a:rPr lang="en-US"/>
              <a:pPr>
                <a:defRPr/>
              </a:pPr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4695-ACC7-4284-8C69-00DF77E9F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8B69F-85B4-4087-95E9-6F44EA728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8D20915-1668-4279-9CCB-31077C267EC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se/7/docs/api/index.html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id="{51FF71DA-54AB-4A41-B8F0-758CC8C0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90ADA1A-D0B7-4A0A-80B5-AE68C51E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1178"/>
            <a:ext cx="9144000" cy="597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73038" indent="-1730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30238" indent="-1730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/>
              <a:t>A </a:t>
            </a:r>
            <a:r>
              <a:rPr lang="en-US" altLang="en-US" sz="2000" b="1"/>
              <a:t>type</a:t>
            </a:r>
            <a:r>
              <a:rPr lang="en-US" altLang="en-US" sz="2000"/>
              <a:t> defines a set of values and the operations that can be carried out on the values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/>
              <a:t>Examples: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en-US" altLang="en-US" sz="1800" i="1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en-US" sz="1800" i="1"/>
              <a:t>has type </a:t>
            </a:r>
            <a:r>
              <a:rPr lang="en-US" altLang="en-US" sz="1800" i="1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i="1"/>
              <a:t> 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en-US" altLang="en-US" sz="1800" i="1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World" </a:t>
            </a:r>
            <a:r>
              <a:rPr lang="en-US" altLang="en-US" sz="1800" i="1"/>
              <a:t>has type </a:t>
            </a:r>
            <a:r>
              <a:rPr lang="en-US" altLang="en-US" sz="1800" i="1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800" i="1"/>
              <a:t> 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en-US" altLang="en-US" sz="1800" i="1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 </a:t>
            </a:r>
            <a:r>
              <a:rPr lang="en-US" altLang="en-US" sz="1800" i="1"/>
              <a:t>has type </a:t>
            </a:r>
            <a:r>
              <a:rPr lang="en-US" altLang="en-US" sz="1800" i="1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US" altLang="en-US" sz="1800" i="1"/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>
                <a:cs typeface="Courier New" panose="02070309020205020404" pitchFamily="49" charset="0"/>
              </a:rPr>
              <a:t>Java has separate types for </a:t>
            </a:r>
            <a:r>
              <a:rPr lang="en-US" altLang="en-US" sz="2000" b="1">
                <a:cs typeface="Courier New" panose="02070309020205020404" pitchFamily="49" charset="0"/>
              </a:rPr>
              <a:t>integers</a:t>
            </a:r>
            <a:r>
              <a:rPr lang="en-US" altLang="en-US" sz="2000">
                <a:cs typeface="Courier New" panose="02070309020205020404" pitchFamily="49" charset="0"/>
              </a:rPr>
              <a:t> and </a:t>
            </a:r>
            <a:r>
              <a:rPr lang="en-US" altLang="en-US" sz="2000" b="1">
                <a:cs typeface="Courier New" panose="02070309020205020404" pitchFamily="49" charset="0"/>
              </a:rPr>
              <a:t>floating-point numbers</a:t>
            </a:r>
            <a:endParaRPr lang="en-US" altLang="en-US" sz="2000">
              <a:cs typeface="Courier New" panose="02070309020205020404" pitchFamily="49" charset="0"/>
            </a:endParaRP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en-US" altLang="en-US" sz="1800" i="1"/>
              <a:t>The </a:t>
            </a:r>
            <a:r>
              <a:rPr lang="en-US" altLang="en-US" sz="1800" i="1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800" i="1"/>
              <a:t> type denotes floating-point numbers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>
                <a:cs typeface="Courier New" panose="02070309020205020404" pitchFamily="49" charset="0"/>
              </a:rPr>
              <a:t>A value such as </a:t>
            </a: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en-US" sz="2000">
                <a:cs typeface="Courier New" panose="02070309020205020404" pitchFamily="49" charset="0"/>
              </a:rPr>
              <a:t>or </a:t>
            </a: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1.3 </a:t>
            </a:r>
            <a:r>
              <a:rPr lang="en-US" altLang="en-US" sz="2000">
                <a:cs typeface="Courier New" panose="02070309020205020404" pitchFamily="49" charset="0"/>
              </a:rPr>
              <a:t>that occurs in a Java program is called a </a:t>
            </a:r>
            <a:r>
              <a:rPr lang="en-US" altLang="en-US" sz="2000" b="1">
                <a:cs typeface="Courier New" panose="02070309020205020404" pitchFamily="49" charset="0"/>
              </a:rPr>
              <a:t>number literal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>
                <a:cs typeface="Courier New" panose="02070309020205020404" pitchFamily="49" charset="0"/>
              </a:rPr>
              <a:t>Number types are </a:t>
            </a:r>
            <a:r>
              <a:rPr lang="en-US" altLang="en-US" sz="2000" b="1">
                <a:cs typeface="Courier New" panose="02070309020205020404" pitchFamily="49" charset="0"/>
              </a:rPr>
              <a:t>primitive types</a:t>
            </a:r>
            <a:endParaRPr lang="en-US" altLang="en-US" sz="2000">
              <a:cs typeface="Courier New" panose="02070309020205020404" pitchFamily="49" charset="0"/>
            </a:endParaRP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en-US" altLang="en-US" sz="1800" i="1"/>
              <a:t>Numbers are not objects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000">
                <a:cs typeface="Courier New" panose="02070309020205020404" pitchFamily="49" charset="0"/>
              </a:rPr>
              <a:t>Numbers can be combined by arithmetic operators such as </a:t>
            </a: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000">
                <a:cs typeface="Courier New" panose="02070309020205020404" pitchFamily="49" charset="0"/>
              </a:rPr>
              <a:t>, </a:t>
            </a: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000">
                <a:cs typeface="Courier New" panose="02070309020205020404" pitchFamily="49" charset="0"/>
              </a:rPr>
              <a:t>, and </a:t>
            </a: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eaLnBrk="1" hangingPunct="1">
              <a:spcBef>
                <a:spcPts val="1200"/>
              </a:spcBef>
            </a:pPr>
            <a:endParaRPr lang="en-US" altLang="en-US" sz="2000">
              <a:cs typeface="Courier New" panose="02070309020205020404" pitchFamily="49" charset="0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5DB64677-F20C-4E3C-BC3B-CAA8E90C0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0CF0F70E-5BF8-415A-A613-80A8292A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57CD36D-405B-4C56-AF76-76378EFC6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8850"/>
            <a:ext cx="91440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6538" indent="-2365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Assignment operator: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cs typeface="Courier New" panose="02070309020205020404" pitchFamily="49" charset="0"/>
              </a:rPr>
              <a:t>Used to change the value of a variable: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int width= 10;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width = 20;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6792AE4A-26D2-4452-B2E2-A85517119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The Assignment Operator</a:t>
            </a:r>
          </a:p>
        </p:txBody>
      </p:sp>
      <p:pic>
        <p:nvPicPr>
          <p:cNvPr id="47109" name="Picture 3" descr="one">
            <a:extLst>
              <a:ext uri="{FF2B5EF4-FFF2-40B4-BE49-F238E27FC236}">
                <a16:creationId xmlns:a16="http://schemas.microsoft.com/office/drawing/2014/main" id="{08E1CCB2-E24A-4298-8BF9-450ADC45F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4" descr="two">
            <a:extLst>
              <a:ext uri="{FF2B5EF4-FFF2-40B4-BE49-F238E27FC236}">
                <a16:creationId xmlns:a16="http://schemas.microsoft.com/office/drawing/2014/main" id="{6556388A-E6B5-4AFC-AB1D-2D0D55BD7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3063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0" descr="assignment.png">
            <a:extLst>
              <a:ext uri="{FF2B5EF4-FFF2-40B4-BE49-F238E27FC236}">
                <a16:creationId xmlns:a16="http://schemas.microsoft.com/office/drawing/2014/main" id="{FE42F100-29D6-4FD0-A38D-4AC6B5191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82925"/>
            <a:ext cx="317817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11" descr="assignment1.png">
            <a:extLst>
              <a:ext uri="{FF2B5EF4-FFF2-40B4-BE49-F238E27FC236}">
                <a16:creationId xmlns:a16="http://schemas.microsoft.com/office/drawing/2014/main" id="{A632B63D-FA35-4D97-8C55-7507BD886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82925"/>
            <a:ext cx="31797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A38B7051-E7D3-424A-B964-DD03AB20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E748F4F-B160-4375-8051-58DB5F4AB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4888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6538" indent="-2365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30238" indent="-1730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It is an error to use a variable that has never had a value assigned to it: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int height;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width = height; // ERROR—uninitialized variable height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7E24AE2C-93EE-4C01-B3E0-8504B88A0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Uninitialized Variables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927FD1-9321-4CE6-A07E-0CA3AB786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67163"/>
            <a:ext cx="91440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6538" indent="-2365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30238" indent="-1730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Remedy: assign a value to the variable before you use it: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int height = 30;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width = height; // OK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Even better, initialize the variable when you declare it: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int height = 30;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int width = height; // OK</a:t>
            </a:r>
          </a:p>
        </p:txBody>
      </p:sp>
      <p:pic>
        <p:nvPicPr>
          <p:cNvPr id="7" name="Picture 6" descr="uninitialized.png">
            <a:extLst>
              <a:ext uri="{FF2B5EF4-FFF2-40B4-BE49-F238E27FC236}">
                <a16:creationId xmlns:a16="http://schemas.microsoft.com/office/drawing/2014/main" id="{BE713EEF-CB98-45FE-8912-A1EE0756A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63246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/>
      <p:bldP spid="6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D2F6AFB9-21AF-40BF-B86A-3FA33B9F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0BB2E39-1455-42E8-8B5D-B1DBB8DE3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2500"/>
            <a:ext cx="9144000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173038" indent="-173038" eaLnBrk="1" hangingPunct="1">
              <a:buFontTx/>
              <a:buChar char="•"/>
              <a:defRPr/>
            </a:pPr>
            <a:r>
              <a:rPr lang="en-US" sz="2000">
                <a:latin typeface="Arial" charset="0"/>
                <a:ea typeface="ＭＳ Ｐゴシック" pitchFamily="-107" charset="-128"/>
              </a:rPr>
              <a:t>The right-hand side of the </a:t>
            </a:r>
            <a:r>
              <a:rPr lang="en-US" sz="2000">
                <a:solidFill>
                  <a:srgbClr val="6E8080"/>
                </a:solidFill>
                <a:latin typeface="Courier New" pitchFamily="-107" charset="0"/>
                <a:ea typeface="ＭＳ Ｐゴシック" pitchFamily="-107" charset="-128"/>
                <a:cs typeface="Courier New" pitchFamily="-107" charset="0"/>
              </a:rPr>
              <a:t>= </a:t>
            </a:r>
            <a:r>
              <a:rPr lang="en-US" sz="2000">
                <a:latin typeface="Arial" charset="0"/>
                <a:ea typeface="ＭＳ Ｐゴシック" pitchFamily="-107" charset="-128"/>
              </a:rPr>
              <a:t>symbol can be a mathematical expression:</a:t>
            </a:r>
          </a:p>
          <a:p>
            <a:pPr marL="630238" lvl="1" indent="-173038" eaLnBrk="1" hangingPunct="1">
              <a:spcBef>
                <a:spcPts val="1200"/>
              </a:spcBef>
              <a:defRPr/>
            </a:pPr>
            <a:r>
              <a:rPr lang="en-US" sz="2000">
                <a:solidFill>
                  <a:srgbClr val="6E8080"/>
                </a:solidFill>
                <a:latin typeface="Courier New" pitchFamily="-107" charset="0"/>
                <a:ea typeface="ＭＳ Ｐゴシック" pitchFamily="-107" charset="-128"/>
                <a:cs typeface="Courier New" pitchFamily="-107" charset="0"/>
              </a:rPr>
              <a:t>width = width + 10;</a:t>
            </a:r>
          </a:p>
          <a:p>
            <a:pPr marL="173038" indent="-173038" eaLnBrk="1" hangingPunct="1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sz="2000">
                <a:latin typeface="Arial" charset="0"/>
                <a:ea typeface="ＭＳ Ｐゴシック" pitchFamily="-107" charset="-128"/>
              </a:rPr>
              <a:t>Means:</a:t>
            </a:r>
          </a:p>
          <a:p>
            <a:pPr marL="630238" lvl="1" indent="-173038" eaLnBrk="1" hangingPunct="1">
              <a:spcBef>
                <a:spcPts val="1200"/>
              </a:spcBef>
              <a:buFont typeface="Arial" charset="0"/>
              <a:buAutoNum type="arabicPeriod"/>
              <a:defRPr/>
            </a:pPr>
            <a:r>
              <a:rPr lang="en-US" sz="1800" i="1">
                <a:latin typeface="Arial" charset="0"/>
                <a:ea typeface="ＭＳ Ｐゴシック" pitchFamily="-107" charset="-128"/>
              </a:rPr>
              <a:t>compute the value of </a:t>
            </a:r>
            <a:r>
              <a:rPr lang="en-US" sz="1800" i="1">
                <a:solidFill>
                  <a:srgbClr val="6E8080"/>
                </a:solidFill>
                <a:latin typeface="Courier New" pitchFamily="-107" charset="0"/>
                <a:ea typeface="ＭＳ Ｐゴシック" pitchFamily="-107" charset="-128"/>
                <a:cs typeface="Courier New" pitchFamily="-107" charset="0"/>
              </a:rPr>
              <a:t>width + 10</a:t>
            </a:r>
          </a:p>
          <a:p>
            <a:pPr marL="630238" lvl="1" indent="-173038" eaLnBrk="1" hangingPunct="1">
              <a:spcBef>
                <a:spcPts val="1200"/>
              </a:spcBef>
              <a:buFont typeface="Arial" charset="0"/>
              <a:buAutoNum type="arabicPeriod"/>
              <a:defRPr/>
            </a:pPr>
            <a:r>
              <a:rPr lang="en-US" sz="1800" i="1">
                <a:latin typeface="Arial" charset="0"/>
                <a:ea typeface="ＭＳ Ｐゴシック" pitchFamily="-107" charset="-128"/>
              </a:rPr>
              <a:t>store that value in the variable </a:t>
            </a:r>
            <a:r>
              <a:rPr lang="en-US" sz="1800" i="1">
                <a:solidFill>
                  <a:srgbClr val="6E8080"/>
                </a:solidFill>
                <a:latin typeface="Courier New" pitchFamily="-107" charset="0"/>
                <a:ea typeface="ＭＳ Ｐゴシック" pitchFamily="-107" charset="-128"/>
                <a:cs typeface="Courier New" pitchFamily="-107" charset="0"/>
              </a:rPr>
              <a:t>width</a:t>
            </a:r>
            <a:r>
              <a:rPr lang="en-US" sz="1800" i="1">
                <a:latin typeface="Arial" charset="0"/>
                <a:ea typeface="ＭＳ Ｐゴシック" pitchFamily="-107" charset="-128"/>
              </a:rPr>
              <a:t> 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000">
                <a:latin typeface="Arial" charset="0"/>
                <a:ea typeface="ＭＳ Ｐゴシック" pitchFamily="-107" charset="-128"/>
              </a:rPr>
              <a:t>Is </a:t>
            </a:r>
            <a:r>
              <a:rPr lang="en-US" sz="2000">
                <a:solidFill>
                  <a:srgbClr val="6E8080"/>
                </a:solidFill>
                <a:latin typeface="Courier New" pitchFamily="-107" charset="0"/>
                <a:ea typeface="ＭＳ Ｐゴシック" pitchFamily="-107" charset="-128"/>
              </a:rPr>
              <a:t>12 = 12</a:t>
            </a:r>
            <a:r>
              <a:rPr lang="en-US" sz="2000">
                <a:solidFill>
                  <a:srgbClr val="6E8080"/>
                </a:solidFill>
                <a:latin typeface="Arial" charset="0"/>
                <a:ea typeface="ＭＳ Ｐゴシック" pitchFamily="-107" charset="-128"/>
              </a:rPr>
              <a:t> </a:t>
            </a:r>
            <a:r>
              <a:rPr lang="en-US" sz="2000">
                <a:latin typeface="Arial" charset="0"/>
                <a:ea typeface="ＭＳ Ｐゴシック" pitchFamily="-107" charset="-128"/>
              </a:rPr>
              <a:t>a valid expression in the Java language?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sz="2000">
                <a:latin typeface="Arial" charset="0"/>
                <a:ea typeface="ＭＳ Ｐゴシック" pitchFamily="-107" charset="-128"/>
              </a:rPr>
              <a:t> </a:t>
            </a:r>
          </a:p>
          <a:p>
            <a:pPr eaLnBrk="1" hangingPunct="1">
              <a:defRPr/>
            </a:pPr>
            <a:r>
              <a:rPr lang="en-US" sz="2000">
                <a:latin typeface="Arial" charset="0"/>
                <a:ea typeface="ＭＳ Ｐゴシック" pitchFamily="-107" charset="-128"/>
              </a:rPr>
              <a:t>How do you change the value of the </a:t>
            </a:r>
            <a:r>
              <a:rPr lang="en-US" sz="2000">
                <a:solidFill>
                  <a:srgbClr val="6E8080"/>
                </a:solidFill>
                <a:latin typeface="Courier New" pitchFamily="-107" charset="0"/>
                <a:ea typeface="ＭＳ Ｐゴシック" pitchFamily="-107" charset="-128"/>
              </a:rPr>
              <a:t>greeting</a:t>
            </a:r>
            <a:r>
              <a:rPr lang="en-US" sz="2000">
                <a:latin typeface="Arial" charset="0"/>
                <a:ea typeface="ＭＳ Ｐゴシック" pitchFamily="-107" charset="-128"/>
              </a:rPr>
              <a:t> variable to</a:t>
            </a:r>
          </a:p>
          <a:p>
            <a:pPr eaLnBrk="1" hangingPunct="1">
              <a:defRPr/>
            </a:pPr>
            <a:r>
              <a:rPr lang="en-US" sz="2000">
                <a:solidFill>
                  <a:srgbClr val="6E8080"/>
                </a:solidFill>
                <a:latin typeface="Courier New" pitchFamily="-107" charset="0"/>
                <a:ea typeface="ＭＳ Ｐゴシック" pitchFamily="-107" charset="-128"/>
              </a:rPr>
              <a:t>"Hello, Nina!"</a:t>
            </a:r>
            <a:r>
              <a:rPr lang="en-US" sz="2000">
                <a:latin typeface="Courier New" pitchFamily="-107" charset="0"/>
                <a:ea typeface="ＭＳ Ｐゴシック" pitchFamily="-107" charset="-128"/>
              </a:rPr>
              <a:t>? </a:t>
            </a:r>
          </a:p>
          <a:p>
            <a:pPr eaLnBrk="1" hangingPunct="1">
              <a:spcBef>
                <a:spcPts val="1200"/>
              </a:spcBef>
              <a:defRPr/>
            </a:pPr>
            <a:endParaRPr lang="en-US" sz="2000">
              <a:latin typeface="Arial" charset="0"/>
              <a:ea typeface="ＭＳ Ｐゴシック" pitchFamily="-107" charset="-128"/>
            </a:endParaRPr>
          </a:p>
          <a:p>
            <a:pPr eaLnBrk="1" hangingPunct="1">
              <a:spcBef>
                <a:spcPts val="1200"/>
              </a:spcBef>
              <a:defRPr/>
            </a:pPr>
            <a:endParaRPr lang="en-US" sz="2000" i="1">
              <a:latin typeface="Arial" charset="0"/>
              <a:ea typeface="ＭＳ Ｐゴシック" pitchFamily="-107" charset="-128"/>
            </a:endParaRPr>
          </a:p>
          <a:p>
            <a:pPr marL="630238" lvl="1" indent="-173038" eaLnBrk="1" hangingPunct="1">
              <a:spcBef>
                <a:spcPts val="1200"/>
              </a:spcBef>
              <a:buFont typeface="Arial" charset="0"/>
              <a:buAutoNum type="arabicPeriod"/>
              <a:defRPr/>
            </a:pPr>
            <a:endParaRPr lang="en-US" sz="2000" i="1">
              <a:latin typeface="Arial" charset="0"/>
              <a:ea typeface="ＭＳ Ｐゴシック" pitchFamily="-107" charset="-128"/>
            </a:endParaRP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8C57EB61-C241-48E4-8852-AC0533EFC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Assignment</a:t>
            </a:r>
          </a:p>
        </p:txBody>
      </p:sp>
      <p:pic>
        <p:nvPicPr>
          <p:cNvPr id="8" name="Picture 7" descr="assignment2.png">
            <a:extLst>
              <a:ext uri="{FF2B5EF4-FFF2-40B4-BE49-F238E27FC236}">
                <a16:creationId xmlns:a16="http://schemas.microsoft.com/office/drawing/2014/main" id="{DD4CD7A0-ECE2-4C8E-BE66-6DF87D519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5363"/>
            <a:ext cx="8458200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3592CB6F-F94F-481E-A3FA-AFFFD4F0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664FE03-7B04-4F84-AD93-007B4E16C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5663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9875" indent="-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1"/>
              <a:t>Object:</a:t>
            </a:r>
            <a:r>
              <a:rPr lang="en-US" altLang="en-US" sz="2400"/>
              <a:t> entity that you can manipulate in your programs (by calling methods)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/>
              <a:t>Each object belongs to a </a:t>
            </a:r>
            <a:r>
              <a:rPr lang="en-US" altLang="en-US" sz="2400" b="1"/>
              <a:t>class</a:t>
            </a:r>
            <a:endParaRPr lang="en-US" altLang="en-US" sz="2400"/>
          </a:p>
          <a:p>
            <a:pPr eaLnBrk="1" hangingPunct="1">
              <a:spcBef>
                <a:spcPts val="1200"/>
              </a:spcBef>
            </a:pPr>
            <a:r>
              <a:rPr lang="en-US" altLang="en-US" sz="2400"/>
              <a:t>Example: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 </a:t>
            </a:r>
            <a:r>
              <a:rPr lang="en-US" altLang="en-US" sz="2400">
                <a:cs typeface="Courier New" panose="02070309020205020404" pitchFamily="49" charset="0"/>
              </a:rPr>
              <a:t>belongs to the class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</a:p>
        </p:txBody>
      </p:sp>
      <p:sp>
        <p:nvSpPr>
          <p:cNvPr id="29700" name="Text Box 6">
            <a:extLst>
              <a:ext uri="{FF2B5EF4-FFF2-40B4-BE49-F238E27FC236}">
                <a16:creationId xmlns:a16="http://schemas.microsoft.com/office/drawing/2014/main" id="{AE01F685-EDE5-42B9-B91C-C44F10A0B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Objects and Classes</a:t>
            </a:r>
          </a:p>
        </p:txBody>
      </p:sp>
      <p:pic>
        <p:nvPicPr>
          <p:cNvPr id="7" name="Picture 6" descr="PrintStream.png">
            <a:extLst>
              <a:ext uri="{FF2B5EF4-FFF2-40B4-BE49-F238E27FC236}">
                <a16:creationId xmlns:a16="http://schemas.microsoft.com/office/drawing/2014/main" id="{7040EA4D-4346-4C99-A3F6-01938CF3D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9400"/>
            <a:ext cx="601980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1880CF2C-CF92-453E-BAA8-9C6B900D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8697308-CA13-4C01-BBB4-5503AF12C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7413"/>
            <a:ext cx="9144000" cy="437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9875" indent="-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 sz="2400" b="1"/>
              <a:t>Method:</a:t>
            </a:r>
            <a:r>
              <a:rPr lang="en-US" altLang="en-US" sz="2400"/>
              <a:t> sequence of instructions that accesses the data of an object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/>
              <a:t>You manipulate objects by calling its methods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b="1"/>
              <a:t>Class: </a:t>
            </a:r>
            <a:r>
              <a:rPr lang="en-US" altLang="en-US" sz="2400"/>
              <a:t>declares the methods that you can apply to its objects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/>
              <a:t>Class determines legal methods: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String greeting = "Hello";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  greeting.println() // Error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  greeting.length() // OK</a:t>
            </a:r>
            <a:r>
              <a:rPr lang="en-US" altLang="en-US" sz="2000">
                <a:solidFill>
                  <a:srgbClr val="6E8080"/>
                </a:solidFill>
              </a:rPr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b="1"/>
              <a:t>Public Interface: </a:t>
            </a:r>
            <a:r>
              <a:rPr lang="en-US" altLang="en-US" sz="2400"/>
              <a:t>specifies what you can do with the objects of a class 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FD4010A2-618A-42BE-928A-8AF3296D0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42BF6DF4-A1F9-42C7-941A-F0AB735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689EE56-F427-41BD-A4F7-30796B60B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6313"/>
            <a:ext cx="91440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9875" indent="-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2400">
                <a:cs typeface="Courier New" panose="02070309020205020404" pitchFamily="49" charset="0"/>
              </a:rPr>
              <a:t>: counts the number of characters in a string: 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greeting = "Hello, World!";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int n = greeting.length(); // sets n to 13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altLang="en-US" sz="2400">
                <a:cs typeface="Courier New" panose="02070309020205020404" pitchFamily="49" charset="0"/>
              </a:rPr>
              <a:t>: creates another String object that contains the characters of the original string, with lowercase letters converted to uppercase: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river = "Mississippi";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bigRiver = river.toUpperCase();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bigRiver to "MISSISSIPPI"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>
                <a:cs typeface="Courier New" panose="02070309020205020404" pitchFamily="49" charset="0"/>
              </a:rPr>
              <a:t>When applying a method to an object, make sure method is defined in the appropriate class: 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System.out.length(); // This method call is an error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2ACADBA7-8735-461F-A9DA-A29F9749E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String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0E62A631-0DAC-457D-AF9F-FA80D817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66863"/>
            <a:ext cx="914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How can you compute the length of the string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"Mississippi"</a:t>
            </a:r>
            <a:r>
              <a:rPr lang="en-US" altLang="en-US" sz="2400">
                <a:latin typeface="Arial" panose="020B0604020202020204" pitchFamily="34" charset="0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How can you print out the uppercase version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"Hello, World!"</a:t>
            </a:r>
            <a:r>
              <a:rPr lang="en-US" altLang="en-US" sz="2400">
                <a:latin typeface="Arial" panose="020B0604020202020204" pitchFamily="34" charset="0"/>
              </a:rPr>
              <a:t>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Is it legal to call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river.println()</a:t>
            </a:r>
            <a:r>
              <a:rPr lang="en-US" altLang="en-US" sz="2400">
                <a:latin typeface="Arial" panose="020B0604020202020204" pitchFamily="34" charset="0"/>
              </a:rPr>
              <a:t>? Why or why not?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2771" name="Text Box 6">
            <a:extLst>
              <a:ext uri="{FF2B5EF4-FFF2-40B4-BE49-F238E27FC236}">
                <a16:creationId xmlns:a16="http://schemas.microsoft.com/office/drawing/2014/main" id="{FD74DE29-DFEE-42FA-969E-3FE590CB3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Self Check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BDB35B11-71AC-45DB-9311-0C0E15AA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8A4A50D-6442-4F9F-AD96-0EA5B0C99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066800"/>
            <a:ext cx="9144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9875" indent="-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 sz="2400" b="1"/>
              <a:t>Parameter: </a:t>
            </a:r>
            <a:r>
              <a:rPr lang="en-US" altLang="en-US" sz="2400"/>
              <a:t>an input to a method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b="1"/>
              <a:t>Implicit parameter: </a:t>
            </a:r>
            <a:r>
              <a:rPr lang="en-US" altLang="en-US" sz="2400"/>
              <a:t>the object on which a method is invoked (in front of the dot):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System.out.println(greeting)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b="1">
                <a:cs typeface="Courier New" panose="02070309020205020404" pitchFamily="49" charset="0"/>
              </a:rPr>
              <a:t>Explicit parameters: </a:t>
            </a:r>
            <a:r>
              <a:rPr lang="en-US" altLang="en-US" sz="2400">
                <a:cs typeface="Courier New" panose="02070309020205020404" pitchFamily="49" charset="0"/>
              </a:rPr>
              <a:t>all parameters except the implicit parameter (inside of the parenthesis):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altLang="en-US" sz="20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>
                <a:cs typeface="Courier New" panose="02070309020205020404" pitchFamily="49" charset="0"/>
              </a:rPr>
              <a:t>Not all methods have explicit parameters: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greeting.length() /* has no explicit parameter – nothing in the parenthesis */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                         </a:t>
            </a:r>
          </a:p>
        </p:txBody>
      </p:sp>
      <p:sp>
        <p:nvSpPr>
          <p:cNvPr id="33796" name="Text Box 6">
            <a:extLst>
              <a:ext uri="{FF2B5EF4-FFF2-40B4-BE49-F238E27FC236}">
                <a16:creationId xmlns:a16="http://schemas.microsoft.com/office/drawing/2014/main" id="{F82373F5-B34B-40C4-B1F0-5CC49C1BF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9375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1133AF83-E63D-4C58-9EE8-464553B9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78E3EDA3-AD01-41BE-AB87-089DF3FD5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144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3738" indent="-2365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 sz="2400" b="1"/>
              <a:t>Return value: </a:t>
            </a:r>
            <a:r>
              <a:rPr lang="en-US" altLang="en-US" sz="2400"/>
              <a:t>a result that the method has computed for use by the code that called it: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int n = greeting.length(); // return value stored in n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//an int</a:t>
            </a:r>
          </a:p>
        </p:txBody>
      </p:sp>
      <p:sp>
        <p:nvSpPr>
          <p:cNvPr id="34820" name="Text Box 6">
            <a:extLst>
              <a:ext uri="{FF2B5EF4-FFF2-40B4-BE49-F238E27FC236}">
                <a16:creationId xmlns:a16="http://schemas.microsoft.com/office/drawing/2014/main" id="{2718C12E-B386-441D-9B2E-4D3D2351D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Return Values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240CCAE2-1033-406E-B8BE-0556B71D3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90800"/>
            <a:ext cx="914400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3738" indent="-2365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You can also use the return value as a parameter of another method: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 System.out.println(greeting.length());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Method call has 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river = "Mississippi";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bigRiver = river.replace(“issipp”, “our”);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sets bigRiver to “Missouri" </a:t>
            </a:r>
            <a:endParaRPr lang="en-US" altLang="en-US" sz="2400"/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en-US" altLang="en-US" sz="2000" i="1"/>
              <a:t>one implicit parameter: the string </a:t>
            </a:r>
            <a:r>
              <a:rPr lang="en-US" altLang="en-US" sz="2000" i="1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"Mississippi" 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en-US" altLang="en-US" sz="2000" i="1"/>
              <a:t>two explicit parameters: the strings </a:t>
            </a:r>
            <a:r>
              <a:rPr lang="en-US" altLang="en-US" sz="2000" i="1">
                <a:solidFill>
                  <a:srgbClr val="6E8080"/>
                </a:solidFill>
                <a:latin typeface="Courier New" panose="02070309020205020404" pitchFamily="49" charset="0"/>
              </a:rPr>
              <a:t>"issipp"</a:t>
            </a:r>
            <a:r>
              <a:rPr lang="en-US" altLang="en-US" sz="2000" i="1">
                <a:solidFill>
                  <a:srgbClr val="6E8080"/>
                </a:solidFill>
              </a:rPr>
              <a:t> </a:t>
            </a:r>
            <a:r>
              <a:rPr lang="en-US" altLang="en-US" sz="2000" i="1"/>
              <a:t>and </a:t>
            </a:r>
            <a:r>
              <a:rPr lang="en-US" altLang="en-US" sz="2000" i="1">
                <a:solidFill>
                  <a:srgbClr val="6E8080"/>
                </a:solidFill>
                <a:latin typeface="Courier New" panose="02070309020205020404" pitchFamily="49" charset="0"/>
              </a:rPr>
              <a:t>"our" 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en-US" altLang="en-US" sz="2000" i="1"/>
              <a:t>a return value: the string </a:t>
            </a:r>
            <a:r>
              <a:rPr lang="en-US" altLang="en-US" sz="2000" i="1">
                <a:solidFill>
                  <a:srgbClr val="6E8080"/>
                </a:solidFill>
                <a:latin typeface="Courier New" panose="02070309020205020404" pitchFamily="49" charset="0"/>
              </a:rPr>
              <a:t>"Missouri"</a:t>
            </a:r>
            <a:r>
              <a:rPr lang="en-US" altLang="en-US" sz="2000" i="1">
                <a:solidFill>
                  <a:srgbClr val="6E8080"/>
                </a:solidFill>
              </a:rPr>
              <a:t> 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altLang="en-US" sz="2000">
              <a:solidFill>
                <a:srgbClr val="6E808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7A047EC0-0833-4389-8665-91383A2D5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4838"/>
            <a:ext cx="9144000" cy="563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What are the implicit parameters, explicit parameters, and return values in the method call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river.length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>
                <a:latin typeface="Arial" panose="020B0604020202020204" pitchFamily="34" charset="0"/>
                <a:cs typeface="Courier New" panose="02070309020205020404" pitchFamily="49" charset="0"/>
              </a:rPr>
              <a:t>?  (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river = “Mississippi”;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Courier New" panose="02070309020205020404" pitchFamily="49" charset="0"/>
              </a:rPr>
              <a:t>What is the result of the call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river.replace("p", "s")</a:t>
            </a:r>
            <a:r>
              <a:rPr lang="en-US" altLang="en-US" sz="2400">
                <a:latin typeface="Arial" panose="020B0604020202020204" pitchFamily="34" charset="0"/>
                <a:cs typeface="Courier New" panose="02070309020205020404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Courier New" panose="02070309020205020404" pitchFamily="49" charset="0"/>
              </a:rPr>
              <a:t>What is the result of the call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greeting.replace(“Hello", “Brannock").length()</a:t>
            </a:r>
            <a:r>
              <a:rPr lang="en-US" altLang="en-US" sz="2400">
                <a:latin typeface="Arial" panose="020B0604020202020204" pitchFamily="34" charset="0"/>
                <a:cs typeface="Courier New" panose="02070309020205020404" pitchFamily="49" charset="0"/>
              </a:rPr>
              <a:t>?   (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greeting = “Hello”;</a:t>
            </a:r>
            <a:r>
              <a:rPr lang="en-US" altLang="en-US" sz="2400">
                <a:latin typeface="Arial" panose="020B0604020202020204" pitchFamily="34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Courier New" panose="02070309020205020404" pitchFamily="49" charset="0"/>
              </a:rPr>
              <a:t>How is the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altLang="en-US" sz="2400">
                <a:solidFill>
                  <a:srgbClr val="6E808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  <a:cs typeface="Courier New" panose="02070309020205020404" pitchFamily="49" charset="0"/>
              </a:rPr>
              <a:t>method defined in the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400">
                <a:solidFill>
                  <a:srgbClr val="6E808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  <a:cs typeface="Courier New" panose="02070309020205020404" pitchFamily="49" charset="0"/>
              </a:rPr>
              <a:t>class?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35843" name="Text Box 4">
            <a:extLst>
              <a:ext uri="{FF2B5EF4-FFF2-40B4-BE49-F238E27FC236}">
                <a16:creationId xmlns:a16="http://schemas.microsoft.com/office/drawing/2014/main" id="{C68D3EBC-7F5B-4E8C-89CF-504A1ED56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Self Check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7921C760-C9CE-46C3-82D2-44027371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76CC81FD-029A-4079-B987-69CF80B7C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Number Literals</a:t>
            </a:r>
          </a:p>
        </p:txBody>
      </p:sp>
      <p:pic>
        <p:nvPicPr>
          <p:cNvPr id="17412" name="Picture 5" descr="number_literals.png">
            <a:extLst>
              <a:ext uri="{FF2B5EF4-FFF2-40B4-BE49-F238E27FC236}">
                <a16:creationId xmlns:a16="http://schemas.microsoft.com/office/drawing/2014/main" id="{8D9427E5-4126-4DE8-A0BE-E45A6C2F9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76962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>
            <a:extLst>
              <a:ext uri="{FF2B5EF4-FFF2-40B4-BE49-F238E27FC236}">
                <a16:creationId xmlns:a16="http://schemas.microsoft.com/office/drawing/2014/main" id="{25B3CBDE-FDE8-4EEB-9C5A-AF85B6B1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D514278D-A7C3-4162-8B7E-DBC77B65B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/>
              <a:t>Objects of type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Rectangle</a:t>
            </a:r>
            <a:r>
              <a:rPr lang="en-US" altLang="en-US" sz="2400">
                <a:solidFill>
                  <a:srgbClr val="6E8080"/>
                </a:solidFill>
              </a:rPr>
              <a:t> </a:t>
            </a:r>
            <a:r>
              <a:rPr lang="en-US" altLang="en-US" sz="2400" i="1"/>
              <a:t>describe </a:t>
            </a:r>
            <a:r>
              <a:rPr lang="en-US" altLang="en-US" sz="2400"/>
              <a:t>rectangular shapes:</a:t>
            </a:r>
          </a:p>
        </p:txBody>
      </p:sp>
      <p:sp>
        <p:nvSpPr>
          <p:cNvPr id="36868" name="Text Box 6">
            <a:extLst>
              <a:ext uri="{FF2B5EF4-FFF2-40B4-BE49-F238E27FC236}">
                <a16:creationId xmlns:a16="http://schemas.microsoft.com/office/drawing/2014/main" id="{6FEF1B2A-CD2F-4D37-BBDD-AB64AD0EC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Rectangular Shapes and Rectangle Objects</a:t>
            </a:r>
          </a:p>
        </p:txBody>
      </p:sp>
      <p:pic>
        <p:nvPicPr>
          <p:cNvPr id="7" name="Picture 6" descr="rects.png">
            <a:extLst>
              <a:ext uri="{FF2B5EF4-FFF2-40B4-BE49-F238E27FC236}">
                <a16:creationId xmlns:a16="http://schemas.microsoft.com/office/drawing/2014/main" id="{46622797-575F-4E82-84EB-4072764C6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3058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>
            <a:extLst>
              <a:ext uri="{FF2B5EF4-FFF2-40B4-BE49-F238E27FC236}">
                <a16:creationId xmlns:a16="http://schemas.microsoft.com/office/drawing/2014/main" id="{D2816609-E366-4B0B-B496-168CD4A2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99C302AF-5556-4BF9-8D35-6741AA2CC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159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A </a:t>
            </a: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Rectangle</a:t>
            </a:r>
            <a:r>
              <a:rPr lang="en-US" altLang="en-US" sz="2000">
                <a:solidFill>
                  <a:srgbClr val="6E8080"/>
                </a:solidFill>
              </a:rPr>
              <a:t> </a:t>
            </a:r>
            <a:r>
              <a:rPr lang="en-US" altLang="en-US" sz="2000"/>
              <a:t>object isn’t a rectangular shape – it is an object that contains a set of numbers that describe the rectangle:</a:t>
            </a:r>
          </a:p>
        </p:txBody>
      </p:sp>
      <p:sp>
        <p:nvSpPr>
          <p:cNvPr id="37892" name="Text Box 6">
            <a:extLst>
              <a:ext uri="{FF2B5EF4-FFF2-40B4-BE49-F238E27FC236}">
                <a16:creationId xmlns:a16="http://schemas.microsoft.com/office/drawing/2014/main" id="{5BC154E6-7081-466A-AFA8-4CC15D55A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Rectangular Shapes and Rectangle Objects</a:t>
            </a:r>
          </a:p>
        </p:txBody>
      </p:sp>
      <p:pic>
        <p:nvPicPr>
          <p:cNvPr id="7" name="Picture 6" descr="rectangles.png">
            <a:extLst>
              <a:ext uri="{FF2B5EF4-FFF2-40B4-BE49-F238E27FC236}">
                <a16:creationId xmlns:a16="http://schemas.microsoft.com/office/drawing/2014/main" id="{39A94391-174B-411A-880B-8B1ABAE40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82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B24CAE3-BC76-4448-AEA6-D4BC9EF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33800"/>
            <a:ext cx="9144000" cy="30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en-US" sz="2000"/>
              <a:t>Constructing an object  </a:t>
            </a:r>
            <a:r>
              <a:rPr lang="en-US" altLang="en-US" sz="2400"/>
              <a:t> 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en-US" sz="1800">
                <a:solidFill>
                  <a:srgbClr val="6E8080"/>
                </a:solidFill>
                <a:latin typeface="Courier New" panose="02070309020205020404" pitchFamily="49" charset="0"/>
              </a:rPr>
              <a:t>new Rectangle(5, 10, 20, 30)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000"/>
              <a:t>Detail: </a:t>
            </a:r>
          </a:p>
          <a:p>
            <a:pPr lvl="1" eaLnBrk="1" hangingPunct="1">
              <a:spcBef>
                <a:spcPts val="300"/>
              </a:spcBef>
              <a:buFontTx/>
              <a:buAutoNum type="arabicPeriod"/>
            </a:pPr>
            <a:r>
              <a:rPr lang="en-US" altLang="en-US" sz="1800" i="1"/>
              <a:t>The </a:t>
            </a:r>
            <a:r>
              <a:rPr lang="en-US" altLang="en-US" sz="1800" i="1">
                <a:solidFill>
                  <a:srgbClr val="6E8080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i="1">
                <a:solidFill>
                  <a:srgbClr val="6E8080"/>
                </a:solidFill>
              </a:rPr>
              <a:t> </a:t>
            </a:r>
            <a:r>
              <a:rPr lang="en-US" altLang="en-US" sz="1800" i="1"/>
              <a:t>operator makes a </a:t>
            </a:r>
            <a:r>
              <a:rPr lang="en-US" altLang="en-US" sz="1800" i="1">
                <a:solidFill>
                  <a:srgbClr val="6E8080"/>
                </a:solidFill>
                <a:latin typeface="Courier New" panose="02070309020205020404" pitchFamily="49" charset="0"/>
              </a:rPr>
              <a:t>Rectangle</a:t>
            </a:r>
            <a:r>
              <a:rPr lang="en-US" altLang="en-US" sz="1800" i="1">
                <a:solidFill>
                  <a:srgbClr val="6E8080"/>
                </a:solidFill>
              </a:rPr>
              <a:t> </a:t>
            </a:r>
            <a:r>
              <a:rPr lang="en-US" altLang="en-US" sz="1800" i="1"/>
              <a:t>object </a:t>
            </a:r>
          </a:p>
          <a:p>
            <a:pPr lvl="1" eaLnBrk="1" hangingPunct="1">
              <a:spcBef>
                <a:spcPts val="300"/>
              </a:spcBef>
              <a:buFontTx/>
              <a:buAutoNum type="arabicPeriod"/>
            </a:pPr>
            <a:r>
              <a:rPr lang="en-US" altLang="en-US" sz="1800" i="1"/>
              <a:t>It uses the parameters (in this case, </a:t>
            </a:r>
            <a:r>
              <a:rPr lang="en-US" altLang="en-US" sz="1800" i="1">
                <a:latin typeface="Courier New" panose="02070309020205020404" pitchFamily="49" charset="0"/>
              </a:rPr>
              <a:t>5</a:t>
            </a:r>
            <a:r>
              <a:rPr lang="en-US" altLang="en-US" sz="1800" i="1"/>
              <a:t>, </a:t>
            </a:r>
            <a:r>
              <a:rPr lang="en-US" altLang="en-US" sz="1800" i="1">
                <a:latin typeface="Courier New" panose="02070309020205020404" pitchFamily="49" charset="0"/>
              </a:rPr>
              <a:t>10</a:t>
            </a:r>
            <a:r>
              <a:rPr lang="en-US" altLang="en-US" sz="1800" i="1"/>
              <a:t>, </a:t>
            </a:r>
            <a:r>
              <a:rPr lang="en-US" altLang="en-US" sz="1800" i="1">
                <a:latin typeface="Courier New" panose="02070309020205020404" pitchFamily="49" charset="0"/>
              </a:rPr>
              <a:t>20</a:t>
            </a:r>
            <a:r>
              <a:rPr lang="en-US" altLang="en-US" sz="1800" i="1"/>
              <a:t>, and </a:t>
            </a:r>
            <a:r>
              <a:rPr lang="en-US" altLang="en-US" sz="1800" i="1">
                <a:latin typeface="Courier New" panose="02070309020205020404" pitchFamily="49" charset="0"/>
              </a:rPr>
              <a:t>30</a:t>
            </a:r>
            <a:r>
              <a:rPr lang="en-US" altLang="en-US" sz="1800" i="1"/>
              <a:t>) to initialize the data of the object </a:t>
            </a:r>
          </a:p>
          <a:p>
            <a:pPr lvl="1" eaLnBrk="1" hangingPunct="1">
              <a:spcBef>
                <a:spcPts val="300"/>
              </a:spcBef>
              <a:buFontTx/>
              <a:buAutoNum type="arabicPeriod"/>
            </a:pPr>
            <a:r>
              <a:rPr lang="en-US" altLang="en-US" sz="1800" i="1"/>
              <a:t>It returns the object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000"/>
              <a:t>Usually the output of the new operator is stored in a variable:</a:t>
            </a:r>
          </a:p>
          <a:p>
            <a:pPr lvl="1" eaLnBrk="1" hangingPunct="1">
              <a:spcBef>
                <a:spcPts val="300"/>
              </a:spcBef>
              <a:buFontTx/>
              <a:buNone/>
            </a:pPr>
            <a:r>
              <a:rPr lang="en-US" altLang="en-US" sz="1800">
                <a:solidFill>
                  <a:srgbClr val="6E8080"/>
                </a:solidFill>
                <a:latin typeface="Courier New" panose="02070309020205020404" pitchFamily="49" charset="0"/>
              </a:rPr>
              <a:t>Rectangle box = new Rectangle(5, 10, 20, 30);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6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>
            <a:extLst>
              <a:ext uri="{FF2B5EF4-FFF2-40B4-BE49-F238E27FC236}">
                <a16:creationId xmlns:a16="http://schemas.microsoft.com/office/drawing/2014/main" id="{FF8FE4C5-0F37-45C3-B09C-D1E06E42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6D23E2E-920E-4D1A-B3A4-29AB500E9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700"/>
            <a:ext cx="91440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6538" indent="-2365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3738" indent="-2365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1"/>
              <a:t>Construction: </a:t>
            </a:r>
            <a:r>
              <a:rPr lang="en-US" altLang="en-US" sz="2400"/>
              <a:t>the process of creating a new object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The four values </a:t>
            </a: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400"/>
              <a:t>, </a:t>
            </a: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/>
              <a:t>, </a:t>
            </a: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20</a:t>
            </a:r>
            <a:r>
              <a:rPr lang="en-US" altLang="en-US" sz="2400"/>
              <a:t>, and </a:t>
            </a: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30</a:t>
            </a:r>
            <a:r>
              <a:rPr lang="en-US" altLang="en-US" sz="2400"/>
              <a:t> are called the </a:t>
            </a:r>
            <a:r>
              <a:rPr lang="en-US" altLang="en-US" sz="2400" i="1"/>
              <a:t>construction parameters</a:t>
            </a:r>
            <a:r>
              <a:rPr lang="en-US" altLang="en-US" sz="240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Some classes let you construct objects in multiple ways: 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new Rectangle()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// constructs a rectangle with its top-left corner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// at the origin (0, 0), width 0, and height 0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47B25E56-0EA8-4B0A-88E7-1ABF7BD0E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Constructing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>
            <a:extLst>
              <a:ext uri="{FF2B5EF4-FFF2-40B4-BE49-F238E27FC236}">
                <a16:creationId xmlns:a16="http://schemas.microsoft.com/office/drawing/2014/main" id="{35DD6CA3-8CA2-4856-93A5-1A5FBF10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39939" name="Line 3">
            <a:extLst>
              <a:ext uri="{FF2B5EF4-FFF2-40B4-BE49-F238E27FC236}">
                <a16:creationId xmlns:a16="http://schemas.microsoft.com/office/drawing/2014/main" id="{E75E8FF6-BDDA-49CD-9248-832F19125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004B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Text Box 5">
            <a:extLst>
              <a:ext uri="{FF2B5EF4-FFF2-40B4-BE49-F238E27FC236}">
                <a16:creationId xmlns:a16="http://schemas.microsoft.com/office/drawing/2014/main" id="{3988E63E-E4BA-4061-A3E8-42E5E68B9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4B95"/>
                </a:solidFill>
              </a:rPr>
              <a:t>Syntax</a:t>
            </a:r>
            <a:r>
              <a:rPr lang="en-US" altLang="en-US" sz="2400" b="1">
                <a:solidFill>
                  <a:srgbClr val="0033CC"/>
                </a:solidFill>
              </a:rPr>
              <a:t> </a:t>
            </a:r>
            <a:r>
              <a:rPr lang="en-US" altLang="en-US" sz="2400" b="1">
                <a:solidFill>
                  <a:srgbClr val="004B95"/>
                </a:solidFill>
              </a:rPr>
              <a:t>2.3 </a:t>
            </a:r>
            <a:r>
              <a:rPr lang="en-US" altLang="en-US" sz="2400" b="1">
                <a:latin typeface="Lucida Sans" panose="020B0602030504020204" pitchFamily="34" charset="0"/>
              </a:rPr>
              <a:t>Object</a:t>
            </a:r>
            <a:r>
              <a:rPr lang="en-US" altLang="en-US" sz="2400" b="1"/>
              <a:t> </a:t>
            </a:r>
            <a:r>
              <a:rPr lang="en-US" altLang="en-US" sz="2400" b="1">
                <a:latin typeface="Lucida Sans" panose="020B0602030504020204" pitchFamily="34" charset="0"/>
              </a:rPr>
              <a:t>Construction</a:t>
            </a:r>
          </a:p>
        </p:txBody>
      </p:sp>
      <p:pic>
        <p:nvPicPr>
          <p:cNvPr id="39941" name="Picture 5" descr="syntax_construction.png">
            <a:extLst>
              <a:ext uri="{FF2B5EF4-FFF2-40B4-BE49-F238E27FC236}">
                <a16:creationId xmlns:a16="http://schemas.microsoft.com/office/drawing/2014/main" id="{34801DE2-A621-433B-A404-340CC298D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86800" cy="33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2CD85194-DE72-4645-BD94-2199C0C61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9500"/>
            <a:ext cx="9144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How do you construct a square with center (100, 100) and side length 20? 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Answer:</a:t>
            </a:r>
            <a:endParaRPr lang="en-US" altLang="en-US" sz="2400">
              <a:latin typeface="Arial" panose="020B0604020202020204" pitchFamily="34" charset="0"/>
            </a:endParaRPr>
          </a:p>
          <a:p>
            <a:pPr lvl="2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6E8080"/>
                </a:solidFill>
                <a:latin typeface="Courier New" panose="02070309020205020404" pitchFamily="49" charset="0"/>
              </a:rPr>
              <a:t>new Rectangle(90, 90, 20, 20)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The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getWidth </a:t>
            </a:r>
            <a:r>
              <a:rPr lang="en-US" altLang="en-US" sz="2400">
                <a:latin typeface="Arial" panose="020B0604020202020204" pitchFamily="34" charset="0"/>
                <a:cs typeface="Courier New" panose="02070309020205020404" pitchFamily="49" charset="0"/>
              </a:rPr>
              <a:t>method returns the width of a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altLang="en-US" sz="2400">
                <a:latin typeface="Arial" panose="020B0604020202020204" pitchFamily="34" charset="0"/>
                <a:cs typeface="Courier New" panose="02070309020205020404" pitchFamily="49" charset="0"/>
              </a:rPr>
              <a:t> object. What does the following statement print? </a:t>
            </a:r>
          </a:p>
          <a:p>
            <a:pPr lvl="2" eaLnBrk="1" hangingPunct="1">
              <a:spcBef>
                <a:spcPct val="50000"/>
              </a:spcBef>
              <a:buFontTx/>
              <a:buNone/>
            </a:pPr>
            <a:endParaRPr lang="en-US" altLang="en-US">
              <a:solidFill>
                <a:srgbClr val="6E8080"/>
              </a:solidFill>
              <a:latin typeface="Courier New" panose="02070309020205020404" pitchFamily="49" charset="0"/>
            </a:endParaRPr>
          </a:p>
        </p:txBody>
      </p:sp>
      <p:sp>
        <p:nvSpPr>
          <p:cNvPr id="40963" name="Text Box 4">
            <a:extLst>
              <a:ext uri="{FF2B5EF4-FFF2-40B4-BE49-F238E27FC236}">
                <a16:creationId xmlns:a16="http://schemas.microsoft.com/office/drawing/2014/main" id="{F23B7BB1-49AF-43ED-A8D0-9C4EE3A3D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Self Check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>
            <a:extLst>
              <a:ext uri="{FF2B5EF4-FFF2-40B4-BE49-F238E27FC236}">
                <a16:creationId xmlns:a16="http://schemas.microsoft.com/office/drawing/2014/main" id="{D2B855D8-49F8-4E53-9708-4CEBCE6A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1175FFA5-A8C6-4F88-8DC6-BA8858FFE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88392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3738" indent="-2365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Accessor method</a:t>
            </a:r>
            <a:r>
              <a:rPr lang="en-US" altLang="en-US" sz="2400"/>
              <a:t>: does not change the state of its implicit parameter: 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double width = box.getWidth();</a:t>
            </a:r>
            <a:r>
              <a:rPr lang="en-US" altLang="en-US" sz="2400">
                <a:solidFill>
                  <a:srgbClr val="6E8080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Mutator method</a:t>
            </a:r>
            <a:r>
              <a:rPr lang="en-US" altLang="en-US" sz="2400"/>
              <a:t>: changes the state of its implicit parameter: 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box.translate(15, 25);</a:t>
            </a:r>
          </a:p>
        </p:txBody>
      </p:sp>
      <p:sp>
        <p:nvSpPr>
          <p:cNvPr id="41988" name="Text Box 6">
            <a:extLst>
              <a:ext uri="{FF2B5EF4-FFF2-40B4-BE49-F238E27FC236}">
                <a16:creationId xmlns:a16="http://schemas.microsoft.com/office/drawing/2014/main" id="{A8918B17-A43C-4237-BF23-9CD9FE63C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Accessor and Mutator Methods</a:t>
            </a:r>
          </a:p>
        </p:txBody>
      </p:sp>
      <p:pic>
        <p:nvPicPr>
          <p:cNvPr id="7" name="Picture 6" descr="translate.png">
            <a:extLst>
              <a:ext uri="{FF2B5EF4-FFF2-40B4-BE49-F238E27FC236}">
                <a16:creationId xmlns:a16="http://schemas.microsoft.com/office/drawing/2014/main" id="{3ECC5D79-2D35-4905-BEFB-3AC305A40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4CAFF4D1-F0F3-4C52-8514-C37CC6FC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7625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Is the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altLang="en-US" sz="2400">
                <a:solidFill>
                  <a:srgbClr val="6E808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  <a:cs typeface="Courier New" panose="02070309020205020404" pitchFamily="49" charset="0"/>
              </a:rPr>
              <a:t>method of the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400">
                <a:solidFill>
                  <a:srgbClr val="6E808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  <a:cs typeface="Courier New" panose="02070309020205020404" pitchFamily="49" charset="0"/>
              </a:rPr>
              <a:t>class an accessor or a mutator? </a:t>
            </a:r>
          </a:p>
        </p:txBody>
      </p:sp>
      <p:sp>
        <p:nvSpPr>
          <p:cNvPr id="43011" name="Text Box 4">
            <a:extLst>
              <a:ext uri="{FF2B5EF4-FFF2-40B4-BE49-F238E27FC236}">
                <a16:creationId xmlns:a16="http://schemas.microsoft.com/office/drawing/2014/main" id="{C328E7AD-2B43-45BE-BE7A-E39D1C913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Self Check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>
            <a:extLst>
              <a:ext uri="{FF2B5EF4-FFF2-40B4-BE49-F238E27FC236}">
                <a16:creationId xmlns:a16="http://schemas.microsoft.com/office/drawing/2014/main" id="{9B1BC437-4572-4FCA-AAF7-C42B7382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C0557BB5-729B-43F3-8310-DBA9E5632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1550"/>
            <a:ext cx="9144000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9875" indent="-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1"/>
              <a:t> API: </a:t>
            </a:r>
            <a:r>
              <a:rPr lang="en-US" altLang="en-US" sz="2400"/>
              <a:t>Application Programming Interface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/>
              <a:t> </a:t>
            </a:r>
            <a:r>
              <a:rPr lang="en-US" altLang="en-US" sz="2400" b="1"/>
              <a:t>API documentation: </a:t>
            </a:r>
            <a:r>
              <a:rPr lang="en-US" altLang="en-US" sz="2400"/>
              <a:t>lists classes and methods in the Java library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rgbClr val="0033CC"/>
                </a:solidFill>
                <a:hlinkClick r:id="rId2"/>
              </a:rPr>
              <a:t>http://java.sun.com/javase/7/docs/api/index.html</a:t>
            </a:r>
            <a:endParaRPr lang="en-US" altLang="en-US" sz="2400">
              <a:solidFill>
                <a:srgbClr val="0033CC"/>
              </a:solidFill>
            </a:endParaRP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F8D29CDF-693D-4349-B227-3513CC55F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The API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>
            <a:extLst>
              <a:ext uri="{FF2B5EF4-FFF2-40B4-BE49-F238E27FC236}">
                <a16:creationId xmlns:a16="http://schemas.microsoft.com/office/drawing/2014/main" id="{392ADF4B-9960-4DD1-90D4-51DED2A8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B9AB3605-FAA6-41A5-B617-C9C8981C8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3125"/>
            <a:ext cx="91440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9875" indent="-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27075" indent="-2698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Package</a:t>
            </a:r>
            <a:r>
              <a:rPr lang="en-US" altLang="en-US" sz="2400"/>
              <a:t>: a collection of classes with a related purpose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/>
              <a:t>Import library classes by specifying the package and class name: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java.awt.Rectangle;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cs typeface="Courier New" panose="02070309020205020404" pitchFamily="49" charset="0"/>
              </a:rPr>
              <a:t>You don’t need to import classes in the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 </a:t>
            </a:r>
            <a:r>
              <a:rPr lang="en-US" altLang="en-US" sz="2400">
                <a:cs typeface="Courier New" panose="02070309020205020404" pitchFamily="49" charset="0"/>
              </a:rPr>
              <a:t>package such as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400">
                <a:cs typeface="Courier New" panose="02070309020205020404" pitchFamily="49" charset="0"/>
              </a:rPr>
              <a:t> and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en-US" sz="240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10B871B2-E074-49C3-A4B2-B2F1D4946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20E311D5-E534-4374-9387-B3B55A3A6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0738"/>
            <a:ext cx="91440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Look at the API documentation of the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2400">
                <a:solidFill>
                  <a:srgbClr val="6E808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class. Which method would you use to obtain the string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"hello, world!" </a:t>
            </a:r>
            <a:r>
              <a:rPr lang="en-US" altLang="en-US" sz="2400">
                <a:latin typeface="Arial" panose="020B0604020202020204" pitchFamily="34" charset="0"/>
              </a:rPr>
              <a:t>from the string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"Hello, World!"</a:t>
            </a:r>
            <a:r>
              <a:rPr lang="en-US" altLang="en-US" sz="2400">
                <a:latin typeface="Arial" panose="020B0604020202020204" pitchFamily="34" charset="0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In the API documentation of the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2400">
                <a:solidFill>
                  <a:srgbClr val="6E808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class, look at the description of the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trim</a:t>
            </a:r>
            <a:r>
              <a:rPr lang="en-US" altLang="en-US" sz="2400">
                <a:solidFill>
                  <a:srgbClr val="6E808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method. What is the result of applying trim to the string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" Hello, Space ! "</a:t>
            </a:r>
            <a:r>
              <a:rPr lang="en-US" altLang="en-US" sz="2400">
                <a:latin typeface="Arial" panose="020B0604020202020204" pitchFamily="34" charset="0"/>
              </a:rPr>
              <a:t>? (Note the spaces in the string.)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The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Random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class is defined in the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java.util </a:t>
            </a:r>
            <a:r>
              <a:rPr lang="en-US" altLang="en-US" sz="2400">
                <a:latin typeface="Arial" panose="020B0604020202020204" pitchFamily="34" charset="0"/>
              </a:rPr>
              <a:t>package. What do you need to do in order to use that class in your program?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6083" name="Text Box 4">
            <a:extLst>
              <a:ext uri="{FF2B5EF4-FFF2-40B4-BE49-F238E27FC236}">
                <a16:creationId xmlns:a16="http://schemas.microsoft.com/office/drawing/2014/main" id="{BBFC160E-F440-4DB7-AB89-D8B356FEA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Self Check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3DF97FF1-E6DA-4D60-9336-BC08DBCB7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08100"/>
            <a:ext cx="9144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What is the type of the values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>
                <a:solidFill>
                  <a:srgbClr val="6E808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and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"0"</a:t>
            </a:r>
            <a:r>
              <a:rPr lang="en-US" altLang="en-US" sz="2400">
                <a:latin typeface="Arial" panose="020B0604020202020204" pitchFamily="34" charset="0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Which number type would you use for storing the area of a circle?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Why is the expression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13.println()</a:t>
            </a:r>
            <a:r>
              <a:rPr lang="en-US" altLang="en-US" sz="2400">
                <a:solidFill>
                  <a:srgbClr val="6E808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an error?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Write an expression to compute the average of the values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 sz="2400">
                <a:solidFill>
                  <a:srgbClr val="6E808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</a:rPr>
              <a:t>and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>
                <a:latin typeface="Arial" panose="020B0604020202020204" pitchFamily="34" charset="0"/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459" name="Text Box 4">
            <a:extLst>
              <a:ext uri="{FF2B5EF4-FFF2-40B4-BE49-F238E27FC236}">
                <a16:creationId xmlns:a16="http://schemas.microsoft.com/office/drawing/2014/main" id="{F08BC82B-0FAD-41F4-B52D-60401531A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Self Check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>
            <a:extLst>
              <a:ext uri="{FF2B5EF4-FFF2-40B4-BE49-F238E27FC236}">
                <a16:creationId xmlns:a16="http://schemas.microsoft.com/office/drawing/2014/main" id="{86676531-F7DF-4A02-83E9-386A8209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203CEE9-86FE-49B7-A828-147FC0A2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1538"/>
            <a:ext cx="9144000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/>
              <a:t>Provide a tester class. 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400"/>
              <a:t>Supply a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2400">
                <a:solidFill>
                  <a:srgbClr val="6E8080"/>
                </a:solidFill>
              </a:rPr>
              <a:t> </a:t>
            </a:r>
            <a:r>
              <a:rPr lang="en-US" altLang="en-US" sz="2400"/>
              <a:t>method. 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400"/>
              <a:t>Inside the </a:t>
            </a: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2400">
                <a:solidFill>
                  <a:srgbClr val="6E8080"/>
                </a:solidFill>
              </a:rPr>
              <a:t> </a:t>
            </a:r>
            <a:r>
              <a:rPr lang="en-US" altLang="en-US" sz="2400"/>
              <a:t>method, construct one or more objects. 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400"/>
              <a:t>Apply methods to the objects. 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400"/>
              <a:t>Display the results of the method calls. 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400"/>
              <a:t>Display the values that you expect to get. </a:t>
            </a:r>
          </a:p>
        </p:txBody>
      </p:sp>
      <p:sp>
        <p:nvSpPr>
          <p:cNvPr id="47108" name="Line 3">
            <a:extLst>
              <a:ext uri="{FF2B5EF4-FFF2-40B4-BE49-F238E27FC236}">
                <a16:creationId xmlns:a16="http://schemas.microsoft.com/office/drawing/2014/main" id="{E2180249-8DFB-48C3-82A8-9A7869107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A7D9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9" name="Text Box 4">
            <a:extLst>
              <a:ext uri="{FF2B5EF4-FFF2-40B4-BE49-F238E27FC236}">
                <a16:creationId xmlns:a16="http://schemas.microsoft.com/office/drawing/2014/main" id="{F60EB673-D7D1-400F-A832-A20D7351B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Implementing a Test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983D5A24-B771-4787-AE5A-38D15AF3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DE34071-6945-487F-8304-14A669851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3588"/>
            <a:ext cx="9144000" cy="609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9875" indent="-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30238" indent="-1730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Use a </a:t>
            </a:r>
            <a:r>
              <a:rPr lang="en-US" altLang="en-US" sz="2400" b="1"/>
              <a:t>variable </a:t>
            </a:r>
            <a:r>
              <a:rPr lang="en-US" altLang="en-US" sz="2400"/>
              <a:t>to store a value that you want to use at a later time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A variable has a type, a name, and a value: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greeting = "Hello, World!”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PrintStream printer = System.out;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int width = 13;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cs typeface="Courier New" panose="02070309020205020404" pitchFamily="49" charset="0"/>
              </a:rPr>
              <a:t>Variables can be used in place of the values that they store: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printer.println(greeting);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// Same as System.out.println("Hello, World!”)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printer.println(width);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</a:rPr>
              <a:t>// Same asSystem.out.println(20)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cs typeface="Courier New" panose="02070309020205020404" pitchFamily="49" charset="0"/>
              </a:rPr>
              <a:t>It is an error to store a value whose type does not match the type of the variable: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en-US" sz="2000">
                <a:solidFill>
                  <a:srgbClr val="6E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greeting = 20; // ERROR: Types don’t match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6E8080"/>
              </a:solidFill>
              <a:latin typeface="Courier New" panose="02070309020205020404" pitchFamily="49" charset="0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B0FB00E2-0968-4EF2-BD49-9E7AA1B19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B96D3992-96FD-4011-B011-3743A19D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21507" name="Text Box 4">
            <a:extLst>
              <a:ext uri="{FF2B5EF4-FFF2-40B4-BE49-F238E27FC236}">
                <a16:creationId xmlns:a16="http://schemas.microsoft.com/office/drawing/2014/main" id="{BAE997CA-72BC-4638-B4AD-F4A3693D9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Variable Declarations</a:t>
            </a:r>
          </a:p>
        </p:txBody>
      </p:sp>
      <p:pic>
        <p:nvPicPr>
          <p:cNvPr id="21508" name="Picture 5" descr="variable_declarations.png">
            <a:extLst>
              <a:ext uri="{FF2B5EF4-FFF2-40B4-BE49-F238E27FC236}">
                <a16:creationId xmlns:a16="http://schemas.microsoft.com/office/drawing/2014/main" id="{842B5585-E608-428A-9F18-32C709C95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6106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BF81B600-E5AE-42E6-899D-D8CB143F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874308D-3B71-46F9-89F2-5D324F745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0"/>
            <a:ext cx="9144000" cy="64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69875" indent="-269875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b="1">
                <a:latin typeface="Arial" charset="0"/>
                <a:ea typeface="ＭＳ Ｐゴシック" pitchFamily="-107" charset="-128"/>
              </a:rPr>
              <a:t>Identifier: </a:t>
            </a:r>
            <a:r>
              <a:rPr lang="en-US">
                <a:latin typeface="Arial" charset="0"/>
                <a:ea typeface="ＭＳ Ｐゴシック" pitchFamily="-107" charset="-128"/>
              </a:rPr>
              <a:t>name of a variable, method, or class </a:t>
            </a:r>
          </a:p>
          <a:p>
            <a:pPr marL="269875" indent="-269875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>
                <a:latin typeface="Arial" charset="0"/>
                <a:ea typeface="ＭＳ Ｐゴシック" pitchFamily="-107" charset="-128"/>
              </a:rPr>
              <a:t>Rules for identifiers in Java: </a:t>
            </a:r>
          </a:p>
          <a:p>
            <a:pPr marL="630238" lvl="1" indent="-173038" eaLnBrk="1" hangingPunct="1">
              <a:spcBef>
                <a:spcPts val="1200"/>
              </a:spcBef>
              <a:buFontTx/>
              <a:buChar char="•"/>
              <a:defRPr/>
            </a:pPr>
            <a:r>
              <a:rPr lang="en-US" sz="2000" i="1">
                <a:latin typeface="Arial" charset="0"/>
                <a:ea typeface="ＭＳ Ｐゴシック" pitchFamily="-107" charset="-128"/>
              </a:rPr>
              <a:t>Can be made up of letters, digits, and the underscore (</a:t>
            </a:r>
            <a:r>
              <a:rPr lang="en-US" sz="2000" i="1">
                <a:solidFill>
                  <a:srgbClr val="6E8080"/>
                </a:solidFill>
                <a:latin typeface="Courier New" pitchFamily="-107" charset="0"/>
                <a:ea typeface="ＭＳ Ｐゴシック" pitchFamily="-107" charset="-128"/>
                <a:cs typeface="Courier New" pitchFamily="-107" charset="0"/>
              </a:rPr>
              <a:t>_</a:t>
            </a:r>
            <a:r>
              <a:rPr lang="en-US" sz="2000" i="1">
                <a:latin typeface="Arial" charset="0"/>
                <a:ea typeface="ＭＳ Ｐゴシック" pitchFamily="-107" charset="-128"/>
              </a:rPr>
              <a:t>) and dollar sign (</a:t>
            </a:r>
            <a:r>
              <a:rPr lang="en-US" sz="2000" i="1">
                <a:solidFill>
                  <a:srgbClr val="6E8080"/>
                </a:solidFill>
                <a:latin typeface="Courier New" pitchFamily="-107" charset="0"/>
                <a:ea typeface="ＭＳ Ｐゴシック" pitchFamily="-107" charset="-128"/>
                <a:cs typeface="Courier New" pitchFamily="-107" charset="0"/>
              </a:rPr>
              <a:t>$</a:t>
            </a:r>
            <a:r>
              <a:rPr lang="en-US" sz="2000" i="1">
                <a:latin typeface="Arial" charset="0"/>
                <a:ea typeface="ＭＳ Ｐゴシック" pitchFamily="-107" charset="-128"/>
              </a:rPr>
              <a:t>) characters</a:t>
            </a:r>
          </a:p>
          <a:p>
            <a:pPr marL="630238" lvl="1" indent="-173038" eaLnBrk="1" hangingPunct="1">
              <a:spcBef>
                <a:spcPts val="1200"/>
              </a:spcBef>
              <a:buFontTx/>
              <a:buChar char="•"/>
              <a:defRPr/>
            </a:pPr>
            <a:r>
              <a:rPr lang="en-US" sz="2000" i="1">
                <a:latin typeface="Arial" charset="0"/>
                <a:ea typeface="ＭＳ Ｐゴシック" pitchFamily="-107" charset="-128"/>
              </a:rPr>
              <a:t>Cannot start with a digit </a:t>
            </a:r>
          </a:p>
          <a:p>
            <a:pPr marL="630238" lvl="1" indent="-173038" eaLnBrk="1" hangingPunct="1">
              <a:spcBef>
                <a:spcPts val="1200"/>
              </a:spcBef>
              <a:buFontTx/>
              <a:buChar char="•"/>
              <a:defRPr/>
            </a:pPr>
            <a:r>
              <a:rPr lang="en-US" sz="2000" i="1">
                <a:latin typeface="Arial" charset="0"/>
                <a:ea typeface="ＭＳ Ｐゴシック" pitchFamily="-107" charset="-128"/>
              </a:rPr>
              <a:t>Cannot use other symbols such as </a:t>
            </a:r>
            <a:r>
              <a:rPr lang="en-US" sz="2000" i="1">
                <a:solidFill>
                  <a:srgbClr val="6E8080"/>
                </a:solidFill>
                <a:latin typeface="Courier New" pitchFamily="-107" charset="0"/>
                <a:ea typeface="ＭＳ Ｐゴシック" pitchFamily="-107" charset="-128"/>
                <a:cs typeface="Courier New" pitchFamily="-107" charset="0"/>
              </a:rPr>
              <a:t>?</a:t>
            </a:r>
            <a:r>
              <a:rPr lang="en-US" sz="2000" i="1">
                <a:latin typeface="Arial" charset="0"/>
                <a:ea typeface="ＭＳ Ｐゴシック" pitchFamily="-107" charset="-128"/>
              </a:rPr>
              <a:t> or </a:t>
            </a:r>
            <a:r>
              <a:rPr lang="en-US" sz="2000" i="1">
                <a:solidFill>
                  <a:srgbClr val="6E8080"/>
                </a:solidFill>
                <a:latin typeface="Courier New" pitchFamily="-107" charset="0"/>
                <a:ea typeface="ＭＳ Ｐゴシック" pitchFamily="-107" charset="-128"/>
                <a:cs typeface="Courier New" pitchFamily="-107" charset="0"/>
              </a:rPr>
              <a:t>%</a:t>
            </a:r>
            <a:r>
              <a:rPr lang="en-US" sz="2000" i="1">
                <a:latin typeface="Arial" charset="0"/>
                <a:ea typeface="ＭＳ Ｐゴシック" pitchFamily="-107" charset="-128"/>
              </a:rPr>
              <a:t> </a:t>
            </a:r>
          </a:p>
          <a:p>
            <a:pPr marL="630238" lvl="1" indent="-173038" eaLnBrk="1" hangingPunct="1">
              <a:spcBef>
                <a:spcPts val="1200"/>
              </a:spcBef>
              <a:buFontTx/>
              <a:buChar char="•"/>
              <a:defRPr/>
            </a:pPr>
            <a:r>
              <a:rPr lang="en-US" sz="2000" i="1">
                <a:latin typeface="Arial" charset="0"/>
                <a:ea typeface="ＭＳ Ｐゴシック" pitchFamily="-107" charset="-128"/>
              </a:rPr>
              <a:t>Spaces are not permitted inside identifiers </a:t>
            </a:r>
          </a:p>
          <a:p>
            <a:pPr marL="630238" lvl="1" indent="-173038" eaLnBrk="1" hangingPunct="1">
              <a:spcBef>
                <a:spcPts val="1200"/>
              </a:spcBef>
              <a:buFontTx/>
              <a:buChar char="•"/>
              <a:defRPr/>
            </a:pPr>
            <a:r>
              <a:rPr lang="en-US" sz="2000" i="1">
                <a:latin typeface="Arial" charset="0"/>
                <a:ea typeface="ＭＳ Ｐゴシック" pitchFamily="-107" charset="-128"/>
              </a:rPr>
              <a:t>You cannot use reserved words such as public</a:t>
            </a:r>
          </a:p>
          <a:p>
            <a:pPr marL="630238" lvl="1" indent="-173038" eaLnBrk="1" hangingPunct="1">
              <a:spcBef>
                <a:spcPts val="1200"/>
              </a:spcBef>
              <a:buFontTx/>
              <a:buChar char="•"/>
              <a:defRPr/>
            </a:pPr>
            <a:r>
              <a:rPr lang="en-US" sz="2000" i="1">
                <a:latin typeface="Arial" charset="0"/>
                <a:ea typeface="ＭＳ Ｐゴシック" pitchFamily="-107" charset="-128"/>
              </a:rPr>
              <a:t>They are case sensitive</a:t>
            </a:r>
          </a:p>
          <a:p>
            <a:pPr marL="269875" indent="-269875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>
                <a:latin typeface="Arial" charset="0"/>
                <a:ea typeface="ＭＳ Ｐゴシック" pitchFamily="-107" charset="-128"/>
              </a:rPr>
              <a:t>By convention, variable names start with a lowercase letter</a:t>
            </a:r>
          </a:p>
          <a:p>
            <a:pPr marL="628650" lvl="1" indent="-269875" eaLnBrk="1" hangingPunct="1">
              <a:spcBef>
                <a:spcPts val="1200"/>
              </a:spcBef>
              <a:buFontTx/>
              <a:buChar char="•"/>
              <a:defRPr/>
            </a:pPr>
            <a:r>
              <a:rPr lang="en-US" sz="2000" i="1">
                <a:latin typeface="Arial" charset="0"/>
                <a:ea typeface="ＭＳ Ｐゴシック" pitchFamily="-107" charset="-128"/>
              </a:rPr>
              <a:t>“Camel case”: Capitalize the first letter of a word in a compound word such as </a:t>
            </a:r>
            <a:r>
              <a:rPr lang="en-US" sz="2000" i="1" err="1">
                <a:solidFill>
                  <a:srgbClr val="6E8080"/>
                </a:solidFill>
                <a:latin typeface="Courier New" pitchFamily="-107" charset="0"/>
                <a:ea typeface="ＭＳ Ｐゴシック" pitchFamily="-107" charset="-128"/>
                <a:cs typeface="Courier New" pitchFamily="-107" charset="0"/>
              </a:rPr>
              <a:t>farewellMessage</a:t>
            </a:r>
            <a:r>
              <a:rPr lang="en-US" sz="2000" i="1">
                <a:solidFill>
                  <a:srgbClr val="6E8080"/>
                </a:solidFill>
                <a:latin typeface="Courier New" pitchFamily="-107" charset="0"/>
                <a:ea typeface="ＭＳ Ｐゴシック" pitchFamily="-107" charset="-128"/>
                <a:cs typeface="Courier New" pitchFamily="-107" charset="0"/>
              </a:rPr>
              <a:t>  </a:t>
            </a:r>
          </a:p>
          <a:p>
            <a:pPr marL="269875" indent="-269875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>
                <a:latin typeface="Arial" charset="0"/>
                <a:ea typeface="ＭＳ Ｐゴシック" pitchFamily="-107" charset="-128"/>
              </a:rPr>
              <a:t>By convention, class names start with an uppercase letter</a:t>
            </a:r>
          </a:p>
          <a:p>
            <a:pPr marL="173038" indent="-173038" eaLnBrk="1" hangingPunct="1">
              <a:spcBef>
                <a:spcPts val="1200"/>
              </a:spcBef>
              <a:buFontTx/>
              <a:buChar char="•"/>
              <a:defRPr/>
            </a:pPr>
            <a:endParaRPr lang="en-US" sz="2000" i="1">
              <a:latin typeface="Arial" charset="0"/>
              <a:ea typeface="ＭＳ Ｐゴシック" pitchFamily="-107" charset="-128"/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C325ED49-87DC-4B21-AA60-3EACA13FD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Identifiers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AFC1D154-2144-4AA6-9E0E-68648757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23555" name="Line 2">
            <a:extLst>
              <a:ext uri="{FF2B5EF4-FFF2-40B4-BE49-F238E27FC236}">
                <a16:creationId xmlns:a16="http://schemas.microsoft.com/office/drawing/2014/main" id="{A39DF14A-18E2-484A-A264-C0CCF418B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004B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Text Box 5">
            <a:extLst>
              <a:ext uri="{FF2B5EF4-FFF2-40B4-BE49-F238E27FC236}">
                <a16:creationId xmlns:a16="http://schemas.microsoft.com/office/drawing/2014/main" id="{9F51D464-0805-4BD8-83A0-EA2A5B74E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4B95"/>
                </a:solidFill>
              </a:rPr>
              <a:t>Syntax 2.1 </a:t>
            </a:r>
            <a:r>
              <a:rPr lang="en-US" altLang="en-US" sz="2400" b="1">
                <a:latin typeface="Lucida Sans" panose="020B0602030504020204" pitchFamily="34" charset="0"/>
              </a:rPr>
              <a:t>Variable Declaration</a:t>
            </a:r>
          </a:p>
        </p:txBody>
      </p:sp>
      <p:pic>
        <p:nvPicPr>
          <p:cNvPr id="23557" name="Picture 5" descr="syntax_variable.png">
            <a:extLst>
              <a:ext uri="{FF2B5EF4-FFF2-40B4-BE49-F238E27FC236}">
                <a16:creationId xmlns:a16="http://schemas.microsoft.com/office/drawing/2014/main" id="{A229A5F0-D9C5-4542-A174-44D6CD52B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868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B8D9F0D9-0DD0-4DEB-B28E-10D7F31A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Big Java</a:t>
            </a:r>
            <a:r>
              <a:rPr lang="en-US" altLang="en-US" sz="1200"/>
              <a:t> by Cay Horstmann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Copyright © 2009 by John Wiley &amp; Sons.  All rights reserved.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497D9628-9FC2-4FB9-B8E8-1CF046B27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Variable Names</a:t>
            </a:r>
          </a:p>
        </p:txBody>
      </p:sp>
      <p:pic>
        <p:nvPicPr>
          <p:cNvPr id="24580" name="Picture 6" descr="variable_names.png">
            <a:extLst>
              <a:ext uri="{FF2B5EF4-FFF2-40B4-BE49-F238E27FC236}">
                <a16:creationId xmlns:a16="http://schemas.microsoft.com/office/drawing/2014/main" id="{1650318D-B45D-4382-88DE-11753D09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106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3A21D244-E51D-49DF-89FD-823A57EEC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838200"/>
            <a:ext cx="91122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    Which of the following are legal identifiers? 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	Greeting1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	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	void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	101dalmatians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	Hello, World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E8080"/>
                </a:solidFill>
                <a:latin typeface="Courier New" panose="02070309020205020404" pitchFamily="49" charset="0"/>
              </a:rPr>
              <a:t>	&lt;greeting&gt; 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Answer:</a:t>
            </a:r>
            <a:r>
              <a:rPr lang="en-US" altLang="en-US" sz="2400">
                <a:latin typeface="Arial" panose="020B0604020202020204" pitchFamily="34" charset="0"/>
              </a:rPr>
              <a:t> Only the first two are legal identifiers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Define a variable to hold your name. Use camel case in the variable name. 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C8BA3058-9B49-403B-9006-232A37CAB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Lucida Sans" panose="020B0602030504020204" pitchFamily="34" charset="0"/>
              </a:rPr>
              <a:t>Self Check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90F648606524B8E6E6FD25E90978F" ma:contentTypeVersion="6" ma:contentTypeDescription="Create a new document." ma:contentTypeScope="" ma:versionID="f2a436e5933ea3d408d5f653632de9e4">
  <xsd:schema xmlns:xsd="http://www.w3.org/2001/XMLSchema" xmlns:xs="http://www.w3.org/2001/XMLSchema" xmlns:p="http://schemas.microsoft.com/office/2006/metadata/properties" xmlns:ns2="c09042a3-6d35-45c8-a3f4-0b3673d7a430" targetNamespace="http://schemas.microsoft.com/office/2006/metadata/properties" ma:root="true" ma:fieldsID="5f543bf15cadef6bf039e3893630f965" ns2:_="">
    <xsd:import namespace="c09042a3-6d35-45c8-a3f4-0b3673d7a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042a3-6d35-45c8-a3f4-0b3673d7a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966B75-0A93-4D06-B0A8-20BF8F1DA7BD}"/>
</file>

<file path=customXml/itemProps2.xml><?xml version="1.0" encoding="utf-8"?>
<ds:datastoreItem xmlns:ds="http://schemas.openxmlformats.org/officeDocument/2006/customXml" ds:itemID="{B1EBD257-9077-468A-972D-0A2D05E2CC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BD11C3-61FB-4114-BAC1-B0EC1CBD3AD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30</Slides>
  <Notes>1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Default Design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revision>3</cp:revision>
  <dcterms:created xsi:type="dcterms:W3CDTF">2009-11-14T12:03:02Z</dcterms:created>
  <dcterms:modified xsi:type="dcterms:W3CDTF">2021-09-07T13:47:11Z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0x0101007D190F648606524B8E6E6FD25E90978F</vt:lpwstr>
  </property>
</Properties>
</file>