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13"/>
  </p:notesMasterIdLst>
  <p:sldIdLst>
    <p:sldId id="268" r:id="rId5"/>
    <p:sldId id="448" r:id="rId6"/>
    <p:sldId id="478" r:id="rId7"/>
    <p:sldId id="479" r:id="rId8"/>
    <p:sldId id="480" r:id="rId9"/>
    <p:sldId id="481" r:id="rId10"/>
    <p:sldId id="482" r:id="rId11"/>
    <p:sldId id="483" r:id="rId12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07FA6-FB50-4152-B91B-C112BF4CA437}" v="43" dt="2021-03-23T13:33:35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18" autoAdjust="0"/>
  </p:normalViewPr>
  <p:slideViewPr>
    <p:cSldViewPr>
      <p:cViewPr>
        <p:scale>
          <a:sx n="81" d="100"/>
          <a:sy n="81" d="100"/>
        </p:scale>
        <p:origin x="1502" y="34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88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R. Brannock" userId="S::ebrannoc@ggc.edu::b0338d67-39be-4b66-9a31-6f1b08db17ed" providerId="AD" clId="Web-{65A07FA6-FB50-4152-B91B-C112BF4CA437}"/>
    <pc:docChg chg="modSld">
      <pc:chgData name="Evelyn R. Brannock" userId="S::ebrannoc@ggc.edu::b0338d67-39be-4b66-9a31-6f1b08db17ed" providerId="AD" clId="Web-{65A07FA6-FB50-4152-B91B-C112BF4CA437}" dt="2021-03-23T13:33:35.181" v="42" actId="20577"/>
      <pc:docMkLst>
        <pc:docMk/>
      </pc:docMkLst>
      <pc:sldChg chg="modSp">
        <pc:chgData name="Evelyn R. Brannock" userId="S::ebrannoc@ggc.edu::b0338d67-39be-4b66-9a31-6f1b08db17ed" providerId="AD" clId="Web-{65A07FA6-FB50-4152-B91B-C112BF4CA437}" dt="2021-03-23T13:29:07.695" v="8" actId="20577"/>
        <pc:sldMkLst>
          <pc:docMk/>
          <pc:sldMk cId="0" sldId="478"/>
        </pc:sldMkLst>
        <pc:spChg chg="mod">
          <ac:chgData name="Evelyn R. Brannock" userId="S::ebrannoc@ggc.edu::b0338d67-39be-4b66-9a31-6f1b08db17ed" providerId="AD" clId="Web-{65A07FA6-FB50-4152-B91B-C112BF4CA437}" dt="2021-03-23T13:29:07.695" v="8" actId="20577"/>
          <ac:spMkLst>
            <pc:docMk/>
            <pc:sldMk cId="0" sldId="478"/>
            <ac:spMk id="8196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65A07FA6-FB50-4152-B91B-C112BF4CA437}" dt="2021-03-23T13:33:35.181" v="42" actId="20577"/>
        <pc:sldMkLst>
          <pc:docMk/>
          <pc:sldMk cId="0" sldId="481"/>
        </pc:sldMkLst>
        <pc:spChg chg="mod">
          <ac:chgData name="Evelyn R. Brannock" userId="S::ebrannoc@ggc.edu::b0338d67-39be-4b66-9a31-6f1b08db17ed" providerId="AD" clId="Web-{65A07FA6-FB50-4152-B91B-C112BF4CA437}" dt="2021-03-23T13:33:35.181" v="42" actId="20577"/>
          <ac:spMkLst>
            <pc:docMk/>
            <pc:sldMk cId="0" sldId="481"/>
            <ac:spMk id="11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7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30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7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8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9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0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11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2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4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5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6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7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8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9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20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21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22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3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4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5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6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7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8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9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30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31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0672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4067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Ninth Edition, (c) 2015 Pearson Education, Inc. All rights reserved. 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F8EB61-27C9-4449-B3FC-4FF9D241B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5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24467-1A5D-49C3-B98D-DF89BF5D6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24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CA9766-34A3-4646-BD59-3FADC5691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43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7D3A2-EB46-4AFA-A5E7-12613E68C2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54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F0F5B-E218-4B5F-9EC3-D19BB8DAB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9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F4864-D8ED-4517-9AB7-C1EB3C5C2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1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6634D-F062-4F5D-BB93-991E1E6BAD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85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757FB-C527-4F2E-B809-50E4FB1698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65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5D753-6ADE-4AD7-9E51-51A0A61ECB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31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05769-EFCF-4D97-9CF4-1C8A6FCC7A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93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4EDA0-A51E-4C00-B456-05FB9682C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84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5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6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7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8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10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0" name="Group 11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12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3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4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5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6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7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8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9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20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21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22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3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4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5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6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6" name="Freeform 27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8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Freeform 29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9DDE66-A66C-42D4-9D7F-0A1BB8D683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4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0B62E0-49F3-4363-8717-3C9EFCBEA14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893763"/>
            <a:ext cx="7772400" cy="1143000"/>
          </a:xfrm>
          <a:noFill/>
        </p:spPr>
        <p:txBody>
          <a:bodyPr/>
          <a:lstStyle/>
          <a:p>
            <a:r>
              <a:rPr lang="en-US" altLang="en-US" sz="3600"/>
              <a:t>Mathematical Functions</a:t>
            </a:r>
            <a:endParaRPr lang="en-US" altLang="en-US" sz="36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CB2DD5-8FA6-4128-AD3E-A33FDFE52F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Mathematical Functions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355725"/>
            <a:ext cx="8610600" cy="1997075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Java provides many useful methods in the </a:t>
            </a:r>
            <a:r>
              <a:rPr lang="en-US" altLang="en-US" b="1" dirty="0"/>
              <a:t>Math </a:t>
            </a:r>
            <a:r>
              <a:rPr lang="en-US" altLang="en-US" dirty="0"/>
              <a:t>library class for performing common mathematical functions.  (Note: method and function or subroutine are used interchangeably in programming.  Method is preferred in Java.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494854-6543-4B1B-9C5B-DE91E3CFBF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anose="02070309020205020404" pitchFamily="49" charset="0"/>
              </a:rPr>
              <a:t>Math</a:t>
            </a:r>
            <a:r>
              <a:rPr lang="en-US" altLang="en-US"/>
              <a:t> Class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105400"/>
          </a:xfrm>
          <a:noFill/>
        </p:spPr>
        <p:txBody>
          <a:bodyPr/>
          <a:lstStyle/>
          <a:p>
            <a:r>
              <a:rPr lang="en-US" altLang="en-US"/>
              <a:t>Class constants:</a:t>
            </a:r>
          </a:p>
          <a:p>
            <a:pPr marL="736600" lvl="1" indent="-279400"/>
            <a:r>
              <a:rPr lang="en-US" altLang="en-US">
                <a:latin typeface="Courier New"/>
                <a:cs typeface="Courier New"/>
              </a:rPr>
              <a:t>PI - Math.PI</a:t>
            </a:r>
            <a:endParaRPr lang="en-US" altLang="en-US"/>
          </a:p>
          <a:p>
            <a:pPr marL="736600" lvl="1" indent="-279400"/>
            <a:r>
              <a:rPr lang="en-US" altLang="en-US">
                <a:latin typeface="Courier New" panose="02070309020205020404" pitchFamily="49" charset="0"/>
              </a:rPr>
              <a:t>E</a:t>
            </a:r>
            <a:endParaRPr lang="en-US" altLang="en-US"/>
          </a:p>
          <a:p>
            <a:r>
              <a:rPr lang="en-US" altLang="en-US"/>
              <a:t>Class methods: </a:t>
            </a:r>
          </a:p>
          <a:p>
            <a:pPr marL="736600" lvl="1" indent="-279400"/>
            <a:r>
              <a:rPr lang="en-US" altLang="en-US"/>
              <a:t>Trigonometric Methods </a:t>
            </a:r>
          </a:p>
          <a:p>
            <a:pPr marL="736600" lvl="1" indent="-279400"/>
            <a:r>
              <a:rPr lang="en-US" altLang="en-US"/>
              <a:t>Exponent Methods</a:t>
            </a:r>
          </a:p>
          <a:p>
            <a:pPr marL="736600" lvl="1" indent="-279400"/>
            <a:r>
              <a:rPr lang="en-US" altLang="en-US"/>
              <a:t>Rounding Methods</a:t>
            </a:r>
          </a:p>
          <a:p>
            <a:pPr marL="736600" lvl="1" indent="-279400"/>
            <a:r>
              <a:rPr lang="en-US" altLang="en-US"/>
              <a:t>min, max, abs, and random Methods</a:t>
            </a:r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1F71D5-94A7-4C64-B612-637BE30785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Trigonometric Methods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3505200" cy="4114800"/>
          </a:xfrm>
        </p:spPr>
        <p:txBody>
          <a:bodyPr/>
          <a:lstStyle/>
          <a:p>
            <a:r>
              <a:rPr lang="en-US" altLang="en-US" sz="2600" b="1">
                <a:solidFill>
                  <a:srgbClr val="000000"/>
                </a:solidFill>
                <a:latin typeface="Courier New" panose="02070309020205020404" pitchFamily="49" charset="0"/>
              </a:rPr>
              <a:t>sin(double a)</a:t>
            </a:r>
          </a:p>
          <a:p>
            <a:pPr>
              <a:spcBef>
                <a:spcPct val="50000"/>
              </a:spcBef>
            </a:pPr>
            <a:r>
              <a:rPr lang="en-US" altLang="en-US" sz="2600" b="1">
                <a:solidFill>
                  <a:srgbClr val="000000"/>
                </a:solidFill>
                <a:latin typeface="Courier New" panose="02070309020205020404" pitchFamily="49" charset="0"/>
              </a:rPr>
              <a:t>cos(double a)</a:t>
            </a:r>
          </a:p>
          <a:p>
            <a:pPr>
              <a:spcBef>
                <a:spcPct val="50000"/>
              </a:spcBef>
            </a:pPr>
            <a:r>
              <a:rPr lang="en-US" altLang="en-US" sz="2600" b="1">
                <a:solidFill>
                  <a:srgbClr val="000000"/>
                </a:solidFill>
                <a:latin typeface="Courier New" panose="02070309020205020404" pitchFamily="49" charset="0"/>
              </a:rPr>
              <a:t>tan(double a)</a:t>
            </a:r>
          </a:p>
          <a:p>
            <a:pPr>
              <a:spcBef>
                <a:spcPct val="50000"/>
              </a:spcBef>
            </a:pPr>
            <a:r>
              <a:rPr lang="en-US" altLang="en-US" sz="2600" b="1">
                <a:solidFill>
                  <a:srgbClr val="000000"/>
                </a:solidFill>
                <a:latin typeface="Courier New" panose="02070309020205020404" pitchFamily="49" charset="0"/>
              </a:rPr>
              <a:t>acos(double a)</a:t>
            </a:r>
          </a:p>
          <a:p>
            <a:pPr>
              <a:spcBef>
                <a:spcPct val="50000"/>
              </a:spcBef>
            </a:pPr>
            <a:r>
              <a:rPr lang="en-US" altLang="en-US" sz="2600" b="1">
                <a:solidFill>
                  <a:srgbClr val="000000"/>
                </a:solidFill>
                <a:latin typeface="Courier New" panose="02070309020205020404" pitchFamily="49" charset="0"/>
              </a:rPr>
              <a:t>asin(double a)</a:t>
            </a:r>
          </a:p>
          <a:p>
            <a:pPr>
              <a:spcBef>
                <a:spcPct val="50000"/>
              </a:spcBef>
            </a:pPr>
            <a:r>
              <a:rPr lang="en-US" altLang="en-US" sz="2600" b="1">
                <a:solidFill>
                  <a:srgbClr val="000000"/>
                </a:solidFill>
                <a:latin typeface="Courier New" panose="02070309020205020404" pitchFamily="49" charset="0"/>
              </a:rPr>
              <a:t>atan(double a)</a:t>
            </a:r>
            <a:endParaRPr lang="en-US" altLang="en-US" sz="2800" b="1">
              <a:solidFill>
                <a:srgbClr val="000000"/>
              </a:solidFill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600200" y="5486400"/>
            <a:ext cx="1981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Radians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toRadians(90)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Font typeface="Monotype Sorts" pitchFamily="2" charset="2"/>
              <a:buNone/>
            </a:pPr>
            <a:endParaRPr lang="en-US" altLang="en-US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Math.sin(0) returns 0.0 </a:t>
            </a:r>
            <a:endParaRPr lang="en-US" altLang="en-US" sz="22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Math.sin(Math.PI / 6) returns 0.5 </a:t>
            </a:r>
            <a:endParaRPr lang="en-US" altLang="en-US" sz="22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Math.sin(Math.PI / 2) returns 1.0</a:t>
            </a:r>
            <a:endParaRPr lang="en-US" altLang="en-US" sz="22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Math.cos(0) returns 1.0</a:t>
            </a:r>
            <a:endParaRPr lang="en-US" altLang="en-US" sz="22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Math.cos(Math.PI / 6) returns 0.866 </a:t>
            </a:r>
            <a:endParaRPr lang="en-US" altLang="en-US" sz="22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Math.cos(Math.PI / 2) returns 0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9A81F7-41CA-4A52-AB80-BD15E9B838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Exponent Methods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191000" cy="4572000"/>
          </a:xfrm>
          <a:noFill/>
        </p:spPr>
        <p:txBody>
          <a:bodyPr/>
          <a:lstStyle/>
          <a:p>
            <a:pPr marL="341313" indent="-341313"/>
            <a:r>
              <a:rPr lang="en-US" altLang="en-US" sz="2000" b="1">
                <a:latin typeface="Courier New" panose="02070309020205020404" pitchFamily="49" charset="0"/>
              </a:rPr>
              <a:t>exp(double a)</a:t>
            </a:r>
            <a:endParaRPr lang="en-US" altLang="en-US" sz="2400" b="1"/>
          </a:p>
          <a:p>
            <a:pPr marL="520700" lvl="1" indent="-142875">
              <a:buFontTx/>
              <a:buNone/>
            </a:pPr>
            <a:r>
              <a:rPr lang="en-US" altLang="en-US" sz="2000"/>
              <a:t>Returns </a:t>
            </a:r>
            <a:r>
              <a:rPr lang="en-US" altLang="en-US" sz="2000">
                <a:latin typeface="Courier New" panose="02070309020205020404" pitchFamily="49" charset="0"/>
              </a:rPr>
              <a:t>e</a:t>
            </a:r>
            <a:r>
              <a:rPr lang="en-US" altLang="en-US" sz="2000"/>
              <a:t> raised to the power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341313" indent="-341313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log(double a)</a:t>
            </a:r>
            <a:endParaRPr lang="en-US" altLang="en-US" sz="2400" b="1"/>
          </a:p>
          <a:p>
            <a:pPr marL="520700" lvl="1" indent="-142875">
              <a:buFontTx/>
              <a:buNone/>
            </a:pPr>
            <a:r>
              <a:rPr lang="en-US" altLang="en-US" sz="2000"/>
              <a:t>Returns the natural logarithm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341313" indent="-341313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log10(double a)</a:t>
            </a:r>
            <a:endParaRPr lang="en-US" altLang="en-US" sz="2400" b="1"/>
          </a:p>
          <a:p>
            <a:pPr marL="520700" lvl="1" indent="-142875">
              <a:buFontTx/>
              <a:buNone/>
            </a:pPr>
            <a:r>
              <a:rPr lang="en-US" altLang="en-US" sz="2000"/>
              <a:t>Returns the 10-based logarithm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341313" indent="-341313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pow(double a, double b)</a:t>
            </a:r>
            <a:endParaRPr lang="en-US" altLang="en-US" sz="2400" b="1"/>
          </a:p>
          <a:p>
            <a:pPr marL="520700" lvl="1" indent="-142875">
              <a:buFontTx/>
              <a:buNone/>
            </a:pPr>
            <a:r>
              <a:rPr lang="en-US" altLang="en-US" sz="2000"/>
              <a:t>Returns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 raised to the power of </a:t>
            </a:r>
            <a:r>
              <a:rPr lang="en-US" altLang="en-US" sz="2000">
                <a:latin typeface="Courier New" panose="02070309020205020404" pitchFamily="49" charset="0"/>
              </a:rPr>
              <a:t>b</a:t>
            </a:r>
            <a:r>
              <a:rPr lang="en-US" altLang="en-US" sz="2000"/>
              <a:t>.</a:t>
            </a:r>
          </a:p>
          <a:p>
            <a:pPr marL="341313" indent="-341313" algn="just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sqrt(double a)</a:t>
            </a:r>
            <a:endParaRPr lang="en-US" altLang="en-US" sz="2400" b="1"/>
          </a:p>
          <a:p>
            <a:pPr marL="520700" lvl="1" indent="-142875">
              <a:buFontTx/>
              <a:buNone/>
            </a:pPr>
            <a:r>
              <a:rPr lang="en-US" altLang="en-US" sz="2000"/>
              <a:t>Returns the square root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724400" y="1295400"/>
            <a:ext cx="4038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Font typeface="Monotype Sorts" pitchFamily="2" charset="2"/>
              <a:buNone/>
            </a:pPr>
            <a:endParaRPr lang="en-US" altLang="en-US" sz="22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Math.exp(1) returns 2.71 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Math.log(2.71) returns 1.0 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Math.pow(2, 3) returns 8.0 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Math.pow(3, 2) returns 9.0 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Math.pow(3.5, 2.5) returns 22.91765 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Math.sqrt(4) returns 2.0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Math.sqrt(10.5) returns 3.24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B38891-9996-42AA-9F13-4F65F6BB57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Rounding Methods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  <a:noFill/>
        </p:spPr>
        <p:txBody>
          <a:bodyPr/>
          <a:lstStyle/>
          <a:p>
            <a:pPr marL="340995" indent="-340995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double ceil(double x)</a:t>
            </a:r>
            <a:endParaRPr lang="en-US" altLang="en-US" sz="2400" b="1">
              <a:cs typeface="Times New Roman"/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x rounded up to its nearest integer. This integer is  returned as a double value.</a:t>
            </a:r>
          </a:p>
          <a:p>
            <a:pPr marL="340995" indent="-340995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double floor(double x)</a:t>
            </a:r>
            <a:endParaRPr lang="en-US" altLang="en-US" sz="2400" b="1">
              <a:cs typeface="Times New Roman"/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x is rounded down to its nearest integer. This integer is  returned as a double value.</a:t>
            </a:r>
            <a:endParaRPr lang="en-US" altLang="en-US" sz="2000"/>
          </a:p>
          <a:p>
            <a:pPr marL="340995" indent="-340995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double rint(double x)</a:t>
            </a:r>
            <a:endParaRPr lang="en-US" altLang="en-US" sz="2400" b="1">
              <a:cs typeface="Times New Roman"/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x is rounded to its nearest integer. If x is equally close to two integers, the even one is returned as a double.</a:t>
            </a:r>
            <a:endParaRPr lang="en-US" altLang="en-US" sz="2000"/>
          </a:p>
          <a:p>
            <a:pPr marL="340995" indent="-340995"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int round(float x)</a:t>
            </a:r>
            <a:endParaRPr lang="en-US" altLang="en-US" sz="2400" b="1">
              <a:cs typeface="Times New Roman"/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Return (int)Math.floor(x+0.5).</a:t>
            </a:r>
          </a:p>
          <a:p>
            <a:pPr marL="340995" indent="-340995"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long round(double x)</a:t>
            </a:r>
            <a:endParaRPr lang="en-US" altLang="en-US" sz="2400" b="1">
              <a:cs typeface="Times New Roman"/>
            </a:endParaRPr>
          </a:p>
          <a:p>
            <a:pPr marL="520700" lvl="1" indent="-142875">
              <a:lnSpc>
                <a:spcPct val="90000"/>
              </a:lnSpc>
              <a:buNone/>
            </a:pPr>
            <a:r>
              <a:rPr lang="en-US" altLang="en-US" sz="2000">
                <a:cs typeface="Times New Roman"/>
              </a:rPr>
              <a:t>Return (long)Math.floor(x+0.5).</a:t>
            </a:r>
            <a:r>
              <a:rPr lang="en-US" altLang="en-US" sz="2000" dirty="0">
                <a:latin typeface="Courier"/>
                <a:cs typeface="Times New Roman"/>
              </a:rPr>
              <a:t> </a:t>
            </a:r>
            <a:endParaRPr lang="en-US" altLang="en-US" sz="2000" dirty="0">
              <a:latin typeface="Courier" pitchFamily="49" charset="0"/>
              <a:cs typeface="Times New Roman" panose="02020603050405020304" pitchFamily="18" charset="0"/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D21EDA-40DA-490F-88BF-11A13BD28FA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42950"/>
          </a:xfrm>
          <a:noFill/>
        </p:spPr>
        <p:txBody>
          <a:bodyPr/>
          <a:lstStyle/>
          <a:p>
            <a:r>
              <a:rPr lang="en-US" altLang="en-US"/>
              <a:t>Rounding Methods Examples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486400"/>
          </a:xfrm>
          <a:noFill/>
        </p:spPr>
        <p:txBody>
          <a:bodyPr/>
          <a:lstStyle/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Math.ceil(2.1) returns 3.0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Math.ceil(2.0)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Math.ceil(-2.0) returns –2.0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Math.ceil(-2.1) returns -2.0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Math.floor(2.1)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Math.floor(2.0)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Math.floor(-2.0) returns –2.0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Math.floor(-2.1) returns -3.0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Math.rint(2.1)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Math.rint(2.0)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Math.rint(-2.0) returns –2.0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Math.rint(-2.1) returns -2.0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Math.rint(2.5)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Math.rint(-2.5) returns -2.0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Math.round(2.6f) returns 3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Math.round(2.0) returns 2  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Math.round(-2.0f) returns -2  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Math.round(-2.6) returns -3</a:t>
            </a:r>
            <a:r>
              <a:rPr lang="en-US" altLang="en-US" sz="2400" u="sng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AC70E0-9632-4571-AB1B-3039C1702C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min, max, and abs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038600" cy="44958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max(a, b)</a:t>
            </a:r>
            <a:r>
              <a:rPr lang="en-US" altLang="en-US" sz="2200"/>
              <a:t>and </a:t>
            </a:r>
            <a:r>
              <a:rPr lang="en-US" altLang="en-US" sz="2200">
                <a:latin typeface="Courier New" panose="02070309020205020404" pitchFamily="49" charset="0"/>
              </a:rPr>
              <a:t>min(a, b)</a:t>
            </a:r>
            <a:endParaRPr lang="en-US" altLang="en-US" sz="2400"/>
          </a:p>
          <a:p>
            <a:pPr marL="377825" lvl="1" indent="0">
              <a:buFontTx/>
              <a:buNone/>
            </a:pPr>
            <a:r>
              <a:rPr lang="en-US" altLang="en-US" sz="2000"/>
              <a:t>Returns the maximum or minimum of two parameters.</a:t>
            </a:r>
          </a:p>
          <a:p>
            <a:pPr algn="just"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abs(a)</a:t>
            </a:r>
            <a:endParaRPr lang="en-US" altLang="en-US" sz="2400"/>
          </a:p>
          <a:p>
            <a:pPr marL="377825" lvl="1" indent="0">
              <a:buFontTx/>
              <a:buNone/>
            </a:pPr>
            <a:r>
              <a:rPr lang="en-US" altLang="en-US" sz="2000"/>
              <a:t>Returns the absolute value of the parameter.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random()</a:t>
            </a:r>
            <a:endParaRPr lang="en-US" altLang="en-US" sz="2400"/>
          </a:p>
          <a:p>
            <a:pPr marL="377825" lvl="1" indent="0">
              <a:buFontTx/>
              <a:buNone/>
            </a:pPr>
            <a:r>
              <a:rPr lang="en-US" altLang="en-US" sz="2000"/>
              <a:t>Returns a random </a:t>
            </a:r>
            <a:r>
              <a:rPr lang="en-US" altLang="en-US" sz="2000">
                <a:latin typeface="Courier New" panose="02070309020205020404" pitchFamily="49" charset="0"/>
              </a:rPr>
              <a:t>double</a:t>
            </a:r>
            <a:r>
              <a:rPr lang="en-US" altLang="en-US" sz="2000"/>
              <a:t> value</a:t>
            </a:r>
            <a:br>
              <a:rPr lang="en-US" altLang="en-US" sz="2000"/>
            </a:br>
            <a:r>
              <a:rPr lang="en-US" altLang="en-US" sz="2000"/>
              <a:t>in the range [0.0, 1.0).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Font typeface="Monotype Sorts" pitchFamily="2" charset="2"/>
              <a:buNone/>
            </a:pPr>
            <a:endParaRPr lang="en-US" altLang="en-US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Math.max(2, 3) returns 3 </a:t>
            </a:r>
            <a:endParaRPr lang="en-US" altLang="en-US" sz="22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Math.max(2.5, 3) returns 3.0 </a:t>
            </a:r>
            <a:endParaRPr lang="en-US" altLang="en-US" sz="22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Math.min(2.5, 3.6) returns 2.5 </a:t>
            </a:r>
            <a:endParaRPr lang="en-US" altLang="en-US" sz="22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Math.abs(-2) returns 2</a:t>
            </a:r>
            <a:endParaRPr lang="en-US" altLang="en-US" sz="22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Math.abs(-2.1) returns 2.1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B4C625-92D3-43FF-A7B9-A07AD6F2F8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3FB7A6-21E3-43C8-86A2-A2EAE46C54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BC837-DE3B-4E66-BAA7-F6349F8485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21920</TotalTime>
  <Words>490</Words>
  <Application>Microsoft Office PowerPoint</Application>
  <PresentationFormat>On-screen Show (4:3)</PresentationFormat>
  <Paragraphs>101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International</vt:lpstr>
      <vt:lpstr>Mathematical Functions</vt:lpstr>
      <vt:lpstr>Mathematical Functions </vt:lpstr>
      <vt:lpstr>The Math Class</vt:lpstr>
      <vt:lpstr>Trigonometric Methods</vt:lpstr>
      <vt:lpstr>Exponent Methods</vt:lpstr>
      <vt:lpstr>Rounding Methods</vt:lpstr>
      <vt:lpstr>Rounding Methods Examples</vt:lpstr>
      <vt:lpstr>min, max, and 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Primitive Data Type and Operations</dc:title>
  <dc:creator>Y. Daniel Liang</dc:creator>
  <cp:lastModifiedBy>Evelyn R. Brannock</cp:lastModifiedBy>
  <cp:revision>311</cp:revision>
  <dcterms:created xsi:type="dcterms:W3CDTF">1995-06-10T17:31:50Z</dcterms:created>
  <dcterms:modified xsi:type="dcterms:W3CDTF">2021-03-23T13:33:35Z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