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28"/>
  </p:notesMasterIdLst>
  <p:sldIdLst>
    <p:sldId id="326" r:id="rId5"/>
    <p:sldId id="395" r:id="rId6"/>
    <p:sldId id="404" r:id="rId7"/>
    <p:sldId id="400" r:id="rId8"/>
    <p:sldId id="309" r:id="rId9"/>
    <p:sldId id="405" r:id="rId10"/>
    <p:sldId id="403" r:id="rId11"/>
    <p:sldId id="406" r:id="rId12"/>
    <p:sldId id="407" r:id="rId13"/>
    <p:sldId id="408" r:id="rId14"/>
    <p:sldId id="331" r:id="rId15"/>
    <p:sldId id="409" r:id="rId16"/>
    <p:sldId id="410" r:id="rId17"/>
    <p:sldId id="340" r:id="rId18"/>
    <p:sldId id="341" r:id="rId19"/>
    <p:sldId id="365" r:id="rId20"/>
    <p:sldId id="364" r:id="rId21"/>
    <p:sldId id="396" r:id="rId22"/>
    <p:sldId id="397" r:id="rId23"/>
    <p:sldId id="401" r:id="rId24"/>
    <p:sldId id="402" r:id="rId25"/>
    <p:sldId id="394" r:id="rId26"/>
    <p:sldId id="344" r:id="rId27"/>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333691-57E7-0781-1795-5062A62D8618}" v="2" dt="2020-10-22T11:59:12.690"/>
    <p1510:client id="{D6264D94-FEA8-4225-8F95-7B26325AEF9E}" v="5" dt="2021-04-06T13:22:03.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87" autoAdjust="0"/>
    <p:restoredTop sz="94629" autoAdjust="0"/>
  </p:normalViewPr>
  <p:slideViewPr>
    <p:cSldViewPr>
      <p:cViewPr>
        <p:scale>
          <a:sx n="94" d="100"/>
          <a:sy n="94" d="100"/>
        </p:scale>
        <p:origin x="847" y="34"/>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419"/>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elyn R. Brannock" userId="S::ebrannoc@ggc.edu::b0338d67-39be-4b66-9a31-6f1b08db17ed" providerId="AD" clId="Web-{47333691-57E7-0781-1795-5062A62D8618}"/>
    <pc:docChg chg="modSld">
      <pc:chgData name="Evelyn R. Brannock" userId="S::ebrannoc@ggc.edu::b0338d67-39be-4b66-9a31-6f1b08db17ed" providerId="AD" clId="Web-{47333691-57E7-0781-1795-5062A62D8618}" dt="2020-10-22T11:59:12.690" v="1" actId="20577"/>
      <pc:docMkLst>
        <pc:docMk/>
      </pc:docMkLst>
      <pc:sldChg chg="modSp">
        <pc:chgData name="Evelyn R. Brannock" userId="S::ebrannoc@ggc.edu::b0338d67-39be-4b66-9a31-6f1b08db17ed" providerId="AD" clId="Web-{47333691-57E7-0781-1795-5062A62D8618}" dt="2020-10-22T11:59:12.690" v="0" actId="20577"/>
        <pc:sldMkLst>
          <pc:docMk/>
          <pc:sldMk cId="0" sldId="344"/>
        </pc:sldMkLst>
        <pc:spChg chg="mod">
          <ac:chgData name="Evelyn R. Brannock" userId="S::ebrannoc@ggc.edu::b0338d67-39be-4b66-9a31-6f1b08db17ed" providerId="AD" clId="Web-{47333691-57E7-0781-1795-5062A62D8618}" dt="2020-10-22T11:59:12.690" v="0" actId="20577"/>
          <ac:spMkLst>
            <pc:docMk/>
            <pc:sldMk cId="0" sldId="344"/>
            <ac:spMk id="53253" creationId="{00000000-0000-0000-0000-000000000000}"/>
          </ac:spMkLst>
        </pc:spChg>
      </pc:sldChg>
    </pc:docChg>
  </pc:docChgLst>
  <pc:docChgLst>
    <pc:chgData name="Evelyn R. Brannock" userId="S::ebrannoc@ggc.edu::b0338d67-39be-4b66-9a31-6f1b08db17ed" providerId="AD" clId="Web-{D6264D94-FEA8-4225-8F95-7B26325AEF9E}"/>
    <pc:docChg chg="modSld">
      <pc:chgData name="Evelyn R. Brannock" userId="S::ebrannoc@ggc.edu::b0338d67-39be-4b66-9a31-6f1b08db17ed" providerId="AD" clId="Web-{D6264D94-FEA8-4225-8F95-7B26325AEF9E}" dt="2021-04-06T13:22:00.708" v="3" actId="20577"/>
      <pc:docMkLst>
        <pc:docMk/>
      </pc:docMkLst>
      <pc:sldChg chg="modSp">
        <pc:chgData name="Evelyn R. Brannock" userId="S::ebrannoc@ggc.edu::b0338d67-39be-4b66-9a31-6f1b08db17ed" providerId="AD" clId="Web-{D6264D94-FEA8-4225-8F95-7B26325AEF9E}" dt="2021-04-06T13:21:46.567" v="1" actId="20577"/>
        <pc:sldMkLst>
          <pc:docMk/>
          <pc:sldMk cId="0" sldId="331"/>
        </pc:sldMkLst>
        <pc:spChg chg="mod">
          <ac:chgData name="Evelyn R. Brannock" userId="S::ebrannoc@ggc.edu::b0338d67-39be-4b66-9a31-6f1b08db17ed" providerId="AD" clId="Web-{D6264D94-FEA8-4225-8F95-7B26325AEF9E}" dt="2021-04-06T13:21:46.567" v="1" actId="20577"/>
          <ac:spMkLst>
            <pc:docMk/>
            <pc:sldMk cId="0" sldId="331"/>
            <ac:spMk id="21508" creationId="{00000000-0000-0000-0000-000000000000}"/>
          </ac:spMkLst>
        </pc:spChg>
      </pc:sldChg>
      <pc:sldChg chg="modSp">
        <pc:chgData name="Evelyn R. Brannock" userId="S::ebrannoc@ggc.edu::b0338d67-39be-4b66-9a31-6f1b08db17ed" providerId="AD" clId="Web-{D6264D94-FEA8-4225-8F95-7B26325AEF9E}" dt="2021-04-06T13:22:00.708" v="3" actId="20577"/>
        <pc:sldMkLst>
          <pc:docMk/>
          <pc:sldMk cId="3518162242" sldId="409"/>
        </pc:sldMkLst>
        <pc:spChg chg="mod">
          <ac:chgData name="Evelyn R. Brannock" userId="S::ebrannoc@ggc.edu::b0338d67-39be-4b66-9a31-6f1b08db17ed" providerId="AD" clId="Web-{D6264D94-FEA8-4225-8F95-7B26325AEF9E}" dt="2021-04-06T13:22:00.708" v="3" actId="20577"/>
          <ac:spMkLst>
            <pc:docMk/>
            <pc:sldMk cId="3518162242" sldId="409"/>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73725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563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84786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563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76364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p:cNvSpPr>
            <a:spLocks noGrp="1" noChangeArrowheads="1"/>
          </p:cNvSpPr>
          <p:nvPr>
            <p:ph type="dt" sz="quarter" idx="10"/>
          </p:nvPr>
        </p:nvSpPr>
        <p:spPr/>
        <p:txBody>
          <a:bodyPr/>
          <a:lstStyle>
            <a:lvl1pPr>
              <a:defRPr/>
            </a:lvl1pPr>
          </a:lstStyle>
          <a:p>
            <a:endParaRPr lang="en-US" altLang="en-US" dirty="0"/>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4F9DF4D5-B650-43B1-84E0-A9E4307F3F35}" type="slidenum">
              <a:rPr lang="en-US" altLang="en-US"/>
              <a:pPr/>
              <a:t>‹#›</a:t>
            </a:fld>
            <a:endParaRPr lang="en-US" altLang="en-US" dirty="0"/>
          </a:p>
        </p:txBody>
      </p:sp>
    </p:spTree>
    <p:extLst>
      <p:ext uri="{BB962C8B-B14F-4D97-AF65-F5344CB8AC3E}">
        <p14:creationId xmlns:p14="http://schemas.microsoft.com/office/powerpoint/2010/main" val="1150511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a:ln/>
        </p:spPr>
        <p:txBody>
          <a:bodyPr/>
          <a:lstStyle>
            <a:lvl1pPr>
              <a:defRPr/>
            </a:lvl1pPr>
          </a:lstStyle>
          <a:p>
            <a:endParaRPr lang="en-US" altLang="en-US"/>
          </a:p>
        </p:txBody>
      </p:sp>
      <p:sp>
        <p:nvSpPr>
          <p:cNvPr id="5" name="Rectangle 34"/>
          <p:cNvSpPr>
            <a:spLocks noGrp="1" noChangeArrowheads="1"/>
          </p:cNvSpPr>
          <p:nvPr>
            <p:ph type="sldNum" sz="quarter" idx="11"/>
          </p:nvPr>
        </p:nvSpPr>
        <p:spPr>
          <a:ln/>
        </p:spPr>
        <p:txBody>
          <a:bodyPr/>
          <a:lstStyle>
            <a:lvl1pPr>
              <a:defRPr/>
            </a:lvl1pPr>
          </a:lstStyle>
          <a:p>
            <a:fld id="{06E42816-22FD-4219-B77A-904E5B117A9D}" type="slidenum">
              <a:rPr lang="en-US" altLang="en-US"/>
              <a:pPr/>
              <a:t>‹#›</a:t>
            </a:fld>
            <a:endParaRPr lang="en-US" altLang="en-US"/>
          </a:p>
        </p:txBody>
      </p:sp>
    </p:spTree>
    <p:extLst>
      <p:ext uri="{BB962C8B-B14F-4D97-AF65-F5344CB8AC3E}">
        <p14:creationId xmlns:p14="http://schemas.microsoft.com/office/powerpoint/2010/main" val="321060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a:ln/>
        </p:spPr>
        <p:txBody>
          <a:bodyPr/>
          <a:lstStyle>
            <a:lvl1pPr>
              <a:defRPr/>
            </a:lvl1pPr>
          </a:lstStyle>
          <a:p>
            <a:endParaRPr lang="en-US" altLang="en-US"/>
          </a:p>
        </p:txBody>
      </p:sp>
      <p:sp>
        <p:nvSpPr>
          <p:cNvPr id="5" name="Rectangle 34"/>
          <p:cNvSpPr>
            <a:spLocks noGrp="1" noChangeArrowheads="1"/>
          </p:cNvSpPr>
          <p:nvPr>
            <p:ph type="sldNum" sz="quarter" idx="11"/>
          </p:nvPr>
        </p:nvSpPr>
        <p:spPr>
          <a:ln/>
        </p:spPr>
        <p:txBody>
          <a:bodyPr/>
          <a:lstStyle>
            <a:lvl1pPr>
              <a:defRPr/>
            </a:lvl1pPr>
          </a:lstStyle>
          <a:p>
            <a:fld id="{7D689C95-F5A0-4E05-BB51-61CFC6D2BCD2}" type="slidenum">
              <a:rPr lang="en-US" altLang="en-US"/>
              <a:pPr/>
              <a:t>‹#›</a:t>
            </a:fld>
            <a:endParaRPr lang="en-US" altLang="en-US"/>
          </a:p>
        </p:txBody>
      </p:sp>
    </p:spTree>
    <p:extLst>
      <p:ext uri="{BB962C8B-B14F-4D97-AF65-F5344CB8AC3E}">
        <p14:creationId xmlns:p14="http://schemas.microsoft.com/office/powerpoint/2010/main" val="93959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58338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p:cNvSpPr>
            <a:spLocks noGrp="1" noChangeArrowheads="1"/>
          </p:cNvSpPr>
          <p:nvPr>
            <p:ph type="dt" sz="half" idx="10"/>
          </p:nvPr>
        </p:nvSpPr>
        <p:spPr>
          <a:ln/>
        </p:spPr>
        <p:txBody>
          <a:bodyPr/>
          <a:lstStyle>
            <a:lvl1pPr>
              <a:defRPr/>
            </a:lvl1pPr>
          </a:lstStyle>
          <a:p>
            <a:endParaRPr lang="en-US" altLang="en-US"/>
          </a:p>
        </p:txBody>
      </p:sp>
      <p:sp>
        <p:nvSpPr>
          <p:cNvPr id="5" name="Rectangle 34"/>
          <p:cNvSpPr>
            <a:spLocks noGrp="1" noChangeArrowheads="1"/>
          </p:cNvSpPr>
          <p:nvPr>
            <p:ph type="sldNum" sz="quarter" idx="11"/>
          </p:nvPr>
        </p:nvSpPr>
        <p:spPr>
          <a:ln/>
        </p:spPr>
        <p:txBody>
          <a:bodyPr/>
          <a:lstStyle>
            <a:lvl1pPr>
              <a:defRPr/>
            </a:lvl1pPr>
          </a:lstStyle>
          <a:p>
            <a:fld id="{1C345021-E5CA-44BC-A315-E2D06B033675}" type="slidenum">
              <a:rPr lang="en-US" altLang="en-US"/>
              <a:pPr/>
              <a:t>‹#›</a:t>
            </a:fld>
            <a:endParaRPr lang="en-US" alt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3904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p:cNvSpPr>
            <a:spLocks noGrp="1" noChangeArrowheads="1"/>
          </p:cNvSpPr>
          <p:nvPr>
            <p:ph type="dt" sz="half" idx="10"/>
          </p:nvPr>
        </p:nvSpPr>
        <p:spPr>
          <a:ln/>
        </p:spPr>
        <p:txBody>
          <a:bodyPr/>
          <a:lstStyle>
            <a:lvl1pPr>
              <a:defRPr/>
            </a:lvl1pPr>
          </a:lstStyle>
          <a:p>
            <a:endParaRPr lang="en-US" altLang="en-US"/>
          </a:p>
        </p:txBody>
      </p:sp>
      <p:sp>
        <p:nvSpPr>
          <p:cNvPr id="6" name="Rectangle 34"/>
          <p:cNvSpPr>
            <a:spLocks noGrp="1" noChangeArrowheads="1"/>
          </p:cNvSpPr>
          <p:nvPr>
            <p:ph type="sldNum" sz="quarter" idx="11"/>
          </p:nvPr>
        </p:nvSpPr>
        <p:spPr>
          <a:ln/>
        </p:spPr>
        <p:txBody>
          <a:bodyPr/>
          <a:lstStyle>
            <a:lvl1pPr>
              <a:defRPr/>
            </a:lvl1pPr>
          </a:lstStyle>
          <a:p>
            <a:fld id="{C7B79C72-0761-438D-8D96-A20A4065BCB5}" type="slidenum">
              <a:rPr lang="en-US" altLang="en-US"/>
              <a:pPr/>
              <a:t>‹#›</a:t>
            </a:fld>
            <a:endParaRPr lang="en-US" altLang="en-US"/>
          </a:p>
        </p:txBody>
      </p:sp>
    </p:spTree>
    <p:extLst>
      <p:ext uri="{BB962C8B-B14F-4D97-AF65-F5344CB8AC3E}">
        <p14:creationId xmlns:p14="http://schemas.microsoft.com/office/powerpoint/2010/main" val="403810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p:cNvSpPr>
            <a:spLocks noGrp="1" noChangeArrowheads="1"/>
          </p:cNvSpPr>
          <p:nvPr>
            <p:ph type="dt" sz="half" idx="10"/>
          </p:nvPr>
        </p:nvSpPr>
        <p:spPr>
          <a:ln/>
        </p:spPr>
        <p:txBody>
          <a:bodyPr/>
          <a:lstStyle>
            <a:lvl1pPr>
              <a:defRPr/>
            </a:lvl1pPr>
          </a:lstStyle>
          <a:p>
            <a:endParaRPr lang="en-US" altLang="en-US"/>
          </a:p>
        </p:txBody>
      </p:sp>
      <p:sp>
        <p:nvSpPr>
          <p:cNvPr id="8" name="Rectangle 34"/>
          <p:cNvSpPr>
            <a:spLocks noGrp="1" noChangeArrowheads="1"/>
          </p:cNvSpPr>
          <p:nvPr>
            <p:ph type="sldNum" sz="quarter" idx="11"/>
          </p:nvPr>
        </p:nvSpPr>
        <p:spPr>
          <a:ln/>
        </p:spPr>
        <p:txBody>
          <a:bodyPr/>
          <a:lstStyle>
            <a:lvl1pPr>
              <a:defRPr/>
            </a:lvl1pPr>
          </a:lstStyle>
          <a:p>
            <a:fld id="{26C2A722-C23A-41A9-8C63-DE2BD324689C}" type="slidenum">
              <a:rPr lang="en-US" altLang="en-US"/>
              <a:pPr/>
              <a:t>‹#›</a:t>
            </a:fld>
            <a:endParaRPr lang="en-US" altLang="en-US"/>
          </a:p>
        </p:txBody>
      </p:sp>
    </p:spTree>
    <p:extLst>
      <p:ext uri="{BB962C8B-B14F-4D97-AF65-F5344CB8AC3E}">
        <p14:creationId xmlns:p14="http://schemas.microsoft.com/office/powerpoint/2010/main" val="3660580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p:cNvSpPr>
            <a:spLocks noGrp="1" noChangeArrowheads="1"/>
          </p:cNvSpPr>
          <p:nvPr>
            <p:ph type="dt" sz="half" idx="10"/>
          </p:nvPr>
        </p:nvSpPr>
        <p:spPr>
          <a:ln/>
        </p:spPr>
        <p:txBody>
          <a:bodyPr/>
          <a:lstStyle>
            <a:lvl1pPr>
              <a:defRPr/>
            </a:lvl1pPr>
          </a:lstStyle>
          <a:p>
            <a:endParaRPr lang="en-US" altLang="en-US"/>
          </a:p>
        </p:txBody>
      </p:sp>
      <p:sp>
        <p:nvSpPr>
          <p:cNvPr id="4" name="Rectangle 34"/>
          <p:cNvSpPr>
            <a:spLocks noGrp="1" noChangeArrowheads="1"/>
          </p:cNvSpPr>
          <p:nvPr>
            <p:ph type="sldNum" sz="quarter" idx="11"/>
          </p:nvPr>
        </p:nvSpPr>
        <p:spPr>
          <a:ln/>
        </p:spPr>
        <p:txBody>
          <a:bodyPr/>
          <a:lstStyle>
            <a:lvl1pPr>
              <a:defRPr/>
            </a:lvl1pPr>
          </a:lstStyle>
          <a:p>
            <a:fld id="{0B7FA8E6-0766-4143-94A4-11AF8B587A9C}" type="slidenum">
              <a:rPr lang="en-US" altLang="en-US"/>
              <a:pPr/>
              <a:t>‹#›</a:t>
            </a:fld>
            <a:endParaRPr lang="en-US" altLang="en-US"/>
          </a:p>
        </p:txBody>
      </p:sp>
    </p:spTree>
    <p:extLst>
      <p:ext uri="{BB962C8B-B14F-4D97-AF65-F5344CB8AC3E}">
        <p14:creationId xmlns:p14="http://schemas.microsoft.com/office/powerpoint/2010/main" val="24818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endParaRPr lang="en-US" altLang="en-US"/>
          </a:p>
        </p:txBody>
      </p:sp>
      <p:sp>
        <p:nvSpPr>
          <p:cNvPr id="3" name="Rectangle 34"/>
          <p:cNvSpPr>
            <a:spLocks noGrp="1" noChangeArrowheads="1"/>
          </p:cNvSpPr>
          <p:nvPr>
            <p:ph type="sldNum" sz="quarter" idx="11"/>
          </p:nvPr>
        </p:nvSpPr>
        <p:spPr>
          <a:ln/>
        </p:spPr>
        <p:txBody>
          <a:bodyPr/>
          <a:lstStyle>
            <a:lvl1pPr>
              <a:defRPr/>
            </a:lvl1pPr>
          </a:lstStyle>
          <a:p>
            <a:fld id="{EE9C5DC1-04EC-4230-A126-6F8AA9BBC6CF}" type="slidenum">
              <a:rPr lang="en-US" altLang="en-US"/>
              <a:pPr/>
              <a:t>‹#›</a:t>
            </a:fld>
            <a:endParaRPr lang="en-US" altLang="en-US"/>
          </a:p>
        </p:txBody>
      </p:sp>
    </p:spTree>
    <p:extLst>
      <p:ext uri="{BB962C8B-B14F-4D97-AF65-F5344CB8AC3E}">
        <p14:creationId xmlns:p14="http://schemas.microsoft.com/office/powerpoint/2010/main" val="3338360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p:cNvSpPr>
            <a:spLocks noGrp="1" noChangeArrowheads="1"/>
          </p:cNvSpPr>
          <p:nvPr>
            <p:ph type="dt" sz="half" idx="10"/>
          </p:nvPr>
        </p:nvSpPr>
        <p:spPr>
          <a:ln/>
        </p:spPr>
        <p:txBody>
          <a:bodyPr/>
          <a:lstStyle>
            <a:lvl1pPr>
              <a:defRPr/>
            </a:lvl1pPr>
          </a:lstStyle>
          <a:p>
            <a:endParaRPr lang="en-US" altLang="en-US"/>
          </a:p>
        </p:txBody>
      </p:sp>
      <p:sp>
        <p:nvSpPr>
          <p:cNvPr id="6" name="Rectangle 34"/>
          <p:cNvSpPr>
            <a:spLocks noGrp="1" noChangeArrowheads="1"/>
          </p:cNvSpPr>
          <p:nvPr>
            <p:ph type="sldNum" sz="quarter" idx="11"/>
          </p:nvPr>
        </p:nvSpPr>
        <p:spPr>
          <a:ln/>
        </p:spPr>
        <p:txBody>
          <a:bodyPr/>
          <a:lstStyle>
            <a:lvl1pPr>
              <a:defRPr/>
            </a:lvl1pPr>
          </a:lstStyle>
          <a:p>
            <a:fld id="{4CFDAC0B-2471-44B8-A746-857CA66AD57E}" type="slidenum">
              <a:rPr lang="en-US" altLang="en-US"/>
              <a:pPr/>
              <a:t>‹#›</a:t>
            </a:fld>
            <a:endParaRPr lang="en-US" altLang="en-US"/>
          </a:p>
        </p:txBody>
      </p:sp>
    </p:spTree>
    <p:extLst>
      <p:ext uri="{BB962C8B-B14F-4D97-AF65-F5344CB8AC3E}">
        <p14:creationId xmlns:p14="http://schemas.microsoft.com/office/powerpoint/2010/main" val="3703495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p:cNvSpPr>
            <a:spLocks noGrp="1" noChangeArrowheads="1"/>
          </p:cNvSpPr>
          <p:nvPr>
            <p:ph type="dt" sz="half" idx="10"/>
          </p:nvPr>
        </p:nvSpPr>
        <p:spPr>
          <a:ln/>
        </p:spPr>
        <p:txBody>
          <a:bodyPr/>
          <a:lstStyle>
            <a:lvl1pPr>
              <a:defRPr/>
            </a:lvl1pPr>
          </a:lstStyle>
          <a:p>
            <a:endParaRPr lang="en-US" altLang="en-US"/>
          </a:p>
        </p:txBody>
      </p:sp>
      <p:sp>
        <p:nvSpPr>
          <p:cNvPr id="6" name="Rectangle 34"/>
          <p:cNvSpPr>
            <a:spLocks noGrp="1" noChangeArrowheads="1"/>
          </p:cNvSpPr>
          <p:nvPr>
            <p:ph type="sldNum" sz="quarter" idx="11"/>
          </p:nvPr>
        </p:nvSpPr>
        <p:spPr>
          <a:ln/>
        </p:spPr>
        <p:txBody>
          <a:bodyPr/>
          <a:lstStyle>
            <a:lvl1pPr>
              <a:defRPr/>
            </a:lvl1pPr>
          </a:lstStyle>
          <a:p>
            <a:fld id="{1C8D5938-F9B8-42CF-9B68-2EBCA6CBEAFF}" type="slidenum">
              <a:rPr lang="en-US" altLang="en-US"/>
              <a:pPr/>
              <a:t>‹#›</a:t>
            </a:fld>
            <a:endParaRPr lang="en-US" altLang="en-US"/>
          </a:p>
        </p:txBody>
      </p:sp>
    </p:spTree>
    <p:extLst>
      <p:ext uri="{BB962C8B-B14F-4D97-AF65-F5344CB8AC3E}">
        <p14:creationId xmlns:p14="http://schemas.microsoft.com/office/powerpoint/2010/main" val="3936010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endParaRPr lang="en-US" alt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5920B86D-8A8F-4301-AD6F-444BC568FA27}" type="slidenum">
              <a:rPr lang="en-US" altLang="en-US"/>
              <a:pPr/>
              <a:t>‹#›</a:t>
            </a:fld>
            <a:endParaRPr lang="en-US" altLang="en-US"/>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a:latin typeface="Arial"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851"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6"/>
          <p:cNvSpPr>
            <a:spLocks noGrp="1" noChangeArrowheads="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A8AAEF-A511-472E-B219-665868E5CC24}" type="slidenum">
              <a:rPr lang="en-US" altLang="en-US" sz="1400"/>
              <a:pPr>
                <a:spcBef>
                  <a:spcPct val="0"/>
                </a:spcBef>
                <a:buClrTx/>
                <a:buSzTx/>
                <a:buFontTx/>
                <a:buNone/>
              </a:pPr>
              <a:t>1</a:t>
            </a:fld>
            <a:endParaRPr lang="en-US" altLang="en-US" sz="1400"/>
          </a:p>
        </p:txBody>
      </p:sp>
      <p:sp>
        <p:nvSpPr>
          <p:cNvPr id="3076" name="Rectangle 1026"/>
          <p:cNvSpPr>
            <a:spLocks noGrp="1" noChangeArrowheads="1"/>
          </p:cNvSpPr>
          <p:nvPr>
            <p:ph type="ctrTitle"/>
          </p:nvPr>
        </p:nvSpPr>
        <p:spPr>
          <a:xfrm>
            <a:off x="347663" y="855663"/>
            <a:ext cx="8334375" cy="1152525"/>
          </a:xfrm>
        </p:spPr>
        <p:txBody>
          <a:bodyPr/>
          <a:lstStyle/>
          <a:p>
            <a:r>
              <a:rPr lang="en-US" altLang="en-US" sz="4000"/>
              <a:t>Chapter 5 Loops</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err="1"/>
              <a:t>GuessNumberWhile</a:t>
            </a:r>
            <a:endParaRPr lang="en-US" altLang="en-US" dirty="0"/>
          </a:p>
          <a:p>
            <a:r>
              <a:rPr lang="en-US" altLang="en-US" dirty="0" err="1"/>
              <a:t>GuessNumberFor</a:t>
            </a:r>
            <a:endParaRPr lang="en-US" altLang="en-US" dirty="0"/>
          </a:p>
          <a:p>
            <a:r>
              <a:rPr lang="en-US" altLang="en-US" dirty="0" err="1"/>
              <a:t>GuessNumberDoWhile</a:t>
            </a:r>
            <a:endParaRPr lang="en-US" dirty="0"/>
          </a:p>
        </p:txBody>
      </p:sp>
      <p:sp>
        <p:nvSpPr>
          <p:cNvPr id="3" name="Title 2"/>
          <p:cNvSpPr>
            <a:spLocks noGrp="1"/>
          </p:cNvSpPr>
          <p:nvPr>
            <p:ph type="title"/>
          </p:nvPr>
        </p:nvSpPr>
        <p:spPr/>
        <p:txBody>
          <a:bodyPr/>
          <a:lstStyle/>
          <a:p>
            <a:r>
              <a:rPr lang="en-US" dirty="0"/>
              <a:t>Write Your Class</a:t>
            </a:r>
            <a:br>
              <a:rPr lang="en-US" dirty="0"/>
            </a:br>
            <a:r>
              <a:rPr lang="en-US" dirty="0"/>
              <a:t>Using other Loop Types</a:t>
            </a:r>
          </a:p>
        </p:txBody>
      </p:sp>
    </p:spTree>
    <p:extLst>
      <p:ext uri="{BB962C8B-B14F-4D97-AF65-F5344CB8AC3E}">
        <p14:creationId xmlns:p14="http://schemas.microsoft.com/office/powerpoint/2010/main" val="159482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4294967295"/>
          </p:nvPr>
        </p:nvSpPr>
        <p:spPr>
          <a:xfrm>
            <a:off x="6553200" y="6399213"/>
            <a:ext cx="1905000" cy="457200"/>
          </a:xfr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045A655-9AC5-409E-BD68-B9C7CCF13285}" type="slidenum">
              <a:rPr lang="en-US" altLang="en-US" sz="1400"/>
              <a:pPr>
                <a:spcBef>
                  <a:spcPct val="0"/>
                </a:spcBef>
                <a:buClrTx/>
                <a:buSzTx/>
                <a:buFontTx/>
                <a:buNone/>
              </a:pPr>
              <a:t>11</a:t>
            </a:fld>
            <a:endParaRPr lang="en-US" altLang="en-US" sz="1400"/>
          </a:p>
        </p:txBody>
      </p:sp>
      <p:sp>
        <p:nvSpPr>
          <p:cNvPr id="21507" name="Rectangle 2"/>
          <p:cNvSpPr>
            <a:spLocks noGrp="1" noChangeArrowheads="1"/>
          </p:cNvSpPr>
          <p:nvPr>
            <p:ph type="title"/>
          </p:nvPr>
        </p:nvSpPr>
        <p:spPr>
          <a:xfrm>
            <a:off x="152400" y="228600"/>
            <a:ext cx="8763000" cy="895350"/>
          </a:xfrm>
        </p:spPr>
        <p:txBody>
          <a:bodyPr/>
          <a:lstStyle/>
          <a:p>
            <a:r>
              <a:rPr lang="en-US" altLang="en-US" dirty="0"/>
              <a:t>Loops</a:t>
            </a:r>
          </a:p>
        </p:txBody>
      </p:sp>
      <p:sp>
        <p:nvSpPr>
          <p:cNvPr id="21508" name="Rectangle 3"/>
          <p:cNvSpPr>
            <a:spLocks noGrp="1" noChangeArrowheads="1"/>
          </p:cNvSpPr>
          <p:nvPr>
            <p:ph type="body" idx="1"/>
          </p:nvPr>
        </p:nvSpPr>
        <p:spPr>
          <a:xfrm>
            <a:off x="228600" y="1295400"/>
            <a:ext cx="8721725" cy="4092575"/>
          </a:xfrm>
        </p:spPr>
        <p:txBody>
          <a:bodyPr/>
          <a:lstStyle/>
          <a:p>
            <a:pPr marL="0" indent="0">
              <a:spcBef>
                <a:spcPct val="100000"/>
              </a:spcBef>
              <a:buFont typeface="Monotype Sorts" pitchFamily="2" charset="2"/>
              <a:buNone/>
            </a:pPr>
            <a:r>
              <a:rPr lang="en-US" altLang="en-US" dirty="0"/>
              <a:t>You have to know THREE major things in all loops:</a:t>
            </a:r>
          </a:p>
          <a:p>
            <a:pPr>
              <a:spcBef>
                <a:spcPct val="100000"/>
              </a:spcBef>
              <a:buFont typeface="Arial" pitchFamily="2" charset="2"/>
              <a:buChar char="•"/>
            </a:pPr>
            <a:r>
              <a:rPr lang="en-US" altLang="en-US" dirty="0"/>
              <a:t>When do I start the loop? </a:t>
            </a:r>
            <a:endParaRPr lang="en-US" altLang="en-US" dirty="0">
              <a:cs typeface="Times New Roman"/>
            </a:endParaRPr>
          </a:p>
          <a:p>
            <a:pPr>
              <a:spcBef>
                <a:spcPct val="100000"/>
              </a:spcBef>
              <a:buFont typeface="Arial" pitchFamily="2" charset="2"/>
              <a:buChar char="•"/>
            </a:pPr>
            <a:r>
              <a:rPr lang="en-US" altLang="en-US" dirty="0"/>
              <a:t>When do I end the loop?</a:t>
            </a:r>
            <a:endParaRPr lang="en-US" altLang="en-US" dirty="0">
              <a:cs typeface="Times New Roman"/>
            </a:endParaRPr>
          </a:p>
          <a:p>
            <a:pPr>
              <a:spcBef>
                <a:spcPct val="100000"/>
              </a:spcBef>
              <a:buFont typeface="Arial" pitchFamily="2" charset="2"/>
              <a:buChar char="•"/>
            </a:pPr>
            <a:r>
              <a:rPr lang="en-US" altLang="en-US" dirty="0"/>
              <a:t>How much do I increment or decrement? </a:t>
            </a:r>
            <a:endParaRPr lang="en-US" altLang="en-US" dirty="0">
              <a:cs typeface="Times New Roman"/>
            </a:endParaRPr>
          </a:p>
          <a:p>
            <a:pPr marL="0" indent="0">
              <a:spcBef>
                <a:spcPct val="100000"/>
              </a:spcBef>
              <a:buFont typeface="Monotype Sorts" pitchFamily="2" charset="2"/>
              <a:buNone/>
            </a:pPr>
            <a:r>
              <a:rPr lang="en-US" altLang="en-US" dirty="0"/>
              <a:t>What do I do in the loop? (The LOOP BODY)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2" charset="2"/>
              <a:buChar char="•"/>
            </a:pPr>
            <a:r>
              <a:rPr lang="en-US" dirty="0"/>
              <a:t>for</a:t>
            </a:r>
            <a:endParaRPr lang="en-US"/>
          </a:p>
          <a:p>
            <a:pPr lvl="1">
              <a:buFont typeface="Arial"/>
              <a:buChar char="•"/>
            </a:pPr>
            <a:r>
              <a:rPr lang="en-US" dirty="0"/>
              <a:t>Can happen no times</a:t>
            </a:r>
            <a:endParaRPr lang="en-US" dirty="0">
              <a:cs typeface="Times New Roman"/>
            </a:endParaRPr>
          </a:p>
          <a:p>
            <a:pPr lvl="1">
              <a:buFont typeface="Arial"/>
              <a:buChar char="•"/>
            </a:pPr>
            <a:r>
              <a:rPr lang="en-US" dirty="0"/>
              <a:t>I have a definite ending, termination value</a:t>
            </a:r>
            <a:endParaRPr lang="en-US" dirty="0">
              <a:cs typeface="Times New Roman"/>
            </a:endParaRPr>
          </a:p>
          <a:p>
            <a:pPr>
              <a:buFont typeface="Arial" pitchFamily="2" charset="2"/>
              <a:buChar char="•"/>
            </a:pPr>
            <a:r>
              <a:rPr lang="en-US" dirty="0"/>
              <a:t>while</a:t>
            </a:r>
            <a:endParaRPr lang="en-US" dirty="0">
              <a:cs typeface="Times New Roman"/>
            </a:endParaRPr>
          </a:p>
          <a:p>
            <a:pPr lvl="1">
              <a:buFont typeface="Arial"/>
              <a:buChar char="•"/>
            </a:pPr>
            <a:r>
              <a:rPr lang="en-US" dirty="0"/>
              <a:t>Can happen no times</a:t>
            </a:r>
            <a:endParaRPr lang="en-US" dirty="0">
              <a:cs typeface="Times New Roman"/>
            </a:endParaRPr>
          </a:p>
          <a:p>
            <a:pPr lvl="1">
              <a:buFont typeface="Arial"/>
              <a:buChar char="•"/>
            </a:pPr>
            <a:r>
              <a:rPr lang="en-US" dirty="0"/>
              <a:t>I have an indefinite ending</a:t>
            </a:r>
            <a:endParaRPr lang="en-US" dirty="0">
              <a:cs typeface="Times New Roman"/>
            </a:endParaRPr>
          </a:p>
          <a:p>
            <a:pPr>
              <a:buFont typeface="Arial" pitchFamily="2" charset="2"/>
              <a:buChar char="•"/>
            </a:pPr>
            <a:r>
              <a:rPr lang="en-US" dirty="0"/>
              <a:t>do-while</a:t>
            </a:r>
            <a:endParaRPr lang="en-US" dirty="0">
              <a:cs typeface="Times New Roman"/>
            </a:endParaRPr>
          </a:p>
          <a:p>
            <a:pPr lvl="1">
              <a:buFont typeface="Arial"/>
              <a:buChar char="•"/>
            </a:pPr>
            <a:r>
              <a:rPr lang="en-US" dirty="0"/>
              <a:t>Occurs at least ONCE</a:t>
            </a:r>
            <a:endParaRPr lang="en-US" dirty="0">
              <a:cs typeface="Times New Roman"/>
            </a:endParaRPr>
          </a:p>
        </p:txBody>
      </p:sp>
      <p:sp>
        <p:nvSpPr>
          <p:cNvPr id="3" name="Title 2"/>
          <p:cNvSpPr>
            <a:spLocks noGrp="1"/>
          </p:cNvSpPr>
          <p:nvPr>
            <p:ph type="title"/>
          </p:nvPr>
        </p:nvSpPr>
        <p:spPr/>
        <p:txBody>
          <a:bodyPr/>
          <a:lstStyle/>
          <a:p>
            <a:r>
              <a:rPr lang="en-US" dirty="0"/>
              <a:t>When do I use what loop?</a:t>
            </a:r>
            <a:br>
              <a:rPr lang="en-US" dirty="0"/>
            </a:br>
            <a:r>
              <a:rPr lang="en-US" dirty="0"/>
              <a:t>Rules of thumb</a:t>
            </a:r>
          </a:p>
        </p:txBody>
      </p:sp>
    </p:spTree>
    <p:extLst>
      <p:ext uri="{BB962C8B-B14F-4D97-AF65-F5344CB8AC3E}">
        <p14:creationId xmlns:p14="http://schemas.microsoft.com/office/powerpoint/2010/main" val="3518162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4294967295"/>
          </p:nvPr>
        </p:nvSpPr>
        <p:spPr>
          <a:xfrm>
            <a:off x="6553200" y="6399213"/>
            <a:ext cx="1905000" cy="457200"/>
          </a:xfr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FD1F7AB-3FF9-493E-B999-CEC018A37917}" type="slidenum">
              <a:rPr lang="en-US" altLang="en-US" sz="1400"/>
              <a:pPr>
                <a:spcBef>
                  <a:spcPct val="0"/>
                </a:spcBef>
                <a:buClrTx/>
                <a:buSzTx/>
                <a:buFontTx/>
                <a:buNone/>
              </a:pPr>
              <a:t>13</a:t>
            </a:fld>
            <a:endParaRPr lang="en-US" altLang="en-US" sz="1400"/>
          </a:p>
        </p:txBody>
      </p:sp>
      <p:sp>
        <p:nvSpPr>
          <p:cNvPr id="39939" name="Rectangle 2"/>
          <p:cNvSpPr>
            <a:spLocks noGrp="1" noChangeArrowheads="1"/>
          </p:cNvSpPr>
          <p:nvPr>
            <p:ph type="title"/>
          </p:nvPr>
        </p:nvSpPr>
        <p:spPr>
          <a:xfrm>
            <a:off x="685800" y="152400"/>
            <a:ext cx="7772400" cy="609600"/>
          </a:xfrm>
        </p:spPr>
        <p:txBody>
          <a:bodyPr/>
          <a:lstStyle/>
          <a:p>
            <a:r>
              <a:rPr lang="en-US" altLang="en-US"/>
              <a:t>Which Loop to Use?</a:t>
            </a:r>
          </a:p>
        </p:txBody>
      </p:sp>
      <p:sp>
        <p:nvSpPr>
          <p:cNvPr id="39940" name="Text Box 3"/>
          <p:cNvSpPr txBox="1">
            <a:spLocks noChangeArrowheads="1"/>
          </p:cNvSpPr>
          <p:nvPr/>
        </p:nvSpPr>
        <p:spPr bwMode="auto">
          <a:xfrm>
            <a:off x="304800" y="914400"/>
            <a:ext cx="8610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The three forms of loop statements, </a:t>
            </a:r>
            <a:r>
              <a:rPr lang="en-US" altLang="en-US" sz="2400" u="sng">
                <a:cs typeface="Times New Roman" panose="02020603050405020304" pitchFamily="18" charset="0"/>
              </a:rPr>
              <a:t>while</a:t>
            </a:r>
            <a:r>
              <a:rPr lang="en-US" altLang="en-US" sz="2400">
                <a:cs typeface="Times New Roman" panose="02020603050405020304" pitchFamily="18" charset="0"/>
              </a:rPr>
              <a:t>, </a:t>
            </a:r>
            <a:r>
              <a:rPr lang="en-US" altLang="en-US" sz="2400" u="sng">
                <a:cs typeface="Times New Roman" panose="02020603050405020304" pitchFamily="18" charset="0"/>
              </a:rPr>
              <a:t>do-while</a:t>
            </a:r>
            <a:r>
              <a:rPr lang="en-US" altLang="en-US" sz="2400">
                <a:cs typeface="Times New Roman" panose="02020603050405020304" pitchFamily="18" charset="0"/>
              </a:rPr>
              <a:t>, and </a:t>
            </a:r>
            <a:r>
              <a:rPr lang="en-US" altLang="en-US" sz="2400" u="sng">
                <a:cs typeface="Times New Roman" panose="02020603050405020304" pitchFamily="18" charset="0"/>
              </a:rPr>
              <a:t>for</a:t>
            </a:r>
            <a:r>
              <a:rPr lang="en-US" altLang="en-US" sz="2400">
                <a:cs typeface="Times New Roman" panose="02020603050405020304" pitchFamily="18" charset="0"/>
              </a:rPr>
              <a:t>, are expressively equivalent; that is, you can write a loop in any of these three forms.</a:t>
            </a:r>
            <a:r>
              <a:rPr lang="en-US" altLang="en-US" sz="2400"/>
              <a:t> </a:t>
            </a:r>
            <a:r>
              <a:rPr lang="en-US" altLang="en-US" sz="2400">
                <a:cs typeface="Courier New" panose="02070309020205020404" pitchFamily="49" charset="0"/>
              </a:rPr>
              <a:t>For example, a </a:t>
            </a:r>
            <a:r>
              <a:rPr lang="en-US" altLang="en-US" sz="2400" u="sng">
                <a:cs typeface="Courier New" panose="02070309020205020404" pitchFamily="49" charset="0"/>
              </a:rPr>
              <a:t>while</a:t>
            </a:r>
            <a:r>
              <a:rPr lang="en-US" altLang="en-US" sz="2400">
                <a:cs typeface="Courier New" panose="02070309020205020404" pitchFamily="49" charset="0"/>
              </a:rPr>
              <a:t> loop in (a) in the following figure can always be converted into the following </a:t>
            </a:r>
            <a:r>
              <a:rPr lang="en-US" altLang="en-US" sz="2400" u="sng">
                <a:cs typeface="Courier New" panose="02070309020205020404" pitchFamily="49" charset="0"/>
              </a:rPr>
              <a:t>for</a:t>
            </a:r>
            <a:r>
              <a:rPr lang="en-US" altLang="en-US" sz="2400">
                <a:cs typeface="Courier New" panose="02070309020205020404" pitchFamily="49" charset="0"/>
              </a:rPr>
              <a:t> loop in (b):</a:t>
            </a:r>
            <a:endParaRPr lang="en-US" altLang="en-US" sz="2400"/>
          </a:p>
        </p:txBody>
      </p:sp>
      <p:sp>
        <p:nvSpPr>
          <p:cNvPr id="39941" name="Rectangle 10"/>
          <p:cNvSpPr>
            <a:spLocks noChangeArrowheads="1"/>
          </p:cNvSpPr>
          <p:nvPr/>
        </p:nvSpPr>
        <p:spPr bwMode="auto">
          <a:xfrm>
            <a:off x="1976438"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2" name="Text Box 11"/>
          <p:cNvSpPr txBox="1">
            <a:spLocks noChangeArrowheads="1"/>
          </p:cNvSpPr>
          <p:nvPr/>
        </p:nvSpPr>
        <p:spPr bwMode="auto">
          <a:xfrm>
            <a:off x="304800" y="3962400"/>
            <a:ext cx="8610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cs typeface="Times New Roman" panose="02020603050405020304" pitchFamily="18" charset="0"/>
              </a:rPr>
              <a:t>A for loop in (a) in the following figure can generally be converted into the following while loop in (b) except in certain special cases (see Review Question 3.19 for one of them):</a:t>
            </a:r>
          </a:p>
        </p:txBody>
      </p:sp>
      <p:sp>
        <p:nvSpPr>
          <p:cNvPr id="39943" name="Rectangle 13"/>
          <p:cNvSpPr>
            <a:spLocks noChangeArrowheads="1"/>
          </p:cNvSpPr>
          <p:nvPr/>
        </p:nvSpPr>
        <p:spPr bwMode="auto">
          <a:xfrm>
            <a:off x="2024063"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9944" name="Object 12"/>
          <p:cNvGraphicFramePr>
            <a:graphicFrameLocks noChangeAspect="1"/>
          </p:cNvGraphicFramePr>
          <p:nvPr/>
        </p:nvGraphicFramePr>
        <p:xfrm>
          <a:off x="230188" y="5029200"/>
          <a:ext cx="8759825" cy="1441450"/>
        </p:xfrm>
        <a:graphic>
          <a:graphicData uri="http://schemas.openxmlformats.org/presentationml/2006/ole">
            <mc:AlternateContent xmlns:mc="http://schemas.openxmlformats.org/markup-compatibility/2006">
              <mc:Choice xmlns:v="urn:schemas-microsoft-com:vml" Requires="v">
                <p:oleObj spid="_x0000_s52240" name="Picture" r:id="rId3" imgW="5277612" imgH="870204" progId="Word.Picture.8">
                  <p:embed/>
                </p:oleObj>
              </mc:Choice>
              <mc:Fallback>
                <p:oleObj name="Picture" r:id="rId3" imgW="5277612" imgH="870204" progId="Word.Picture.8">
                  <p:embed/>
                  <p:pic>
                    <p:nvPicPr>
                      <p:cNvPr id="39944"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88" y="5029200"/>
                        <a:ext cx="8759825"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15"/>
          <p:cNvSpPr>
            <a:spLocks noChangeArrowheads="1"/>
          </p:cNvSpPr>
          <p:nvPr/>
        </p:nvSpPr>
        <p:spPr bwMode="auto">
          <a:xfrm>
            <a:off x="1976438"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9946" name="Object 14"/>
          <p:cNvGraphicFramePr>
            <a:graphicFrameLocks noChangeAspect="1"/>
          </p:cNvGraphicFramePr>
          <p:nvPr/>
        </p:nvGraphicFramePr>
        <p:xfrm>
          <a:off x="152400" y="2590800"/>
          <a:ext cx="8991600" cy="1022350"/>
        </p:xfrm>
        <a:graphic>
          <a:graphicData uri="http://schemas.openxmlformats.org/presentationml/2006/ole">
            <mc:AlternateContent xmlns:mc="http://schemas.openxmlformats.org/markup-compatibility/2006">
              <mc:Choice xmlns:v="urn:schemas-microsoft-com:vml" Requires="v">
                <p:oleObj spid="_x0000_s52241" name="Picture" r:id="rId5" imgW="5375148" imgH="612648" progId="Word.Picture.8">
                  <p:embed/>
                </p:oleObj>
              </mc:Choice>
              <mc:Fallback>
                <p:oleObj name="Picture" r:id="rId5" imgW="5375148" imgH="612648" progId="Word.Picture.8">
                  <p:embed/>
                  <p:pic>
                    <p:nvPicPr>
                      <p:cNvPr id="39946"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2590800"/>
                        <a:ext cx="89916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12295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399213"/>
            <a:ext cx="1905000" cy="457200"/>
          </a:xfr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109349D-9B63-45FA-B925-3EE37B40EF0C}" type="slidenum">
              <a:rPr lang="en-US" altLang="en-US" sz="1400"/>
              <a:pPr>
                <a:spcBef>
                  <a:spcPct val="0"/>
                </a:spcBef>
                <a:buClrTx/>
                <a:buSzTx/>
                <a:buFontTx/>
                <a:buNone/>
              </a:pPr>
              <a:t>14</a:t>
            </a:fld>
            <a:endParaRPr lang="en-US" altLang="en-US" sz="1400"/>
          </a:p>
        </p:txBody>
      </p:sp>
      <p:sp>
        <p:nvSpPr>
          <p:cNvPr id="37891" name="Rectangle 2"/>
          <p:cNvSpPr>
            <a:spLocks noGrp="1" noChangeArrowheads="1"/>
          </p:cNvSpPr>
          <p:nvPr>
            <p:ph type="title"/>
          </p:nvPr>
        </p:nvSpPr>
        <p:spPr>
          <a:xfrm>
            <a:off x="693738" y="317500"/>
            <a:ext cx="7772400" cy="685800"/>
          </a:xfrm>
        </p:spPr>
        <p:txBody>
          <a:bodyPr/>
          <a:lstStyle/>
          <a:p>
            <a:r>
              <a:rPr lang="en-US" altLang="en-US"/>
              <a:t>Caution</a:t>
            </a:r>
            <a:endParaRPr lang="en-US" altLang="en-US">
              <a:solidFill>
                <a:schemeClr val="tx1"/>
              </a:solidFill>
            </a:endParaRPr>
          </a:p>
        </p:txBody>
      </p:sp>
      <p:sp>
        <p:nvSpPr>
          <p:cNvPr id="37892" name="Rectangle 3"/>
          <p:cNvSpPr>
            <a:spLocks noGrp="1" noChangeArrowheads="1"/>
          </p:cNvSpPr>
          <p:nvPr>
            <p:ph type="body" idx="1"/>
          </p:nvPr>
        </p:nvSpPr>
        <p:spPr>
          <a:xfrm>
            <a:off x="304800" y="1316038"/>
            <a:ext cx="8645525" cy="1055687"/>
          </a:xfrm>
        </p:spPr>
        <p:txBody>
          <a:bodyPr/>
          <a:lstStyle/>
          <a:p>
            <a:pPr marL="0" indent="0">
              <a:buFont typeface="Monotype Sorts" pitchFamily="2" charset="2"/>
              <a:buNone/>
            </a:pPr>
            <a:r>
              <a:rPr lang="en-US" altLang="en-US" sz="3000">
                <a:cs typeface="Times New Roman" panose="02020603050405020304" pitchFamily="18" charset="0"/>
              </a:rPr>
              <a:t>Adding a semicolon at the end of the </a:t>
            </a:r>
            <a:r>
              <a:rPr lang="en-US" altLang="en-US" sz="3000" u="sng">
                <a:cs typeface="Times New Roman" panose="02020603050405020304" pitchFamily="18" charset="0"/>
              </a:rPr>
              <a:t>for</a:t>
            </a:r>
            <a:r>
              <a:rPr lang="en-US" altLang="en-US" sz="3000">
                <a:cs typeface="Times New Roman" panose="02020603050405020304" pitchFamily="18" charset="0"/>
              </a:rPr>
              <a:t> clause before the loop body is a common mistake, as shown below:</a:t>
            </a:r>
          </a:p>
        </p:txBody>
      </p:sp>
      <p:sp>
        <p:nvSpPr>
          <p:cNvPr id="37893" name="Text Box 4"/>
          <p:cNvSpPr txBox="1">
            <a:spLocks noChangeArrowheads="1"/>
          </p:cNvSpPr>
          <p:nvPr/>
        </p:nvSpPr>
        <p:spPr bwMode="auto">
          <a:xfrm>
            <a:off x="6415088" y="2430463"/>
            <a:ext cx="1295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Logic Error</a:t>
            </a:r>
          </a:p>
        </p:txBody>
      </p:sp>
      <p:sp>
        <p:nvSpPr>
          <p:cNvPr id="39942" name="Rectangle 6"/>
          <p:cNvSpPr>
            <a:spLocks noChangeArrowheads="1"/>
          </p:cNvSpPr>
          <p:nvPr/>
        </p:nvSpPr>
        <p:spPr bwMode="auto">
          <a:xfrm>
            <a:off x="501650" y="3544888"/>
            <a:ext cx="7181850"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defRPr/>
            </a:pPr>
            <a:r>
              <a:rPr lang="en-US" sz="2600" b="1" dirty="0">
                <a:solidFill>
                  <a:schemeClr val="accent4"/>
                </a:solidFill>
                <a:latin typeface="Courier New" pitchFamily="49" charset="0"/>
              </a:rPr>
              <a:t>for (</a:t>
            </a:r>
            <a:r>
              <a:rPr lang="en-US" sz="2600" b="1" dirty="0" err="1">
                <a:solidFill>
                  <a:schemeClr val="accent4"/>
                </a:solidFill>
                <a:latin typeface="Courier New" pitchFamily="49" charset="0"/>
              </a:rPr>
              <a:t>int</a:t>
            </a:r>
            <a:r>
              <a:rPr lang="en-US" sz="2600" b="1" dirty="0">
                <a:solidFill>
                  <a:schemeClr val="accent4"/>
                </a:solidFill>
                <a:latin typeface="Courier New" pitchFamily="49" charset="0"/>
              </a:rPr>
              <a:t> </a:t>
            </a:r>
            <a:r>
              <a:rPr lang="en-US" sz="2600" b="1" dirty="0" err="1">
                <a:solidFill>
                  <a:schemeClr val="accent4"/>
                </a:solidFill>
                <a:latin typeface="Courier New" pitchFamily="49" charset="0"/>
              </a:rPr>
              <a:t>i</a:t>
            </a:r>
            <a:r>
              <a:rPr lang="en-US" sz="2600" b="1" dirty="0">
                <a:solidFill>
                  <a:schemeClr val="accent4"/>
                </a:solidFill>
                <a:latin typeface="Courier New" pitchFamily="49" charset="0"/>
              </a:rPr>
              <a:t>=0; </a:t>
            </a:r>
            <a:r>
              <a:rPr lang="en-US" sz="2600" b="1" dirty="0" err="1">
                <a:solidFill>
                  <a:schemeClr val="accent4"/>
                </a:solidFill>
                <a:latin typeface="Courier New" pitchFamily="49" charset="0"/>
              </a:rPr>
              <a:t>i</a:t>
            </a:r>
            <a:r>
              <a:rPr lang="en-US" sz="2600" b="1" dirty="0">
                <a:solidFill>
                  <a:schemeClr val="accent4"/>
                </a:solidFill>
                <a:latin typeface="Courier New" pitchFamily="49" charset="0"/>
              </a:rPr>
              <a:t>&lt;10; </a:t>
            </a:r>
            <a:r>
              <a:rPr lang="en-US" sz="2600" b="1" dirty="0" err="1">
                <a:solidFill>
                  <a:schemeClr val="accent4"/>
                </a:solidFill>
                <a:latin typeface="Courier New" pitchFamily="49" charset="0"/>
              </a:rPr>
              <a:t>i</a:t>
            </a:r>
            <a:r>
              <a:rPr lang="en-US" sz="2600" b="1" dirty="0">
                <a:solidFill>
                  <a:schemeClr val="accent4"/>
                </a:solidFill>
                <a:latin typeface="Courier New" pitchFamily="49" charset="0"/>
              </a:rPr>
              <a:t>++);</a:t>
            </a:r>
          </a:p>
          <a:p>
            <a:pPr>
              <a:spcBef>
                <a:spcPct val="20000"/>
              </a:spcBef>
              <a:buClr>
                <a:schemeClr val="tx2"/>
              </a:buClr>
              <a:buSzPct val="75000"/>
              <a:buFont typeface="Monotype Sorts" pitchFamily="2" charset="2"/>
              <a:buNone/>
              <a:defRPr/>
            </a:pPr>
            <a:r>
              <a:rPr lang="en-US" sz="2600" b="1" dirty="0">
                <a:solidFill>
                  <a:schemeClr val="accent4"/>
                </a:solidFill>
                <a:latin typeface="Courier New" pitchFamily="49" charset="0"/>
              </a:rPr>
              <a:t>{</a:t>
            </a:r>
          </a:p>
          <a:p>
            <a:pPr>
              <a:spcBef>
                <a:spcPct val="20000"/>
              </a:spcBef>
              <a:buClr>
                <a:schemeClr val="tx2"/>
              </a:buClr>
              <a:buSzPct val="75000"/>
              <a:buFont typeface="Monotype Sorts" pitchFamily="2" charset="2"/>
              <a:buNone/>
              <a:defRPr/>
            </a:pPr>
            <a:r>
              <a:rPr lang="en-US" sz="2600" b="1" dirty="0">
                <a:solidFill>
                  <a:schemeClr val="accent4"/>
                </a:solidFill>
                <a:latin typeface="Courier New" pitchFamily="49" charset="0"/>
              </a:rPr>
              <a:t>  </a:t>
            </a:r>
            <a:r>
              <a:rPr lang="en-US" sz="2600" b="1" dirty="0" err="1">
                <a:solidFill>
                  <a:schemeClr val="accent4"/>
                </a:solidFill>
                <a:latin typeface="Courier New" pitchFamily="49" charset="0"/>
              </a:rPr>
              <a:t>System.out.println</a:t>
            </a:r>
            <a:r>
              <a:rPr lang="en-US" sz="2600" b="1" dirty="0">
                <a:solidFill>
                  <a:schemeClr val="accent4"/>
                </a:solidFill>
                <a:latin typeface="Courier New" pitchFamily="49" charset="0"/>
              </a:rPr>
              <a:t>("</a:t>
            </a:r>
            <a:r>
              <a:rPr lang="en-US" sz="2600" b="1" dirty="0" err="1">
                <a:solidFill>
                  <a:schemeClr val="accent4"/>
                </a:solidFill>
                <a:latin typeface="Courier New" pitchFamily="49" charset="0"/>
              </a:rPr>
              <a:t>i</a:t>
            </a:r>
            <a:r>
              <a:rPr lang="en-US" sz="2600" b="1" dirty="0">
                <a:solidFill>
                  <a:schemeClr val="accent4"/>
                </a:solidFill>
                <a:latin typeface="Courier New" pitchFamily="49" charset="0"/>
              </a:rPr>
              <a:t> is " + </a:t>
            </a:r>
            <a:r>
              <a:rPr lang="en-US" sz="2600" b="1" dirty="0" err="1">
                <a:solidFill>
                  <a:schemeClr val="accent4"/>
                </a:solidFill>
                <a:latin typeface="Courier New" pitchFamily="49" charset="0"/>
              </a:rPr>
              <a:t>i</a:t>
            </a:r>
            <a:r>
              <a:rPr lang="en-US" sz="2600" b="1" dirty="0">
                <a:solidFill>
                  <a:schemeClr val="accent4"/>
                </a:solidFill>
                <a:latin typeface="Courier New" pitchFamily="49" charset="0"/>
              </a:rPr>
              <a:t>);</a:t>
            </a:r>
          </a:p>
          <a:p>
            <a:pPr>
              <a:spcBef>
                <a:spcPct val="20000"/>
              </a:spcBef>
              <a:buClr>
                <a:schemeClr val="tx2"/>
              </a:buClr>
              <a:buSzPct val="75000"/>
              <a:buFont typeface="Monotype Sorts" pitchFamily="2" charset="2"/>
              <a:buNone/>
              <a:defRPr/>
            </a:pPr>
            <a:r>
              <a:rPr lang="en-US" sz="2600" b="1" dirty="0">
                <a:solidFill>
                  <a:schemeClr val="accent4"/>
                </a:solidFill>
                <a:latin typeface="Courier New" pitchFamily="49" charset="0"/>
              </a:rPr>
              <a:t>}</a:t>
            </a:r>
          </a:p>
        </p:txBody>
      </p:sp>
      <p:sp>
        <p:nvSpPr>
          <p:cNvPr id="37895" name="Line 5"/>
          <p:cNvSpPr>
            <a:spLocks noChangeShapeType="1"/>
          </p:cNvSpPr>
          <p:nvPr/>
        </p:nvSpPr>
        <p:spPr bwMode="auto">
          <a:xfrm flipH="1">
            <a:off x="5532438" y="3198813"/>
            <a:ext cx="882650" cy="458787"/>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4294967295"/>
          </p:nvPr>
        </p:nvSpPr>
        <p:spPr>
          <a:xfrm>
            <a:off x="6553200" y="6399213"/>
            <a:ext cx="1905000" cy="457200"/>
          </a:xfr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1C59FD1-8146-4591-B01C-A8BF256D0CC2}" type="slidenum">
              <a:rPr lang="en-US" altLang="en-US" sz="1400"/>
              <a:pPr>
                <a:spcBef>
                  <a:spcPct val="0"/>
                </a:spcBef>
                <a:buClrTx/>
                <a:buSzTx/>
                <a:buFontTx/>
                <a:buNone/>
              </a:pPr>
              <a:t>15</a:t>
            </a:fld>
            <a:endParaRPr lang="en-US" altLang="en-US" sz="1400"/>
          </a:p>
        </p:txBody>
      </p:sp>
      <p:sp>
        <p:nvSpPr>
          <p:cNvPr id="38915" name="Rectangle 2"/>
          <p:cNvSpPr>
            <a:spLocks noGrp="1" noChangeArrowheads="1"/>
          </p:cNvSpPr>
          <p:nvPr>
            <p:ph type="title"/>
          </p:nvPr>
        </p:nvSpPr>
        <p:spPr>
          <a:xfrm>
            <a:off x="685800" y="76200"/>
            <a:ext cx="7772400" cy="685800"/>
          </a:xfrm>
        </p:spPr>
        <p:txBody>
          <a:bodyPr/>
          <a:lstStyle/>
          <a:p>
            <a:r>
              <a:rPr lang="en-US" altLang="en-US"/>
              <a:t>Caution, cont.</a:t>
            </a:r>
            <a:endParaRPr lang="en-US" altLang="en-US">
              <a:solidFill>
                <a:schemeClr val="tx1"/>
              </a:solidFill>
            </a:endParaRPr>
          </a:p>
        </p:txBody>
      </p:sp>
      <p:sp>
        <p:nvSpPr>
          <p:cNvPr id="38916" name="Rectangle 3"/>
          <p:cNvSpPr>
            <a:spLocks noGrp="1" noChangeArrowheads="1"/>
          </p:cNvSpPr>
          <p:nvPr>
            <p:ph type="body" idx="1"/>
          </p:nvPr>
        </p:nvSpPr>
        <p:spPr>
          <a:xfrm>
            <a:off x="152400" y="838200"/>
            <a:ext cx="8839200" cy="5867400"/>
          </a:xfrm>
        </p:spPr>
        <p:txBody>
          <a:bodyPr/>
          <a:lstStyle/>
          <a:p>
            <a:pPr marL="0" indent="0">
              <a:lnSpc>
                <a:spcPct val="90000"/>
              </a:lnSpc>
              <a:buFont typeface="Monotype Sorts" pitchFamily="2" charset="2"/>
              <a:buNone/>
            </a:pPr>
            <a:r>
              <a:rPr lang="en-US" altLang="en-US" sz="3000">
                <a:cs typeface="Times New Roman" panose="02020603050405020304" pitchFamily="18" charset="0"/>
              </a:rPr>
              <a:t>Similarly, the following loop is also wrong:</a:t>
            </a:r>
          </a:p>
          <a:p>
            <a:pPr marL="0" indent="0">
              <a:lnSpc>
                <a:spcPct val="90000"/>
              </a:lnSpc>
              <a:spcBef>
                <a:spcPct val="0"/>
              </a:spcBef>
              <a:buFont typeface="Monotype Sorts" pitchFamily="2" charset="2"/>
              <a:buNone/>
            </a:pPr>
            <a:r>
              <a:rPr lang="en-US" altLang="en-US" sz="2600"/>
              <a:t>int i=0; </a:t>
            </a:r>
          </a:p>
          <a:p>
            <a:pPr marL="0" indent="0">
              <a:lnSpc>
                <a:spcPct val="90000"/>
              </a:lnSpc>
              <a:spcBef>
                <a:spcPct val="0"/>
              </a:spcBef>
              <a:buFont typeface="Monotype Sorts" pitchFamily="2" charset="2"/>
              <a:buNone/>
            </a:pPr>
            <a:r>
              <a:rPr lang="en-US" altLang="en-US" sz="2600"/>
              <a:t>while (i &lt; 10);</a:t>
            </a:r>
          </a:p>
          <a:p>
            <a:pPr marL="0" indent="0">
              <a:lnSpc>
                <a:spcPct val="90000"/>
              </a:lnSpc>
              <a:spcBef>
                <a:spcPct val="0"/>
              </a:spcBef>
              <a:buFont typeface="Monotype Sorts" pitchFamily="2" charset="2"/>
              <a:buNone/>
            </a:pPr>
            <a:r>
              <a:rPr lang="en-US" altLang="en-US" sz="2600"/>
              <a:t>{</a:t>
            </a:r>
          </a:p>
          <a:p>
            <a:pPr marL="0" indent="0">
              <a:lnSpc>
                <a:spcPct val="90000"/>
              </a:lnSpc>
              <a:spcBef>
                <a:spcPct val="0"/>
              </a:spcBef>
              <a:buFont typeface="Monotype Sorts" pitchFamily="2" charset="2"/>
              <a:buNone/>
            </a:pPr>
            <a:r>
              <a:rPr lang="en-US" altLang="en-US" sz="2600"/>
              <a:t>  System.out.println("i is " + i);</a:t>
            </a:r>
          </a:p>
          <a:p>
            <a:pPr marL="0" indent="0">
              <a:lnSpc>
                <a:spcPct val="90000"/>
              </a:lnSpc>
              <a:spcBef>
                <a:spcPct val="0"/>
              </a:spcBef>
              <a:buFont typeface="Monotype Sorts" pitchFamily="2" charset="2"/>
              <a:buNone/>
            </a:pPr>
            <a:r>
              <a:rPr lang="en-US" altLang="en-US" sz="2600"/>
              <a:t>  i++;</a:t>
            </a:r>
          </a:p>
          <a:p>
            <a:pPr marL="0" indent="0">
              <a:lnSpc>
                <a:spcPct val="90000"/>
              </a:lnSpc>
              <a:spcBef>
                <a:spcPct val="0"/>
              </a:spcBef>
              <a:buFont typeface="Monotype Sorts" pitchFamily="2" charset="2"/>
              <a:buNone/>
            </a:pPr>
            <a:r>
              <a:rPr lang="en-US" altLang="en-US" sz="2600"/>
              <a:t>}</a:t>
            </a:r>
            <a:endParaRPr lang="en-US" altLang="en-US" sz="3000">
              <a:cs typeface="Times New Roman" panose="02020603050405020304" pitchFamily="18" charset="0"/>
            </a:endParaRPr>
          </a:p>
          <a:p>
            <a:pPr marL="0" indent="0">
              <a:lnSpc>
                <a:spcPct val="90000"/>
              </a:lnSpc>
              <a:buFont typeface="Monotype Sorts" pitchFamily="2" charset="2"/>
              <a:buNone/>
            </a:pPr>
            <a:r>
              <a:rPr lang="en-US" altLang="en-US" sz="3000">
                <a:cs typeface="Times New Roman" panose="02020603050405020304" pitchFamily="18" charset="0"/>
              </a:rPr>
              <a:t>In the case of the </a:t>
            </a:r>
            <a:r>
              <a:rPr lang="en-US" altLang="en-US" sz="3000" u="sng">
                <a:cs typeface="Times New Roman" panose="02020603050405020304" pitchFamily="18" charset="0"/>
              </a:rPr>
              <a:t>do</a:t>
            </a:r>
            <a:r>
              <a:rPr lang="en-US" altLang="en-US" sz="3000">
                <a:cs typeface="Times New Roman" panose="02020603050405020304" pitchFamily="18" charset="0"/>
              </a:rPr>
              <a:t> loop, the following semicolon is needed to end the loop.</a:t>
            </a:r>
          </a:p>
          <a:p>
            <a:pPr marL="0" indent="0">
              <a:lnSpc>
                <a:spcPct val="90000"/>
              </a:lnSpc>
              <a:spcBef>
                <a:spcPct val="0"/>
              </a:spcBef>
              <a:buFont typeface="Monotype Sorts" pitchFamily="2" charset="2"/>
              <a:buNone/>
            </a:pPr>
            <a:r>
              <a:rPr lang="en-US" altLang="en-US" sz="2600"/>
              <a:t>int i=0; </a:t>
            </a:r>
          </a:p>
          <a:p>
            <a:pPr marL="0" indent="0">
              <a:lnSpc>
                <a:spcPct val="90000"/>
              </a:lnSpc>
              <a:spcBef>
                <a:spcPct val="0"/>
              </a:spcBef>
              <a:buFont typeface="Monotype Sorts" pitchFamily="2" charset="2"/>
              <a:buNone/>
            </a:pPr>
            <a:r>
              <a:rPr lang="en-US" altLang="en-US" sz="2600"/>
              <a:t>do {</a:t>
            </a:r>
          </a:p>
          <a:p>
            <a:pPr marL="0" indent="0">
              <a:lnSpc>
                <a:spcPct val="90000"/>
              </a:lnSpc>
              <a:spcBef>
                <a:spcPct val="0"/>
              </a:spcBef>
              <a:buFont typeface="Monotype Sorts" pitchFamily="2" charset="2"/>
              <a:buNone/>
            </a:pPr>
            <a:r>
              <a:rPr lang="en-US" altLang="en-US" sz="2600"/>
              <a:t>  System.out.println("i is " + i);</a:t>
            </a:r>
          </a:p>
          <a:p>
            <a:pPr marL="0" indent="0">
              <a:lnSpc>
                <a:spcPct val="90000"/>
              </a:lnSpc>
              <a:spcBef>
                <a:spcPct val="0"/>
              </a:spcBef>
              <a:buFont typeface="Monotype Sorts" pitchFamily="2" charset="2"/>
              <a:buNone/>
            </a:pPr>
            <a:r>
              <a:rPr lang="en-US" altLang="en-US" sz="2600"/>
              <a:t>  i++;</a:t>
            </a:r>
          </a:p>
          <a:p>
            <a:pPr marL="0" indent="0">
              <a:lnSpc>
                <a:spcPct val="90000"/>
              </a:lnSpc>
              <a:spcBef>
                <a:spcPct val="0"/>
              </a:spcBef>
              <a:buFont typeface="Monotype Sorts" pitchFamily="2" charset="2"/>
              <a:buNone/>
            </a:pPr>
            <a:r>
              <a:rPr lang="en-US" altLang="en-US" sz="2600"/>
              <a:t>} while (i&lt;10);</a:t>
            </a:r>
          </a:p>
        </p:txBody>
      </p:sp>
      <p:sp>
        <p:nvSpPr>
          <p:cNvPr id="38917" name="Text Box 4"/>
          <p:cNvSpPr txBox="1">
            <a:spLocks noChangeArrowheads="1"/>
          </p:cNvSpPr>
          <p:nvPr/>
        </p:nvSpPr>
        <p:spPr bwMode="auto">
          <a:xfrm>
            <a:off x="2971800" y="15240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Logic Error</a:t>
            </a:r>
          </a:p>
        </p:txBody>
      </p:sp>
      <p:sp>
        <p:nvSpPr>
          <p:cNvPr id="38918" name="Line 5"/>
          <p:cNvSpPr>
            <a:spLocks noChangeShapeType="1"/>
          </p:cNvSpPr>
          <p:nvPr/>
        </p:nvSpPr>
        <p:spPr bwMode="auto">
          <a:xfrm flipH="1">
            <a:off x="2286000" y="1676400"/>
            <a:ext cx="762000" cy="1524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9" name="Text Box 6"/>
          <p:cNvSpPr txBox="1">
            <a:spLocks noChangeArrowheads="1"/>
          </p:cNvSpPr>
          <p:nvPr/>
        </p:nvSpPr>
        <p:spPr bwMode="auto">
          <a:xfrm>
            <a:off x="3200400" y="5638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Correct</a:t>
            </a:r>
          </a:p>
        </p:txBody>
      </p:sp>
      <p:sp>
        <p:nvSpPr>
          <p:cNvPr id="38920" name="Line 7"/>
          <p:cNvSpPr>
            <a:spLocks noChangeShapeType="1"/>
          </p:cNvSpPr>
          <p:nvPr/>
        </p:nvSpPr>
        <p:spPr bwMode="auto">
          <a:xfrm flipH="1">
            <a:off x="2286000" y="5867400"/>
            <a:ext cx="914400" cy="1524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4294967295"/>
          </p:nvPr>
        </p:nvSpPr>
        <p:spPr>
          <a:xfrm>
            <a:off x="6553200" y="6399213"/>
            <a:ext cx="1905000" cy="457200"/>
          </a:xfr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E6EC14F-3EB4-403A-9217-960E0A47FF4A}" type="slidenum">
              <a:rPr lang="en-US" altLang="en-US" sz="1400"/>
              <a:pPr>
                <a:spcBef>
                  <a:spcPct val="0"/>
                </a:spcBef>
                <a:buClrTx/>
                <a:buSzTx/>
                <a:buFontTx/>
                <a:buNone/>
              </a:pPr>
              <a:t>16</a:t>
            </a:fld>
            <a:endParaRPr lang="en-US" altLang="en-US" sz="1400"/>
          </a:p>
        </p:txBody>
      </p:sp>
      <p:sp>
        <p:nvSpPr>
          <p:cNvPr id="40963" name="Rectangle 2"/>
          <p:cNvSpPr>
            <a:spLocks noGrp="1" noChangeArrowheads="1"/>
          </p:cNvSpPr>
          <p:nvPr>
            <p:ph type="title"/>
          </p:nvPr>
        </p:nvSpPr>
        <p:spPr>
          <a:xfrm>
            <a:off x="685800" y="0"/>
            <a:ext cx="7772400" cy="1219200"/>
          </a:xfrm>
        </p:spPr>
        <p:txBody>
          <a:bodyPr/>
          <a:lstStyle/>
          <a:p>
            <a:r>
              <a:rPr lang="en-US" altLang="en-US"/>
              <a:t>Recommendations</a:t>
            </a:r>
          </a:p>
        </p:txBody>
      </p:sp>
      <p:sp>
        <p:nvSpPr>
          <p:cNvPr id="40964" name="Text Box 3"/>
          <p:cNvSpPr txBox="1">
            <a:spLocks noChangeArrowheads="1"/>
          </p:cNvSpPr>
          <p:nvPr/>
        </p:nvSpPr>
        <p:spPr bwMode="auto">
          <a:xfrm>
            <a:off x="304800" y="1143000"/>
            <a:ext cx="84582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Use the one that is most intuitive and comfortable for you. In general, a for loop may be used if the number of repetitions is known, as, for example, when you need to print a message 100 times. A while loop may be used if the number of repetitions is not known, as in the case of reading the numbers until the input is 0. A do-while loop can be used to replace a while loop if the loop body has to be executed before testing the continuation condition.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4294967295"/>
          </p:nvPr>
        </p:nvSpPr>
        <p:spPr>
          <a:xfrm>
            <a:off x="6553200" y="6399213"/>
            <a:ext cx="1905000" cy="457200"/>
          </a:xfr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F84CDB6-84D7-4162-8247-C4048DF6CBEA}" type="slidenum">
              <a:rPr lang="en-US" altLang="en-US" sz="1400"/>
              <a:pPr>
                <a:spcBef>
                  <a:spcPct val="0"/>
                </a:spcBef>
                <a:buClrTx/>
                <a:buSzTx/>
                <a:buFontTx/>
                <a:buNone/>
              </a:pPr>
              <a:t>17</a:t>
            </a:fld>
            <a:endParaRPr lang="en-US" altLang="en-US" sz="1400"/>
          </a:p>
        </p:txBody>
      </p:sp>
      <p:sp>
        <p:nvSpPr>
          <p:cNvPr id="41987" name="Rectangle 2"/>
          <p:cNvSpPr>
            <a:spLocks noGrp="1" noChangeArrowheads="1"/>
          </p:cNvSpPr>
          <p:nvPr>
            <p:ph type="title"/>
          </p:nvPr>
        </p:nvSpPr>
        <p:spPr>
          <a:xfrm>
            <a:off x="228600" y="228600"/>
            <a:ext cx="8534400" cy="1143000"/>
          </a:xfrm>
        </p:spPr>
        <p:txBody>
          <a:bodyPr/>
          <a:lstStyle/>
          <a:p>
            <a:r>
              <a:rPr lang="en-US" altLang="en-US"/>
              <a:t>Nested Loops </a:t>
            </a:r>
          </a:p>
        </p:txBody>
      </p:sp>
      <p:sp>
        <p:nvSpPr>
          <p:cNvPr id="41988" name="Rectangle 3"/>
          <p:cNvSpPr>
            <a:spLocks noGrp="1" noChangeArrowheads="1"/>
          </p:cNvSpPr>
          <p:nvPr>
            <p:ph type="body" idx="1"/>
          </p:nvPr>
        </p:nvSpPr>
        <p:spPr>
          <a:xfrm>
            <a:off x="228600" y="1600200"/>
            <a:ext cx="8686800" cy="1444625"/>
          </a:xfrm>
        </p:spPr>
        <p:txBody>
          <a:bodyPr/>
          <a:lstStyle/>
          <a:p>
            <a:pPr marL="0" indent="0">
              <a:buFont typeface="Monotype Sorts" pitchFamily="2" charset="2"/>
              <a:buNone/>
            </a:pPr>
            <a:r>
              <a:rPr lang="en-US" altLang="en-US" sz="3400">
                <a:cs typeface="Courier New" panose="02070309020205020404" pitchFamily="49" charset="0"/>
              </a:rPr>
              <a:t>Problem: Write a program that uses nested for loops to print a multiplication table.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4294967295"/>
          </p:nvPr>
        </p:nvSpPr>
        <p:spPr>
          <a:xfrm>
            <a:off x="6553200" y="6399213"/>
            <a:ext cx="1905000" cy="457200"/>
          </a:xfr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8CF460-552C-4855-8507-7FCCD93746EC}" type="slidenum">
              <a:rPr lang="en-US" altLang="en-US" sz="1400"/>
              <a:pPr>
                <a:spcBef>
                  <a:spcPct val="0"/>
                </a:spcBef>
                <a:buClrTx/>
                <a:buSzTx/>
                <a:buFontTx/>
                <a:buNone/>
              </a:pPr>
              <a:t>18</a:t>
            </a:fld>
            <a:endParaRPr lang="en-US" altLang="en-US" sz="1400"/>
          </a:p>
        </p:txBody>
      </p:sp>
      <p:sp>
        <p:nvSpPr>
          <p:cNvPr id="45059" name="Rectangle 2"/>
          <p:cNvSpPr>
            <a:spLocks noGrp="1" noChangeArrowheads="1"/>
          </p:cNvSpPr>
          <p:nvPr>
            <p:ph type="title"/>
          </p:nvPr>
        </p:nvSpPr>
        <p:spPr>
          <a:xfrm>
            <a:off x="76200" y="0"/>
            <a:ext cx="8915400" cy="1428750"/>
          </a:xfrm>
        </p:spPr>
        <p:txBody>
          <a:bodyPr/>
          <a:lstStyle/>
          <a:p>
            <a:r>
              <a:rPr lang="en-US" altLang="en-US" sz="4000"/>
              <a:t>Problem:  Predicting the Future Tuition</a:t>
            </a:r>
            <a:r>
              <a:rPr lang="en-US" altLang="en-US"/>
              <a:t> </a:t>
            </a:r>
          </a:p>
        </p:txBody>
      </p:sp>
      <p:sp>
        <p:nvSpPr>
          <p:cNvPr id="45060"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5061" name="Text Box 4"/>
          <p:cNvSpPr txBox="1">
            <a:spLocks noChangeArrowheads="1"/>
          </p:cNvSpPr>
          <p:nvPr/>
        </p:nvSpPr>
        <p:spPr bwMode="auto">
          <a:xfrm>
            <a:off x="228600" y="1316038"/>
            <a:ext cx="87598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Problem: </a:t>
            </a:r>
            <a:r>
              <a:rPr lang="en-US" altLang="en-US" sz="2400"/>
              <a:t>Suppose that the tuition for a university is $10,000 this year and tuition increases 7% every year. In how many years will the tuition be doubled?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4294967295"/>
          </p:nvPr>
        </p:nvSpPr>
        <p:spPr>
          <a:xfrm>
            <a:off x="6553200" y="6399213"/>
            <a:ext cx="1905000" cy="457200"/>
          </a:xfr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3A9B7C-56C8-4AE3-8CAC-64FE7DCFC68F}" type="slidenum">
              <a:rPr lang="en-US" altLang="en-US" sz="1400"/>
              <a:pPr>
                <a:spcBef>
                  <a:spcPct val="0"/>
                </a:spcBef>
                <a:buClrTx/>
                <a:buSzTx/>
                <a:buFontTx/>
                <a:buNone/>
              </a:pPr>
              <a:t>19</a:t>
            </a:fld>
            <a:endParaRPr lang="en-US" altLang="en-US" sz="1400"/>
          </a:p>
        </p:txBody>
      </p:sp>
      <p:sp>
        <p:nvSpPr>
          <p:cNvPr id="46083" name="Rectangle 2"/>
          <p:cNvSpPr>
            <a:spLocks noGrp="1" noChangeArrowheads="1"/>
          </p:cNvSpPr>
          <p:nvPr>
            <p:ph type="title"/>
          </p:nvPr>
        </p:nvSpPr>
        <p:spPr>
          <a:xfrm>
            <a:off x="76200" y="0"/>
            <a:ext cx="8915400" cy="1428750"/>
          </a:xfrm>
        </p:spPr>
        <p:txBody>
          <a:bodyPr/>
          <a:lstStyle/>
          <a:p>
            <a:r>
              <a:rPr lang="en-US" altLang="en-US" sz="4000"/>
              <a:t>Problem:  Predicating the Future Tuition</a:t>
            </a:r>
            <a:r>
              <a:rPr lang="en-US" altLang="en-US"/>
              <a:t> </a:t>
            </a:r>
          </a:p>
        </p:txBody>
      </p:sp>
      <p:sp>
        <p:nvSpPr>
          <p:cNvPr id="46084"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6085" name="Text Box 4"/>
          <p:cNvSpPr txBox="1">
            <a:spLocks noChangeArrowheads="1"/>
          </p:cNvSpPr>
          <p:nvPr/>
        </p:nvSpPr>
        <p:spPr bwMode="auto">
          <a:xfrm>
            <a:off x="228600" y="1316038"/>
            <a:ext cx="87598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t>double</a:t>
            </a:r>
            <a:r>
              <a:rPr lang="en-US" altLang="en-US" sz="2400"/>
              <a:t> tuition = 10000;   </a:t>
            </a:r>
            <a:r>
              <a:rPr lang="en-US" altLang="en-US" sz="2400" b="1"/>
              <a:t>int</a:t>
            </a:r>
            <a:r>
              <a:rPr lang="en-US" altLang="en-US" sz="2400"/>
              <a:t> year = 0  // Year 0</a:t>
            </a:r>
          </a:p>
          <a:p>
            <a:pPr>
              <a:spcBef>
                <a:spcPct val="0"/>
              </a:spcBef>
              <a:buClrTx/>
              <a:buSzTx/>
              <a:buFontTx/>
              <a:buNone/>
            </a:pPr>
            <a:r>
              <a:rPr lang="en-US" altLang="en-US" sz="2400"/>
              <a:t>tuition = tuition * 1.07; year++;       // Year 1</a:t>
            </a:r>
          </a:p>
          <a:p>
            <a:pPr>
              <a:spcBef>
                <a:spcPct val="0"/>
              </a:spcBef>
              <a:buClrTx/>
              <a:buSzTx/>
              <a:buFontTx/>
              <a:buNone/>
            </a:pPr>
            <a:r>
              <a:rPr lang="en-US" altLang="en-US" sz="2400"/>
              <a:t>tuition = tuition * 1.07; year++;       // Year 2</a:t>
            </a:r>
          </a:p>
          <a:p>
            <a:pPr>
              <a:spcBef>
                <a:spcPct val="0"/>
              </a:spcBef>
              <a:buClrTx/>
              <a:buSzTx/>
              <a:buFontTx/>
              <a:buNone/>
            </a:pPr>
            <a:r>
              <a:rPr lang="en-US" altLang="en-US" sz="2400"/>
              <a:t>tuition = tuition * 1.07; year++;       // Year 3</a:t>
            </a:r>
          </a:p>
          <a:p>
            <a:pPr>
              <a:spcBef>
                <a:spcPct val="0"/>
              </a:spcBef>
              <a:buClrTx/>
              <a:buSzTx/>
              <a:buFontTx/>
              <a:buNone/>
            </a:pPr>
            <a:r>
              <a:rPr lang="en-US" altLang="en-US" sz="240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4294967295"/>
          </p:nvPr>
        </p:nvSpPr>
        <p:spPr>
          <a:xfrm>
            <a:off x="6553200" y="6399213"/>
            <a:ext cx="1905000" cy="457200"/>
          </a:xfr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F46FF8E-2C57-44E3-BB36-A0751886DFD9}" type="slidenum">
              <a:rPr lang="en-US" altLang="en-US" sz="1400"/>
              <a:pPr>
                <a:spcBef>
                  <a:spcPct val="0"/>
                </a:spcBef>
                <a:buClrTx/>
                <a:buSzTx/>
                <a:buFontTx/>
                <a:buNone/>
              </a:pPr>
              <a:t>2</a:t>
            </a:fld>
            <a:endParaRPr lang="en-US" altLang="en-US" sz="1400"/>
          </a:p>
        </p:txBody>
      </p:sp>
      <p:sp>
        <p:nvSpPr>
          <p:cNvPr id="4099" name="Rectangle 2"/>
          <p:cNvSpPr>
            <a:spLocks noGrp="1" noChangeArrowheads="1"/>
          </p:cNvSpPr>
          <p:nvPr>
            <p:ph type="title"/>
          </p:nvPr>
        </p:nvSpPr>
        <p:spPr>
          <a:xfrm>
            <a:off x="152400" y="228600"/>
            <a:ext cx="8763000" cy="1066800"/>
          </a:xfrm>
          <a:noFill/>
        </p:spPr>
        <p:txBody>
          <a:bodyPr/>
          <a:lstStyle/>
          <a:p>
            <a:r>
              <a:rPr lang="en-US" altLang="en-US" dirty="0"/>
              <a:t>THINK!!</a:t>
            </a:r>
          </a:p>
        </p:txBody>
      </p:sp>
      <p:sp>
        <p:nvSpPr>
          <p:cNvPr id="4100" name="Rectangle 3"/>
          <p:cNvSpPr>
            <a:spLocks noGrp="1" noChangeArrowheads="1"/>
          </p:cNvSpPr>
          <p:nvPr>
            <p:ph type="body" idx="1"/>
          </p:nvPr>
        </p:nvSpPr>
        <p:spPr>
          <a:xfrm>
            <a:off x="231775" y="1371600"/>
            <a:ext cx="8683625" cy="4114800"/>
          </a:xfrm>
          <a:noFill/>
        </p:spPr>
        <p:txBody>
          <a:bodyPr/>
          <a:lstStyle/>
          <a:p>
            <a:pPr marL="0" indent="0">
              <a:lnSpc>
                <a:spcPct val="90000"/>
              </a:lnSpc>
              <a:buFont typeface="Monotype Sorts" pitchFamily="2" charset="2"/>
              <a:buNone/>
            </a:pPr>
            <a:r>
              <a:rPr lang="en-US" altLang="en-US" dirty="0"/>
              <a:t>Suppose that you need to print a string (e.g., "Welcome to Java!") a hundred times. It would be tedious to have to write the following statement a hundred times:</a:t>
            </a:r>
          </a:p>
          <a:p>
            <a:pPr marL="0" indent="0">
              <a:lnSpc>
                <a:spcPct val="90000"/>
              </a:lnSpc>
              <a:buFont typeface="Monotype Sorts" pitchFamily="2" charset="2"/>
              <a:buNone/>
            </a:pPr>
            <a:endParaRPr lang="en-US" altLang="en-US" u="sng" dirty="0"/>
          </a:p>
          <a:p>
            <a:pPr marL="0" indent="0">
              <a:lnSpc>
                <a:spcPct val="90000"/>
              </a:lnSpc>
              <a:buFont typeface="Monotype Sorts" pitchFamily="2" charset="2"/>
              <a:buNone/>
            </a:pPr>
            <a:r>
              <a:rPr lang="en-US" altLang="en-US" dirty="0" err="1"/>
              <a:t>System.out.println</a:t>
            </a:r>
            <a:r>
              <a:rPr lang="en-US" altLang="en-US" dirty="0"/>
              <a:t>("Welcome to Java!");</a:t>
            </a:r>
          </a:p>
          <a:p>
            <a:pPr marL="0" indent="0">
              <a:lnSpc>
                <a:spcPct val="90000"/>
              </a:lnSpc>
              <a:buFont typeface="Monotype Sorts" pitchFamily="2" charset="2"/>
              <a:buNone/>
            </a:pPr>
            <a:endParaRPr lang="en-US" altLang="en-US" dirty="0"/>
          </a:p>
          <a:p>
            <a:pPr marL="0" indent="0">
              <a:lnSpc>
                <a:spcPct val="90000"/>
              </a:lnSpc>
              <a:buFont typeface="Monotype Sorts" pitchFamily="2" charset="2"/>
              <a:buNone/>
            </a:pPr>
            <a:r>
              <a:rPr lang="en-US" altLang="en-US" dirty="0"/>
              <a:t>So, let’s make this easier!!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4294967295"/>
          </p:nvPr>
        </p:nvSpPr>
        <p:spPr>
          <a:xfrm>
            <a:off x="6553200" y="6399213"/>
            <a:ext cx="1905000" cy="457200"/>
          </a:xfr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9FB4731-7E24-43CA-AF19-47B2A648B111}" type="slidenum">
              <a:rPr lang="en-US" altLang="en-US" sz="1400"/>
              <a:pPr>
                <a:spcBef>
                  <a:spcPct val="0"/>
                </a:spcBef>
                <a:buClrTx/>
                <a:buSzTx/>
                <a:buFontTx/>
                <a:buNone/>
              </a:pPr>
              <a:t>20</a:t>
            </a:fld>
            <a:endParaRPr lang="en-US" altLang="en-US" sz="1400"/>
          </a:p>
        </p:txBody>
      </p:sp>
      <p:sp>
        <p:nvSpPr>
          <p:cNvPr id="50179" name="Rectangle 2"/>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break</a:t>
            </a:r>
            <a:endParaRPr lang="en-US" altLang="en-US"/>
          </a:p>
        </p:txBody>
      </p:sp>
      <p:sp>
        <p:nvSpPr>
          <p:cNvPr id="50180" name="Rectangle 11"/>
          <p:cNvSpPr>
            <a:spLocks noChangeArrowheads="1"/>
          </p:cNvSpPr>
          <p:nvPr/>
        </p:nvSpPr>
        <p:spPr bwMode="auto">
          <a:xfrm>
            <a:off x="-762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0181" name="Object 10"/>
          <p:cNvGraphicFramePr>
            <a:graphicFrameLocks noChangeAspect="1"/>
          </p:cNvGraphicFramePr>
          <p:nvPr/>
        </p:nvGraphicFramePr>
        <p:xfrm>
          <a:off x="315913" y="1162050"/>
          <a:ext cx="7627937" cy="4395788"/>
        </p:xfrm>
        <a:graphic>
          <a:graphicData uri="http://schemas.openxmlformats.org/presentationml/2006/ole">
            <mc:AlternateContent xmlns:mc="http://schemas.openxmlformats.org/markup-compatibility/2006">
              <mc:Choice xmlns:v="urn:schemas-microsoft-com:vml" Requires="v">
                <p:oleObj spid="_x0000_s50201" name="Picture" r:id="rId3" imgW="3429000" imgH="1968500" progId="Word.Picture.8">
                  <p:embed/>
                </p:oleObj>
              </mc:Choice>
              <mc:Fallback>
                <p:oleObj name="Picture" r:id="rId3" imgW="3429000" imgH="1968500"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913" y="1162050"/>
                        <a:ext cx="7627937"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2" name="Rectangle 12"/>
          <p:cNvSpPr>
            <a:spLocks noChangeArrowheads="1"/>
          </p:cNvSpPr>
          <p:nvPr/>
        </p:nvSpPr>
        <p:spPr bwMode="auto">
          <a:xfrm>
            <a:off x="76200" y="4381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4294967295"/>
          </p:nvPr>
        </p:nvSpPr>
        <p:spPr>
          <a:xfrm>
            <a:off x="6553200" y="6399213"/>
            <a:ext cx="1905000" cy="457200"/>
          </a:xfr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E0702AB-1282-4E33-8321-ABD0AED70A7B}" type="slidenum">
              <a:rPr lang="en-US" altLang="en-US" sz="1400"/>
              <a:pPr>
                <a:spcBef>
                  <a:spcPct val="0"/>
                </a:spcBef>
                <a:buClrTx/>
                <a:buSzTx/>
                <a:buFontTx/>
                <a:buNone/>
              </a:pPr>
              <a:t>21</a:t>
            </a:fld>
            <a:endParaRPr lang="en-US" altLang="en-US" sz="1400"/>
          </a:p>
        </p:txBody>
      </p:sp>
      <p:sp>
        <p:nvSpPr>
          <p:cNvPr id="51203" name="Rectangle 2"/>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continue</a:t>
            </a:r>
            <a:endParaRPr lang="en-US" altLang="en-US"/>
          </a:p>
        </p:txBody>
      </p:sp>
      <p:sp>
        <p:nvSpPr>
          <p:cNvPr id="51204" name="Rectangle 3"/>
          <p:cNvSpPr>
            <a:spLocks noChangeArrowheads="1"/>
          </p:cNvSpPr>
          <p:nvPr/>
        </p:nvSpPr>
        <p:spPr bwMode="auto">
          <a:xfrm>
            <a:off x="-762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5" name="Rectangle 5"/>
          <p:cNvSpPr>
            <a:spLocks noChangeArrowheads="1"/>
          </p:cNvSpPr>
          <p:nvPr/>
        </p:nvSpPr>
        <p:spPr bwMode="auto">
          <a:xfrm>
            <a:off x="76200" y="4381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6" name="Rectangle 7"/>
          <p:cNvSpPr>
            <a:spLocks noChangeArrowheads="1"/>
          </p:cNvSpPr>
          <p:nvPr/>
        </p:nvSpPr>
        <p:spPr bwMode="auto">
          <a:xfrm>
            <a:off x="0"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7" name="Rectangle 9"/>
          <p:cNvSpPr>
            <a:spLocks noChangeArrowheads="1"/>
          </p:cNvSpPr>
          <p:nvPr/>
        </p:nvSpPr>
        <p:spPr bwMode="auto">
          <a:xfrm>
            <a:off x="0"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1208" name="Object 8"/>
          <p:cNvGraphicFramePr>
            <a:graphicFrameLocks noChangeAspect="1"/>
          </p:cNvGraphicFramePr>
          <p:nvPr/>
        </p:nvGraphicFramePr>
        <p:xfrm>
          <a:off x="231775" y="1277938"/>
          <a:ext cx="8112125" cy="4859337"/>
        </p:xfrm>
        <a:graphic>
          <a:graphicData uri="http://schemas.openxmlformats.org/presentationml/2006/ole">
            <mc:AlternateContent xmlns:mc="http://schemas.openxmlformats.org/markup-compatibility/2006">
              <mc:Choice xmlns:v="urn:schemas-microsoft-com:vml" Requires="v">
                <p:oleObj spid="_x0000_s51227" name="Picture" r:id="rId3" imgW="3111500" imgH="1879600" progId="Word.Picture.8">
                  <p:embed/>
                </p:oleObj>
              </mc:Choice>
              <mc:Fallback>
                <p:oleObj name="Picture" r:id="rId3" imgW="3111500" imgH="187960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277938"/>
                        <a:ext cx="8112125" cy="485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4294967295"/>
          </p:nvPr>
        </p:nvSpPr>
        <p:spPr>
          <a:xfrm>
            <a:off x="6553200" y="6399213"/>
            <a:ext cx="1905000" cy="457200"/>
          </a:xfr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E66AAE-E757-4DB8-948B-F3747F1442DC}" type="slidenum">
              <a:rPr lang="en-US" altLang="en-US" sz="1400"/>
              <a:pPr>
                <a:spcBef>
                  <a:spcPct val="0"/>
                </a:spcBef>
                <a:buClrTx/>
                <a:buSzTx/>
                <a:buFontTx/>
                <a:buNone/>
              </a:pPr>
              <a:t>22</a:t>
            </a:fld>
            <a:endParaRPr lang="en-US" altLang="en-US" sz="1400"/>
          </a:p>
        </p:txBody>
      </p:sp>
      <p:sp>
        <p:nvSpPr>
          <p:cNvPr id="52227" name="Rectangle 2"/>
          <p:cNvSpPr>
            <a:spLocks noGrp="1" noChangeArrowheads="1"/>
          </p:cNvSpPr>
          <p:nvPr>
            <p:ph type="title"/>
          </p:nvPr>
        </p:nvSpPr>
        <p:spPr>
          <a:xfrm>
            <a:off x="0" y="241300"/>
            <a:ext cx="9144000" cy="628650"/>
          </a:xfrm>
        </p:spPr>
        <p:txBody>
          <a:bodyPr/>
          <a:lstStyle/>
          <a:p>
            <a:r>
              <a:rPr lang="en-US" altLang="en-US" sz="3600"/>
              <a:t>Guessing Number Problem Revisited</a:t>
            </a:r>
            <a:r>
              <a:rPr lang="en-US" altLang="en-US" sz="4000"/>
              <a:t> </a:t>
            </a:r>
          </a:p>
        </p:txBody>
      </p:sp>
      <p:sp>
        <p:nvSpPr>
          <p:cNvPr id="52228" name="Rectangle 3"/>
          <p:cNvSpPr>
            <a:spLocks noGrp="1" noChangeArrowheads="1"/>
          </p:cNvSpPr>
          <p:nvPr>
            <p:ph type="body" idx="1"/>
          </p:nvPr>
        </p:nvSpPr>
        <p:spPr>
          <a:xfrm>
            <a:off x="309563" y="1547813"/>
            <a:ext cx="8534400" cy="3648075"/>
          </a:xfrm>
        </p:spPr>
        <p:txBody>
          <a:bodyPr/>
          <a:lstStyle/>
          <a:p>
            <a:pPr marL="0" indent="0">
              <a:spcBef>
                <a:spcPct val="100000"/>
              </a:spcBef>
              <a:buFont typeface="Monotype Sorts" pitchFamily="2" charset="2"/>
              <a:buNone/>
            </a:pPr>
            <a:r>
              <a:rPr lang="en-US" altLang="en-US" dirty="0"/>
              <a:t>Change the program for guessing a number. You can rewrite it using a </a:t>
            </a:r>
            <a:r>
              <a:rPr lang="en-US" altLang="en-US" u="sng" dirty="0"/>
              <a:t>break</a:t>
            </a:r>
            <a:r>
              <a:rPr lang="en-US" altLang="en-US" dirty="0"/>
              <a:t> statement.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4294967295"/>
          </p:nvPr>
        </p:nvSpPr>
        <p:spPr>
          <a:xfrm>
            <a:off x="6553200" y="6399213"/>
            <a:ext cx="1905000" cy="457200"/>
          </a:xfr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B1EFBA-57DD-45AA-AFAE-DAFD4D6A6643}" type="slidenum">
              <a:rPr lang="en-US" altLang="en-US" sz="1400"/>
              <a:pPr>
                <a:spcBef>
                  <a:spcPct val="0"/>
                </a:spcBef>
                <a:buClrTx/>
                <a:buSzTx/>
                <a:buFontTx/>
                <a:buNone/>
              </a:pPr>
              <a:t>23</a:t>
            </a:fld>
            <a:endParaRPr lang="en-US" altLang="en-US" sz="1400"/>
          </a:p>
        </p:txBody>
      </p:sp>
      <p:sp>
        <p:nvSpPr>
          <p:cNvPr id="53251" name="Rectangle 2"/>
          <p:cNvSpPr>
            <a:spLocks noGrp="1" noChangeArrowheads="1"/>
          </p:cNvSpPr>
          <p:nvPr>
            <p:ph type="title"/>
          </p:nvPr>
        </p:nvSpPr>
        <p:spPr>
          <a:xfrm>
            <a:off x="76200" y="381000"/>
            <a:ext cx="8915400" cy="762000"/>
          </a:xfrm>
        </p:spPr>
        <p:txBody>
          <a:bodyPr/>
          <a:lstStyle/>
          <a:p>
            <a:r>
              <a:rPr lang="en-US" altLang="en-US"/>
              <a:t>Problem: Displaying Prime Numbers</a:t>
            </a:r>
            <a:endParaRPr lang="en-US" altLang="en-US" sz="5400"/>
          </a:p>
        </p:txBody>
      </p:sp>
      <p:sp>
        <p:nvSpPr>
          <p:cNvPr id="53252"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53253" name="Text Box 4"/>
          <p:cNvSpPr txBox="1">
            <a:spLocks noChangeArrowheads="1"/>
          </p:cNvSpPr>
          <p:nvPr/>
        </p:nvSpPr>
        <p:spPr bwMode="auto">
          <a:xfrm>
            <a:off x="193675" y="1508125"/>
            <a:ext cx="8721725"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t">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Problem: Write a program that displays the first 50 prime numbers in five lines, each of which contains 10 numbers. An integer greater than 1 is </a:t>
            </a:r>
            <a:r>
              <a:rPr lang="en-US" altLang="en-US" sz="2400" i="1">
                <a:cs typeface="Times New Roman" panose="02020603050405020304" pitchFamily="18" charset="0"/>
              </a:rPr>
              <a:t>prime</a:t>
            </a:r>
            <a:r>
              <a:rPr lang="en-US" altLang="en-US" sz="2400">
                <a:cs typeface="Times New Roman" panose="02020603050405020304" pitchFamily="18" charset="0"/>
              </a:rPr>
              <a:t> if its only positive divisor is 1 or itself. For example, 2, 3, 5, and 7 are prime numbers, but 4, 6, 8, and 9 are not.</a:t>
            </a:r>
          </a:p>
          <a:p>
            <a:pPr>
              <a:spcBef>
                <a:spcPct val="50000"/>
              </a:spcBef>
              <a:buClrTx/>
              <a:buSzTx/>
              <a:buFontTx/>
              <a:buNone/>
            </a:pPr>
            <a:r>
              <a:rPr lang="en-US" altLang="en-US" sz="2400">
                <a:cs typeface="Times New Roman" panose="02020603050405020304" pitchFamily="18" charset="0"/>
              </a:rPr>
              <a:t>Solution: The problem can be broken into the following tasks:</a:t>
            </a:r>
          </a:p>
          <a:p>
            <a:pPr lvl="1">
              <a:spcBef>
                <a:spcPct val="0"/>
              </a:spcBef>
              <a:buClrTx/>
              <a:buFontTx/>
              <a:buChar char="•"/>
            </a:pPr>
            <a:r>
              <a:rPr lang="en-US" altLang="en-US" sz="2400">
                <a:cs typeface="Times New Roman" panose="02020603050405020304" pitchFamily="18" charset="0"/>
              </a:rPr>
              <a:t>For number = 2, 3, 4, 5, 6, ..., test whether the number is prime.</a:t>
            </a:r>
          </a:p>
          <a:p>
            <a:pPr lvl="1">
              <a:spcBef>
                <a:spcPct val="0"/>
              </a:spcBef>
              <a:buClrTx/>
              <a:buFontTx/>
              <a:buChar char="•"/>
            </a:pPr>
            <a:r>
              <a:rPr lang="en-US" altLang="en-US" sz="2400">
                <a:cs typeface="Times New Roman" panose="02020603050405020304" pitchFamily="18" charset="0"/>
              </a:rPr>
              <a:t>Determine whether a given number is prime.</a:t>
            </a:r>
          </a:p>
          <a:p>
            <a:pPr lvl="1">
              <a:spcBef>
                <a:spcPct val="0"/>
              </a:spcBef>
              <a:buClrTx/>
              <a:buFontTx/>
              <a:buChar char="•"/>
            </a:pPr>
            <a:r>
              <a:rPr lang="en-US" altLang="en-US" sz="2400">
                <a:cs typeface="Times New Roman" panose="02020603050405020304" pitchFamily="18" charset="0"/>
              </a:rPr>
              <a:t>Count the prime numbers.</a:t>
            </a:r>
          </a:p>
          <a:p>
            <a:pPr lvl="1">
              <a:spcBef>
                <a:spcPct val="0"/>
              </a:spcBef>
              <a:buClrTx/>
              <a:buFontTx/>
              <a:buChar char="•"/>
            </a:pPr>
            <a:r>
              <a:rPr lang="en-US" altLang="en-US" sz="2400" dirty="0">
                <a:latin typeface="Times New Roman"/>
                <a:cs typeface="Times New Roman"/>
              </a:rPr>
              <a:t>Print each prime </a:t>
            </a:r>
            <a:r>
              <a:rPr lang="en-US" altLang="en-US" sz="2400">
                <a:latin typeface="Times New Roman"/>
                <a:cs typeface="Times New Roman"/>
              </a:rPr>
              <a:t>number and</a:t>
            </a:r>
            <a:r>
              <a:rPr lang="en-US" altLang="en-US" sz="2400" dirty="0">
                <a:latin typeface="Times New Roman"/>
                <a:cs typeface="Times New Roman"/>
              </a:rPr>
              <a:t> print 10 numbers per line. </a:t>
            </a:r>
            <a:endParaRPr lang="en-US" altLang="en-US" sz="2400" dirty="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while</a:t>
            </a:r>
          </a:p>
          <a:p>
            <a:r>
              <a:rPr lang="en-US" dirty="0"/>
              <a:t>for</a:t>
            </a:r>
          </a:p>
          <a:p>
            <a:r>
              <a:rPr lang="en-US" dirty="0"/>
              <a:t>do-while</a:t>
            </a:r>
          </a:p>
        </p:txBody>
      </p:sp>
      <p:sp>
        <p:nvSpPr>
          <p:cNvPr id="3" name="Title 2"/>
          <p:cNvSpPr>
            <a:spLocks noGrp="1"/>
          </p:cNvSpPr>
          <p:nvPr>
            <p:ph type="title"/>
          </p:nvPr>
        </p:nvSpPr>
        <p:spPr/>
        <p:txBody>
          <a:bodyPr/>
          <a:lstStyle/>
          <a:p>
            <a:r>
              <a:rPr lang="en-US" dirty="0"/>
              <a:t>Three Kinds of Loops</a:t>
            </a:r>
          </a:p>
        </p:txBody>
      </p:sp>
    </p:spTree>
    <p:extLst>
      <p:ext uri="{BB962C8B-B14F-4D97-AF65-F5344CB8AC3E}">
        <p14:creationId xmlns:p14="http://schemas.microsoft.com/office/powerpoint/2010/main" val="2531601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4294967295"/>
          </p:nvPr>
        </p:nvSpPr>
        <p:spPr>
          <a:xfrm>
            <a:off x="6553200" y="6399213"/>
            <a:ext cx="1905000" cy="457200"/>
          </a:xfr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7700E14-9F98-4EDE-857B-48CE7EC7ABF9}" type="slidenum">
              <a:rPr lang="en-US" altLang="en-US" sz="1400"/>
              <a:pPr>
                <a:spcBef>
                  <a:spcPct val="0"/>
                </a:spcBef>
                <a:buClrTx/>
                <a:buSzTx/>
                <a:buFontTx/>
                <a:buNone/>
              </a:pPr>
              <a:t>4</a:t>
            </a:fld>
            <a:endParaRPr lang="en-US" altLang="en-US" sz="1400"/>
          </a:p>
        </p:txBody>
      </p:sp>
      <p:sp>
        <p:nvSpPr>
          <p:cNvPr id="6147" name="Rectangle 2"/>
          <p:cNvSpPr>
            <a:spLocks noGrp="1" noChangeArrowheads="1"/>
          </p:cNvSpPr>
          <p:nvPr>
            <p:ph type="title"/>
          </p:nvPr>
        </p:nvSpPr>
        <p:spPr>
          <a:xfrm>
            <a:off x="539750" y="228600"/>
            <a:ext cx="8142288" cy="665163"/>
          </a:xfrm>
        </p:spPr>
        <p:txBody>
          <a:bodyPr/>
          <a:lstStyle/>
          <a:p>
            <a:r>
              <a:rPr lang="en-US" altLang="en-US" sz="4000"/>
              <a:t>Introducing while Loops</a:t>
            </a:r>
          </a:p>
        </p:txBody>
      </p:sp>
      <p:sp>
        <p:nvSpPr>
          <p:cNvPr id="6148" name="Rectangle 3"/>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9" name="Rectangle 4"/>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0" name="Rectangle 5"/>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5" name="Text Box 6"/>
          <p:cNvSpPr txBox="1">
            <a:spLocks noChangeArrowheads="1"/>
          </p:cNvSpPr>
          <p:nvPr/>
        </p:nvSpPr>
        <p:spPr bwMode="auto">
          <a:xfrm>
            <a:off x="347663" y="1085850"/>
            <a:ext cx="85645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b="1" dirty="0" err="1">
                <a:solidFill>
                  <a:schemeClr val="accent4"/>
                </a:solidFill>
                <a:latin typeface="Courier New" pitchFamily="49" charset="0"/>
              </a:rPr>
              <a:t>int</a:t>
            </a:r>
            <a:r>
              <a:rPr lang="en-US" b="1" dirty="0">
                <a:solidFill>
                  <a:schemeClr val="accent4"/>
                </a:solidFill>
                <a:latin typeface="Courier New" pitchFamily="49" charset="0"/>
              </a:rPr>
              <a:t> count = 0;</a:t>
            </a:r>
          </a:p>
          <a:p>
            <a:pPr>
              <a:defRPr/>
            </a:pPr>
            <a:r>
              <a:rPr lang="en-US" b="1" dirty="0">
                <a:solidFill>
                  <a:schemeClr val="accent4"/>
                </a:solidFill>
                <a:latin typeface="Courier New" pitchFamily="49" charset="0"/>
              </a:rPr>
              <a:t>while (count &lt; 100) {</a:t>
            </a:r>
          </a:p>
          <a:p>
            <a:pPr>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System.out.println</a:t>
            </a:r>
            <a:r>
              <a:rPr lang="en-US" b="1" dirty="0">
                <a:solidFill>
                  <a:schemeClr val="accent4"/>
                </a:solidFill>
                <a:latin typeface="Courier New" pitchFamily="49" charset="0"/>
              </a:rPr>
              <a:t>("Welcome to Java");</a:t>
            </a:r>
          </a:p>
          <a:p>
            <a:pPr>
              <a:defRPr/>
            </a:pPr>
            <a:r>
              <a:rPr lang="en-US" b="1" dirty="0">
                <a:solidFill>
                  <a:schemeClr val="accent4"/>
                </a:solidFill>
                <a:latin typeface="Courier New" pitchFamily="49" charset="0"/>
              </a:rPr>
              <a:t>  count++;</a:t>
            </a:r>
          </a:p>
          <a:p>
            <a:pPr>
              <a:defRPr/>
            </a:pPr>
            <a:r>
              <a:rPr lang="en-US" b="1" dirty="0">
                <a:solidFill>
                  <a:schemeClr val="accent4"/>
                </a:solidFill>
                <a:latin typeface="Courier New" pitchFamily="49"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4294967295"/>
          </p:nvPr>
        </p:nvSpPr>
        <p:spPr>
          <a:xfrm>
            <a:off x="6553200" y="6399213"/>
            <a:ext cx="1905000" cy="457200"/>
          </a:xfr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6B6B481-EAFE-46B2-BDEA-20FD8F088DC8}" type="slidenum">
              <a:rPr lang="en-US" altLang="en-US" sz="1400"/>
              <a:pPr>
                <a:spcBef>
                  <a:spcPct val="0"/>
                </a:spcBef>
                <a:buClrTx/>
                <a:buSzTx/>
                <a:buFontTx/>
                <a:buNone/>
              </a:pPr>
              <a:t>5</a:t>
            </a:fld>
            <a:endParaRPr lang="en-US" altLang="en-US" sz="1400"/>
          </a:p>
        </p:txBody>
      </p:sp>
      <p:sp>
        <p:nvSpPr>
          <p:cNvPr id="8195" name="Rectangle 2"/>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while</a:t>
            </a:r>
            <a:r>
              <a:rPr lang="en-US" altLang="en-US"/>
              <a:t> Loop Flow Chart</a:t>
            </a:r>
          </a:p>
        </p:txBody>
      </p:sp>
      <p:sp>
        <p:nvSpPr>
          <p:cNvPr id="8196" name="Rectangle 9"/>
          <p:cNvSpPr>
            <a:spLocks noChangeArrowheads="1"/>
          </p:cNvSpPr>
          <p:nvPr/>
        </p:nvSpPr>
        <p:spPr bwMode="auto">
          <a:xfrm>
            <a:off x="228600" y="1447800"/>
            <a:ext cx="41910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altLang="en-US" sz="2000" dirty="0"/>
              <a:t>while (loop-continuation-condition) {</a:t>
            </a:r>
          </a:p>
          <a:p>
            <a:pPr>
              <a:lnSpc>
                <a:spcPct val="90000"/>
              </a:lnSpc>
              <a:spcBef>
                <a:spcPct val="50000"/>
              </a:spcBef>
              <a:buFont typeface="Monotype Sorts" pitchFamily="2" charset="2"/>
              <a:buNone/>
            </a:pPr>
            <a:r>
              <a:rPr lang="en-US" altLang="en-US" sz="2000" dirty="0"/>
              <a:t>  // loop-body;</a:t>
            </a:r>
          </a:p>
          <a:p>
            <a:pPr>
              <a:lnSpc>
                <a:spcPct val="90000"/>
              </a:lnSpc>
              <a:spcBef>
                <a:spcPct val="50000"/>
              </a:spcBef>
              <a:buFont typeface="Monotype Sorts" pitchFamily="2" charset="2"/>
              <a:buNone/>
            </a:pPr>
            <a:r>
              <a:rPr lang="en-US" altLang="en-US" sz="2000" dirty="0"/>
              <a:t>  Statement(s);</a:t>
            </a:r>
          </a:p>
          <a:p>
            <a:pPr>
              <a:lnSpc>
                <a:spcPct val="90000"/>
              </a:lnSpc>
              <a:spcBef>
                <a:spcPct val="50000"/>
              </a:spcBef>
              <a:buFont typeface="Monotype Sorts" pitchFamily="2" charset="2"/>
              <a:buNone/>
            </a:pPr>
            <a:r>
              <a:rPr lang="en-US" altLang="en-US" sz="2000" dirty="0"/>
              <a:t>}</a:t>
            </a:r>
          </a:p>
        </p:txBody>
      </p:sp>
      <p:sp>
        <p:nvSpPr>
          <p:cNvPr id="8197" name="Rectangle 11"/>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8" name="Rectangle 12"/>
          <p:cNvSpPr>
            <a:spLocks noChangeArrowheads="1"/>
          </p:cNvSpPr>
          <p:nvPr/>
        </p:nvSpPr>
        <p:spPr bwMode="auto">
          <a:xfrm>
            <a:off x="4876800" y="1295400"/>
            <a:ext cx="44196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50000"/>
              </a:spcBef>
              <a:buFont typeface="Monotype Sorts" pitchFamily="2" charset="2"/>
              <a:buNone/>
            </a:pPr>
            <a:r>
              <a:rPr lang="en-US" altLang="en-US" sz="1800">
                <a:cs typeface="Courier New" panose="02070309020205020404" pitchFamily="49" charset="0"/>
              </a:rPr>
              <a:t>int count = 0;</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while (count &lt; 100) {</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  System.out.println("Welcome to Java!");</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  count++;</a:t>
            </a:r>
            <a:endParaRPr lang="en-US" altLang="en-US" sz="1800">
              <a:cs typeface="Times New Roman" panose="02020603050405020304" pitchFamily="18" charset="0"/>
            </a:endParaRPr>
          </a:p>
          <a:p>
            <a:pPr>
              <a:lnSpc>
                <a:spcPct val="90000"/>
              </a:lnSpc>
              <a:spcBef>
                <a:spcPct val="50000"/>
              </a:spcBef>
              <a:buFont typeface="Monotype Sorts" pitchFamily="2" charset="2"/>
              <a:buNone/>
            </a:pPr>
            <a:r>
              <a:rPr lang="en-US" altLang="en-US" sz="1800">
                <a:cs typeface="Courier New" panose="02070309020205020404" pitchFamily="49" charset="0"/>
              </a:rPr>
              <a:t>}</a:t>
            </a:r>
          </a:p>
        </p:txBody>
      </p:sp>
      <p:sp>
        <p:nvSpPr>
          <p:cNvPr id="8199" name="Rectangle 16"/>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820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38" y="3084513"/>
            <a:ext cx="2879725" cy="3109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8201" name="Line 13"/>
          <p:cNvSpPr>
            <a:spLocks noChangeShapeType="1"/>
          </p:cNvSpPr>
          <p:nvPr/>
        </p:nvSpPr>
        <p:spPr bwMode="auto">
          <a:xfrm>
            <a:off x="1981200" y="2514600"/>
            <a:ext cx="9525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20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084513"/>
            <a:ext cx="4411663" cy="3328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8203" name="Line 14"/>
          <p:cNvSpPr>
            <a:spLocks noChangeShapeType="1"/>
          </p:cNvSpPr>
          <p:nvPr/>
        </p:nvSpPr>
        <p:spPr bwMode="auto">
          <a:xfrm flipH="1">
            <a:off x="6108700" y="2514600"/>
            <a:ext cx="520700" cy="66357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4294967295"/>
          </p:nvPr>
        </p:nvSpPr>
        <p:spPr>
          <a:xfrm>
            <a:off x="6553200" y="6399213"/>
            <a:ext cx="1905000" cy="457200"/>
          </a:xfr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7700E14-9F98-4EDE-857B-48CE7EC7ABF9}" type="slidenum">
              <a:rPr lang="en-US" altLang="en-US" sz="1400"/>
              <a:pPr>
                <a:spcBef>
                  <a:spcPct val="0"/>
                </a:spcBef>
                <a:buClrTx/>
                <a:buSzTx/>
                <a:buFontTx/>
                <a:buNone/>
              </a:pPr>
              <a:t>6</a:t>
            </a:fld>
            <a:endParaRPr lang="en-US" altLang="en-US" sz="1400"/>
          </a:p>
        </p:txBody>
      </p:sp>
      <p:sp>
        <p:nvSpPr>
          <p:cNvPr id="6147" name="Rectangle 2"/>
          <p:cNvSpPr>
            <a:spLocks noGrp="1" noChangeArrowheads="1"/>
          </p:cNvSpPr>
          <p:nvPr>
            <p:ph type="title"/>
          </p:nvPr>
        </p:nvSpPr>
        <p:spPr>
          <a:xfrm>
            <a:off x="539750" y="228600"/>
            <a:ext cx="8142288" cy="665163"/>
          </a:xfrm>
        </p:spPr>
        <p:txBody>
          <a:bodyPr/>
          <a:lstStyle/>
          <a:p>
            <a:r>
              <a:rPr lang="en-US" altLang="en-US" sz="4000" dirty="0"/>
              <a:t>while Loops (</a:t>
            </a:r>
            <a:r>
              <a:rPr lang="en-US" altLang="en-US" sz="4000" dirty="0" err="1"/>
              <a:t>cont</a:t>
            </a:r>
            <a:r>
              <a:rPr lang="en-US" altLang="en-US" sz="4000" dirty="0"/>
              <a:t>)</a:t>
            </a:r>
          </a:p>
        </p:txBody>
      </p:sp>
      <p:sp>
        <p:nvSpPr>
          <p:cNvPr id="6148" name="Rectangle 3"/>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9" name="Rectangle 4"/>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0" name="Rectangle 5"/>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5" name="Text Box 6"/>
          <p:cNvSpPr txBox="1">
            <a:spLocks noChangeArrowheads="1"/>
          </p:cNvSpPr>
          <p:nvPr/>
        </p:nvSpPr>
        <p:spPr bwMode="auto">
          <a:xfrm>
            <a:off x="347663" y="1085850"/>
            <a:ext cx="85645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b="1" dirty="0" err="1">
                <a:solidFill>
                  <a:schemeClr val="accent4"/>
                </a:solidFill>
                <a:latin typeface="Courier New" pitchFamily="49" charset="0"/>
              </a:rPr>
              <a:t>int</a:t>
            </a:r>
            <a:r>
              <a:rPr lang="en-US" b="1" dirty="0">
                <a:solidFill>
                  <a:schemeClr val="accent4"/>
                </a:solidFill>
                <a:latin typeface="Courier New" pitchFamily="49" charset="0"/>
              </a:rPr>
              <a:t> count = 0;</a:t>
            </a:r>
          </a:p>
          <a:p>
            <a:pPr>
              <a:defRPr/>
            </a:pPr>
            <a:r>
              <a:rPr lang="en-US" b="1" dirty="0">
                <a:solidFill>
                  <a:schemeClr val="accent4"/>
                </a:solidFill>
                <a:latin typeface="Courier New" pitchFamily="49" charset="0"/>
              </a:rPr>
              <a:t>while (count &lt; 100) {</a:t>
            </a:r>
          </a:p>
          <a:p>
            <a:pPr>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System.out.println</a:t>
            </a:r>
            <a:r>
              <a:rPr lang="en-US" b="1" dirty="0">
                <a:solidFill>
                  <a:schemeClr val="accent4"/>
                </a:solidFill>
                <a:latin typeface="Courier New" pitchFamily="49" charset="0"/>
              </a:rPr>
              <a:t>("Welcome to Java");</a:t>
            </a:r>
          </a:p>
          <a:p>
            <a:pPr>
              <a:defRPr/>
            </a:pPr>
            <a:r>
              <a:rPr lang="en-US" b="1" dirty="0">
                <a:solidFill>
                  <a:schemeClr val="accent4"/>
                </a:solidFill>
                <a:latin typeface="Courier New" pitchFamily="49" charset="0"/>
              </a:rPr>
              <a:t>  count++;</a:t>
            </a:r>
          </a:p>
          <a:p>
            <a:pPr>
              <a:defRPr/>
            </a:pPr>
            <a:r>
              <a:rPr lang="en-US" b="1" dirty="0">
                <a:solidFill>
                  <a:schemeClr val="accent4"/>
                </a:solidFill>
                <a:latin typeface="Courier New" pitchFamily="49" charset="0"/>
              </a:rPr>
              <a:t>}</a:t>
            </a:r>
          </a:p>
        </p:txBody>
      </p:sp>
      <p:sp>
        <p:nvSpPr>
          <p:cNvPr id="2" name="TextBox 1"/>
          <p:cNvSpPr txBox="1"/>
          <p:nvPr/>
        </p:nvSpPr>
        <p:spPr>
          <a:xfrm>
            <a:off x="1422790" y="3736240"/>
            <a:ext cx="7506414" cy="1938992"/>
          </a:xfrm>
          <a:prstGeom prst="rect">
            <a:avLst/>
          </a:prstGeom>
          <a:noFill/>
        </p:spPr>
        <p:txBody>
          <a:bodyPr wrap="none" rtlCol="0">
            <a:spAutoFit/>
          </a:bodyPr>
          <a:lstStyle/>
          <a:p>
            <a:pPr marL="457200" indent="-457200">
              <a:buFont typeface="+mj-lt"/>
              <a:buAutoNum type="arabicPeriod"/>
            </a:pPr>
            <a:r>
              <a:rPr lang="en-US" dirty="0"/>
              <a:t>Need to initialize the count</a:t>
            </a:r>
          </a:p>
          <a:p>
            <a:pPr marL="457200" indent="-457200">
              <a:buFont typeface="+mj-lt"/>
              <a:buAutoNum type="arabicPeriod"/>
            </a:pPr>
            <a:r>
              <a:rPr lang="en-US" dirty="0"/>
              <a:t>Need to decide when to terminate the loop </a:t>
            </a:r>
          </a:p>
          <a:p>
            <a:pPr marL="457200" indent="-457200">
              <a:buFont typeface="+mj-lt"/>
              <a:buAutoNum type="arabicPeriod"/>
            </a:pPr>
            <a:r>
              <a:rPr lang="en-US" dirty="0"/>
              <a:t>Need to increment count!!! (what happens if we don’t?)</a:t>
            </a:r>
          </a:p>
          <a:p>
            <a:r>
              <a:rPr lang="en-US" dirty="0"/>
              <a:t>How many times does this loop SOP?</a:t>
            </a:r>
          </a:p>
          <a:p>
            <a:endParaRPr lang="en-US" dirty="0"/>
          </a:p>
        </p:txBody>
      </p:sp>
    </p:spTree>
    <p:extLst>
      <p:ext uri="{BB962C8B-B14F-4D97-AF65-F5344CB8AC3E}">
        <p14:creationId xmlns:p14="http://schemas.microsoft.com/office/powerpoint/2010/main" val="1552513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4294967295"/>
          </p:nvPr>
        </p:nvSpPr>
        <p:spPr>
          <a:xfrm>
            <a:off x="6553200" y="6399213"/>
            <a:ext cx="1905000" cy="457200"/>
          </a:xfr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EE30A76-719F-498B-AEBF-1298446C8570}" type="slidenum">
              <a:rPr lang="en-US" altLang="en-US" sz="1400"/>
              <a:pPr>
                <a:spcBef>
                  <a:spcPct val="0"/>
                </a:spcBef>
                <a:buClrTx/>
                <a:buSzTx/>
                <a:buFontTx/>
                <a:buNone/>
              </a:pPr>
              <a:t>7</a:t>
            </a:fld>
            <a:endParaRPr lang="en-US" altLang="en-US" sz="1400"/>
          </a:p>
        </p:txBody>
      </p:sp>
      <p:sp>
        <p:nvSpPr>
          <p:cNvPr id="19459" name="Rectangle 2"/>
          <p:cNvSpPr>
            <a:spLocks noGrp="1" noChangeArrowheads="1"/>
          </p:cNvSpPr>
          <p:nvPr>
            <p:ph type="title"/>
          </p:nvPr>
        </p:nvSpPr>
        <p:spPr>
          <a:xfrm>
            <a:off x="0" y="241300"/>
            <a:ext cx="9144000" cy="628650"/>
          </a:xfrm>
        </p:spPr>
        <p:txBody>
          <a:bodyPr/>
          <a:lstStyle/>
          <a:p>
            <a:r>
              <a:rPr lang="en-US" altLang="en-US" sz="3600" dirty="0"/>
              <a:t>You write it: Guessing Numbers</a:t>
            </a:r>
            <a:r>
              <a:rPr lang="en-US" altLang="en-US" sz="4000" dirty="0"/>
              <a:t> </a:t>
            </a:r>
          </a:p>
        </p:txBody>
      </p:sp>
      <p:sp>
        <p:nvSpPr>
          <p:cNvPr id="19460" name="Rectangle 3"/>
          <p:cNvSpPr>
            <a:spLocks noGrp="1" noChangeArrowheads="1"/>
          </p:cNvSpPr>
          <p:nvPr>
            <p:ph type="body" idx="1"/>
          </p:nvPr>
        </p:nvSpPr>
        <p:spPr>
          <a:xfrm>
            <a:off x="309563" y="1009650"/>
            <a:ext cx="8534400" cy="4186238"/>
          </a:xfrm>
        </p:spPr>
        <p:txBody>
          <a:bodyPr/>
          <a:lstStyle/>
          <a:p>
            <a:pPr marL="0" indent="0">
              <a:spcBef>
                <a:spcPct val="100000"/>
              </a:spcBef>
              <a:buFont typeface="Monotype Sorts" pitchFamily="2" charset="2"/>
              <a:buNone/>
            </a:pPr>
            <a:r>
              <a:rPr lang="en-US" altLang="en-US" sz="3000" dirty="0"/>
              <a:t>Write a class named </a:t>
            </a:r>
            <a:r>
              <a:rPr lang="en-US" altLang="en-US" sz="3000" dirty="0" err="1"/>
              <a:t>GuessNumberWhile</a:t>
            </a:r>
            <a:r>
              <a:rPr lang="en-US" altLang="en-US" sz="3000" dirty="0"/>
              <a:t> that randomly generates an integer between </a:t>
            </a:r>
            <a:r>
              <a:rPr lang="en-US" altLang="en-US" sz="3000" u="sng" dirty="0"/>
              <a:t>0</a:t>
            </a:r>
            <a:r>
              <a:rPr lang="en-US" altLang="en-US" sz="3000" dirty="0"/>
              <a:t> and </a:t>
            </a:r>
            <a:r>
              <a:rPr lang="en-US" altLang="en-US" sz="3000" u="sng" dirty="0"/>
              <a:t>100</a:t>
            </a:r>
            <a:r>
              <a:rPr lang="en-US" altLang="en-US" sz="3000" dirty="0"/>
              <a:t>, inclusive. The program prompts the user to enter a number continuously until the number matches the randomly generated number. Use the Random class to generate an integer. For each user input, the program tells the user whether the input is too low or too high, so the user can choose the next input intelligently. </a:t>
            </a:r>
          </a:p>
        </p:txBody>
      </p:sp>
      <p:sp>
        <p:nvSpPr>
          <p:cNvPr id="2" name="TextBox 1"/>
          <p:cNvSpPr txBox="1"/>
          <p:nvPr/>
        </p:nvSpPr>
        <p:spPr>
          <a:xfrm>
            <a:off x="117020" y="4811580"/>
            <a:ext cx="8909960" cy="1446550"/>
          </a:xfrm>
          <a:prstGeom prst="rect">
            <a:avLst/>
          </a:prstGeom>
          <a:noFill/>
        </p:spPr>
        <p:txBody>
          <a:bodyPr wrap="square" rtlCol="0">
            <a:spAutoFit/>
          </a:bodyPr>
          <a:lstStyle/>
          <a:p>
            <a:r>
              <a:rPr lang="en-US" sz="2200" dirty="0"/>
              <a:t>Hint: import the Random class</a:t>
            </a:r>
          </a:p>
          <a:p>
            <a:r>
              <a:rPr lang="en-US" sz="2200" dirty="0"/>
              <a:t>Create a new instance of the Random class (Random ran = new Random();</a:t>
            </a:r>
          </a:p>
          <a:p>
            <a:r>
              <a:rPr lang="en-US" sz="2200" dirty="0" err="1"/>
              <a:t>int</a:t>
            </a:r>
            <a:r>
              <a:rPr lang="en-US" sz="2200" dirty="0"/>
              <a:t> </a:t>
            </a:r>
            <a:r>
              <a:rPr lang="en-US" sz="2200" dirty="0" err="1"/>
              <a:t>myRandomInt</a:t>
            </a:r>
            <a:r>
              <a:rPr lang="en-US" sz="2200" dirty="0"/>
              <a:t> = </a:t>
            </a:r>
            <a:r>
              <a:rPr lang="en-US" sz="2200" dirty="0" err="1"/>
              <a:t>ran.nextInt</a:t>
            </a:r>
            <a:r>
              <a:rPr lang="en-US" sz="2200" dirty="0"/>
              <a:t>(101); //does this generate a number [0, 100]?</a:t>
            </a:r>
          </a:p>
          <a:p>
            <a:r>
              <a:rPr lang="en-US" sz="2200" dirty="0"/>
              <a:t>//See API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4294967295"/>
          </p:nvPr>
        </p:nvSpPr>
        <p:spPr>
          <a:xfrm>
            <a:off x="6553200" y="6399213"/>
            <a:ext cx="1905000" cy="457200"/>
          </a:xfr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EEFD52-786A-4C7E-97C2-8AB361DB33A7}" type="slidenum">
              <a:rPr lang="en-US" altLang="en-US" sz="1400"/>
              <a:pPr>
                <a:spcBef>
                  <a:spcPct val="0"/>
                </a:spcBef>
                <a:buClrTx/>
                <a:buSzTx/>
                <a:buFontTx/>
                <a:buNone/>
              </a:pPr>
              <a:t>8</a:t>
            </a:fld>
            <a:endParaRPr lang="en-US" altLang="en-US" sz="1400"/>
          </a:p>
        </p:txBody>
      </p:sp>
      <p:sp>
        <p:nvSpPr>
          <p:cNvPr id="23555" name="Rectangle 2"/>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do-while</a:t>
            </a:r>
            <a:r>
              <a:rPr lang="en-US" altLang="en-US"/>
              <a:t> Loop</a:t>
            </a:r>
            <a:endParaRPr lang="en-US" altLang="en-US">
              <a:solidFill>
                <a:schemeClr val="tx1"/>
              </a:solidFill>
            </a:endParaRPr>
          </a:p>
        </p:txBody>
      </p:sp>
      <p:sp>
        <p:nvSpPr>
          <p:cNvPr id="23556" name="Rectangle 12"/>
          <p:cNvSpPr>
            <a:spLocks noChangeArrowheads="1"/>
          </p:cNvSpPr>
          <p:nvPr/>
        </p:nvSpPr>
        <p:spPr bwMode="auto">
          <a:xfrm>
            <a:off x="3455988"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13"/>
          <p:cNvSpPr>
            <a:spLocks noChangeArrowheads="1"/>
          </p:cNvSpPr>
          <p:nvPr/>
        </p:nvSpPr>
        <p:spPr bwMode="auto">
          <a:xfrm>
            <a:off x="152400" y="3810000"/>
            <a:ext cx="731520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rPr>
              <a:t>do {</a:t>
            </a:r>
          </a:p>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rPr>
              <a:t>  // Loop body;</a:t>
            </a:r>
          </a:p>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rPr>
              <a:t>  Statement(s);</a:t>
            </a:r>
          </a:p>
          <a:p>
            <a:pPr>
              <a:spcBef>
                <a:spcPct val="50000"/>
              </a:spcBef>
              <a:buClr>
                <a:schemeClr val="tx2"/>
              </a:buClr>
              <a:buSzPct val="75000"/>
              <a:buFont typeface="Monotype Sorts" pitchFamily="2" charset="2"/>
              <a:buNone/>
              <a:defRPr/>
            </a:pPr>
            <a:r>
              <a:rPr lang="en-US" b="1" dirty="0">
                <a:solidFill>
                  <a:schemeClr val="accent4"/>
                </a:solidFill>
                <a:latin typeface="Courier New" pitchFamily="49" charset="0"/>
              </a:rPr>
              <a:t>} while (loop-continuation-condition);</a:t>
            </a:r>
          </a:p>
        </p:txBody>
      </p:sp>
      <p:sp>
        <p:nvSpPr>
          <p:cNvPr id="23558" name="Rectangle 15"/>
          <p:cNvSpPr>
            <a:spLocks noChangeArrowheads="1"/>
          </p:cNvSpPr>
          <p:nvPr/>
        </p:nvSpPr>
        <p:spPr bwMode="auto">
          <a:xfrm>
            <a:off x="3667125" y="2300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9" name="Rectangle 19"/>
          <p:cNvSpPr>
            <a:spLocks noChangeArrowheads="1"/>
          </p:cNvSpPr>
          <p:nvPr/>
        </p:nvSpPr>
        <p:spPr bwMode="auto">
          <a:xfrm>
            <a:off x="3667125"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356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2250" y="1123950"/>
            <a:ext cx="3028950" cy="4170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81311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4294967295"/>
          </p:nvPr>
        </p:nvSpPr>
        <p:spPr>
          <a:xfrm>
            <a:off x="6553200" y="6399213"/>
            <a:ext cx="1905000" cy="457200"/>
          </a:xfr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235FF8A-6302-48D3-A1CB-DD76B93B0427}" type="slidenum">
              <a:rPr lang="en-US" altLang="en-US" sz="1400"/>
              <a:pPr>
                <a:spcBef>
                  <a:spcPct val="0"/>
                </a:spcBef>
                <a:buClrTx/>
                <a:buSzTx/>
                <a:buFontTx/>
                <a:buNone/>
              </a:pPr>
              <a:t>9</a:t>
            </a:fld>
            <a:endParaRPr lang="en-US" altLang="en-US" sz="1400"/>
          </a:p>
        </p:txBody>
      </p:sp>
      <p:sp>
        <p:nvSpPr>
          <p:cNvPr id="24579" name="Rectangle 2"/>
          <p:cNvSpPr>
            <a:spLocks noGrp="1" noChangeArrowheads="1"/>
          </p:cNvSpPr>
          <p:nvPr>
            <p:ph type="title"/>
          </p:nvPr>
        </p:nvSpPr>
        <p:spPr>
          <a:xfrm>
            <a:off x="685800" y="152400"/>
            <a:ext cx="7772400" cy="685800"/>
          </a:xfrm>
        </p:spPr>
        <p:txBody>
          <a:bodyPr/>
          <a:lstStyle/>
          <a:p>
            <a:r>
              <a:rPr lang="en-US" altLang="en-US" sz="4200">
                <a:latin typeface="Courier New" panose="02070309020205020404" pitchFamily="49" charset="0"/>
              </a:rPr>
              <a:t>for</a:t>
            </a:r>
            <a:r>
              <a:rPr lang="en-US" altLang="en-US"/>
              <a:t> Loops</a:t>
            </a:r>
            <a:endParaRPr lang="en-US" altLang="en-US" b="1">
              <a:latin typeface="Book Antiqua" panose="02040602050305030304" pitchFamily="18" charset="0"/>
            </a:endParaRPr>
          </a:p>
        </p:txBody>
      </p:sp>
      <p:sp>
        <p:nvSpPr>
          <p:cNvPr id="24580" name="Rectangle 3"/>
          <p:cNvSpPr>
            <a:spLocks noGrp="1" noChangeArrowheads="1"/>
          </p:cNvSpPr>
          <p:nvPr>
            <p:ph type="body" idx="1"/>
          </p:nvPr>
        </p:nvSpPr>
        <p:spPr>
          <a:xfrm>
            <a:off x="228600" y="893763"/>
            <a:ext cx="4497388" cy="2078037"/>
          </a:xfrm>
        </p:spPr>
        <p:txBody>
          <a:bodyPr/>
          <a:lstStyle/>
          <a:p>
            <a:pPr>
              <a:lnSpc>
                <a:spcPct val="90000"/>
              </a:lnSpc>
              <a:spcBef>
                <a:spcPct val="0"/>
              </a:spcBef>
              <a:buFont typeface="Monotype Sorts" pitchFamily="2" charset="2"/>
              <a:buNone/>
            </a:pPr>
            <a:r>
              <a:rPr lang="en-US" altLang="en-US" sz="2400"/>
              <a:t>for (initial-action; loop-continuation-condition; action-after-each-iteration) {</a:t>
            </a:r>
          </a:p>
          <a:p>
            <a:pPr>
              <a:lnSpc>
                <a:spcPct val="90000"/>
              </a:lnSpc>
              <a:spcBef>
                <a:spcPct val="0"/>
              </a:spcBef>
              <a:buFont typeface="Monotype Sorts" pitchFamily="2" charset="2"/>
              <a:buNone/>
            </a:pPr>
            <a:r>
              <a:rPr lang="en-US" altLang="en-US" sz="2400"/>
              <a:t>   // loop body;</a:t>
            </a:r>
          </a:p>
          <a:p>
            <a:pPr>
              <a:lnSpc>
                <a:spcPct val="90000"/>
              </a:lnSpc>
              <a:spcBef>
                <a:spcPct val="0"/>
              </a:spcBef>
              <a:buFont typeface="Monotype Sorts" pitchFamily="2" charset="2"/>
              <a:buNone/>
            </a:pPr>
            <a:r>
              <a:rPr lang="en-US" altLang="en-US" sz="2400"/>
              <a:t>   Statement(s);</a:t>
            </a:r>
          </a:p>
          <a:p>
            <a:pPr>
              <a:lnSpc>
                <a:spcPct val="90000"/>
              </a:lnSpc>
              <a:spcBef>
                <a:spcPct val="0"/>
              </a:spcBef>
              <a:buFont typeface="Monotype Sorts" pitchFamily="2" charset="2"/>
              <a:buNone/>
            </a:pPr>
            <a:r>
              <a:rPr lang="en-US" altLang="en-US" sz="2400"/>
              <a:t>}</a:t>
            </a:r>
          </a:p>
        </p:txBody>
      </p:sp>
      <p:sp>
        <p:nvSpPr>
          <p:cNvPr id="24581" name="Rectangle 5"/>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2" name="Rectangle 7"/>
          <p:cNvSpPr>
            <a:spLocks noChangeArrowheads="1"/>
          </p:cNvSpPr>
          <p:nvPr/>
        </p:nvSpPr>
        <p:spPr bwMode="auto">
          <a:xfrm>
            <a:off x="4953000" y="931863"/>
            <a:ext cx="3962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t>int i;</a:t>
            </a:r>
          </a:p>
          <a:p>
            <a:pPr>
              <a:spcBef>
                <a:spcPct val="0"/>
              </a:spcBef>
              <a:buFont typeface="Monotype Sorts" pitchFamily="2" charset="2"/>
              <a:buNone/>
            </a:pPr>
            <a:r>
              <a:rPr lang="en-US" altLang="en-US" sz="2400"/>
              <a:t>for (i = 0; i &lt; 100; i++) {	 </a:t>
            </a:r>
          </a:p>
          <a:p>
            <a:pPr>
              <a:spcBef>
                <a:spcPct val="0"/>
              </a:spcBef>
              <a:buFont typeface="Monotype Sorts" pitchFamily="2" charset="2"/>
              <a:buNone/>
            </a:pPr>
            <a:r>
              <a:rPr lang="en-US" altLang="en-US" sz="2400"/>
              <a:t>  System.out.println(</a:t>
            </a:r>
          </a:p>
          <a:p>
            <a:pPr>
              <a:spcBef>
                <a:spcPct val="0"/>
              </a:spcBef>
              <a:buFont typeface="Monotype Sorts" pitchFamily="2" charset="2"/>
              <a:buNone/>
            </a:pPr>
            <a:r>
              <a:rPr lang="en-US" altLang="en-US" sz="2400"/>
              <a:t>     "Welcome to Java!"); </a:t>
            </a:r>
          </a:p>
          <a:p>
            <a:pPr>
              <a:spcBef>
                <a:spcPct val="0"/>
              </a:spcBef>
              <a:buFont typeface="Monotype Sorts" pitchFamily="2" charset="2"/>
              <a:buNone/>
            </a:pPr>
            <a:r>
              <a:rPr lang="en-US" altLang="en-US" sz="2400"/>
              <a:t>}</a:t>
            </a:r>
          </a:p>
        </p:txBody>
      </p:sp>
      <p:sp>
        <p:nvSpPr>
          <p:cNvPr id="24583" name="Rectangle 10"/>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4" name="Rectangle 12"/>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458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2838450"/>
            <a:ext cx="5122863" cy="394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4586" name="Line 8"/>
          <p:cNvSpPr>
            <a:spLocks noChangeShapeType="1"/>
          </p:cNvSpPr>
          <p:nvPr/>
        </p:nvSpPr>
        <p:spPr bwMode="auto">
          <a:xfrm>
            <a:off x="5257800" y="2286000"/>
            <a:ext cx="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7" name="Line 6"/>
          <p:cNvSpPr>
            <a:spLocks noChangeShapeType="1"/>
          </p:cNvSpPr>
          <p:nvPr/>
        </p:nvSpPr>
        <p:spPr bwMode="auto">
          <a:xfrm>
            <a:off x="2286000" y="2286000"/>
            <a:ext cx="288925" cy="566738"/>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73061538"/>
      </p:ext>
    </p:extLst>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D190F648606524B8E6E6FD25E90978F" ma:contentTypeVersion="6" ma:contentTypeDescription="Create a new document." ma:contentTypeScope="" ma:versionID="f2a436e5933ea3d408d5f653632de9e4">
  <xsd:schema xmlns:xsd="http://www.w3.org/2001/XMLSchema" xmlns:xs="http://www.w3.org/2001/XMLSchema" xmlns:p="http://schemas.microsoft.com/office/2006/metadata/properties" xmlns:ns2="c09042a3-6d35-45c8-a3f4-0b3673d7a430" targetNamespace="http://schemas.microsoft.com/office/2006/metadata/properties" ma:root="true" ma:fieldsID="5f543bf15cadef6bf039e3893630f965" ns2:_="">
    <xsd:import namespace="c09042a3-6d35-45c8-a3f4-0b3673d7a4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9042a3-6d35-45c8-a3f4-0b3673d7a4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1C6F4D-5DE8-4222-B0BB-541B70894E3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067ADDE-CB21-471E-B6CA-B085F1E83C2E}">
  <ds:schemaRefs>
    <ds:schemaRef ds:uri="http://schemas.microsoft.com/sharepoint/v3/contenttype/forms"/>
  </ds:schemaRefs>
</ds:datastoreItem>
</file>

<file path=customXml/itemProps3.xml><?xml version="1.0" encoding="utf-8"?>
<ds:datastoreItem xmlns:ds="http://schemas.openxmlformats.org/officeDocument/2006/customXml" ds:itemID="{C350A59A-B174-4E38-A57C-F3BE92ACE17B}"/>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8979</TotalTime>
  <Words>1058</Words>
  <Application>Microsoft Office PowerPoint</Application>
  <PresentationFormat>On-screen Show (4:3)</PresentationFormat>
  <Paragraphs>146</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International</vt:lpstr>
      <vt:lpstr>Chapter 5 Loops</vt:lpstr>
      <vt:lpstr>THINK!!</vt:lpstr>
      <vt:lpstr>Three Kinds of Loops</vt:lpstr>
      <vt:lpstr>Introducing while Loops</vt:lpstr>
      <vt:lpstr>while Loop Flow Chart</vt:lpstr>
      <vt:lpstr>while Loops (cont)</vt:lpstr>
      <vt:lpstr>You write it: Guessing Numbers </vt:lpstr>
      <vt:lpstr>do-while Loop</vt:lpstr>
      <vt:lpstr>for Loops</vt:lpstr>
      <vt:lpstr>Write Your Class Using other Loop Types</vt:lpstr>
      <vt:lpstr>Loops</vt:lpstr>
      <vt:lpstr>When do I use what loop? Rules of thumb</vt:lpstr>
      <vt:lpstr>Which Loop to Use?</vt:lpstr>
      <vt:lpstr>Caution</vt:lpstr>
      <vt:lpstr>Caution, cont.</vt:lpstr>
      <vt:lpstr>Recommendations</vt:lpstr>
      <vt:lpstr>Nested Loops </vt:lpstr>
      <vt:lpstr>Problem:  Predicting the Future Tuition </vt:lpstr>
      <vt:lpstr>Problem:  Predicating the Future Tuition </vt:lpstr>
      <vt:lpstr>break</vt:lpstr>
      <vt:lpstr>continue</vt:lpstr>
      <vt:lpstr>Guessing Number Problem Revisited </vt:lpstr>
      <vt:lpstr>Problem: Displaying Prime Numbers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Control Methods</dc:title>
  <dc:creator>Y. Daniel Liang</dc:creator>
  <cp:lastModifiedBy>Evelyn R. Brannock</cp:lastModifiedBy>
  <cp:revision>252</cp:revision>
  <cp:lastPrinted>1998-02-04T21:16:15Z</cp:lastPrinted>
  <dcterms:created xsi:type="dcterms:W3CDTF">1995-06-10T17:31:50Z</dcterms:created>
  <dcterms:modified xsi:type="dcterms:W3CDTF">2021-04-06T13:22:06Z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0x0101007D190F648606524B8E6E6FD25E90978F</vt:lpwstr>
  </property>
</Properties>
</file>