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4"/>
  </p:sldMasterIdLst>
  <p:sldIdLst>
    <p:sldId id="256" r:id="rId5"/>
    <p:sldId id="257" r:id="rId6"/>
    <p:sldId id="267" r:id="rId7"/>
    <p:sldId id="268" r:id="rId8"/>
    <p:sldId id="262" r:id="rId9"/>
    <p:sldId id="263" r:id="rId10"/>
    <p:sldId id="269" r:id="rId11"/>
    <p:sldId id="264" r:id="rId12"/>
    <p:sldId id="266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1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1819-9B79-42ED-9BC9-B57C4F92810E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CDEB-E3A7-4B4C-B82A-274906DCE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83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1819-9B79-42ED-9BC9-B57C4F92810E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CDEB-E3A7-4B4C-B82A-274906DCE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1819-9B79-42ED-9BC9-B57C4F92810E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CDEB-E3A7-4B4C-B82A-274906DCE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517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1819-9B79-42ED-9BC9-B57C4F92810E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CDEB-E3A7-4B4C-B82A-274906DCE91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42231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1819-9B79-42ED-9BC9-B57C4F92810E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CDEB-E3A7-4B4C-B82A-274906DCE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7910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1819-9B79-42ED-9BC9-B57C4F92810E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CDEB-E3A7-4B4C-B82A-274906DCE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6255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1819-9B79-42ED-9BC9-B57C4F92810E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CDEB-E3A7-4B4C-B82A-274906DCE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677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1819-9B79-42ED-9BC9-B57C4F92810E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CDEB-E3A7-4B4C-B82A-274906DCE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355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1819-9B79-42ED-9BC9-B57C4F92810E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CDEB-E3A7-4B4C-B82A-274906DCE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1819-9B79-42ED-9BC9-B57C4F92810E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CDEB-E3A7-4B4C-B82A-274906DCE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725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1819-9B79-42ED-9BC9-B57C4F92810E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CDEB-E3A7-4B4C-B82A-274906DCE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27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1819-9B79-42ED-9BC9-B57C4F92810E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CDEB-E3A7-4B4C-B82A-274906DCE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8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1819-9B79-42ED-9BC9-B57C4F92810E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CDEB-E3A7-4B4C-B82A-274906DCE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0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1819-9B79-42ED-9BC9-B57C4F92810E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CDEB-E3A7-4B4C-B82A-274906DCE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58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1819-9B79-42ED-9BC9-B57C4F92810E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CDEB-E3A7-4B4C-B82A-274906DCE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111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 b="1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1819-9B79-42ED-9BC9-B57C4F92810E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CDEB-E3A7-4B4C-B82A-274906DCE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220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1819-9B79-42ED-9BC9-B57C4F92810E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CDEB-E3A7-4B4C-B82A-274906DCE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20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06B1819-9B79-42ED-9BC9-B57C4F92810E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4CDEB-E3A7-4B4C-B82A-274906DCE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6982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1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>
            <a:extLst>
              <a:ext uri="{FF2B5EF4-FFF2-40B4-BE49-F238E27FC236}">
                <a16:creationId xmlns:a16="http://schemas.microsoft.com/office/drawing/2014/main" id="{A4BD752E-C885-40B9-A54F-748F907C60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7109" r="-1" b="8619"/>
          <a:stretch/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73FF8F-BDBE-49EE-9A16-F7AC373958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635" y="992221"/>
            <a:ext cx="7215060" cy="4873558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</a:pPr>
            <a:r>
              <a:rPr lang="en-US" sz="4800" dirty="0">
                <a:solidFill>
                  <a:schemeClr val="tx1"/>
                </a:solidFill>
              </a:rPr>
              <a:t>Objects &amp; Classes</a:t>
            </a:r>
            <a:endParaRPr lang="en-US" sz="3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601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EC1B1-70C5-EE22-E377-8B613C10B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important to write your own</a:t>
            </a:r>
          </a:p>
        </p:txBody>
      </p:sp>
    </p:spTree>
    <p:extLst>
      <p:ext uri="{BB962C8B-B14F-4D97-AF65-F5344CB8AC3E}">
        <p14:creationId xmlns:p14="http://schemas.microsoft.com/office/powerpoint/2010/main" val="542875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4A3DF-0828-48A5-96BE-C9576BD18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an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79C2E-AF0E-4F71-BD88-2FC831F29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Informally speaking, an object is an entity that has</a:t>
            </a:r>
          </a:p>
          <a:p>
            <a:pPr lvl="1">
              <a:spcBef>
                <a:spcPts val="24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A state consisting of a set of </a:t>
            </a:r>
            <a:r>
              <a:rPr lang="en-US" sz="2000" i="1" dirty="0">
                <a:solidFill>
                  <a:srgbClr val="FFC000"/>
                </a:solidFill>
              </a:rPr>
              <a:t>features</a:t>
            </a:r>
          </a:p>
          <a:p>
            <a:pPr lvl="1">
              <a:spcBef>
                <a:spcPts val="24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A set of </a:t>
            </a:r>
            <a:r>
              <a:rPr lang="en-US" sz="2000" i="1" dirty="0">
                <a:solidFill>
                  <a:srgbClr val="FFC000"/>
                </a:solidFill>
              </a:rPr>
              <a:t>actions</a:t>
            </a:r>
            <a:r>
              <a:rPr lang="en-US" sz="2000" dirty="0"/>
              <a:t> that it can perform or can be performed on it</a:t>
            </a:r>
          </a:p>
          <a:p>
            <a:pPr>
              <a:spcBef>
                <a:spcPts val="3600"/>
              </a:spcBef>
            </a:pPr>
            <a:r>
              <a:rPr lang="en-US" sz="2400" dirty="0"/>
              <a:t>The state of an object may change as a result of performing its actions</a:t>
            </a:r>
          </a:p>
        </p:txBody>
      </p:sp>
    </p:spTree>
    <p:extLst>
      <p:ext uri="{BB962C8B-B14F-4D97-AF65-F5344CB8AC3E}">
        <p14:creationId xmlns:p14="http://schemas.microsoft.com/office/powerpoint/2010/main" val="3570956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FD9BE-BE64-985E-5594-345216387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Example: A Person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DB86B-61A2-A830-962E-A03CA3791A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Features: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Name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Gender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Race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Date of Birth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Eye Color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Height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Weight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SSN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…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38103-7262-6B13-7492-00F460EC62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Actions: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Eat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Sleep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Grow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Study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Work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Exercise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Communicate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Have fun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82466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FD9BE-BE64-985E-5594-345216387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Example: A Car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DB86B-61A2-A830-962E-A03CA3791A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Features: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Make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Model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Year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Mileage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VIN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…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38103-7262-6B13-7492-00F460EC62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Actions: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Drive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Park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Accelerate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Brake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Turn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43285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4A3DF-0828-48A5-96BE-C9576BD18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an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79C2E-AF0E-4F71-BD88-2FC831F29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Formally speaking, an object is an entity that has</a:t>
            </a:r>
          </a:p>
          <a:p>
            <a:pPr lvl="1">
              <a:spcBef>
                <a:spcPts val="24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A set of </a:t>
            </a:r>
            <a:r>
              <a:rPr lang="en-US" sz="2000" i="1" dirty="0">
                <a:solidFill>
                  <a:srgbClr val="FFC000"/>
                </a:solidFill>
              </a:rPr>
              <a:t>variables</a:t>
            </a:r>
            <a:r>
              <a:rPr lang="en-US" sz="2000" dirty="0"/>
              <a:t> called </a:t>
            </a:r>
            <a:r>
              <a:rPr lang="en-US" sz="2000" i="1" dirty="0">
                <a:solidFill>
                  <a:srgbClr val="FFC000"/>
                </a:solidFill>
              </a:rPr>
              <a:t>data fields</a:t>
            </a:r>
            <a:r>
              <a:rPr lang="en-US" sz="2000" dirty="0"/>
              <a:t>, also called </a:t>
            </a:r>
            <a:r>
              <a:rPr lang="en-US" sz="2000" i="1" dirty="0">
                <a:solidFill>
                  <a:srgbClr val="FFC000"/>
                </a:solidFill>
              </a:rPr>
              <a:t>attributes or instance variables</a:t>
            </a:r>
            <a:r>
              <a:rPr lang="en-US" sz="2000" dirty="0"/>
              <a:t>, that represent “features”</a:t>
            </a:r>
          </a:p>
          <a:p>
            <a:pPr lvl="1">
              <a:spcBef>
                <a:spcPts val="24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A set of </a:t>
            </a:r>
            <a:r>
              <a:rPr lang="en-US" sz="2000" i="1" dirty="0">
                <a:solidFill>
                  <a:srgbClr val="FFC000"/>
                </a:solidFill>
              </a:rPr>
              <a:t>methods</a:t>
            </a:r>
            <a:r>
              <a:rPr lang="en-US" sz="2000" dirty="0"/>
              <a:t> that represent “actions” </a:t>
            </a:r>
          </a:p>
        </p:txBody>
      </p:sp>
    </p:spTree>
    <p:extLst>
      <p:ext uri="{BB962C8B-B14F-4D97-AF65-F5344CB8AC3E}">
        <p14:creationId xmlns:p14="http://schemas.microsoft.com/office/powerpoint/2010/main" val="3214014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4A3DF-0828-48A5-96BE-C9576BD18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79C2E-AF0E-4F71-BD88-2FC831F29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class is a template that defines the data fields &amp; methods of an object</a:t>
            </a:r>
            <a:endParaRPr lang="en-US" sz="2000" dirty="0"/>
          </a:p>
          <a:p>
            <a:pPr>
              <a:spcBef>
                <a:spcPts val="3600"/>
              </a:spcBef>
            </a:pPr>
            <a:r>
              <a:rPr lang="en-US" sz="2400" dirty="0"/>
              <a:t>An object created from a class is called an </a:t>
            </a:r>
            <a:r>
              <a:rPr lang="en-US" sz="2400" i="1" dirty="0">
                <a:solidFill>
                  <a:srgbClr val="FFC000"/>
                </a:solidFill>
              </a:rPr>
              <a:t>instance</a:t>
            </a:r>
            <a:r>
              <a:rPr lang="en-US" sz="2400" dirty="0"/>
              <a:t> of the class</a:t>
            </a:r>
          </a:p>
          <a:p>
            <a:pPr>
              <a:spcBef>
                <a:spcPts val="3600"/>
              </a:spcBef>
            </a:pPr>
            <a:r>
              <a:rPr lang="en-US" sz="2400" dirty="0"/>
              <a:t>All instances of the same class have the same set of data fields and methods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70160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FD9BE-BE64-985E-5594-345216387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Example: Car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DB86B-61A2-A830-962E-A03CA3791A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Data Fields: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Make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Model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Year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Mileage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VIN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…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38103-7262-6B13-7492-00F460EC62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Methods: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Drive()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Park()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Accelerate()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Brake()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Turn()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88643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4A3DF-0828-48A5-96BE-C9576BD18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346702"/>
            <a:ext cx="9404723" cy="938760"/>
          </a:xfrm>
        </p:spPr>
        <p:txBody>
          <a:bodyPr/>
          <a:lstStyle/>
          <a:p>
            <a:r>
              <a:rPr lang="en-US" dirty="0"/>
              <a:t>Instances of the Car Class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354AC0-36D2-4972-A9B7-C751F3DDACED}"/>
              </a:ext>
            </a:extLst>
          </p:cNvPr>
          <p:cNvSpPr txBox="1"/>
          <p:nvPr/>
        </p:nvSpPr>
        <p:spPr>
          <a:xfrm>
            <a:off x="4770779" y="1495444"/>
            <a:ext cx="2080596" cy="260071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Class Name: Car</a:t>
            </a:r>
          </a:p>
          <a:p>
            <a:r>
              <a:rPr lang="en-US" sz="1600" dirty="0"/>
              <a:t>Data Fields:</a:t>
            </a:r>
          </a:p>
          <a:p>
            <a:r>
              <a:rPr lang="en-US" dirty="0"/>
              <a:t>	</a:t>
            </a:r>
            <a:r>
              <a:rPr lang="en-US" sz="1500" dirty="0"/>
              <a:t>make</a:t>
            </a:r>
          </a:p>
          <a:p>
            <a:r>
              <a:rPr lang="en-US" sz="1500" dirty="0"/>
              <a:t>	model</a:t>
            </a:r>
          </a:p>
          <a:p>
            <a:r>
              <a:rPr lang="en-US" sz="1500" dirty="0"/>
              <a:t>	year</a:t>
            </a:r>
          </a:p>
          <a:p>
            <a:r>
              <a:rPr lang="en-US" sz="1500" dirty="0"/>
              <a:t>	…</a:t>
            </a:r>
          </a:p>
          <a:p>
            <a:r>
              <a:rPr lang="en-US" sz="1600" dirty="0"/>
              <a:t>Methods:</a:t>
            </a:r>
          </a:p>
          <a:p>
            <a:r>
              <a:rPr lang="en-US" dirty="0"/>
              <a:t>	</a:t>
            </a:r>
            <a:r>
              <a:rPr lang="en-US" sz="1500" dirty="0"/>
              <a:t>drive()</a:t>
            </a:r>
          </a:p>
          <a:p>
            <a:r>
              <a:rPr lang="en-US" sz="1500" dirty="0"/>
              <a:t>	park()</a:t>
            </a:r>
          </a:p>
          <a:p>
            <a:r>
              <a:rPr lang="en-US" sz="1500" dirty="0"/>
              <a:t>	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F27464-1150-420B-A1CC-BE1D1A78EFF5}"/>
              </a:ext>
            </a:extLst>
          </p:cNvPr>
          <p:cNvSpPr txBox="1"/>
          <p:nvPr/>
        </p:nvSpPr>
        <p:spPr>
          <a:xfrm>
            <a:off x="1524003" y="4850297"/>
            <a:ext cx="2160104" cy="155427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Car Object 1</a:t>
            </a:r>
          </a:p>
          <a:p>
            <a:r>
              <a:rPr lang="en-US" sz="1600" dirty="0"/>
              <a:t>Data Fields:</a:t>
            </a:r>
          </a:p>
          <a:p>
            <a:r>
              <a:rPr lang="en-US" dirty="0"/>
              <a:t>	</a:t>
            </a:r>
            <a:r>
              <a:rPr lang="en-US" sz="1500" dirty="0"/>
              <a:t>make: Lincoln</a:t>
            </a:r>
          </a:p>
          <a:p>
            <a:r>
              <a:rPr lang="en-US" sz="1500" dirty="0"/>
              <a:t>	model: Aviator</a:t>
            </a:r>
          </a:p>
          <a:p>
            <a:r>
              <a:rPr lang="en-US" sz="1500" dirty="0"/>
              <a:t>	year: 2004</a:t>
            </a:r>
          </a:p>
          <a:p>
            <a:r>
              <a:rPr lang="en-US" sz="1500" dirty="0"/>
              <a:t>	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796124-8BCA-4375-BA4D-40E4BA379B69}"/>
              </a:ext>
            </a:extLst>
          </p:cNvPr>
          <p:cNvSpPr txBox="1"/>
          <p:nvPr/>
        </p:nvSpPr>
        <p:spPr>
          <a:xfrm>
            <a:off x="4770779" y="4850297"/>
            <a:ext cx="2160104" cy="155427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Car Object 2</a:t>
            </a:r>
          </a:p>
          <a:p>
            <a:r>
              <a:rPr lang="en-US" sz="1600" dirty="0"/>
              <a:t>Data Fields:</a:t>
            </a:r>
          </a:p>
          <a:p>
            <a:r>
              <a:rPr lang="en-US" dirty="0"/>
              <a:t>	</a:t>
            </a:r>
            <a:r>
              <a:rPr lang="en-US" sz="1500" dirty="0"/>
              <a:t>make: Hyundai</a:t>
            </a:r>
          </a:p>
          <a:p>
            <a:r>
              <a:rPr lang="en-US" sz="1500" dirty="0"/>
              <a:t>	model: Sonata</a:t>
            </a:r>
          </a:p>
          <a:p>
            <a:r>
              <a:rPr lang="en-US" sz="1500" dirty="0"/>
              <a:t>	year: 2011</a:t>
            </a:r>
          </a:p>
          <a:p>
            <a:r>
              <a:rPr lang="en-US" sz="1500" dirty="0"/>
              <a:t>	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48401D-14FB-4258-A0F2-369B7B4612C8}"/>
              </a:ext>
            </a:extLst>
          </p:cNvPr>
          <p:cNvSpPr txBox="1"/>
          <p:nvPr/>
        </p:nvSpPr>
        <p:spPr>
          <a:xfrm>
            <a:off x="8017558" y="4850297"/>
            <a:ext cx="2438410" cy="155427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Car Object 3</a:t>
            </a:r>
          </a:p>
          <a:p>
            <a:r>
              <a:rPr lang="en-US" sz="1600" dirty="0"/>
              <a:t>Data Fields:</a:t>
            </a:r>
          </a:p>
          <a:p>
            <a:r>
              <a:rPr lang="en-US" dirty="0"/>
              <a:t>	</a:t>
            </a:r>
            <a:r>
              <a:rPr lang="en-US" sz="1500" dirty="0"/>
              <a:t>make: Toyota</a:t>
            </a:r>
          </a:p>
          <a:p>
            <a:r>
              <a:rPr lang="en-US" sz="1500" dirty="0"/>
              <a:t>	model: Highlander</a:t>
            </a:r>
          </a:p>
          <a:p>
            <a:r>
              <a:rPr lang="en-US" sz="1500" dirty="0"/>
              <a:t>	year: 2019</a:t>
            </a:r>
          </a:p>
          <a:p>
            <a:r>
              <a:rPr lang="en-US" sz="1500" dirty="0"/>
              <a:t>	…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43D09FC-3B13-4091-A63F-9BE167517121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2604055" y="4096156"/>
            <a:ext cx="3207022" cy="75414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B3E6593-F019-4602-A4CA-4EF3904482E4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5811077" y="4096156"/>
            <a:ext cx="0" cy="75414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F9E1384-1B87-4F73-901F-84FE4F7309F5}"/>
              </a:ext>
            </a:extLst>
          </p:cNvPr>
          <p:cNvCxnSpPr>
            <a:stCxn id="7" idx="2"/>
            <a:endCxn id="10" idx="0"/>
          </p:cNvCxnSpPr>
          <p:nvPr/>
        </p:nvCxnSpPr>
        <p:spPr>
          <a:xfrm>
            <a:off x="5811077" y="4096156"/>
            <a:ext cx="3425686" cy="75414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095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4A3DF-0828-48A5-96BE-C9576BD18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You’ve already used many Java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79C2E-AF0E-4F71-BD88-2FC831F29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30018"/>
            <a:ext cx="8946541" cy="4943060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en-US" sz="2400" dirty="0"/>
              <a:t>System</a:t>
            </a:r>
          </a:p>
          <a:p>
            <a:pPr>
              <a:spcBef>
                <a:spcPts val="2400"/>
              </a:spcBef>
            </a:pPr>
            <a:r>
              <a:rPr lang="en-US" sz="2400" dirty="0"/>
              <a:t>Scanner</a:t>
            </a:r>
          </a:p>
          <a:p>
            <a:pPr>
              <a:spcBef>
                <a:spcPts val="2400"/>
              </a:spcBef>
            </a:pPr>
            <a:r>
              <a:rPr lang="en-US" sz="2400" dirty="0"/>
              <a:t>String</a:t>
            </a:r>
          </a:p>
          <a:p>
            <a:pPr>
              <a:spcBef>
                <a:spcPts val="2400"/>
              </a:spcBef>
            </a:pPr>
            <a:r>
              <a:rPr lang="en-US" sz="2400" dirty="0"/>
              <a:t>Math</a:t>
            </a:r>
          </a:p>
          <a:p>
            <a:pPr>
              <a:spcBef>
                <a:spcPts val="2400"/>
              </a:spcBef>
            </a:pPr>
            <a:r>
              <a:rPr lang="en-US" sz="2400" dirty="0"/>
              <a:t>Random</a:t>
            </a:r>
          </a:p>
          <a:p>
            <a:pPr>
              <a:spcBef>
                <a:spcPts val="2400"/>
              </a:spcBef>
            </a:pPr>
            <a:r>
              <a:rPr lang="en-US" sz="2400" dirty="0" err="1"/>
              <a:t>ArrayList</a:t>
            </a:r>
            <a:endParaRPr lang="en-US" sz="2400" dirty="0"/>
          </a:p>
          <a:p>
            <a:pPr>
              <a:spcBef>
                <a:spcPts val="2400"/>
              </a:spcBef>
            </a:pPr>
            <a:r>
              <a:rPr lang="en-US" sz="2400" dirty="0"/>
              <a:t>…</a:t>
            </a:r>
          </a:p>
          <a:p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17816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96895C81F4FD4AAC8137A79D3B495F" ma:contentTypeVersion="5" ma:contentTypeDescription="Create a new document." ma:contentTypeScope="" ma:versionID="58d235d65373aa96001dc9faa49eae69">
  <xsd:schema xmlns:xsd="http://www.w3.org/2001/XMLSchema" xmlns:xs="http://www.w3.org/2001/XMLSchema" xmlns:p="http://schemas.microsoft.com/office/2006/metadata/properties" xmlns:ns3="e19a691a-67ae-4894-9024-2101d82dc098" xmlns:ns4="7421425f-6a3e-4e9f-b589-3b307801f6db" targetNamespace="http://schemas.microsoft.com/office/2006/metadata/properties" ma:root="true" ma:fieldsID="0fc88f1ed699db42f3483c57b813f9bd" ns3:_="" ns4:_="">
    <xsd:import namespace="e19a691a-67ae-4894-9024-2101d82dc098"/>
    <xsd:import namespace="7421425f-6a3e-4e9f-b589-3b307801f6d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9a691a-67ae-4894-9024-2101d82dc0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21425f-6a3e-4e9f-b589-3b307801f6d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0483390-0F10-4763-9A56-D2BD9E50C471}">
  <ds:schemaRefs>
    <ds:schemaRef ds:uri="http://purl.org/dc/terms/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7421425f-6a3e-4e9f-b589-3b307801f6db"/>
    <ds:schemaRef ds:uri="e19a691a-67ae-4894-9024-2101d82dc098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CABB8FE1-6957-4869-B35C-3176481443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9a691a-67ae-4894-9024-2101d82dc098"/>
    <ds:schemaRef ds:uri="7421425f-6a3e-4e9f-b589-3b307801f6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7614A58-4723-4DF9-A97A-2C783CC7E89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874</TotalTime>
  <Words>327</Words>
  <Application>Microsoft Office PowerPoint</Application>
  <PresentationFormat>Widescreen</PresentationFormat>
  <Paragraphs>103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Wingdings</vt:lpstr>
      <vt:lpstr>Wingdings 3</vt:lpstr>
      <vt:lpstr>Ion</vt:lpstr>
      <vt:lpstr>Objects &amp; Classes</vt:lpstr>
      <vt:lpstr>What’s an Object</vt:lpstr>
      <vt:lpstr>Object Example: A Person</vt:lpstr>
      <vt:lpstr>Object Example: A Car</vt:lpstr>
      <vt:lpstr>What’s an Object</vt:lpstr>
      <vt:lpstr>What’s a Class</vt:lpstr>
      <vt:lpstr>Class Example: Car</vt:lpstr>
      <vt:lpstr>Instances of the Car Class</vt:lpstr>
      <vt:lpstr>You’ve already used many Java classes</vt:lpstr>
      <vt:lpstr>It’s important to write your own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Arrays and ArrayLists</dc:title>
  <dc:creator/>
  <cp:lastModifiedBy>Yan Zong Ding</cp:lastModifiedBy>
  <cp:revision>137</cp:revision>
  <dcterms:created xsi:type="dcterms:W3CDTF">2019-09-30T21:25:20Z</dcterms:created>
  <dcterms:modified xsi:type="dcterms:W3CDTF">2022-05-22T16:49:37Z</dcterms:modified>
</cp:coreProperties>
</file>