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4"/>
    <p:sldMasterId id="2147483655" r:id="rId5"/>
  </p:sldMasterIdLst>
  <p:notesMasterIdLst>
    <p:notesMasterId r:id="rId13"/>
  </p:notesMasterIdLst>
  <p:sldIdLst>
    <p:sldId id="344" r:id="rId6"/>
    <p:sldId id="464" r:id="rId7"/>
    <p:sldId id="465" r:id="rId8"/>
    <p:sldId id="466" r:id="rId9"/>
    <p:sldId id="467" r:id="rId10"/>
    <p:sldId id="468" r:id="rId11"/>
    <p:sldId id="4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48" y="-3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C35F6-D19E-4F3A-828F-5D71B8B15B2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34BB2-357E-4DD9-9CE0-9A0BC83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2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6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3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6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5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8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6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4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7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2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7F5C-AED6-40DB-8F58-AF0F78F5CF0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2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2A2F-5873-4D4C-AEA2-588FBD69025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03E-3742-4D47-832E-266FA670310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795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B4B-C4FF-40D9-9A49-703372185F4C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64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8A0-4872-47DB-BA2D-F8B287BFE0B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21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83E-ECE1-4939-99CA-954251AD167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6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1FDC-75E6-4AEB-8CC2-0E245F5A7DF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4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31D8-AB3E-4702-A05B-C216FBC19D9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27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E44ABD7C-91D2-475C-B7AC-E3DC4AE16D72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1E104-D118-4EA7-95A6-7AC74FB8797E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3B6E5-2172-40F4-97FB-10983D745AF8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A77C-556E-4895-99B3-9CEF47F7D7D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54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7F9D6-C4EE-4DD3-86A7-863317E5E709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21EEA-F71F-4867-AD48-E0FF9F628CD6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2C36A-E932-4418-810F-6F30813A6478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075C3-B6C7-4995-8D9C-0937C9DBC612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17A9F-D937-4BA1-81A3-4E17D1E2061E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42B41-7661-491C-B560-2FDDA303AED1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8C05B-28F8-422B-A837-116CF0F79110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618" y="214313"/>
            <a:ext cx="2730500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1" y="214313"/>
            <a:ext cx="7990417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5D8BD-CED7-4CB0-83C6-171A52884EE5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9BAD-25F3-4267-A2A5-735EE519BDE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0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D7A8-F911-41CE-94E3-12FC02DCD5B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1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639-52B3-403F-A98D-DAF00936904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6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4C31-01C7-443A-8E90-70E76915FA8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9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4557-B64D-4B6E-A989-DFC1CB0293B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2BF-40DD-4E8E-9EF1-EA3BA716327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7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1371-C4DA-4401-BFD1-6955E510DDB9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00C1-E371-4117-B564-D998617B2B20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1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14314"/>
            <a:ext cx="1039071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fld id="{030CC01F-1651-4215-A448-0BF1E3C1124D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FD6A-AB59-422F-9FA3-A15C48593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Trees – A Primer</a:t>
            </a:r>
          </a:p>
        </p:txBody>
      </p:sp>
    </p:spTree>
    <p:extLst>
      <p:ext uri="{BB962C8B-B14F-4D97-AF65-F5344CB8AC3E}">
        <p14:creationId xmlns:p14="http://schemas.microsoft.com/office/powerpoint/2010/main" val="45766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/>
          <a:lstStyle/>
          <a:p>
            <a:r>
              <a:rPr lang="en-US" sz="4000" dirty="0"/>
              <a:t>Rooted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6150" y="6243638"/>
            <a:ext cx="1905000" cy="457200"/>
          </a:xfrm>
        </p:spPr>
        <p:txBody>
          <a:bodyPr/>
          <a:lstStyle/>
          <a:p>
            <a:fld id="{8B31E104-D118-4EA7-95A6-7AC74FB8797E}" type="slidenum">
              <a:rPr lang="ar-SA" smtClean="0"/>
              <a:pPr/>
              <a:t>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898B18-7F32-F657-0875-3D9B12351255}"/>
              </a:ext>
            </a:extLst>
          </p:cNvPr>
          <p:cNvGrpSpPr/>
          <p:nvPr/>
        </p:nvGrpSpPr>
        <p:grpSpPr>
          <a:xfrm>
            <a:off x="3192780" y="1883799"/>
            <a:ext cx="5806440" cy="3646506"/>
            <a:chOff x="2926080" y="2611587"/>
            <a:chExt cx="5806440" cy="36465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89C5FDE-08BE-4059-A0F2-D6149860B324}"/>
                </a:ext>
              </a:extLst>
            </p:cNvPr>
            <p:cNvSpPr/>
            <p:nvPr/>
          </p:nvSpPr>
          <p:spPr bwMode="auto">
            <a:xfrm>
              <a:off x="5588159" y="3034937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0DDFA8-67A4-4283-A4E5-C303E5A94DD3}"/>
                </a:ext>
              </a:extLst>
            </p:cNvPr>
            <p:cNvSpPr/>
            <p:nvPr/>
          </p:nvSpPr>
          <p:spPr bwMode="auto">
            <a:xfrm>
              <a:off x="4191000" y="3733800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A8E716-0F44-4C22-BCFA-07769155BEB7}"/>
                </a:ext>
              </a:extLst>
            </p:cNvPr>
            <p:cNvSpPr/>
            <p:nvPr/>
          </p:nvSpPr>
          <p:spPr bwMode="auto">
            <a:xfrm>
              <a:off x="5588159" y="3733800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323E86-ADFD-4AFE-AE25-0FAA9F1BBE85}"/>
                </a:ext>
              </a:extLst>
            </p:cNvPr>
            <p:cNvSpPr/>
            <p:nvPr/>
          </p:nvSpPr>
          <p:spPr bwMode="auto">
            <a:xfrm>
              <a:off x="6964680" y="3733800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rPr>
                <a:t>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FE0D1AA-3023-4EDD-B986-A0C03A3F831B}"/>
                </a:ext>
              </a:extLst>
            </p:cNvPr>
            <p:cNvCxnSpPr>
              <a:stCxn id="2" idx="4"/>
              <a:endCxn id="8" idx="0"/>
            </p:cNvCxnSpPr>
            <p:nvPr/>
          </p:nvCxnSpPr>
          <p:spPr bwMode="auto">
            <a:xfrm>
              <a:off x="5725319" y="3309258"/>
              <a:ext cx="0" cy="4245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5FA2BA-B22D-48D1-BC1F-CC3B13C71161}"/>
                </a:ext>
              </a:extLst>
            </p:cNvPr>
            <p:cNvCxnSpPr>
              <a:cxnSpLocks/>
              <a:stCxn id="2" idx="3"/>
              <a:endCxn id="7" idx="7"/>
            </p:cNvCxnSpPr>
            <p:nvPr/>
          </p:nvCxnSpPr>
          <p:spPr bwMode="auto">
            <a:xfrm flipH="1">
              <a:off x="4425148" y="3269085"/>
              <a:ext cx="1203185" cy="5048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3ABA2A-B26C-4A23-97FF-6310640D89EE}"/>
                </a:ext>
              </a:extLst>
            </p:cNvPr>
            <p:cNvCxnSpPr>
              <a:cxnSpLocks/>
              <a:stCxn id="2" idx="5"/>
              <a:endCxn id="9" idx="1"/>
            </p:cNvCxnSpPr>
            <p:nvPr/>
          </p:nvCxnSpPr>
          <p:spPr bwMode="auto">
            <a:xfrm>
              <a:off x="5822307" y="3269085"/>
              <a:ext cx="1182547" cy="5048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2A5FA6-4B5B-48A3-BFC0-A8920D1B70A6}"/>
                </a:ext>
              </a:extLst>
            </p:cNvPr>
            <p:cNvSpPr/>
            <p:nvPr/>
          </p:nvSpPr>
          <p:spPr bwMode="auto">
            <a:xfrm>
              <a:off x="3429000" y="4419600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rPr>
                <a:t>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2D31E2-09E7-4C51-87B7-D15FC0AFA99D}"/>
                </a:ext>
              </a:extLst>
            </p:cNvPr>
            <p:cNvSpPr/>
            <p:nvPr/>
          </p:nvSpPr>
          <p:spPr bwMode="auto">
            <a:xfrm>
              <a:off x="4965570" y="4459773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f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6B4722-D9FF-45D3-94E3-13ED3EB164EC}"/>
                </a:ext>
              </a:extLst>
            </p:cNvPr>
            <p:cNvCxnSpPr>
              <a:stCxn id="7" idx="3"/>
              <a:endCxn id="19" idx="7"/>
            </p:cNvCxnSpPr>
            <p:nvPr/>
          </p:nvCxnSpPr>
          <p:spPr bwMode="auto">
            <a:xfrm flipH="1">
              <a:off x="3663147" y="3967947"/>
              <a:ext cx="568026" cy="4918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BC299F-5532-48CF-8E25-DC20875F0A71}"/>
                </a:ext>
              </a:extLst>
            </p:cNvPr>
            <p:cNvCxnSpPr>
              <a:cxnSpLocks/>
              <a:stCxn id="7" idx="5"/>
              <a:endCxn id="20" idx="1"/>
            </p:cNvCxnSpPr>
            <p:nvPr/>
          </p:nvCxnSpPr>
          <p:spPr bwMode="auto">
            <a:xfrm>
              <a:off x="4425147" y="3967948"/>
              <a:ext cx="580596" cy="5319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97ADD8E-40B0-432A-9C0A-29CF83769928}"/>
                </a:ext>
              </a:extLst>
            </p:cNvPr>
            <p:cNvSpPr/>
            <p:nvPr/>
          </p:nvSpPr>
          <p:spPr bwMode="auto">
            <a:xfrm>
              <a:off x="6253220" y="4459773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rPr>
                <a:t>g</a:t>
              </a:r>
            </a:p>
          </p:txBody>
        </p:sp>
        <p:cxnSp>
          <p:nvCxnSpPr>
            <p:cNvPr id="559110" name="Straight Connector 559109">
              <a:extLst>
                <a:ext uri="{FF2B5EF4-FFF2-40B4-BE49-F238E27FC236}">
                  <a16:creationId xmlns:a16="http://schemas.microsoft.com/office/drawing/2014/main" id="{6E4CACE2-5372-44AD-BE63-D442A1589F24}"/>
                </a:ext>
              </a:extLst>
            </p:cNvPr>
            <p:cNvCxnSpPr>
              <a:stCxn id="9" idx="3"/>
              <a:endCxn id="37" idx="7"/>
            </p:cNvCxnSpPr>
            <p:nvPr/>
          </p:nvCxnSpPr>
          <p:spPr bwMode="auto">
            <a:xfrm flipH="1">
              <a:off x="6487367" y="3967948"/>
              <a:ext cx="517486" cy="5319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222C7C4-199A-42E7-8755-227689B8C2D9}"/>
                </a:ext>
              </a:extLst>
            </p:cNvPr>
            <p:cNvSpPr/>
            <p:nvPr/>
          </p:nvSpPr>
          <p:spPr bwMode="auto">
            <a:xfrm>
              <a:off x="7772400" y="4459773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rPr>
                <a:t>h</a:t>
              </a:r>
            </a:p>
          </p:txBody>
        </p:sp>
        <p:cxnSp>
          <p:nvCxnSpPr>
            <p:cNvPr id="559115" name="Straight Connector 559114">
              <a:extLst>
                <a:ext uri="{FF2B5EF4-FFF2-40B4-BE49-F238E27FC236}">
                  <a16:creationId xmlns:a16="http://schemas.microsoft.com/office/drawing/2014/main" id="{82B81B5C-7323-4691-95AD-D0B29728FEA2}"/>
                </a:ext>
              </a:extLst>
            </p:cNvPr>
            <p:cNvCxnSpPr>
              <a:stCxn id="9" idx="5"/>
              <a:endCxn id="41" idx="1"/>
            </p:cNvCxnSpPr>
            <p:nvPr/>
          </p:nvCxnSpPr>
          <p:spPr bwMode="auto">
            <a:xfrm>
              <a:off x="7198827" y="3967948"/>
              <a:ext cx="613746" cy="5319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83B9DA5-6E4B-41F0-AAE2-8A445CF91B40}"/>
                </a:ext>
              </a:extLst>
            </p:cNvPr>
            <p:cNvSpPr/>
            <p:nvPr/>
          </p:nvSpPr>
          <p:spPr bwMode="auto">
            <a:xfrm>
              <a:off x="2926080" y="5181600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/>
                <a:t>i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B0EF903-ED0B-45CC-BC0E-89868FB0E7BF}"/>
                </a:ext>
              </a:extLst>
            </p:cNvPr>
            <p:cNvSpPr/>
            <p:nvPr/>
          </p:nvSpPr>
          <p:spPr bwMode="auto">
            <a:xfrm>
              <a:off x="3916680" y="5181600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rPr>
                <a:t>j</a:t>
              </a:r>
            </a:p>
          </p:txBody>
        </p:sp>
        <p:cxnSp>
          <p:nvCxnSpPr>
            <p:cNvPr id="559122" name="Straight Connector 559121">
              <a:extLst>
                <a:ext uri="{FF2B5EF4-FFF2-40B4-BE49-F238E27FC236}">
                  <a16:creationId xmlns:a16="http://schemas.microsoft.com/office/drawing/2014/main" id="{FF281ADC-82DF-4F16-93E6-5506AEFF0A17}"/>
                </a:ext>
              </a:extLst>
            </p:cNvPr>
            <p:cNvCxnSpPr>
              <a:cxnSpLocks/>
              <a:stCxn id="19" idx="3"/>
              <a:endCxn id="47" idx="0"/>
            </p:cNvCxnSpPr>
            <p:nvPr/>
          </p:nvCxnSpPr>
          <p:spPr bwMode="auto">
            <a:xfrm flipH="1">
              <a:off x="3063241" y="4653748"/>
              <a:ext cx="405933" cy="527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9128" name="Straight Connector 559127">
              <a:extLst>
                <a:ext uri="{FF2B5EF4-FFF2-40B4-BE49-F238E27FC236}">
                  <a16:creationId xmlns:a16="http://schemas.microsoft.com/office/drawing/2014/main" id="{763E8778-0448-45EA-BAAE-1A548EF597C3}"/>
                </a:ext>
              </a:extLst>
            </p:cNvPr>
            <p:cNvCxnSpPr>
              <a:stCxn id="19" idx="5"/>
              <a:endCxn id="49" idx="0"/>
            </p:cNvCxnSpPr>
            <p:nvPr/>
          </p:nvCxnSpPr>
          <p:spPr bwMode="auto">
            <a:xfrm>
              <a:off x="3663148" y="4653748"/>
              <a:ext cx="390693" cy="527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2743085-AC81-492F-9D14-AB1659331EC3}"/>
                </a:ext>
              </a:extLst>
            </p:cNvPr>
            <p:cNvSpPr/>
            <p:nvPr/>
          </p:nvSpPr>
          <p:spPr bwMode="auto">
            <a:xfrm>
              <a:off x="4965570" y="5181600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k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559131" name="Straight Connector 559130">
              <a:extLst>
                <a:ext uri="{FF2B5EF4-FFF2-40B4-BE49-F238E27FC236}">
                  <a16:creationId xmlns:a16="http://schemas.microsoft.com/office/drawing/2014/main" id="{7A1438B9-9AC6-4959-9420-8BBE22356243}"/>
                </a:ext>
              </a:extLst>
            </p:cNvPr>
            <p:cNvCxnSpPr>
              <a:stCxn id="20" idx="4"/>
              <a:endCxn id="63" idx="0"/>
            </p:cNvCxnSpPr>
            <p:nvPr/>
          </p:nvCxnSpPr>
          <p:spPr bwMode="auto">
            <a:xfrm>
              <a:off x="5102730" y="4734094"/>
              <a:ext cx="0" cy="4475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21A2583-84D0-486A-AD9B-E473C2A03D02}"/>
                </a:ext>
              </a:extLst>
            </p:cNvPr>
            <p:cNvSpPr/>
            <p:nvPr/>
          </p:nvSpPr>
          <p:spPr bwMode="auto">
            <a:xfrm>
              <a:off x="7772400" y="5181600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m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32827E-3B5A-4F46-AF95-CCA554177A41}"/>
                </a:ext>
              </a:extLst>
            </p:cNvPr>
            <p:cNvSpPr/>
            <p:nvPr/>
          </p:nvSpPr>
          <p:spPr bwMode="auto">
            <a:xfrm>
              <a:off x="7086600" y="5181600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21C47BB-9236-4EF0-A655-B4C888766FBC}"/>
                </a:ext>
              </a:extLst>
            </p:cNvPr>
            <p:cNvSpPr/>
            <p:nvPr/>
          </p:nvSpPr>
          <p:spPr bwMode="auto">
            <a:xfrm>
              <a:off x="8458200" y="5188131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n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4C9BB3-3247-4128-84E5-2318FFDC86BE}"/>
                </a:ext>
              </a:extLst>
            </p:cNvPr>
            <p:cNvCxnSpPr>
              <a:stCxn id="41" idx="4"/>
              <a:endCxn id="69" idx="0"/>
            </p:cNvCxnSpPr>
            <p:nvPr/>
          </p:nvCxnSpPr>
          <p:spPr bwMode="auto">
            <a:xfrm>
              <a:off x="7909560" y="4734094"/>
              <a:ext cx="0" cy="4475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D08804-D073-4C0C-9FCF-C6A50BF3DCFC}"/>
                </a:ext>
              </a:extLst>
            </p:cNvPr>
            <p:cNvCxnSpPr>
              <a:stCxn id="41" idx="3"/>
              <a:endCxn id="70" idx="7"/>
            </p:cNvCxnSpPr>
            <p:nvPr/>
          </p:nvCxnSpPr>
          <p:spPr bwMode="auto">
            <a:xfrm flipH="1">
              <a:off x="7320747" y="4693921"/>
              <a:ext cx="491826" cy="527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33E4A9-F331-4714-9105-2A2DE83BC566}"/>
                </a:ext>
              </a:extLst>
            </p:cNvPr>
            <p:cNvCxnSpPr>
              <a:cxnSpLocks/>
              <a:stCxn id="41" idx="5"/>
              <a:endCxn id="71" idx="1"/>
            </p:cNvCxnSpPr>
            <p:nvPr/>
          </p:nvCxnSpPr>
          <p:spPr bwMode="auto">
            <a:xfrm>
              <a:off x="8006547" y="4693920"/>
              <a:ext cx="491826" cy="5343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CF6D098-D37B-4265-8BCF-14F5A9D5066F}"/>
                </a:ext>
              </a:extLst>
            </p:cNvPr>
            <p:cNvSpPr/>
            <p:nvPr/>
          </p:nvSpPr>
          <p:spPr bwMode="auto">
            <a:xfrm>
              <a:off x="3916680" y="5983773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o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4ADB67D-16D5-4B92-B817-D18480A397DA}"/>
                </a:ext>
              </a:extLst>
            </p:cNvPr>
            <p:cNvCxnSpPr>
              <a:stCxn id="49" idx="4"/>
              <a:endCxn id="85" idx="0"/>
            </p:cNvCxnSpPr>
            <p:nvPr/>
          </p:nvCxnSpPr>
          <p:spPr bwMode="auto">
            <a:xfrm>
              <a:off x="4053840" y="5455921"/>
              <a:ext cx="0" cy="527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C58283D-4309-4C53-BA78-AA96D52A553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71545" y="2839945"/>
              <a:ext cx="462121" cy="1981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AD723E-544F-418F-B24D-31410AD6E1BC}"/>
                </a:ext>
              </a:extLst>
            </p:cNvPr>
            <p:cNvSpPr txBox="1"/>
            <p:nvPr/>
          </p:nvSpPr>
          <p:spPr>
            <a:xfrm>
              <a:off x="6446520" y="2611587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4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/>
          <a:lstStyle/>
          <a:p>
            <a:r>
              <a:rPr lang="en-US" sz="4000" dirty="0"/>
              <a:t>Rooted Tree Terminologies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9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4038600"/>
              </a:xfrm>
            </p:spPr>
            <p:txBody>
              <a:bodyPr/>
              <a:lstStyle/>
              <a:p>
                <a:pPr>
                  <a:spcBef>
                    <a:spcPts val="3000"/>
                  </a:spcBef>
                </a:pPr>
                <a:r>
                  <a:rPr lang="en-US" sz="2200" dirty="0"/>
                  <a:t>For a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, any node other than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itself on the unique path from the root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, is an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ancestor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>
                  <a:spcBef>
                    <a:spcPts val="3000"/>
                  </a:spcBef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is an ancestor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is a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descendant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>
                  <a:spcBef>
                    <a:spcPts val="3000"/>
                  </a:spcBef>
                </a:pPr>
                <a:r>
                  <a:rPr lang="en-US" sz="2200" dirty="0"/>
                  <a:t>So the root is an ancestor of every other node in the tree, and every other node is a descendent of the root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200" dirty="0"/>
                  <a:t>In the example on Slide 2, the ancestor of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200" dirty="0"/>
                  <a:t> are nodes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; the descendants of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are nodes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sz="2200" dirty="0"/>
              </a:p>
              <a:p>
                <a:pPr>
                  <a:spcBef>
                    <a:spcPts val="1800"/>
                  </a:spcBef>
                </a:pPr>
                <a:endParaRPr lang="en-US" sz="2400" dirty="0"/>
              </a:p>
              <a:p>
                <a:pPr>
                  <a:spcBef>
                    <a:spcPts val="2400"/>
                  </a:spcBef>
                </a:pPr>
                <a:endParaRPr lang="en-US" sz="2400" dirty="0"/>
              </a:p>
              <a:p>
                <a:pPr>
                  <a:spcBef>
                    <a:spcPts val="3600"/>
                  </a:spcBef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ym typeface="Symbol" pitchFamily="18" charset="2"/>
                </a:endParaRPr>
              </a:p>
              <a:p>
                <a:pPr>
                  <a:spcBef>
                    <a:spcPct val="75000"/>
                  </a:spcBef>
                </a:pPr>
                <a:endParaRPr lang="en-US" sz="36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59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4038600"/>
              </a:xfrm>
              <a:blipFill>
                <a:blip r:embed="rId3"/>
                <a:stretch>
                  <a:fillRect l="-74" t="-1057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6150" y="6243638"/>
            <a:ext cx="1905000" cy="457200"/>
          </a:xfrm>
        </p:spPr>
        <p:txBody>
          <a:bodyPr/>
          <a:lstStyle/>
          <a:p>
            <a:fld id="{8B31E104-D118-4EA7-95A6-7AC74FB8797E}" type="slidenum">
              <a:rPr lang="ar-SA" smtClean="0"/>
              <a:pPr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041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/>
          <a:lstStyle/>
          <a:p>
            <a:r>
              <a:rPr lang="en-US" sz="4000" dirty="0"/>
              <a:t>Rooted Tree Terminologies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9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1524000"/>
              </a:xfrm>
            </p:spPr>
            <p:txBody>
              <a:bodyPr/>
              <a:lstStyle/>
              <a:p>
                <a:pPr>
                  <a:spcBef>
                    <a:spcPts val="3000"/>
                  </a:spcBef>
                </a:pPr>
                <a:r>
                  <a:rPr lang="en-US" sz="2200" dirty="0"/>
                  <a:t>For a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, the subtree rooted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is the tree consisting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and all its descendants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200" dirty="0"/>
                  <a:t>In the example on Slide 2, the subtree rooted at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is</a:t>
                </a:r>
                <a:endParaRPr lang="en-US" sz="2400" dirty="0"/>
              </a:p>
              <a:p>
                <a:pPr>
                  <a:spcBef>
                    <a:spcPts val="2400"/>
                  </a:spcBef>
                </a:pPr>
                <a:endParaRPr lang="en-US" sz="2400" dirty="0"/>
              </a:p>
              <a:p>
                <a:pPr>
                  <a:spcBef>
                    <a:spcPts val="3600"/>
                  </a:spcBef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ym typeface="Symbol" pitchFamily="18" charset="2"/>
                </a:endParaRPr>
              </a:p>
              <a:p>
                <a:pPr>
                  <a:spcBef>
                    <a:spcPct val="75000"/>
                  </a:spcBef>
                </a:pPr>
                <a:endParaRPr lang="en-US" sz="36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59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1524000"/>
              </a:xfrm>
              <a:blipFill>
                <a:blip r:embed="rId3"/>
                <a:stretch>
                  <a:fillRect l="-74" t="-2800" r="-519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6150" y="6243638"/>
            <a:ext cx="1905000" cy="457200"/>
          </a:xfrm>
        </p:spPr>
        <p:txBody>
          <a:bodyPr/>
          <a:lstStyle/>
          <a:p>
            <a:fld id="{8B31E104-D118-4EA7-95A6-7AC74FB8797E}" type="slidenum">
              <a:rPr lang="ar-SA" smtClean="0"/>
              <a:pPr/>
              <a:t>4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465EEE3-A4F8-4CBE-B844-5434DC5F3E63}"/>
              </a:ext>
            </a:extLst>
          </p:cNvPr>
          <p:cNvSpPr/>
          <p:nvPr/>
        </p:nvSpPr>
        <p:spPr bwMode="auto">
          <a:xfrm>
            <a:off x="6037710" y="3733800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2502D8-6769-46B7-850A-9D28FED78FA0}"/>
              </a:ext>
            </a:extLst>
          </p:cNvPr>
          <p:cNvSpPr/>
          <p:nvPr/>
        </p:nvSpPr>
        <p:spPr bwMode="auto">
          <a:xfrm>
            <a:off x="5275710" y="4419600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E09DE-32F0-4054-8828-7B54D7DB852D}"/>
              </a:ext>
            </a:extLst>
          </p:cNvPr>
          <p:cNvSpPr/>
          <p:nvPr/>
        </p:nvSpPr>
        <p:spPr bwMode="auto">
          <a:xfrm>
            <a:off x="6812280" y="4459773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f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F07DE-8228-4F66-BFF7-2B042EE50B7B}"/>
              </a:ext>
            </a:extLst>
          </p:cNvPr>
          <p:cNvCxnSpPr>
            <a:stCxn id="6" idx="3"/>
            <a:endCxn id="7" idx="7"/>
          </p:cNvCxnSpPr>
          <p:nvPr/>
        </p:nvCxnSpPr>
        <p:spPr bwMode="auto">
          <a:xfrm flipH="1">
            <a:off x="5509857" y="3967947"/>
            <a:ext cx="568026" cy="4918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F4CCD-A0F4-4842-A761-FC6656B20EE7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 bwMode="auto">
          <a:xfrm>
            <a:off x="6271857" y="3967948"/>
            <a:ext cx="580596" cy="5319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6692607-6F26-442C-9FDC-ED7C9BF32A0C}"/>
              </a:ext>
            </a:extLst>
          </p:cNvPr>
          <p:cNvSpPr/>
          <p:nvPr/>
        </p:nvSpPr>
        <p:spPr bwMode="auto">
          <a:xfrm>
            <a:off x="4772790" y="5181600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i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602DCD-BB07-4529-B6A0-5D6773330D7D}"/>
              </a:ext>
            </a:extLst>
          </p:cNvPr>
          <p:cNvSpPr/>
          <p:nvPr/>
        </p:nvSpPr>
        <p:spPr bwMode="auto">
          <a:xfrm>
            <a:off x="5763390" y="5181600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832F89-23A6-4200-8C56-C0B6D8B59EF6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 bwMode="auto">
          <a:xfrm flipH="1">
            <a:off x="4909951" y="4653748"/>
            <a:ext cx="405933" cy="5278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3761F5-3AB8-4618-9B46-1C96FC7E5D65}"/>
              </a:ext>
            </a:extLst>
          </p:cNvPr>
          <p:cNvCxnSpPr>
            <a:stCxn id="7" idx="5"/>
            <a:endCxn id="12" idx="0"/>
          </p:cNvCxnSpPr>
          <p:nvPr/>
        </p:nvCxnSpPr>
        <p:spPr bwMode="auto">
          <a:xfrm>
            <a:off x="5509858" y="4653748"/>
            <a:ext cx="390693" cy="5278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B9DE641-37B0-45DC-A170-52446E18F3D9}"/>
              </a:ext>
            </a:extLst>
          </p:cNvPr>
          <p:cNvSpPr/>
          <p:nvPr/>
        </p:nvSpPr>
        <p:spPr bwMode="auto">
          <a:xfrm>
            <a:off x="6812280" y="5181600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D86C53-0C39-4716-AD05-45014F61B0DD}"/>
              </a:ext>
            </a:extLst>
          </p:cNvPr>
          <p:cNvCxnSpPr>
            <a:stCxn id="8" idx="4"/>
            <a:endCxn id="15" idx="0"/>
          </p:cNvCxnSpPr>
          <p:nvPr/>
        </p:nvCxnSpPr>
        <p:spPr bwMode="auto">
          <a:xfrm>
            <a:off x="6949440" y="4734094"/>
            <a:ext cx="0" cy="4475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3D6695-706D-4895-BBA9-40BD753F52C8}"/>
              </a:ext>
            </a:extLst>
          </p:cNvPr>
          <p:cNvSpPr/>
          <p:nvPr/>
        </p:nvSpPr>
        <p:spPr bwMode="auto">
          <a:xfrm>
            <a:off x="5763390" y="5983773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40B7B7-F337-4C30-B0CB-C6233BD9F165}"/>
              </a:ext>
            </a:extLst>
          </p:cNvPr>
          <p:cNvCxnSpPr>
            <a:stCxn id="12" idx="4"/>
            <a:endCxn id="17" idx="0"/>
          </p:cNvCxnSpPr>
          <p:nvPr/>
        </p:nvCxnSpPr>
        <p:spPr bwMode="auto">
          <a:xfrm>
            <a:off x="5900550" y="5455921"/>
            <a:ext cx="0" cy="5278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7148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/>
          <a:lstStyle/>
          <a:p>
            <a:r>
              <a:rPr lang="en-US" sz="4000" dirty="0"/>
              <a:t>Rooted Tree Terminologies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9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4038600"/>
              </a:xfrm>
            </p:spPr>
            <p:txBody>
              <a:bodyPr/>
              <a:lstStyle/>
              <a:p>
                <a:pPr>
                  <a:spcBef>
                    <a:spcPts val="3000"/>
                  </a:spcBef>
                </a:pPr>
                <a:r>
                  <a:rPr lang="en-US" sz="2200" dirty="0"/>
                  <a:t>For a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, the node immediate before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on the unique path from the root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, is the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>
                  <a:spcBef>
                    <a:spcPts val="3000"/>
                  </a:spcBef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is the parent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is a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child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>
                  <a:spcBef>
                    <a:spcPts val="3000"/>
                  </a:spcBef>
                </a:pPr>
                <a:r>
                  <a:rPr lang="en-US" sz="2200" dirty="0"/>
                  <a:t>In the example on Slide 8, the children of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are nodes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; the children of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are nodes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00" dirty="0"/>
              </a:p>
              <a:p>
                <a:pPr>
                  <a:spcBef>
                    <a:spcPts val="3000"/>
                  </a:spcBef>
                </a:pPr>
                <a:r>
                  <a:rPr lang="en-US" sz="2200" dirty="0"/>
                  <a:t>The root is the only node without a parent</a:t>
                </a:r>
              </a:p>
              <a:p>
                <a:pPr>
                  <a:spcBef>
                    <a:spcPts val="1800"/>
                  </a:spcBef>
                </a:pPr>
                <a:endParaRPr lang="en-US" sz="2400" dirty="0"/>
              </a:p>
              <a:p>
                <a:pPr>
                  <a:spcBef>
                    <a:spcPts val="2400"/>
                  </a:spcBef>
                </a:pPr>
                <a:endParaRPr lang="en-US" sz="2400" dirty="0"/>
              </a:p>
              <a:p>
                <a:pPr>
                  <a:spcBef>
                    <a:spcPts val="3600"/>
                  </a:spcBef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ym typeface="Symbol" pitchFamily="18" charset="2"/>
                </a:endParaRPr>
              </a:p>
              <a:p>
                <a:pPr>
                  <a:spcBef>
                    <a:spcPct val="75000"/>
                  </a:spcBef>
                </a:pPr>
                <a:endParaRPr lang="en-US" sz="36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59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4038600"/>
              </a:xfrm>
              <a:blipFill>
                <a:blip r:embed="rId3"/>
                <a:stretch>
                  <a:fillRect l="-74" t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6150" y="6243638"/>
            <a:ext cx="1905000" cy="457200"/>
          </a:xfrm>
        </p:spPr>
        <p:txBody>
          <a:bodyPr/>
          <a:lstStyle/>
          <a:p>
            <a:fld id="{8B31E104-D118-4EA7-95A6-7AC74FB8797E}" type="slidenum">
              <a:rPr lang="ar-SA" smtClean="0"/>
              <a:pPr/>
              <a:t>5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363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/>
          <a:lstStyle/>
          <a:p>
            <a:r>
              <a:rPr lang="en-US" sz="4000" dirty="0"/>
              <a:t>Rooted Tree Terminologies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9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4038600"/>
              </a:xfrm>
            </p:spPr>
            <p:txBody>
              <a:bodyPr/>
              <a:lstStyle/>
              <a:p>
                <a:pPr>
                  <a:spcBef>
                    <a:spcPts val="3000"/>
                  </a:spcBef>
                </a:pPr>
                <a:r>
                  <a:rPr lang="en-US" sz="2200" dirty="0"/>
                  <a:t>Therefore, a rooted tree has a </a:t>
                </a:r>
                <a:r>
                  <a:rPr lang="en-US" sz="2200" b="1" i="1" dirty="0">
                    <a:solidFill>
                      <a:srgbClr val="C00000"/>
                    </a:solidFill>
                  </a:rPr>
                  <a:t>recursive</a:t>
                </a:r>
                <a:r>
                  <a:rPr lang="en-US" sz="2200" dirty="0"/>
                  <a:t> structure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200" dirty="0"/>
                  <a:t>If you take away the root, you are left with a collection of smaller rooted trees, each being a subtree rooted at one of the root’s children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200" dirty="0"/>
                  <a:t>In the example on Slide 2, the tree consists of the root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, and three subtrees rooted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 respectively</a:t>
                </a:r>
              </a:p>
              <a:p>
                <a:pPr>
                  <a:spcBef>
                    <a:spcPts val="1800"/>
                  </a:spcBef>
                </a:pPr>
                <a:endParaRPr lang="en-US" sz="2400" dirty="0"/>
              </a:p>
              <a:p>
                <a:pPr>
                  <a:spcBef>
                    <a:spcPts val="2400"/>
                  </a:spcBef>
                </a:pPr>
                <a:endParaRPr lang="en-US" sz="2400" dirty="0"/>
              </a:p>
              <a:p>
                <a:pPr>
                  <a:spcBef>
                    <a:spcPts val="3600"/>
                  </a:spcBef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ym typeface="Symbol" pitchFamily="18" charset="2"/>
                </a:endParaRPr>
              </a:p>
              <a:p>
                <a:pPr>
                  <a:spcBef>
                    <a:spcPct val="75000"/>
                  </a:spcBef>
                </a:pPr>
                <a:endParaRPr lang="en-US" sz="36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59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4038600"/>
              </a:xfrm>
              <a:blipFill>
                <a:blip r:embed="rId3"/>
                <a:stretch>
                  <a:fillRect l="-74" t="-906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6150" y="6243638"/>
            <a:ext cx="1905000" cy="457200"/>
          </a:xfrm>
        </p:spPr>
        <p:txBody>
          <a:bodyPr/>
          <a:lstStyle/>
          <a:p>
            <a:fld id="{8B31E104-D118-4EA7-95A6-7AC74FB8797E}" type="slidenum">
              <a:rPr lang="ar-SA" smtClean="0"/>
              <a:pPr/>
              <a:t>6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7721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/>
          <a:lstStyle/>
          <a:p>
            <a:r>
              <a:rPr lang="en-US" sz="4000" dirty="0"/>
              <a:t>Rooted Tree Terminologies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9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4038600"/>
              </a:xfrm>
            </p:spPr>
            <p:txBody>
              <a:bodyPr/>
              <a:lstStyle/>
              <a:p>
                <a:pPr>
                  <a:spcBef>
                    <a:spcPts val="3000"/>
                  </a:spcBef>
                </a:pPr>
                <a:r>
                  <a:rPr lang="en-US" sz="2200" dirty="0"/>
                  <a:t>A node without a child is called a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leaf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200" dirty="0"/>
                  <a:t>In the example on Slide 2, the leaves are nodes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sz="2200" b="0" dirty="0"/>
              </a:p>
              <a:p>
                <a:pPr>
                  <a:spcBef>
                    <a:spcPts val="3000"/>
                  </a:spcBef>
                </a:pPr>
                <a:r>
                  <a:rPr lang="en-US" sz="2200" dirty="0"/>
                  <a:t>A non-leaf node is called an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internal node</a:t>
                </a:r>
              </a:p>
              <a:p>
                <a:pPr>
                  <a:spcBef>
                    <a:spcPts val="1800"/>
                  </a:spcBef>
                </a:pPr>
                <a:endParaRPr lang="en-US" sz="2400" dirty="0"/>
              </a:p>
              <a:p>
                <a:pPr>
                  <a:spcBef>
                    <a:spcPts val="2400"/>
                  </a:spcBef>
                </a:pPr>
                <a:endParaRPr lang="en-US" sz="2400" dirty="0"/>
              </a:p>
              <a:p>
                <a:pPr>
                  <a:spcBef>
                    <a:spcPts val="3600"/>
                  </a:spcBef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ym typeface="Symbol" pitchFamily="18" charset="2"/>
                </a:endParaRPr>
              </a:p>
              <a:p>
                <a:pPr>
                  <a:spcBef>
                    <a:spcPct val="75000"/>
                  </a:spcBef>
                </a:pPr>
                <a:endParaRPr lang="en-US" sz="36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59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4038600"/>
              </a:xfrm>
              <a:blipFill>
                <a:blip r:embed="rId3"/>
                <a:stretch>
                  <a:fillRect l="-74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6150" y="6243638"/>
            <a:ext cx="1905000" cy="457200"/>
          </a:xfrm>
        </p:spPr>
        <p:txBody>
          <a:bodyPr/>
          <a:lstStyle/>
          <a:p>
            <a:fld id="{8B31E104-D118-4EA7-95A6-7AC74FB8797E}" type="slidenum">
              <a:rPr lang="ar-SA" smtClean="0"/>
              <a:pPr/>
              <a:t>7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85260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EE1EA99C78244887FF7784A8473106" ma:contentTypeVersion="12" ma:contentTypeDescription="Create a new document." ma:contentTypeScope="" ma:versionID="cf270e5c52bc6b4bf6180989c16da581">
  <xsd:schema xmlns:xsd="http://www.w3.org/2001/XMLSchema" xmlns:xs="http://www.w3.org/2001/XMLSchema" xmlns:p="http://schemas.microsoft.com/office/2006/metadata/properties" xmlns:ns2="44b33021-ff1a-4eb0-8a03-47d5e5945a2a" xmlns:ns3="4b73f601-9fd8-4d79-8a9d-34a174e9c6db" targetNamespace="http://schemas.microsoft.com/office/2006/metadata/properties" ma:root="true" ma:fieldsID="31905892b68c001aca64fbf016926323" ns2:_="" ns3:_="">
    <xsd:import namespace="44b33021-ff1a-4eb0-8a03-47d5e5945a2a"/>
    <xsd:import namespace="4b73f601-9fd8-4d79-8a9d-34a174e9c6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33021-ff1a-4eb0-8a03-47d5e5945a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3f601-9fd8-4d79-8a9d-34a174e9c6d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CC2561-8C1A-468E-A789-BE06882E3D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CEF803-B8E4-4A08-AB34-500436527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b33021-ff1a-4eb0-8a03-47d5e5945a2a"/>
    <ds:schemaRef ds:uri="4b73f601-9fd8-4d79-8a9d-34a174e9c6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082BC4-7D7C-44ED-8898-0CE148B56808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4b73f601-9fd8-4d79-8a9d-34a174e9c6db"/>
    <ds:schemaRef ds:uri="44b33021-ff1a-4eb0-8a03-47d5e5945a2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28551</TotalTime>
  <Words>379</Words>
  <Application>Microsoft Office PowerPoint</Application>
  <PresentationFormat>Widescreen</PresentationFormat>
  <Paragraphs>82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Tahoma</vt:lpstr>
      <vt:lpstr>Wingdings</vt:lpstr>
      <vt:lpstr>Wingdings 3</vt:lpstr>
      <vt:lpstr>Wisp</vt:lpstr>
      <vt:lpstr>Blends</vt:lpstr>
      <vt:lpstr>Trees – A Primer</vt:lpstr>
      <vt:lpstr>Rooted Trees</vt:lpstr>
      <vt:lpstr>Rooted Tree Terminologies</vt:lpstr>
      <vt:lpstr>Rooted Tree Terminologies</vt:lpstr>
      <vt:lpstr>Rooted Tree Terminologies</vt:lpstr>
      <vt:lpstr>Rooted Tree Terminologies</vt:lpstr>
      <vt:lpstr>Rooted Tree Terminologies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ITEC 1001 Introduction to Computing  Fall 2020 </dc:title>
  <dc:creator/>
  <cp:lastModifiedBy>Yan Zong Ding</cp:lastModifiedBy>
  <cp:revision>356</cp:revision>
  <dcterms:created xsi:type="dcterms:W3CDTF">2016-04-25T13:36:24Z</dcterms:created>
  <dcterms:modified xsi:type="dcterms:W3CDTF">2022-06-30T16:55:46Z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0x0101001AEE1EA99C78244887FF7784A8473106</vt:lpwstr>
  </property>
</Properties>
</file>