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79" r:id="rId2"/>
    <p:sldId id="380" r:id="rId3"/>
    <p:sldId id="381" r:id="rId4"/>
    <p:sldId id="388" r:id="rId5"/>
    <p:sldId id="390" r:id="rId6"/>
    <p:sldId id="392" r:id="rId7"/>
    <p:sldId id="393" r:id="rId8"/>
    <p:sldId id="391" r:id="rId9"/>
    <p:sldId id="3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51FF00"/>
    <a:srgbClr val="CD42C4"/>
    <a:srgbClr val="EAC61F"/>
    <a:srgbClr val="FF93F4"/>
    <a:srgbClr val="548234"/>
    <a:srgbClr val="7F7F7F"/>
    <a:srgbClr val="2F5497"/>
    <a:srgbClr val="8DB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1"/>
    <p:restoredTop sz="87448"/>
  </p:normalViewPr>
  <p:slideViewPr>
    <p:cSldViewPr snapToGrid="0" snapToObjects="1">
      <p:cViewPr>
        <p:scale>
          <a:sx n="88" d="100"/>
          <a:sy n="88" d="100"/>
        </p:scale>
        <p:origin x="106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BE07-DB1E-DD4D-95B4-39968E1006CC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43A96-5DD6-A549-9424-00A8EE5C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then sees if the genes surrounding the ICS share the same cluster specific motif to determine what is apart of the BGC. This is at the core of how I generated my BGC predictions. There is more nuance to what is done than that, which I can explain if anyone has questions on it, but at a conceptual level this is broadly how the algorithm worked.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43A96-5DD6-A549-9424-00A8EE5C0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03FE-D8A3-2042-95A0-B24C7ABF8C01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49BC-A37D-164B-9147-A93340725733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D9FC-42E4-E84B-A833-20C9434B7CC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5BA5-4A6F-F248-A068-EB2A0C7A0785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D383-CE43-0A4C-8FA1-1A4C4DF241DC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77EF-0F71-2D4A-A619-CA3529E14D0F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F9D1-1897-4D4F-9AFC-71854A24DA08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23BF-F4C8-9240-8E54-8EBB060A47C1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30E9-F740-224E-96AE-54C5E583283B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7956-F1B3-8643-B986-64854C06E0F8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4EEE-FA37-7742-9798-BACCD1E22175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DC8-E124-044A-B093-1336FFEE8BA5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6872-9187-D449-8E74-42DAD81B7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2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EFB0-F303-C0AE-9C6E-0123497C8B7D}"/>
              </a:ext>
            </a:extLst>
          </p:cNvPr>
          <p:cNvSpPr txBox="1"/>
          <p:nvPr/>
        </p:nvSpPr>
        <p:spPr>
          <a:xfrm>
            <a:off x="2504347" y="716049"/>
            <a:ext cx="6917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does motif-based genome mining work?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764088" y="3600477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245939" y="3422031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898788" y="3420901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382677" y="3419498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301197" y="3429000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97" t="972" r="49134" b="50000"/>
          <a:stretch/>
        </p:blipFill>
        <p:spPr>
          <a:xfrm>
            <a:off x="5435079" y="3113347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511176" y="394070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3F8341B-6096-B3E3-7575-E5A33E015E5D}"/>
              </a:ext>
            </a:extLst>
          </p:cNvPr>
          <p:cNvSpPr/>
          <p:nvPr/>
        </p:nvSpPr>
        <p:spPr>
          <a:xfrm rot="10800000" flipV="1">
            <a:off x="7814308" y="3419498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442452" y="3419498"/>
            <a:ext cx="440916" cy="34295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481092" y="3419498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417935" y="3429000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983095" y="3429000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624402" y="3429000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768884" y="3429000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740207" y="3419497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C27FE053-B3A5-5332-8C75-E26B6215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2" y="1955239"/>
            <a:ext cx="2790589" cy="279058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F250C-7B9E-0786-0E6A-657018E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2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DBDF4-1957-1C86-D7DD-A1A8FA136C16}"/>
              </a:ext>
            </a:extLst>
          </p:cNvPr>
          <p:cNvCxnSpPr>
            <a:cxnSpLocks/>
          </p:cNvCxnSpPr>
          <p:nvPr/>
        </p:nvCxnSpPr>
        <p:spPr>
          <a:xfrm>
            <a:off x="597959" y="5383520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8FF14AA-787D-0C3A-1513-1C341B502F95}"/>
              </a:ext>
            </a:extLst>
          </p:cNvPr>
          <p:cNvSpPr/>
          <p:nvPr/>
        </p:nvSpPr>
        <p:spPr>
          <a:xfrm>
            <a:off x="8079810" y="5205074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477765-FCAF-CC58-21A0-A4CD8ECE9FE9}"/>
              </a:ext>
            </a:extLst>
          </p:cNvPr>
          <p:cNvSpPr/>
          <p:nvPr/>
        </p:nvSpPr>
        <p:spPr>
          <a:xfrm flipV="1">
            <a:off x="4732659" y="5203944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9849755-7D0C-7837-BD4C-AF637B632F9C}"/>
              </a:ext>
            </a:extLst>
          </p:cNvPr>
          <p:cNvSpPr/>
          <p:nvPr/>
        </p:nvSpPr>
        <p:spPr>
          <a:xfrm rot="10800000" flipV="1">
            <a:off x="7216548" y="5202541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DDB7AA-789A-185D-9012-8A75FD27BAC4}"/>
              </a:ext>
            </a:extLst>
          </p:cNvPr>
          <p:cNvSpPr/>
          <p:nvPr/>
        </p:nvSpPr>
        <p:spPr>
          <a:xfrm flipV="1">
            <a:off x="6135068" y="5212043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shape&#10;&#10;Description automatically generated">
            <a:extLst>
              <a:ext uri="{FF2B5EF4-FFF2-40B4-BE49-F238E27FC236}">
                <a16:creationId xmlns:a16="http://schemas.microsoft.com/office/drawing/2014/main" id="{09EF7468-6B47-F4EB-1BE7-C4099D93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268950" y="4896390"/>
            <a:ext cx="793716" cy="8273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54C6D7F-C821-5AE0-D5A9-0248EBB452E7}"/>
              </a:ext>
            </a:extLst>
          </p:cNvPr>
          <p:cNvSpPr txBox="1"/>
          <p:nvPr/>
        </p:nvSpPr>
        <p:spPr>
          <a:xfrm>
            <a:off x="5420177" y="557069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91D4242-AEF3-C84C-B66E-7E241FA99ED1}"/>
              </a:ext>
            </a:extLst>
          </p:cNvPr>
          <p:cNvSpPr/>
          <p:nvPr/>
        </p:nvSpPr>
        <p:spPr>
          <a:xfrm>
            <a:off x="9276323" y="5202541"/>
            <a:ext cx="440916" cy="34295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F89B39-5EA2-E26C-86C6-2CBF669933C2}"/>
              </a:ext>
            </a:extLst>
          </p:cNvPr>
          <p:cNvSpPr/>
          <p:nvPr/>
        </p:nvSpPr>
        <p:spPr>
          <a:xfrm>
            <a:off x="10314963" y="5202541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A024FEC-BDF5-18BC-C8B4-E7BB3263E9CD}"/>
              </a:ext>
            </a:extLst>
          </p:cNvPr>
          <p:cNvSpPr/>
          <p:nvPr/>
        </p:nvSpPr>
        <p:spPr>
          <a:xfrm flipV="1">
            <a:off x="3251806" y="5212043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5651687-499C-1E14-C027-92B51BABBBDC}"/>
              </a:ext>
            </a:extLst>
          </p:cNvPr>
          <p:cNvSpPr/>
          <p:nvPr/>
        </p:nvSpPr>
        <p:spPr>
          <a:xfrm rot="10800000" flipV="1">
            <a:off x="2816966" y="521204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09D56C9-4478-0A43-BDFC-D70590AB938C}"/>
              </a:ext>
            </a:extLst>
          </p:cNvPr>
          <p:cNvSpPr/>
          <p:nvPr/>
        </p:nvSpPr>
        <p:spPr>
          <a:xfrm rot="10800000" flipV="1">
            <a:off x="2458273" y="5212043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BCC91FF-49D8-35F0-1426-D2D99DADE395}"/>
              </a:ext>
            </a:extLst>
          </p:cNvPr>
          <p:cNvSpPr/>
          <p:nvPr/>
        </p:nvSpPr>
        <p:spPr>
          <a:xfrm rot="10800000" flipV="1">
            <a:off x="1602755" y="5212043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1A729F1-4FF4-A7E6-BA46-1A89EA64E633}"/>
              </a:ext>
            </a:extLst>
          </p:cNvPr>
          <p:cNvSpPr/>
          <p:nvPr/>
        </p:nvSpPr>
        <p:spPr>
          <a:xfrm rot="10800000" flipV="1">
            <a:off x="574078" y="5202540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951CB-FBAF-D624-A2C1-BC9B6808C15A}"/>
              </a:ext>
            </a:extLst>
          </p:cNvPr>
          <p:cNvGrpSpPr/>
          <p:nvPr/>
        </p:nvGrpSpPr>
        <p:grpSpPr>
          <a:xfrm>
            <a:off x="3505214" y="2603378"/>
            <a:ext cx="1743647" cy="587737"/>
            <a:chOff x="3348041" y="4241084"/>
            <a:chExt cx="1088686" cy="356616"/>
          </a:xfrm>
        </p:grpSpPr>
        <p:pic>
          <p:nvPicPr>
            <p:cNvPr id="26" name="Picture 2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E38E87E7-607F-D953-831D-9D555F072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477A2E1-C42A-037B-9066-15912472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41" name="Freeform 40">
            <a:extLst>
              <a:ext uri="{FF2B5EF4-FFF2-40B4-BE49-F238E27FC236}">
                <a16:creationId xmlns:a16="http://schemas.microsoft.com/office/drawing/2014/main" id="{9087AE22-C476-7250-F055-C9C725957DD6}"/>
              </a:ext>
            </a:extLst>
          </p:cNvPr>
          <p:cNvSpPr/>
          <p:nvPr/>
        </p:nvSpPr>
        <p:spPr>
          <a:xfrm rot="10800000">
            <a:off x="3574022" y="2263220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E6840C-583D-29CA-46CE-F828D346C6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28473" y="3829180"/>
            <a:ext cx="1440477" cy="148088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2B9B97-F7A2-4343-6E47-2C8A40D6A161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5248861" y="3350534"/>
            <a:ext cx="192281" cy="1959266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838970" y="197580"/>
            <a:ext cx="108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CASSIS algorithm searches for promoter motifs shared between the backbone gene and pair-wise combinations of genes to the left and right of the backbone.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63E75B9-1842-3AFC-B989-C1FEB30B2BAB}"/>
              </a:ext>
            </a:extLst>
          </p:cNvPr>
          <p:cNvSpPr/>
          <p:nvPr/>
        </p:nvSpPr>
        <p:spPr>
          <a:xfrm rot="10800000" flipV="1">
            <a:off x="7656426" y="5202540"/>
            <a:ext cx="305329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DD1899-F4B5-9DF1-6EBC-340F623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94C667-FDFB-EF53-B09D-F5D2FA067B52}"/>
              </a:ext>
            </a:extLst>
          </p:cNvPr>
          <p:cNvCxnSpPr>
            <a:cxnSpLocks/>
          </p:cNvCxnSpPr>
          <p:nvPr/>
        </p:nvCxnSpPr>
        <p:spPr>
          <a:xfrm>
            <a:off x="881841" y="4784052"/>
            <a:ext cx="10108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CB9FF45F-5424-D892-B420-20262BE16F87}"/>
              </a:ext>
            </a:extLst>
          </p:cNvPr>
          <p:cNvSpPr/>
          <p:nvPr/>
        </p:nvSpPr>
        <p:spPr>
          <a:xfrm>
            <a:off x="8363692" y="4605606"/>
            <a:ext cx="1079496" cy="34295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0359D81-0F2A-6779-15BA-0A264C0BF1E5}"/>
              </a:ext>
            </a:extLst>
          </p:cNvPr>
          <p:cNvSpPr/>
          <p:nvPr/>
        </p:nvSpPr>
        <p:spPr>
          <a:xfrm flipV="1">
            <a:off x="5016541" y="4604476"/>
            <a:ext cx="549903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A5ACACA-1323-F94E-E7DB-0F22F0EE1F0A}"/>
              </a:ext>
            </a:extLst>
          </p:cNvPr>
          <p:cNvSpPr/>
          <p:nvPr/>
        </p:nvSpPr>
        <p:spPr>
          <a:xfrm rot="10800000" flipV="1">
            <a:off x="7500430" y="4603073"/>
            <a:ext cx="305329" cy="34295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373AD03-7997-1B45-4AA5-8F5077967242}"/>
              </a:ext>
            </a:extLst>
          </p:cNvPr>
          <p:cNvSpPr/>
          <p:nvPr/>
        </p:nvSpPr>
        <p:spPr>
          <a:xfrm flipV="1">
            <a:off x="6418950" y="4612575"/>
            <a:ext cx="913538" cy="34295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939F9EF1-CE66-ACBA-06C5-9B0D56092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" t="972" r="49134" b="50000"/>
          <a:stretch/>
        </p:blipFill>
        <p:spPr>
          <a:xfrm>
            <a:off x="5552832" y="4296922"/>
            <a:ext cx="793716" cy="827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00D26-689B-147B-A78A-AAC9B1B2658C}"/>
              </a:ext>
            </a:extLst>
          </p:cNvPr>
          <p:cNvSpPr txBox="1"/>
          <p:nvPr/>
        </p:nvSpPr>
        <p:spPr>
          <a:xfrm>
            <a:off x="5628929" y="512427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DA34B2-C03C-7EDA-B828-1081188658F0}"/>
              </a:ext>
            </a:extLst>
          </p:cNvPr>
          <p:cNvSpPr/>
          <p:nvPr/>
        </p:nvSpPr>
        <p:spPr>
          <a:xfrm rot="10800000" flipV="1">
            <a:off x="7932061" y="4603073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4F842E-840D-BE06-7856-A831024B284C}"/>
              </a:ext>
            </a:extLst>
          </p:cNvPr>
          <p:cNvSpPr/>
          <p:nvPr/>
        </p:nvSpPr>
        <p:spPr>
          <a:xfrm>
            <a:off x="9560205" y="4603073"/>
            <a:ext cx="440916" cy="342952"/>
          </a:xfrm>
          <a:prstGeom prst="rightArrow">
            <a:avLst/>
          </a:prstGeom>
          <a:solidFill>
            <a:srgbClr val="FF7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F3DEDE-0639-EBA2-9A99-2BBECA8CDCB1}"/>
              </a:ext>
            </a:extLst>
          </p:cNvPr>
          <p:cNvSpPr/>
          <p:nvPr/>
        </p:nvSpPr>
        <p:spPr>
          <a:xfrm>
            <a:off x="10598845" y="4603073"/>
            <a:ext cx="440916" cy="342952"/>
          </a:xfrm>
          <a:prstGeom prst="rightArrow">
            <a:avLst/>
          </a:prstGeom>
          <a:solidFill>
            <a:srgbClr val="CD4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74EF7BF-2AED-388A-C1ED-22553EE532AD}"/>
              </a:ext>
            </a:extLst>
          </p:cNvPr>
          <p:cNvSpPr/>
          <p:nvPr/>
        </p:nvSpPr>
        <p:spPr>
          <a:xfrm flipV="1">
            <a:off x="3535688" y="4612575"/>
            <a:ext cx="1367998" cy="3429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4698C9D-DFDE-8E43-2A14-C961526AC149}"/>
              </a:ext>
            </a:extLst>
          </p:cNvPr>
          <p:cNvSpPr/>
          <p:nvPr/>
        </p:nvSpPr>
        <p:spPr>
          <a:xfrm rot="10800000" flipV="1">
            <a:off x="3100848" y="4612575"/>
            <a:ext cx="305329" cy="3429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7F9FA82-C17D-8658-3FFF-F7A2F034E6C2}"/>
              </a:ext>
            </a:extLst>
          </p:cNvPr>
          <p:cNvSpPr/>
          <p:nvPr/>
        </p:nvSpPr>
        <p:spPr>
          <a:xfrm rot="10800000" flipV="1">
            <a:off x="2742155" y="4612575"/>
            <a:ext cx="305329" cy="34295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286E93A-FE87-1BFF-F655-CBA3CE34CAEE}"/>
              </a:ext>
            </a:extLst>
          </p:cNvPr>
          <p:cNvSpPr/>
          <p:nvPr/>
        </p:nvSpPr>
        <p:spPr>
          <a:xfrm rot="10800000" flipV="1">
            <a:off x="1886637" y="4612575"/>
            <a:ext cx="810352" cy="342952"/>
          </a:xfrm>
          <a:prstGeom prst="rightArrow">
            <a:avLst/>
          </a:prstGeom>
          <a:solidFill>
            <a:srgbClr val="EAC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079BA72-6250-2EEE-5EB8-4A2B010A9C39}"/>
              </a:ext>
            </a:extLst>
          </p:cNvPr>
          <p:cNvSpPr/>
          <p:nvPr/>
        </p:nvSpPr>
        <p:spPr>
          <a:xfrm rot="10800000" flipV="1">
            <a:off x="857960" y="4603072"/>
            <a:ext cx="529785" cy="342952"/>
          </a:xfrm>
          <a:prstGeom prst="rightArrow">
            <a:avLst/>
          </a:prstGeom>
          <a:solidFill>
            <a:srgbClr val="FF9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C7E3D0B-D7D8-72F7-BFBF-0A417717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369" y="4130176"/>
            <a:ext cx="451084" cy="451084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EA45E67-A709-6E30-426D-FCF689A3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57" y="771085"/>
            <a:ext cx="2790589" cy="27905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0C2604-B68D-4670-3FFC-163A677248A5}"/>
              </a:ext>
            </a:extLst>
          </p:cNvPr>
          <p:cNvGrpSpPr/>
          <p:nvPr/>
        </p:nvGrpSpPr>
        <p:grpSpPr>
          <a:xfrm>
            <a:off x="9694499" y="1419224"/>
            <a:ext cx="1743647" cy="587737"/>
            <a:chOff x="3348041" y="4241084"/>
            <a:chExt cx="1088686" cy="356616"/>
          </a:xfrm>
        </p:grpSpPr>
        <p:pic>
          <p:nvPicPr>
            <p:cNvPr id="27" name="Picture 2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633B20A-16BE-0A05-F3F8-689E6ADC6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855" t="40008" r="72637" b="54773"/>
            <a:stretch/>
          </p:blipFill>
          <p:spPr>
            <a:xfrm>
              <a:off x="3348041" y="4241084"/>
              <a:ext cx="464732" cy="356616"/>
            </a:xfrm>
            <a:prstGeom prst="rect">
              <a:avLst/>
            </a:prstGeom>
          </p:spPr>
        </p:pic>
        <p:pic>
          <p:nvPicPr>
            <p:cNvPr id="28" name="Picture 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D8B59D5-E96A-902E-59C4-11730D62D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7997" t="40008" r="75676" b="54773"/>
            <a:stretch/>
          </p:blipFill>
          <p:spPr>
            <a:xfrm>
              <a:off x="3784451" y="4241084"/>
              <a:ext cx="652276" cy="356616"/>
            </a:xfrm>
            <a:prstGeom prst="rect">
              <a:avLst/>
            </a:prstGeom>
          </p:spPr>
        </p:pic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2BBA8CE6-821C-C47C-5F49-B2FFD9E673B0}"/>
              </a:ext>
            </a:extLst>
          </p:cNvPr>
          <p:cNvSpPr/>
          <p:nvPr/>
        </p:nvSpPr>
        <p:spPr>
          <a:xfrm rot="10800000">
            <a:off x="9763307" y="1079066"/>
            <a:ext cx="1682496" cy="1671815"/>
          </a:xfrm>
          <a:custGeom>
            <a:avLst/>
            <a:gdLst>
              <a:gd name="connsiteX0" fmla="*/ 985306 w 1679449"/>
              <a:gd name="connsiteY0" fmla="*/ 0 h 1671815"/>
              <a:gd name="connsiteX1" fmla="*/ 1536200 w 1679449"/>
              <a:gd name="connsiteY1" fmla="*/ 167929 h 1671815"/>
              <a:gd name="connsiteX2" fmla="*/ 1679449 w 1679449"/>
              <a:gd name="connsiteY2" fmla="*/ 285878 h 1671815"/>
              <a:gd name="connsiteX3" fmla="*/ 1567295 w 1679449"/>
              <a:gd name="connsiteY3" fmla="*/ 397187 h 1671815"/>
              <a:gd name="connsiteX4" fmla="*/ 1447887 w 1679449"/>
              <a:gd name="connsiteY4" fmla="*/ 298907 h 1671815"/>
              <a:gd name="connsiteX5" fmla="*/ 985306 w 1679449"/>
              <a:gd name="connsiteY5" fmla="*/ 157954 h 1671815"/>
              <a:gd name="connsiteX6" fmla="*/ 157954 w 1679449"/>
              <a:gd name="connsiteY6" fmla="*/ 983282 h 1671815"/>
              <a:gd name="connsiteX7" fmla="*/ 299253 w 1679449"/>
              <a:gd name="connsiteY7" fmla="*/ 1444731 h 1671815"/>
              <a:gd name="connsiteX8" fmla="*/ 395078 w 1679449"/>
              <a:gd name="connsiteY8" fmla="*/ 1560587 h 1671815"/>
              <a:gd name="connsiteX9" fmla="*/ 283007 w 1679449"/>
              <a:gd name="connsiteY9" fmla="*/ 1671815 h 1671815"/>
              <a:gd name="connsiteX10" fmla="*/ 168275 w 1679449"/>
              <a:gd name="connsiteY10" fmla="*/ 1533045 h 1671815"/>
              <a:gd name="connsiteX11" fmla="*/ 0 w 1679449"/>
              <a:gd name="connsiteY11" fmla="*/ 983282 h 1671815"/>
              <a:gd name="connsiteX12" fmla="*/ 985306 w 1679449"/>
              <a:gd name="connsiteY12" fmla="*/ 0 h 167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9449" h="1671815">
                <a:moveTo>
                  <a:pt x="985306" y="0"/>
                </a:moveTo>
                <a:cubicBezTo>
                  <a:pt x="1189369" y="0"/>
                  <a:pt x="1378944" y="61907"/>
                  <a:pt x="1536200" y="167929"/>
                </a:cubicBezTo>
                <a:lnTo>
                  <a:pt x="1679449" y="285878"/>
                </a:lnTo>
                <a:lnTo>
                  <a:pt x="1567295" y="397187"/>
                </a:lnTo>
                <a:lnTo>
                  <a:pt x="1447887" y="298907"/>
                </a:lnTo>
                <a:cubicBezTo>
                  <a:pt x="1315840" y="209917"/>
                  <a:pt x="1156656" y="157954"/>
                  <a:pt x="985306" y="157954"/>
                </a:cubicBezTo>
                <a:cubicBezTo>
                  <a:pt x="528372" y="157954"/>
                  <a:pt x="157954" y="527466"/>
                  <a:pt x="157954" y="983282"/>
                </a:cubicBezTo>
                <a:cubicBezTo>
                  <a:pt x="157954" y="1154213"/>
                  <a:pt x="210044" y="1313008"/>
                  <a:pt x="299253" y="1444731"/>
                </a:cubicBezTo>
                <a:lnTo>
                  <a:pt x="395078" y="1560587"/>
                </a:lnTo>
                <a:lnTo>
                  <a:pt x="283007" y="1671815"/>
                </a:lnTo>
                <a:lnTo>
                  <a:pt x="168275" y="1533045"/>
                </a:lnTo>
                <a:cubicBezTo>
                  <a:pt x="62035" y="1376112"/>
                  <a:pt x="0" y="1186927"/>
                  <a:pt x="0" y="983282"/>
                </a:cubicBezTo>
                <a:cubicBezTo>
                  <a:pt x="0" y="440230"/>
                  <a:pt x="441137" y="0"/>
                  <a:pt x="985306" y="0"/>
                </a:cubicBezTo>
                <a:close/>
              </a:path>
            </a:pathLst>
          </a:custGeom>
          <a:solidFill>
            <a:srgbClr val="8D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9478D79-503B-AFF9-3702-BA9F6BDD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50" y="4125994"/>
            <a:ext cx="451084" cy="4510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B6C83DE-0EE6-1AC9-265F-A5A5468B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779" y="4134309"/>
            <a:ext cx="451084" cy="451084"/>
          </a:xfrm>
          <a:prstGeom prst="rect">
            <a:avLst/>
          </a:prstGeom>
        </p:spPr>
      </p:pic>
      <p:pic>
        <p:nvPicPr>
          <p:cNvPr id="33" name="Picture 32" descr="Shape&#10;&#10;Description automatically generated">
            <a:extLst>
              <a:ext uri="{FF2B5EF4-FFF2-40B4-BE49-F238E27FC236}">
                <a16:creationId xmlns:a16="http://schemas.microsoft.com/office/drawing/2014/main" id="{C9EF730C-3583-8ED8-AC46-C4F682539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337" y="5009891"/>
            <a:ext cx="342952" cy="3429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6C0E159-CBE9-E91B-9B0F-B7860A56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59" y="4125994"/>
            <a:ext cx="451084" cy="451084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5F5290B4-2835-E010-2B72-2FF295B7C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52" y="4107130"/>
            <a:ext cx="451084" cy="451084"/>
          </a:xfrm>
          <a:prstGeom prst="rect">
            <a:avLst/>
          </a:prstGeom>
        </p:spPr>
      </p:pic>
      <p:pic>
        <p:nvPicPr>
          <p:cNvPr id="37" name="Picture 36" descr="Shape&#10;&#10;Description automatically generated">
            <a:extLst>
              <a:ext uri="{FF2B5EF4-FFF2-40B4-BE49-F238E27FC236}">
                <a16:creationId xmlns:a16="http://schemas.microsoft.com/office/drawing/2014/main" id="{3A455890-0A35-C463-827F-75C4E4FC5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196" y="5014046"/>
            <a:ext cx="342952" cy="342952"/>
          </a:xfrm>
          <a:prstGeom prst="rect">
            <a:avLst/>
          </a:prstGeom>
        </p:spPr>
      </p:pic>
      <p:pic>
        <p:nvPicPr>
          <p:cNvPr id="38" name="Picture 37" descr="Shape&#10;&#10;Description automatically generated">
            <a:extLst>
              <a:ext uri="{FF2B5EF4-FFF2-40B4-BE49-F238E27FC236}">
                <a16:creationId xmlns:a16="http://schemas.microsoft.com/office/drawing/2014/main" id="{5FED02D4-D1A6-B99B-CCA2-0415CD058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697" y="5015024"/>
            <a:ext cx="342952" cy="342952"/>
          </a:xfrm>
          <a:prstGeom prst="rect">
            <a:avLst/>
          </a:prstGeom>
        </p:spPr>
      </p:pic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7EB9AB4F-1824-8808-038F-19E547A82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60" y="5009891"/>
            <a:ext cx="342952" cy="342952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BDDE28A8-DB33-2176-9A4B-46DD2F1D3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307" y="5009891"/>
            <a:ext cx="342952" cy="342952"/>
          </a:xfrm>
          <a:prstGeom prst="rect">
            <a:avLst/>
          </a:prstGeom>
        </p:spPr>
      </p:pic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CEDCED57-470F-D9D6-696C-E822E720D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205" y="5014046"/>
            <a:ext cx="342952" cy="342952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3BFACCB7-C156-9EE8-40CA-1F63E6B82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393" y="5011745"/>
            <a:ext cx="342952" cy="342952"/>
          </a:xfrm>
          <a:prstGeom prst="rect">
            <a:avLst/>
          </a:prstGeom>
        </p:spPr>
      </p:pic>
      <p:sp>
        <p:nvSpPr>
          <p:cNvPr id="45" name="Left Bracket 44">
            <a:extLst>
              <a:ext uri="{FF2B5EF4-FFF2-40B4-BE49-F238E27FC236}">
                <a16:creationId xmlns:a16="http://schemas.microsoft.com/office/drawing/2014/main" id="{0C415D05-6005-3971-FA09-47E81ED29031}"/>
              </a:ext>
            </a:extLst>
          </p:cNvPr>
          <p:cNvSpPr/>
          <p:nvPr/>
        </p:nvSpPr>
        <p:spPr>
          <a:xfrm rot="5400000">
            <a:off x="5074724" y="1596931"/>
            <a:ext cx="397283" cy="5317389"/>
          </a:xfrm>
          <a:prstGeom prst="lef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CC609-966E-066C-8E0A-628D6A2BAB41}"/>
              </a:ext>
            </a:extLst>
          </p:cNvPr>
          <p:cNvSpPr txBox="1"/>
          <p:nvPr/>
        </p:nvSpPr>
        <p:spPr>
          <a:xfrm>
            <a:off x="401346" y="1549829"/>
            <a:ext cx="669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Genes that share the cluster motif determine the BGC window</a:t>
            </a:r>
          </a:p>
        </p:txBody>
      </p:sp>
    </p:spTree>
    <p:extLst>
      <p:ext uri="{BB962C8B-B14F-4D97-AF65-F5344CB8AC3E}">
        <p14:creationId xmlns:p14="http://schemas.microsoft.com/office/powerpoint/2010/main" val="33395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7004" y="283611"/>
            <a:ext cx="1089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This results in a list of potential promoter motifs found in various combinations of genes adjacent to the ICS backbone. 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D03925AB-CB00-8DF2-2139-90718D00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94" y="2454929"/>
            <a:ext cx="5194300" cy="918543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65628365-B71F-6B23-1A40-00882D5A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29626"/>
            <a:ext cx="5233108" cy="918543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2D035EC-AFE9-0B05-D2F0-4F06CC28E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798" y="5373302"/>
            <a:ext cx="5233109" cy="924255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1393371" y="2247772"/>
            <a:ext cx="3385908" cy="1322799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1380139" y="3723277"/>
            <a:ext cx="3473986" cy="1322792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222" name="Picture 2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4F5341-E518-6A9C-06C6-4DBD92FA6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97" t="40008" r="80300" b="54773"/>
          <a:stretch/>
        </p:blipFill>
        <p:spPr>
          <a:xfrm>
            <a:off x="1064410" y="5140365"/>
            <a:ext cx="657921" cy="1375398"/>
          </a:xfrm>
          <a:prstGeom prst="rect">
            <a:avLst/>
          </a:prstGeom>
        </p:spPr>
      </p:pic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1610292" y="5169809"/>
            <a:ext cx="2964680" cy="1322792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29268618-0A49-04C5-F3E3-9EE886639C32}"/>
              </a:ext>
            </a:extLst>
          </p:cNvPr>
          <p:cNvSpPr txBox="1"/>
          <p:nvPr/>
        </p:nvSpPr>
        <p:spPr>
          <a:xfrm>
            <a:off x="8473566" y="29703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ED30E2B-EB52-9153-A521-FDEE53433B65}"/>
              </a:ext>
            </a:extLst>
          </p:cNvPr>
          <p:cNvSpPr txBox="1"/>
          <p:nvPr/>
        </p:nvSpPr>
        <p:spPr>
          <a:xfrm>
            <a:off x="8520988" y="44833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B5E3B84-464A-8F96-8A49-CF2D6A891FF7}"/>
              </a:ext>
            </a:extLst>
          </p:cNvPr>
          <p:cNvSpPr txBox="1"/>
          <p:nvPr/>
        </p:nvSpPr>
        <p:spPr>
          <a:xfrm>
            <a:off x="8473566" y="59069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A8350A9-4C46-F07A-6699-5E5B36B07A1C}"/>
              </a:ext>
            </a:extLst>
          </p:cNvPr>
          <p:cNvSpPr txBox="1"/>
          <p:nvPr/>
        </p:nvSpPr>
        <p:spPr>
          <a:xfrm>
            <a:off x="7141443" y="1724552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Genes with motif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D2A943E-9889-7BC8-61C6-09A366DECD90}"/>
              </a:ext>
            </a:extLst>
          </p:cNvPr>
          <p:cNvSpPr txBox="1"/>
          <p:nvPr/>
        </p:nvSpPr>
        <p:spPr>
          <a:xfrm>
            <a:off x="2327508" y="1750564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Motif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6AB8885-F651-8FF5-3903-1B637EE5B357}"/>
              </a:ext>
            </a:extLst>
          </p:cNvPr>
          <p:cNvCxnSpPr/>
          <p:nvPr/>
        </p:nvCxnSpPr>
        <p:spPr>
          <a:xfrm>
            <a:off x="482600" y="1520042"/>
            <a:ext cx="110623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EFBF15-C1AE-B37C-772D-12D1B9BD5794}"/>
              </a:ext>
            </a:extLst>
          </p:cNvPr>
          <p:cNvSpPr/>
          <p:nvPr/>
        </p:nvSpPr>
        <p:spPr>
          <a:xfrm>
            <a:off x="4732026" y="2291952"/>
            <a:ext cx="1760535" cy="970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A7274-AFC8-A653-C8A0-4BABF903EF41}"/>
              </a:ext>
            </a:extLst>
          </p:cNvPr>
          <p:cNvSpPr txBox="1"/>
          <p:nvPr/>
        </p:nvSpPr>
        <p:spPr>
          <a:xfrm>
            <a:off x="641522" y="170487"/>
            <a:ext cx="10897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occurrence of of each cluster defining motif is calculated in all promoters within the genome. If the motif is frequently found within the genome (i.e., it’s not cluster-specific), that prediction is rejected.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A26570A-9A77-D1EB-60C4-24D8CD21F9B1}"/>
              </a:ext>
            </a:extLst>
          </p:cNvPr>
          <p:cNvGrpSpPr/>
          <p:nvPr/>
        </p:nvGrpSpPr>
        <p:grpSpPr>
          <a:xfrm>
            <a:off x="692362" y="2145731"/>
            <a:ext cx="2404799" cy="921934"/>
            <a:chOff x="3348040" y="4241080"/>
            <a:chExt cx="1088687" cy="356618"/>
          </a:xfrm>
        </p:grpSpPr>
        <p:pic>
          <p:nvPicPr>
            <p:cNvPr id="214" name="Picture 213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D1AFC4FE-BAB6-AB5C-A4A2-C34BE5DD44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215" name="Picture 2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DB2F506-0928-45C5-5798-8EEDD9FB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5180B2-80A1-4798-443D-D00E4F1FE440}"/>
              </a:ext>
            </a:extLst>
          </p:cNvPr>
          <p:cNvGrpSpPr/>
          <p:nvPr/>
        </p:nvGrpSpPr>
        <p:grpSpPr>
          <a:xfrm>
            <a:off x="641522" y="3606435"/>
            <a:ext cx="2455639" cy="921928"/>
            <a:chOff x="3319720" y="4221527"/>
            <a:chExt cx="1117008" cy="356616"/>
          </a:xfrm>
        </p:grpSpPr>
        <p:pic>
          <p:nvPicPr>
            <p:cNvPr id="217" name="Picture 21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04B8FE5E-D30F-05C7-271E-DBA16A77C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971996" y="4221527"/>
              <a:ext cx="464732" cy="356616"/>
            </a:xfrm>
            <a:prstGeom prst="rect">
              <a:avLst/>
            </a:prstGeom>
          </p:spPr>
        </p:pic>
        <p:pic>
          <p:nvPicPr>
            <p:cNvPr id="218" name="Picture 21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C7626791-3EAE-64D1-2152-EF248069A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319720" y="4221527"/>
              <a:ext cx="652276" cy="356616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061B0D3-6502-BF64-D3D3-CC7D82CFCBFE}"/>
              </a:ext>
            </a:extLst>
          </p:cNvPr>
          <p:cNvGrpSpPr/>
          <p:nvPr/>
        </p:nvGrpSpPr>
        <p:grpSpPr>
          <a:xfrm>
            <a:off x="928148" y="5058500"/>
            <a:ext cx="2272252" cy="921927"/>
            <a:chOff x="3566310" y="4221527"/>
            <a:chExt cx="953248" cy="356616"/>
          </a:xfrm>
        </p:grpSpPr>
        <p:pic>
          <p:nvPicPr>
            <p:cNvPr id="228" name="Picture 227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77A1F93-6FFF-8B57-A75F-D2B67819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4226" b="54773"/>
            <a:stretch/>
          </p:blipFill>
          <p:spPr>
            <a:xfrm>
              <a:off x="4218586" y="4221527"/>
              <a:ext cx="300972" cy="356616"/>
            </a:xfrm>
            <a:prstGeom prst="rect">
              <a:avLst/>
            </a:prstGeom>
          </p:spPr>
        </p:pic>
        <p:pic>
          <p:nvPicPr>
            <p:cNvPr id="229" name="Picture 228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F708C668-4595-EC4A-D6A9-7E1A4DB55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566310" y="4221527"/>
              <a:ext cx="652276" cy="356616"/>
            </a:xfrm>
            <a:prstGeom prst="rect">
              <a:avLst/>
            </a:prstGeom>
          </p:spPr>
        </p:pic>
      </p:grp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8DFB93-4633-4C98-1786-6527C08E6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7" t="40008" r="80300" b="54773"/>
          <a:stretch/>
        </p:blipFill>
        <p:spPr>
          <a:xfrm>
            <a:off x="493724" y="5071082"/>
            <a:ext cx="441003" cy="921927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754618-CDCE-A676-64EC-589BF021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988" y="3397485"/>
            <a:ext cx="1960825" cy="196082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765EE21-5CD6-6D31-A8AC-8694588F196D}"/>
              </a:ext>
            </a:extLst>
          </p:cNvPr>
          <p:cNvSpPr/>
          <p:nvPr/>
        </p:nvSpPr>
        <p:spPr>
          <a:xfrm>
            <a:off x="3582209" y="2291952"/>
            <a:ext cx="743387" cy="3701057"/>
          </a:xfrm>
          <a:prstGeom prst="rightBrace">
            <a:avLst>
              <a:gd name="adj1" fmla="val 8333"/>
              <a:gd name="adj2" fmla="val 5049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2A662323-6D32-AC8E-0A72-0354F7EEBA2B}"/>
              </a:ext>
            </a:extLst>
          </p:cNvPr>
          <p:cNvSpPr/>
          <p:nvPr/>
        </p:nvSpPr>
        <p:spPr>
          <a:xfrm rot="5400000">
            <a:off x="6992866" y="3720122"/>
            <a:ext cx="430860" cy="955214"/>
          </a:xfrm>
          <a:prstGeom prst="upArrow">
            <a:avLst>
              <a:gd name="adj1" fmla="val 25241"/>
              <a:gd name="adj2" fmla="val 8484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A2AB9-421F-0423-FD23-3996CD69A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52" y="4197729"/>
            <a:ext cx="4073702" cy="72038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A5D8DC3-AE41-6826-B0DC-EAF4BEBAA06C}"/>
              </a:ext>
            </a:extLst>
          </p:cNvPr>
          <p:cNvGrpSpPr/>
          <p:nvPr/>
        </p:nvGrpSpPr>
        <p:grpSpPr>
          <a:xfrm>
            <a:off x="8567736" y="3145465"/>
            <a:ext cx="2404799" cy="921934"/>
            <a:chOff x="3348040" y="4241080"/>
            <a:chExt cx="1088687" cy="356618"/>
          </a:xfrm>
        </p:grpSpPr>
        <p:pic>
          <p:nvPicPr>
            <p:cNvPr id="15" name="Picture 1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B66CFD15-A023-E0FB-3676-2E49A94B4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855" t="40008" r="72637" b="54773"/>
            <a:stretch/>
          </p:blipFill>
          <p:spPr>
            <a:xfrm>
              <a:off x="3348040" y="4241080"/>
              <a:ext cx="464732" cy="356616"/>
            </a:xfrm>
            <a:prstGeom prst="rect">
              <a:avLst/>
            </a:prstGeom>
          </p:spPr>
        </p:pic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52560EA7-5279-ECFC-E9EC-6AC4C75E8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997" t="40008" r="75676" b="54773"/>
            <a:stretch/>
          </p:blipFill>
          <p:spPr>
            <a:xfrm>
              <a:off x="3784451" y="4241082"/>
              <a:ext cx="652276" cy="35661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9076F8-43BF-62F0-0D0C-BC5394E74BF0}"/>
              </a:ext>
            </a:extLst>
          </p:cNvPr>
          <p:cNvSpPr txBox="1"/>
          <p:nvPr/>
        </p:nvSpPr>
        <p:spPr>
          <a:xfrm>
            <a:off x="8728330" y="4881256"/>
            <a:ext cx="3047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Resulting ICS BGC prediction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A7D7D-6178-8011-FE85-0EEB9A92F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644" y="2412344"/>
            <a:ext cx="1440811" cy="6876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4235EE-0EDD-0736-214E-7DA74F15137D}"/>
              </a:ext>
            </a:extLst>
          </p:cNvPr>
          <p:cNvSpPr txBox="1"/>
          <p:nvPr/>
        </p:nvSpPr>
        <p:spPr>
          <a:xfrm>
            <a:off x="9771625" y="458164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ICS</a:t>
            </a:r>
          </a:p>
        </p:txBody>
      </p:sp>
    </p:spTree>
    <p:extLst>
      <p:ext uri="{BB962C8B-B14F-4D97-AF65-F5344CB8AC3E}">
        <p14:creationId xmlns:p14="http://schemas.microsoft.com/office/powerpoint/2010/main" val="26915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16B5-60F6-DDF1-2AAE-2621B28B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Why is this important to know?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EF64C-4C0D-0568-8CF9-44AE538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48A02-91C9-EBAE-D744-B3FF2DF1A254}"/>
              </a:ext>
            </a:extLst>
          </p:cNvPr>
          <p:cNvSpPr txBox="1"/>
          <p:nvPr/>
        </p:nvSpPr>
        <p:spPr>
          <a:xfrm>
            <a:off x="838200" y="1058202"/>
            <a:ext cx="108603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predictions carry information regarding the potential regulation of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Clusters can evolve different regulatory pathways within different genomes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When looking at a BGC that was sorted into a GCF, compare its genomic architecture to others within the same GCF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Smaller than normal BGCs within a GCF could indicate differentially regulated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u="sng" dirty="0"/>
              <a:t>Important assumptions to remember: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Identifying a BGC with this methodology relies on the assumption of co-regulating genes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It is never guaranteed that the underlying algorithm will identify the correct regulatory motif</a:t>
            </a:r>
          </a:p>
          <a:p>
            <a:endParaRPr lang="en-US" sz="2200" dirty="0"/>
          </a:p>
          <a:p>
            <a:r>
              <a:rPr lang="en-US" sz="2200" dirty="0"/>
              <a:t>As such, this approach (as with all genome mining algorithms) will occasionally lead to false-positives (i.e., predicting a BGC that doesn’t exist) and false-negatives (i.e., failing to locate or to correctly locate the boundaries of a BGC).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03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ADF73-777C-7A77-B852-54D5E8B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2DE3C-D19E-67BF-88E2-C04F52381BC6}"/>
              </a:ext>
            </a:extLst>
          </p:cNvPr>
          <p:cNvSpPr txBox="1"/>
          <p:nvPr/>
        </p:nvSpPr>
        <p:spPr>
          <a:xfrm>
            <a:off x="1502228" y="783490"/>
            <a:ext cx="91875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/>
              <a:t>Good questions to ask yourself when analyzing a GCF: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Which genes are shared across the BGCs within a GCF?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indicate the biosynthetic core of the GCF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large predictions?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can be signs of BGC border miss-calls, and likely will need to be double checked.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Are there any extremely small predictions relative to the normal size of BGCs within the GCF?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may suggest that the ICS backbone is no longer linked to neighboring genes by a shared promoter motif. If you are interested in investigating this further, it is recommended that you manually verify whether the genes in the GCF are still co-localized with the ICS backbone.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62F3-9BAE-73E5-5A33-E6DA7D78A4BC}"/>
              </a:ext>
            </a:extLst>
          </p:cNvPr>
          <p:cNvSpPr txBox="1"/>
          <p:nvPr/>
        </p:nvSpPr>
        <p:spPr>
          <a:xfrm>
            <a:off x="0" y="39985"/>
            <a:ext cx="1537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tips!</a:t>
            </a:r>
          </a:p>
        </p:txBody>
      </p:sp>
    </p:spTree>
    <p:extLst>
      <p:ext uri="{BB962C8B-B14F-4D97-AF65-F5344CB8AC3E}">
        <p14:creationId xmlns:p14="http://schemas.microsoft.com/office/powerpoint/2010/main" val="106531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D7A46F-1630-2E74-215C-FDCD8E9E5A27}"/>
              </a:ext>
            </a:extLst>
          </p:cNvPr>
          <p:cNvSpPr/>
          <p:nvPr/>
        </p:nvSpPr>
        <p:spPr>
          <a:xfrm>
            <a:off x="195195" y="2332384"/>
            <a:ext cx="4072005" cy="21692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7CDD8-F5D5-B048-FBBD-FC3FB18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6872-9187-D449-8E74-42DAD81B761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B3005-3C39-BD44-7CF9-5DBAA8364C02}"/>
              </a:ext>
            </a:extLst>
          </p:cNvPr>
          <p:cNvSpPr txBox="1"/>
          <p:nvPr/>
        </p:nvSpPr>
        <p:spPr>
          <a:xfrm>
            <a:off x="4373495" y="2253101"/>
            <a:ext cx="7717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V., Nath, N. &amp; </a:t>
            </a:r>
            <a:r>
              <a:rPr lang="en-US" sz="1600" dirty="0" err="1"/>
              <a:t>Shelest</a:t>
            </a:r>
            <a:r>
              <a:rPr lang="en-US" sz="1600" dirty="0"/>
              <a:t>, E. CASSIS and SMIPS: Promoter-based prediction of secondary metabolite gene clusters in eukaryotic genomes. Bioinformatics 32, 1138–1143 (2016).</a:t>
            </a:r>
          </a:p>
          <a:p>
            <a:endParaRPr lang="en-US" sz="1600" dirty="0"/>
          </a:p>
          <a:p>
            <a:r>
              <a:rPr lang="en-US" sz="1600" dirty="0"/>
              <a:t>Wolf, T., </a:t>
            </a:r>
            <a:r>
              <a:rPr lang="en-US" sz="1600" dirty="0" err="1"/>
              <a:t>Shelest</a:t>
            </a:r>
            <a:r>
              <a:rPr lang="en-US" sz="1600" dirty="0"/>
              <a:t>, V. &amp; </a:t>
            </a:r>
            <a:r>
              <a:rPr lang="en-US" sz="1600" dirty="0" err="1"/>
              <a:t>Shelest</a:t>
            </a:r>
            <a:r>
              <a:rPr lang="en-US" sz="1600" dirty="0"/>
              <a:t>, E. Motif-based method for the genome-wide prediction of eukaryotic gene clusters. Lecture Notes in Computer Science (including subseries Lecture Notes in Artificial Intelligence and Lecture Notes in Bioinformatics) 8158 LNCS, 389–398 (2013).</a:t>
            </a:r>
          </a:p>
          <a:p>
            <a:r>
              <a:rPr lang="en-US" sz="1600" dirty="0"/>
              <a:t>  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25D4D-1B7A-4319-2280-7193A547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1" y="2507785"/>
            <a:ext cx="3333135" cy="1590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F18F7-2EF0-CAF6-6EDF-B5F79F74C808}"/>
              </a:ext>
            </a:extLst>
          </p:cNvPr>
          <p:cNvSpPr txBox="1"/>
          <p:nvPr/>
        </p:nvSpPr>
        <p:spPr>
          <a:xfrm>
            <a:off x="1316161" y="555420"/>
            <a:ext cx="955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refer to these two publications, and the CASSIS algorithm if interesting in learning more!</a:t>
            </a:r>
          </a:p>
        </p:txBody>
      </p:sp>
    </p:spTree>
    <p:extLst>
      <p:ext uri="{BB962C8B-B14F-4D97-AF65-F5344CB8AC3E}">
        <p14:creationId xmlns:p14="http://schemas.microsoft.com/office/powerpoint/2010/main" val="171327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6D34A-069B-D609-6981-4F06A6073CD9}"/>
              </a:ext>
            </a:extLst>
          </p:cNvPr>
          <p:cNvSpPr txBox="1"/>
          <p:nvPr/>
        </p:nvSpPr>
        <p:spPr>
          <a:xfrm>
            <a:off x="4218039" y="2173432"/>
            <a:ext cx="7717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Navarro-Muñoz, J. C. </a:t>
            </a:r>
            <a:r>
              <a:rPr lang="en-US" sz="1600" i="1" dirty="0"/>
              <a:t>et al.</a:t>
            </a:r>
            <a:r>
              <a:rPr lang="en-US" sz="1600" dirty="0"/>
              <a:t> A computational framework to explore large-scale biosynthetic diversity. </a:t>
            </a:r>
            <a:r>
              <a:rPr lang="en-US" sz="1600" i="1" dirty="0"/>
              <a:t>Nat Chem Biol</a:t>
            </a:r>
            <a:r>
              <a:rPr lang="en-US" sz="1600" dirty="0"/>
              <a:t> </a:t>
            </a:r>
            <a:r>
              <a:rPr lang="en-US" sz="1600" b="1" dirty="0"/>
              <a:t>16</a:t>
            </a:r>
            <a:r>
              <a:rPr lang="en-US" sz="1600" dirty="0"/>
              <a:t>, 60–68 (2020).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644385-8092-1F8D-762D-3F24A1C7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950"/>
            <a:ext cx="4191000" cy="162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DFAC3-E575-7D47-3935-93F48D15C7B1}"/>
              </a:ext>
            </a:extLst>
          </p:cNvPr>
          <p:cNvSpPr txBox="1"/>
          <p:nvPr/>
        </p:nvSpPr>
        <p:spPr>
          <a:xfrm>
            <a:off x="4218039" y="3723084"/>
            <a:ext cx="7717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Medema</a:t>
            </a:r>
            <a:r>
              <a:rPr lang="en-US" sz="1600" dirty="0"/>
              <a:t>, M. H. </a:t>
            </a:r>
            <a:r>
              <a:rPr lang="en-US" sz="1600" i="1" dirty="0"/>
              <a:t>et al.</a:t>
            </a:r>
            <a:r>
              <a:rPr lang="en-US" sz="1600" dirty="0"/>
              <a:t> AntiSMASH: Rapid identification, annotation and analysis of secondary metabolite biosynthesis gene clusters in bacterial and fungal genome sequences. </a:t>
            </a:r>
            <a:r>
              <a:rPr lang="en-US" sz="1600" i="1" dirty="0"/>
              <a:t>Nucleic Acids Research</a:t>
            </a:r>
            <a:r>
              <a:rPr lang="en-US" sz="1600" dirty="0"/>
              <a:t> </a:t>
            </a:r>
            <a:r>
              <a:rPr lang="en-US" sz="1600" b="1" dirty="0"/>
              <a:t>39</a:t>
            </a:r>
            <a:r>
              <a:rPr lang="en-US" sz="1600" dirty="0"/>
              <a:t>, (2011). </a:t>
            </a:r>
          </a:p>
          <a:p>
            <a:br>
              <a:rPr lang="en-US" sz="1600" dirty="0"/>
            </a:br>
            <a:r>
              <a:rPr lang="en-US" sz="1600" dirty="0"/>
              <a:t>Blin, K. </a:t>
            </a:r>
            <a:r>
              <a:rPr lang="en-US" sz="1600" i="1" dirty="0"/>
              <a:t>et al.</a:t>
            </a:r>
            <a:r>
              <a:rPr lang="en-US" sz="1600" dirty="0"/>
              <a:t> AntiSMASH 5.0: Updates to the secondary metabolite genome mining pipeline. </a:t>
            </a:r>
            <a:r>
              <a:rPr lang="en-US" sz="1600" i="1" dirty="0"/>
              <a:t>Nucleic Acids Res</a:t>
            </a:r>
            <a:r>
              <a:rPr lang="en-US" sz="1600" dirty="0"/>
              <a:t> </a:t>
            </a:r>
            <a:r>
              <a:rPr lang="en-US" sz="1600" b="1" dirty="0"/>
              <a:t>47</a:t>
            </a:r>
            <a:r>
              <a:rPr lang="en-US" sz="1600" dirty="0"/>
              <a:t>, W81–W87 (2019). </a:t>
            </a:r>
          </a:p>
          <a:p>
            <a:br>
              <a:rPr lang="en-US" sz="1600" dirty="0"/>
            </a:br>
            <a:endParaRPr lang="en-US" sz="1600" dirty="0"/>
          </a:p>
        </p:txBody>
      </p:sp>
      <p:pic>
        <p:nvPicPr>
          <p:cNvPr id="1026" name="Picture 2" descr="antiSMASH · GitHub">
            <a:extLst>
              <a:ext uri="{FF2B5EF4-FFF2-40B4-BE49-F238E27FC236}">
                <a16:creationId xmlns:a16="http://schemas.microsoft.com/office/drawing/2014/main" id="{D9FB149F-9048-249B-B79F-6D20210D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0" y="3723084"/>
            <a:ext cx="1681316" cy="168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03E96-E0F4-DC7A-93B9-DD8E226F5912}"/>
              </a:ext>
            </a:extLst>
          </p:cNvPr>
          <p:cNvSpPr txBox="1"/>
          <p:nvPr/>
        </p:nvSpPr>
        <p:spPr>
          <a:xfrm>
            <a:off x="1478089" y="89198"/>
            <a:ext cx="92358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Other key publications, algorithms, and repositories that aided in the pipeline development</a:t>
            </a:r>
          </a:p>
          <a:p>
            <a:pPr algn="ctr"/>
            <a:r>
              <a:rPr lang="en-US" sz="2400" dirty="0"/>
              <a:t>(see publication for full details)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87F92-11FD-D79E-9D96-723E9497733F}"/>
              </a:ext>
            </a:extLst>
          </p:cNvPr>
          <p:cNvSpPr txBox="1"/>
          <p:nvPr/>
        </p:nvSpPr>
        <p:spPr>
          <a:xfrm>
            <a:off x="6942486" y="6491339"/>
            <a:ext cx="524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in slides made with the help of </a:t>
            </a:r>
            <a:r>
              <a:rPr lang="en-US" dirty="0" err="1"/>
              <a:t>BioRender.com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16238</TotalTime>
  <Words>704</Words>
  <Application>Microsoft Macintosh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this important to know?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 NICKLES</dc:creator>
  <cp:lastModifiedBy>GRANT R NICKLES</cp:lastModifiedBy>
  <cp:revision>144</cp:revision>
  <dcterms:created xsi:type="dcterms:W3CDTF">2020-07-11T15:28:34Z</dcterms:created>
  <dcterms:modified xsi:type="dcterms:W3CDTF">2023-04-12T03:30:38Z</dcterms:modified>
</cp:coreProperties>
</file>