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379" r:id="rId2"/>
    <p:sldId id="380" r:id="rId3"/>
    <p:sldId id="381" r:id="rId4"/>
    <p:sldId id="388" r:id="rId5"/>
    <p:sldId id="390" r:id="rId6"/>
    <p:sldId id="392" r:id="rId7"/>
    <p:sldId id="393" r:id="rId8"/>
    <p:sldId id="391" r:id="rId9"/>
    <p:sldId id="3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00"/>
    <a:srgbClr val="51FF00"/>
    <a:srgbClr val="CD42C4"/>
    <a:srgbClr val="EAC61F"/>
    <a:srgbClr val="FF93F4"/>
    <a:srgbClr val="548234"/>
    <a:srgbClr val="7F7F7F"/>
    <a:srgbClr val="2F5497"/>
    <a:srgbClr val="8DB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1"/>
    <p:restoredTop sz="87537"/>
  </p:normalViewPr>
  <p:slideViewPr>
    <p:cSldViewPr snapToGrid="0" snapToObjects="1">
      <p:cViewPr varScale="1">
        <p:scale>
          <a:sx n="101" d="100"/>
          <a:sy n="101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BE07-DB1E-DD4D-95B4-39968E1006CC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43A96-5DD6-A549-9424-00A8EE5C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then sees if the genes surrounding the ICS share the same cluster specific motif to determine what is apart of the BGC. This is at the core of how I generated my BGC predictions. There is more nuance to what is done than that, which I can explain if anyone has questions on it, but at a conceptual level this is broadly how the algorithm worked.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43A96-5DD6-A549-9424-00A8EE5C0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43A96-5DD6-A549-9424-00A8EE5C0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03FE-D8A3-2042-95A0-B24C7ABF8C01}" type="datetime1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49BC-A37D-164B-9147-A93340725733}" type="datetime1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9FC-42E4-E84B-A833-20C9434B7CCC}" type="datetime1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BA5-4A6F-F248-A068-EB2A0C7A0785}" type="datetime1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D383-CE43-0A4C-8FA1-1A4C4DF241DC}" type="datetime1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77EF-0F71-2D4A-A619-CA3529E14D0F}" type="datetime1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F9D1-1897-4D4F-9AFC-71854A24DA08}" type="datetime1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23BF-F4C8-9240-8E54-8EBB060A47C1}" type="datetime1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30E9-F740-224E-96AE-54C5E583283B}" type="datetime1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7956-F1B3-8643-B986-64854C06E0F8}" type="datetime1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4EEE-FA37-7742-9798-BACCD1E22175}" type="datetime1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DC8-E124-044A-B093-1336FFEE8BA5}" type="datetime1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2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EFB0-F303-C0AE-9C6E-0123497C8B7D}"/>
              </a:ext>
            </a:extLst>
          </p:cNvPr>
          <p:cNvSpPr txBox="1"/>
          <p:nvPr/>
        </p:nvSpPr>
        <p:spPr>
          <a:xfrm>
            <a:off x="2504347" y="716049"/>
            <a:ext cx="6917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 does motif-based genome mining work?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764088" y="3600477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245939" y="3422031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898788" y="3420901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382677" y="3419498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301197" y="3429000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97" t="972" r="49134" b="50000"/>
          <a:stretch/>
        </p:blipFill>
        <p:spPr>
          <a:xfrm>
            <a:off x="5435079" y="3113347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511176" y="394070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3F8341B-6096-B3E3-7575-E5A33E015E5D}"/>
              </a:ext>
            </a:extLst>
          </p:cNvPr>
          <p:cNvSpPr/>
          <p:nvPr/>
        </p:nvSpPr>
        <p:spPr>
          <a:xfrm rot="10800000" flipV="1">
            <a:off x="7814308" y="3419498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442452" y="3419498"/>
            <a:ext cx="440916" cy="34295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481092" y="3419498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417935" y="3429000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983095" y="3429000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624402" y="3429000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768884" y="3429000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740207" y="3419497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C27FE053-B3A5-5332-8C75-E26B6215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72" y="1955239"/>
            <a:ext cx="2790589" cy="27905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597959" y="5383520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079810" y="5205074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732659" y="5203944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216548" y="5202541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135068" y="5212043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268950" y="4896390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420177" y="557069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276323" y="5202541"/>
            <a:ext cx="440916" cy="3429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314963" y="5202541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251806" y="5212043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816966" y="521204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458273" y="5212043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602755" y="5212043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574078" y="5202540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951CB-FBAF-D624-A2C1-BC9B6808C15A}"/>
              </a:ext>
            </a:extLst>
          </p:cNvPr>
          <p:cNvGrpSpPr/>
          <p:nvPr/>
        </p:nvGrpSpPr>
        <p:grpSpPr>
          <a:xfrm>
            <a:off x="3505214" y="2603378"/>
            <a:ext cx="1743647" cy="587737"/>
            <a:chOff x="3348041" y="4241084"/>
            <a:chExt cx="1088686" cy="356616"/>
          </a:xfrm>
        </p:grpSpPr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8E87E7-607F-D953-831D-9D555F072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477A2E1-C42A-037B-9066-15912472B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9087AE22-C476-7250-F055-C9C725957DD6}"/>
              </a:ext>
            </a:extLst>
          </p:cNvPr>
          <p:cNvSpPr/>
          <p:nvPr/>
        </p:nvSpPr>
        <p:spPr>
          <a:xfrm rot="10800000">
            <a:off x="3574022" y="2263220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E6840C-583D-29CA-46CE-F828D346C6FC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28473" y="3829180"/>
            <a:ext cx="1440477" cy="148088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2B9B97-F7A2-4343-6E47-2C8A40D6A161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5248861" y="3350534"/>
            <a:ext cx="192281" cy="195926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838970" y="197580"/>
            <a:ext cx="108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CASSIS algorithm searches for promoter motifs shared between the backbone gene and pair-wise combinations of genes to the left and right of the backbone.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63E75B9-1842-3AFC-B989-C1FEB30B2BAB}"/>
              </a:ext>
            </a:extLst>
          </p:cNvPr>
          <p:cNvSpPr/>
          <p:nvPr/>
        </p:nvSpPr>
        <p:spPr>
          <a:xfrm rot="10800000" flipV="1">
            <a:off x="7656426" y="5202540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D1899-F4B5-9DF1-6EBC-340F6239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4C667-FDFB-EF53-B09D-F5D2FA067B52}"/>
              </a:ext>
            </a:extLst>
          </p:cNvPr>
          <p:cNvCxnSpPr>
            <a:cxnSpLocks/>
          </p:cNvCxnSpPr>
          <p:nvPr/>
        </p:nvCxnSpPr>
        <p:spPr>
          <a:xfrm>
            <a:off x="881841" y="4784052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ight Arrow 5">
            <a:extLst>
              <a:ext uri="{FF2B5EF4-FFF2-40B4-BE49-F238E27FC236}">
                <a16:creationId xmlns:a16="http://schemas.microsoft.com/office/drawing/2014/main" id="{CB9FF45F-5424-D892-B420-20262BE16F87}"/>
              </a:ext>
            </a:extLst>
          </p:cNvPr>
          <p:cNvSpPr/>
          <p:nvPr/>
        </p:nvSpPr>
        <p:spPr>
          <a:xfrm>
            <a:off x="8363692" y="4605606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359D81-0F2A-6779-15BA-0A264C0BF1E5}"/>
              </a:ext>
            </a:extLst>
          </p:cNvPr>
          <p:cNvSpPr/>
          <p:nvPr/>
        </p:nvSpPr>
        <p:spPr>
          <a:xfrm flipV="1">
            <a:off x="5016541" y="4604476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A5ACACA-1323-F94E-E7DB-0F22F0EE1F0A}"/>
              </a:ext>
            </a:extLst>
          </p:cNvPr>
          <p:cNvSpPr/>
          <p:nvPr/>
        </p:nvSpPr>
        <p:spPr>
          <a:xfrm rot="10800000" flipV="1">
            <a:off x="7500430" y="4603073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373AD03-7997-1B45-4AA5-8F5077967242}"/>
              </a:ext>
            </a:extLst>
          </p:cNvPr>
          <p:cNvSpPr/>
          <p:nvPr/>
        </p:nvSpPr>
        <p:spPr>
          <a:xfrm flipV="1">
            <a:off x="6418950" y="4612575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939F9EF1-CE66-ACBA-06C5-9B0D56092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552832" y="4296922"/>
            <a:ext cx="793716" cy="8273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00D26-689B-147B-A78A-AAC9B1B2658C}"/>
              </a:ext>
            </a:extLst>
          </p:cNvPr>
          <p:cNvSpPr txBox="1"/>
          <p:nvPr/>
        </p:nvSpPr>
        <p:spPr>
          <a:xfrm>
            <a:off x="5628929" y="512427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DA34B2-C03C-7EDA-B828-1081188658F0}"/>
              </a:ext>
            </a:extLst>
          </p:cNvPr>
          <p:cNvSpPr/>
          <p:nvPr/>
        </p:nvSpPr>
        <p:spPr>
          <a:xfrm rot="10800000" flipV="1">
            <a:off x="7932061" y="460307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04F842E-840D-BE06-7856-A831024B284C}"/>
              </a:ext>
            </a:extLst>
          </p:cNvPr>
          <p:cNvSpPr/>
          <p:nvPr/>
        </p:nvSpPr>
        <p:spPr>
          <a:xfrm>
            <a:off x="9560205" y="4603073"/>
            <a:ext cx="440916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FF3DEDE-0639-EBA2-9A99-2BBECA8CDCB1}"/>
              </a:ext>
            </a:extLst>
          </p:cNvPr>
          <p:cNvSpPr/>
          <p:nvPr/>
        </p:nvSpPr>
        <p:spPr>
          <a:xfrm>
            <a:off x="10598845" y="4603073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74EF7BF-2AED-388A-C1ED-22553EE532AD}"/>
              </a:ext>
            </a:extLst>
          </p:cNvPr>
          <p:cNvSpPr/>
          <p:nvPr/>
        </p:nvSpPr>
        <p:spPr>
          <a:xfrm flipV="1">
            <a:off x="3535688" y="4612575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4698C9D-DFDE-8E43-2A14-C961526AC149}"/>
              </a:ext>
            </a:extLst>
          </p:cNvPr>
          <p:cNvSpPr/>
          <p:nvPr/>
        </p:nvSpPr>
        <p:spPr>
          <a:xfrm rot="10800000" flipV="1">
            <a:off x="3100848" y="4612575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7F9FA82-C17D-8658-3FFF-F7A2F034E6C2}"/>
              </a:ext>
            </a:extLst>
          </p:cNvPr>
          <p:cNvSpPr/>
          <p:nvPr/>
        </p:nvSpPr>
        <p:spPr>
          <a:xfrm rot="10800000" flipV="1">
            <a:off x="2742155" y="4612575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286E93A-FE87-1BFF-F655-CBA3CE34CAEE}"/>
              </a:ext>
            </a:extLst>
          </p:cNvPr>
          <p:cNvSpPr/>
          <p:nvPr/>
        </p:nvSpPr>
        <p:spPr>
          <a:xfrm rot="10800000" flipV="1">
            <a:off x="1886637" y="4612575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079BA72-6250-2EEE-5EB8-4A2B010A9C39}"/>
              </a:ext>
            </a:extLst>
          </p:cNvPr>
          <p:cNvSpPr/>
          <p:nvPr/>
        </p:nvSpPr>
        <p:spPr>
          <a:xfrm rot="10800000" flipV="1">
            <a:off x="857960" y="4603072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C7E3D0B-D7D8-72F7-BFBF-0A417717F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369" y="4130176"/>
            <a:ext cx="451084" cy="45108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EA45E67-A709-6E30-426D-FCF689A32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57" y="771085"/>
            <a:ext cx="2790589" cy="27905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80C2604-B68D-4670-3FFC-163A677248A5}"/>
              </a:ext>
            </a:extLst>
          </p:cNvPr>
          <p:cNvGrpSpPr/>
          <p:nvPr/>
        </p:nvGrpSpPr>
        <p:grpSpPr>
          <a:xfrm>
            <a:off x="9694499" y="1419224"/>
            <a:ext cx="1743647" cy="587737"/>
            <a:chOff x="3348041" y="4241084"/>
            <a:chExt cx="1088686" cy="356616"/>
          </a:xfrm>
        </p:grpSpPr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633B20A-16BE-0A05-F3F8-689E6ADC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D8B59D5-E96A-902E-59C4-11730D62D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2BBA8CE6-821C-C47C-5F49-B2FFD9E673B0}"/>
              </a:ext>
            </a:extLst>
          </p:cNvPr>
          <p:cNvSpPr/>
          <p:nvPr/>
        </p:nvSpPr>
        <p:spPr>
          <a:xfrm rot="10800000">
            <a:off x="9763307" y="1079066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9478D79-503B-AFF9-3702-BA9F6BDD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50" y="4125994"/>
            <a:ext cx="451084" cy="45108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B6C83DE-0EE6-1AC9-265F-A5A5468B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79" y="4134309"/>
            <a:ext cx="451084" cy="451084"/>
          </a:xfrm>
          <a:prstGeom prst="rect">
            <a:avLst/>
          </a:prstGeom>
        </p:spPr>
      </p:pic>
      <p:pic>
        <p:nvPicPr>
          <p:cNvPr id="33" name="Picture 32" descr="Shape&#10;&#10;Description automatically generated">
            <a:extLst>
              <a:ext uri="{FF2B5EF4-FFF2-40B4-BE49-F238E27FC236}">
                <a16:creationId xmlns:a16="http://schemas.microsoft.com/office/drawing/2014/main" id="{C9EF730C-3583-8ED8-AC46-C4F682539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337" y="5009891"/>
            <a:ext cx="342952" cy="34295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6C0E159-CBE9-E91B-9B0F-B7860A56C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259" y="4125994"/>
            <a:ext cx="451084" cy="45108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F5290B4-2835-E010-2B72-2FF295B7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552" y="4107130"/>
            <a:ext cx="451084" cy="451084"/>
          </a:xfrm>
          <a:prstGeom prst="rect">
            <a:avLst/>
          </a:prstGeom>
        </p:spPr>
      </p:pic>
      <p:pic>
        <p:nvPicPr>
          <p:cNvPr id="37" name="Picture 36" descr="Shape&#10;&#10;Description automatically generated">
            <a:extLst>
              <a:ext uri="{FF2B5EF4-FFF2-40B4-BE49-F238E27FC236}">
                <a16:creationId xmlns:a16="http://schemas.microsoft.com/office/drawing/2014/main" id="{3A455890-0A35-C463-827F-75C4E4FC5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196" y="5014046"/>
            <a:ext cx="342952" cy="342952"/>
          </a:xfrm>
          <a:prstGeom prst="rect">
            <a:avLst/>
          </a:prstGeom>
        </p:spPr>
      </p:pic>
      <p:pic>
        <p:nvPicPr>
          <p:cNvPr id="38" name="Picture 37" descr="Shape&#10;&#10;Description automatically generated">
            <a:extLst>
              <a:ext uri="{FF2B5EF4-FFF2-40B4-BE49-F238E27FC236}">
                <a16:creationId xmlns:a16="http://schemas.microsoft.com/office/drawing/2014/main" id="{5FED02D4-D1A6-B99B-CCA2-0415CD058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697" y="5015024"/>
            <a:ext cx="342952" cy="342952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7EB9AB4F-1824-8808-038F-19E547A82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060" y="5009891"/>
            <a:ext cx="342952" cy="342952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BDDE28A8-DB33-2176-9A4B-46DD2F1D3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307" y="5009891"/>
            <a:ext cx="342952" cy="342952"/>
          </a:xfrm>
          <a:prstGeom prst="rect">
            <a:avLst/>
          </a:prstGeom>
        </p:spPr>
      </p:pic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CEDCED57-470F-D9D6-696C-E822E720D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205" y="5014046"/>
            <a:ext cx="342952" cy="342952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3BFACCB7-C156-9EE8-40CA-1F63E6B82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7393" y="5011745"/>
            <a:ext cx="342952" cy="342952"/>
          </a:xfrm>
          <a:prstGeom prst="rect">
            <a:avLst/>
          </a:prstGeom>
        </p:spPr>
      </p:pic>
      <p:sp>
        <p:nvSpPr>
          <p:cNvPr id="45" name="Left Bracket 44">
            <a:extLst>
              <a:ext uri="{FF2B5EF4-FFF2-40B4-BE49-F238E27FC236}">
                <a16:creationId xmlns:a16="http://schemas.microsoft.com/office/drawing/2014/main" id="{0C415D05-6005-3971-FA09-47E81ED29031}"/>
              </a:ext>
            </a:extLst>
          </p:cNvPr>
          <p:cNvSpPr/>
          <p:nvPr/>
        </p:nvSpPr>
        <p:spPr>
          <a:xfrm rot="5400000">
            <a:off x="5074724" y="1596931"/>
            <a:ext cx="397283" cy="531738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CC609-966E-066C-8E0A-628D6A2BAB41}"/>
              </a:ext>
            </a:extLst>
          </p:cNvPr>
          <p:cNvSpPr txBox="1"/>
          <p:nvPr/>
        </p:nvSpPr>
        <p:spPr>
          <a:xfrm>
            <a:off x="401346" y="1549829"/>
            <a:ext cx="669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Genes that share the cluster motif determine the BGC window</a:t>
            </a:r>
          </a:p>
        </p:txBody>
      </p:sp>
    </p:spTree>
    <p:extLst>
      <p:ext uri="{BB962C8B-B14F-4D97-AF65-F5344CB8AC3E}">
        <p14:creationId xmlns:p14="http://schemas.microsoft.com/office/powerpoint/2010/main" val="3339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7004" y="283611"/>
            <a:ext cx="10897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results in a list of potential promoter motifs found in various combinations of genes adjacent to the ICS backbone. 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D03925AB-CB00-8DF2-2139-90718D00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94" y="2454929"/>
            <a:ext cx="5194300" cy="918543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65628365-B71F-6B23-1A40-00882D5A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29626"/>
            <a:ext cx="5233108" cy="918543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02D035EC-AFE9-0B05-D2F0-4F06CC28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798" y="5373302"/>
            <a:ext cx="5233109" cy="924255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1189064" y="2263847"/>
            <a:ext cx="3385908" cy="1322799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1100986" y="3734771"/>
            <a:ext cx="3473986" cy="1322792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222" name="Picture 2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4F5341-E518-6A9C-06C6-4DBD92FA6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97" t="40008" r="80300" b="54773"/>
          <a:stretch/>
        </p:blipFill>
        <p:spPr>
          <a:xfrm>
            <a:off x="1064410" y="5140365"/>
            <a:ext cx="657921" cy="1375398"/>
          </a:xfrm>
          <a:prstGeom prst="rect">
            <a:avLst/>
          </a:prstGeom>
        </p:spPr>
      </p:pic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1610292" y="5169809"/>
            <a:ext cx="2964680" cy="1322792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29268618-0A49-04C5-F3E3-9EE886639C32}"/>
              </a:ext>
            </a:extLst>
          </p:cNvPr>
          <p:cNvSpPr txBox="1"/>
          <p:nvPr/>
        </p:nvSpPr>
        <p:spPr>
          <a:xfrm>
            <a:off x="8473566" y="29703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ED30E2B-EB52-9153-A521-FDEE53433B65}"/>
              </a:ext>
            </a:extLst>
          </p:cNvPr>
          <p:cNvSpPr txBox="1"/>
          <p:nvPr/>
        </p:nvSpPr>
        <p:spPr>
          <a:xfrm>
            <a:off x="8520988" y="448331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B5E3B84-464A-8F96-8A49-CF2D6A891FF7}"/>
              </a:ext>
            </a:extLst>
          </p:cNvPr>
          <p:cNvSpPr txBox="1"/>
          <p:nvPr/>
        </p:nvSpPr>
        <p:spPr>
          <a:xfrm>
            <a:off x="8473566" y="590696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A8350A9-4C46-F07A-6699-5E5B36B07A1C}"/>
              </a:ext>
            </a:extLst>
          </p:cNvPr>
          <p:cNvSpPr txBox="1"/>
          <p:nvPr/>
        </p:nvSpPr>
        <p:spPr>
          <a:xfrm>
            <a:off x="7141443" y="1724552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Genes with motif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D2A943E-9889-7BC8-61C6-09A366DECD90}"/>
              </a:ext>
            </a:extLst>
          </p:cNvPr>
          <p:cNvSpPr txBox="1"/>
          <p:nvPr/>
        </p:nvSpPr>
        <p:spPr>
          <a:xfrm>
            <a:off x="2327508" y="1750564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Motif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6AB8885-F651-8FF5-3903-1B637EE5B357}"/>
              </a:ext>
            </a:extLst>
          </p:cNvPr>
          <p:cNvCxnSpPr/>
          <p:nvPr/>
        </p:nvCxnSpPr>
        <p:spPr>
          <a:xfrm>
            <a:off x="482600" y="1520042"/>
            <a:ext cx="110623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EFBF15-C1AE-B37C-772D-12D1B9BD5794}"/>
              </a:ext>
            </a:extLst>
          </p:cNvPr>
          <p:cNvSpPr/>
          <p:nvPr/>
        </p:nvSpPr>
        <p:spPr>
          <a:xfrm>
            <a:off x="4732026" y="2291952"/>
            <a:ext cx="1760535" cy="970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1522" y="170487"/>
            <a:ext cx="10897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occurrence of each cluster defining motif is calculated in all promoters within the genome. If the motif is frequently found within the genome (i.e., it’s not cluster-specific), that prediction is rejected.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692362" y="2145731"/>
            <a:ext cx="2404799" cy="921934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641522" y="3606435"/>
            <a:ext cx="2455639" cy="921928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928148" y="5058500"/>
            <a:ext cx="2272252" cy="921927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8DFB93-4633-4C98-1786-6527C08E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7" t="40008" r="80300" b="54773"/>
          <a:stretch/>
        </p:blipFill>
        <p:spPr>
          <a:xfrm>
            <a:off x="493724" y="5071082"/>
            <a:ext cx="441003" cy="92192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C754618-CDCE-A676-64EC-589BF021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88" y="3397485"/>
            <a:ext cx="1960825" cy="196082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765EE21-5CD6-6D31-A8AC-8694588F196D}"/>
              </a:ext>
            </a:extLst>
          </p:cNvPr>
          <p:cNvSpPr/>
          <p:nvPr/>
        </p:nvSpPr>
        <p:spPr>
          <a:xfrm>
            <a:off x="3582209" y="2291952"/>
            <a:ext cx="743387" cy="3701057"/>
          </a:xfrm>
          <a:prstGeom prst="rightBrace">
            <a:avLst>
              <a:gd name="adj1" fmla="val 8333"/>
              <a:gd name="adj2" fmla="val 5049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2A662323-6D32-AC8E-0A72-0354F7EEBA2B}"/>
              </a:ext>
            </a:extLst>
          </p:cNvPr>
          <p:cNvSpPr/>
          <p:nvPr/>
        </p:nvSpPr>
        <p:spPr>
          <a:xfrm rot="5400000">
            <a:off x="6992866" y="3720122"/>
            <a:ext cx="430860" cy="955214"/>
          </a:xfrm>
          <a:prstGeom prst="upArrow">
            <a:avLst>
              <a:gd name="adj1" fmla="val 25241"/>
              <a:gd name="adj2" fmla="val 848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A2AB9-421F-0423-FD23-3996CD69A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2" y="4197729"/>
            <a:ext cx="4073702" cy="7203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A5D8DC3-AE41-6826-B0DC-EAF4BEBAA06C}"/>
              </a:ext>
            </a:extLst>
          </p:cNvPr>
          <p:cNvGrpSpPr/>
          <p:nvPr/>
        </p:nvGrpSpPr>
        <p:grpSpPr>
          <a:xfrm>
            <a:off x="8567736" y="3145465"/>
            <a:ext cx="2404799" cy="921934"/>
            <a:chOff x="3348040" y="4241080"/>
            <a:chExt cx="1088687" cy="356618"/>
          </a:xfrm>
        </p:grpSpPr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66CFD15-A023-E0FB-3676-2E49A94B4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2560EA7-5279-ECFC-E9EC-6AC4C75E8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9076F8-43BF-62F0-0D0C-BC5394E74BF0}"/>
              </a:ext>
            </a:extLst>
          </p:cNvPr>
          <p:cNvSpPr txBox="1"/>
          <p:nvPr/>
        </p:nvSpPr>
        <p:spPr>
          <a:xfrm>
            <a:off x="8728330" y="4881256"/>
            <a:ext cx="304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Resulting ICS BGC prediction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9A7D7D-6178-8011-FE85-0EEB9A92F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644" y="2412344"/>
            <a:ext cx="1440811" cy="687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4235EE-0EDD-0736-214E-7DA74F15137D}"/>
              </a:ext>
            </a:extLst>
          </p:cNvPr>
          <p:cNvSpPr txBox="1"/>
          <p:nvPr/>
        </p:nvSpPr>
        <p:spPr>
          <a:xfrm>
            <a:off x="9771625" y="458164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</p:spTree>
    <p:extLst>
      <p:ext uri="{BB962C8B-B14F-4D97-AF65-F5344CB8AC3E}">
        <p14:creationId xmlns:p14="http://schemas.microsoft.com/office/powerpoint/2010/main" val="26915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6B5-60F6-DDF1-2AAE-2621B28B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is this important to know?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EF64C-4C0D-0568-8CF9-44AE538B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48A02-91C9-EBAE-D744-B3FF2DF1A254}"/>
              </a:ext>
            </a:extLst>
          </p:cNvPr>
          <p:cNvSpPr txBox="1"/>
          <p:nvPr/>
        </p:nvSpPr>
        <p:spPr>
          <a:xfrm>
            <a:off x="838200" y="1058202"/>
            <a:ext cx="108603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predictions carry information regarding the potential regulation of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Clusters can evolve different regulatory pathways within different genomes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looking at a BGC that was sorted into a GCF, compare its genomic architecture to others within the same GCF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Smaller than normal BGCs within a GCF could indicate differentially regulated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u="sng" dirty="0"/>
              <a:t>Important assumptions to remember: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Identifying a BGC with this methodology relies on the assumption of co-regulating genes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It is never guaranteed that the underlying algorithm will identify the correct regulatory motif</a:t>
            </a:r>
          </a:p>
          <a:p>
            <a:endParaRPr lang="en-US" sz="2200" dirty="0"/>
          </a:p>
          <a:p>
            <a:r>
              <a:rPr lang="en-US" sz="2200" dirty="0"/>
              <a:t>As such, this approach (as with all genome mining algorithms) will occasionally lead to false-positives (i.e., predicting a BGC that doesn’t exist) and false-negatives (i.e., failing to locate or to correctly locate the boundaries of a BGC).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03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ADF73-777C-7A77-B852-54D5E8B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2DE3C-D19E-67BF-88E2-C04F52381BC6}"/>
              </a:ext>
            </a:extLst>
          </p:cNvPr>
          <p:cNvSpPr txBox="1"/>
          <p:nvPr/>
        </p:nvSpPr>
        <p:spPr>
          <a:xfrm>
            <a:off x="1502228" y="783490"/>
            <a:ext cx="91875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Good questions to ask yourself when analyzing a GCF: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Which genes are shared across the BGCs within a GCF?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may indicate the biosynthetic core of the GCF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there any extremely large predictions?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can be signs of BGC border miss-calls, and likely will need to be double checked.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there any extremely small predictions relative to the normal size of BGCs within the GCF?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may suggest that the ICS backbone is no longer linked to neighboring genes by a shared promoter motif. If you are interested in investigating this further, it is recommended that you manually verify whether the genes in the GCF are still co-localized with the ICS backbone.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62F3-9BAE-73E5-5A33-E6DA7D78A4BC}"/>
              </a:ext>
            </a:extLst>
          </p:cNvPr>
          <p:cNvSpPr txBox="1"/>
          <p:nvPr/>
        </p:nvSpPr>
        <p:spPr>
          <a:xfrm>
            <a:off x="0" y="39985"/>
            <a:ext cx="153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tips!</a:t>
            </a:r>
          </a:p>
        </p:txBody>
      </p:sp>
    </p:spTree>
    <p:extLst>
      <p:ext uri="{BB962C8B-B14F-4D97-AF65-F5344CB8AC3E}">
        <p14:creationId xmlns:p14="http://schemas.microsoft.com/office/powerpoint/2010/main" val="106531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D7A46F-1630-2E74-215C-FDCD8E9E5A27}"/>
              </a:ext>
            </a:extLst>
          </p:cNvPr>
          <p:cNvSpPr/>
          <p:nvPr/>
        </p:nvSpPr>
        <p:spPr>
          <a:xfrm>
            <a:off x="195195" y="2332384"/>
            <a:ext cx="4072005" cy="21692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7CDD8-F5D5-B048-FBBD-FC3FB188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3005-3C39-BD44-7CF9-5DBAA8364C02}"/>
              </a:ext>
            </a:extLst>
          </p:cNvPr>
          <p:cNvSpPr txBox="1"/>
          <p:nvPr/>
        </p:nvSpPr>
        <p:spPr>
          <a:xfrm>
            <a:off x="4373495" y="2253101"/>
            <a:ext cx="77175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V., Nath, N. &amp; </a:t>
            </a:r>
            <a:r>
              <a:rPr lang="en-US" sz="1600" dirty="0" err="1"/>
              <a:t>Shelest</a:t>
            </a:r>
            <a:r>
              <a:rPr lang="en-US" sz="1600" dirty="0"/>
              <a:t>, E. CASSIS and SMIPS: Promoter-based prediction of secondary metabolite gene clusters in eukaryotic genomes. Bioinformatics 32, 1138–1143 (2016).</a:t>
            </a:r>
          </a:p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 &amp; </a:t>
            </a:r>
            <a:r>
              <a:rPr lang="en-US" sz="1600" dirty="0" err="1"/>
              <a:t>Shelest</a:t>
            </a:r>
            <a:r>
              <a:rPr lang="en-US" sz="1600" dirty="0"/>
              <a:t>, E. Motif-based method for the genome-wide prediction of eukaryotic gene clusters. Lecture Notes in Computer Science (including subseries Lecture Notes in Artificial Intelligence and Lecture Notes in Bioinformatics) 8158 LNCS, 389–398 (2013).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25D4D-1B7A-4319-2280-7193A547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1" y="2507785"/>
            <a:ext cx="3333135" cy="1590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F18F7-2EF0-CAF6-6EDF-B5F79F74C808}"/>
              </a:ext>
            </a:extLst>
          </p:cNvPr>
          <p:cNvSpPr txBox="1"/>
          <p:nvPr/>
        </p:nvSpPr>
        <p:spPr>
          <a:xfrm>
            <a:off x="1316161" y="555420"/>
            <a:ext cx="955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refer to these two publications, and the CASSIS algorithm if interesting in learning more!</a:t>
            </a:r>
          </a:p>
        </p:txBody>
      </p:sp>
    </p:spTree>
    <p:extLst>
      <p:ext uri="{BB962C8B-B14F-4D97-AF65-F5344CB8AC3E}">
        <p14:creationId xmlns:p14="http://schemas.microsoft.com/office/powerpoint/2010/main" val="171327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6D34A-069B-D609-6981-4F06A6073CD9}"/>
              </a:ext>
            </a:extLst>
          </p:cNvPr>
          <p:cNvSpPr txBox="1"/>
          <p:nvPr/>
        </p:nvSpPr>
        <p:spPr>
          <a:xfrm>
            <a:off x="4218039" y="2173432"/>
            <a:ext cx="7717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Navarro-Muñoz, J. C. </a:t>
            </a:r>
            <a:r>
              <a:rPr lang="en-US" sz="1600" i="1" dirty="0"/>
              <a:t>et al.</a:t>
            </a:r>
            <a:r>
              <a:rPr lang="en-US" sz="1600" dirty="0"/>
              <a:t> A computational framework to explore large-scale biosynthetic diversity. </a:t>
            </a:r>
            <a:r>
              <a:rPr lang="en-US" sz="1600" i="1" dirty="0"/>
              <a:t>Nat Chem Biol</a:t>
            </a:r>
            <a:r>
              <a:rPr lang="en-US" sz="1600" dirty="0"/>
              <a:t> </a:t>
            </a:r>
            <a:r>
              <a:rPr lang="en-US" sz="1600" b="1" dirty="0"/>
              <a:t>16</a:t>
            </a:r>
            <a:r>
              <a:rPr lang="en-US" sz="1600" dirty="0"/>
              <a:t>, 60–68 (2020).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644385-8092-1F8D-762D-3F24A1C7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950"/>
            <a:ext cx="4191000" cy="162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DFAC3-E575-7D47-3935-93F48D15C7B1}"/>
              </a:ext>
            </a:extLst>
          </p:cNvPr>
          <p:cNvSpPr txBox="1"/>
          <p:nvPr/>
        </p:nvSpPr>
        <p:spPr>
          <a:xfrm>
            <a:off x="4218039" y="3723084"/>
            <a:ext cx="7717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Medema</a:t>
            </a:r>
            <a:r>
              <a:rPr lang="en-US" sz="1600" dirty="0"/>
              <a:t>, M. H. </a:t>
            </a:r>
            <a:r>
              <a:rPr lang="en-US" sz="1600" i="1" dirty="0"/>
              <a:t>et al.</a:t>
            </a:r>
            <a:r>
              <a:rPr lang="en-US" sz="1600" dirty="0"/>
              <a:t> AntiSMASH: Rapid identification, annotation and analysis of secondary metabolite biosynthesis gene clusters in bacterial and fungal genome sequences. </a:t>
            </a:r>
            <a:r>
              <a:rPr lang="en-US" sz="1600" i="1" dirty="0"/>
              <a:t>Nucleic Acids Research</a:t>
            </a:r>
            <a:r>
              <a:rPr lang="en-US" sz="1600" dirty="0"/>
              <a:t> </a:t>
            </a:r>
            <a:r>
              <a:rPr lang="en-US" sz="1600" b="1" dirty="0"/>
              <a:t>39</a:t>
            </a:r>
            <a:r>
              <a:rPr lang="en-US" sz="1600" dirty="0"/>
              <a:t>, (2011). </a:t>
            </a:r>
          </a:p>
          <a:p>
            <a:br>
              <a:rPr lang="en-US" sz="1600" dirty="0"/>
            </a:br>
            <a:r>
              <a:rPr lang="en-US" sz="1600" dirty="0"/>
              <a:t>Blin, K. </a:t>
            </a:r>
            <a:r>
              <a:rPr lang="en-US" sz="1600" i="1" dirty="0"/>
              <a:t>et al.</a:t>
            </a:r>
            <a:r>
              <a:rPr lang="en-US" sz="1600" dirty="0"/>
              <a:t> AntiSMASH 5.0: Updates to the secondary metabolite genome mining pipeline. </a:t>
            </a:r>
            <a:r>
              <a:rPr lang="en-US" sz="1600" i="1" dirty="0"/>
              <a:t>Nucleic Acids Res</a:t>
            </a:r>
            <a:r>
              <a:rPr lang="en-US" sz="1600" dirty="0"/>
              <a:t> </a:t>
            </a:r>
            <a:r>
              <a:rPr lang="en-US" sz="1600" b="1" dirty="0"/>
              <a:t>47</a:t>
            </a:r>
            <a:r>
              <a:rPr lang="en-US" sz="1600" dirty="0"/>
              <a:t>, W81–W87 (2019).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1026" name="Picture 2" descr="antiSMASH · GitHub">
            <a:extLst>
              <a:ext uri="{FF2B5EF4-FFF2-40B4-BE49-F238E27FC236}">
                <a16:creationId xmlns:a16="http://schemas.microsoft.com/office/drawing/2014/main" id="{D9FB149F-9048-249B-B79F-6D20210D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0" y="3723084"/>
            <a:ext cx="1681316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03E96-E0F4-DC7A-93B9-DD8E226F5912}"/>
              </a:ext>
            </a:extLst>
          </p:cNvPr>
          <p:cNvSpPr txBox="1"/>
          <p:nvPr/>
        </p:nvSpPr>
        <p:spPr>
          <a:xfrm>
            <a:off x="1478089" y="89198"/>
            <a:ext cx="92358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Other key publications, algorithms, and repositories that aided in the pipeline development</a:t>
            </a:r>
          </a:p>
          <a:p>
            <a:pPr algn="ctr"/>
            <a:r>
              <a:rPr lang="en-US" sz="2400" dirty="0"/>
              <a:t>(see publication for full details)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87F92-11FD-D79E-9D96-723E9497733F}"/>
              </a:ext>
            </a:extLst>
          </p:cNvPr>
          <p:cNvSpPr txBox="1"/>
          <p:nvPr/>
        </p:nvSpPr>
        <p:spPr>
          <a:xfrm>
            <a:off x="6942486" y="6491339"/>
            <a:ext cx="524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in slides made with the help of </a:t>
            </a:r>
            <a:r>
              <a:rPr lang="en-US" dirty="0" err="1"/>
              <a:t>BioRender.com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16370</TotalTime>
  <Words>703</Words>
  <Application>Microsoft Macintosh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this important to know?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 NICKLES</dc:creator>
  <cp:lastModifiedBy>GRANT R NICKLES</cp:lastModifiedBy>
  <cp:revision>146</cp:revision>
  <dcterms:created xsi:type="dcterms:W3CDTF">2020-07-11T15:28:34Z</dcterms:created>
  <dcterms:modified xsi:type="dcterms:W3CDTF">2023-06-01T18:59:38Z</dcterms:modified>
</cp:coreProperties>
</file>