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A4AD-DDF4-4290-899D-1D143FB25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905A9-D8A7-49B8-A610-10FF63ABA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5E3B7-11A3-41FD-BE26-CD39A8F4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86D9-D8BB-4707-9E90-7A02028D511B}" type="datetimeFigureOut">
              <a:rPr lang="en-IN" smtClean="0"/>
              <a:t>06-01-2019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8296F-E8CB-4541-AE9A-40B7B20D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80F6C-9F7C-4CFE-BCDE-CAD1E561B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FB57-CCB1-499C-B1DD-17D5BEF35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71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22264-5C81-4643-8E22-58C7706D9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E5D70-ECF6-4C9E-A651-086949565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7F21C-48D2-4173-AD53-3B03621C4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86D9-D8BB-4707-9E90-7A02028D511B}" type="datetimeFigureOut">
              <a:rPr lang="en-IN" smtClean="0"/>
              <a:t>06-01-2019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1D3B9-B0DD-4747-BD32-A5C7A31E9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646DA-4552-4370-9622-2914C04A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FB57-CCB1-499C-B1DD-17D5BEF35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02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2DDAFA-542D-4A42-9E88-81F2DB99A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8858F-714F-4784-87E0-787E1469A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35CA2-F0F8-4231-9919-FDCC5826C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86D9-D8BB-4707-9E90-7A02028D511B}" type="datetimeFigureOut">
              <a:rPr lang="en-IN" smtClean="0"/>
              <a:t>06-01-2019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02344-B634-4101-912A-E0B946F58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E2853-E186-4643-9DDD-3369FA43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FB57-CCB1-499C-B1DD-17D5BEF35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05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C7D0-D212-476B-A438-F171B4BE1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2C569-4A6C-42C8-834A-00B524FF2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F2FEA-57BC-4507-9934-955D8E2C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86D9-D8BB-4707-9E90-7A02028D511B}" type="datetimeFigureOut">
              <a:rPr lang="en-IN" smtClean="0"/>
              <a:t>06-01-2019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AB207-9FF9-40BE-B856-8B82E7527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94D66-61F8-49E6-96E8-3CBFF1DEF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FB57-CCB1-499C-B1DD-17D5BEF35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71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91740-6EC5-427E-A355-CD33243A4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9A1D4-99D1-42FA-924F-FAF1381A8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FDFED-6CC1-4D69-AEA6-E8829938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86D9-D8BB-4707-9E90-7A02028D511B}" type="datetimeFigureOut">
              <a:rPr lang="en-IN" smtClean="0"/>
              <a:t>06-01-2019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91F32-8CC9-4059-9746-8A05080FB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3EBAB-2C21-4B67-9684-17203A17B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FB57-CCB1-499C-B1DD-17D5BEF35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83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EB0C2-E6B7-4276-B59F-80D09F7A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C8F4D-63B7-4F45-AF51-44BD71549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AFB52-C1A7-43A8-ADFF-BEE24002A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2B5C6-1989-46A6-A092-13E49E84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86D9-D8BB-4707-9E90-7A02028D511B}" type="datetimeFigureOut">
              <a:rPr lang="en-IN" smtClean="0"/>
              <a:t>06-01-2019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59F61-A028-4E5A-8534-0BA5622BE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43E37-D377-4DFD-80C4-C239945D3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FB57-CCB1-499C-B1DD-17D5BEF35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92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F275-E274-49BC-8674-C90EFBDC7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1E7FB-C4DF-4052-9D29-63282139E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401A0-4131-4098-959D-F22D66EF0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C900FC-40BA-46A2-A598-6EA014A34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4076FE-1AE4-49E1-906C-243BF7031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502207-089C-444C-8A06-2C4AAF908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86D9-D8BB-4707-9E90-7A02028D511B}" type="datetimeFigureOut">
              <a:rPr lang="en-IN" smtClean="0"/>
              <a:t>06-01-2019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3546FA-3EE7-40EA-BEDE-5AAF7A99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976A39-EAC6-4A6B-A286-F61FF13E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FB57-CCB1-499C-B1DD-17D5BEF35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71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9C14-3836-462F-BB73-04D196E2A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8D970-8BEC-477C-962C-E312F3F5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86D9-D8BB-4707-9E90-7A02028D511B}" type="datetimeFigureOut">
              <a:rPr lang="en-IN" smtClean="0"/>
              <a:t>06-01-2019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7AC61E-E8A3-4D2C-8820-D10FE4BF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3E711-259F-4FE9-B789-7595532E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FB57-CCB1-499C-B1DD-17D5BEF35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96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769299-0F1E-4023-8FDF-A9DDBAA51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86D9-D8BB-4707-9E90-7A02028D511B}" type="datetimeFigureOut">
              <a:rPr lang="en-IN" smtClean="0"/>
              <a:t>06-01-2019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933A1-833B-4D93-8455-1A5A82F8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E96EC-D8F2-487D-969A-C8760EEB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FB57-CCB1-499C-B1DD-17D5BEF35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38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F0E47-505A-4433-8ED5-260709081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F5020-2AA8-4713-9279-6F0043F03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FBDB7-986B-4DD5-B809-612F5BAA5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FA92E-42F3-4F85-AF73-4CB348AAF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86D9-D8BB-4707-9E90-7A02028D511B}" type="datetimeFigureOut">
              <a:rPr lang="en-IN" smtClean="0"/>
              <a:t>06-01-2019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21D59-591D-455F-90AE-86240AAB1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76858-3C77-43DE-B639-79995DA9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FB57-CCB1-499C-B1DD-17D5BEF35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51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DB21-9555-4FF0-89A2-D6E8692B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840C3A-9398-40A0-80EB-9BE214B2E5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07B2E-8005-41B0-9D59-9077C49CD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F138B-0352-4A68-98C7-E0C4911E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86D9-D8BB-4707-9E90-7A02028D511B}" type="datetimeFigureOut">
              <a:rPr lang="en-IN" smtClean="0"/>
              <a:t>06-01-2019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20ADF-5FCA-4CB7-B190-684DBACEC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C7ED9-B54E-444B-A6AF-D40F165B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FB57-CCB1-499C-B1DD-17D5BEF35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59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06782-FAF7-4481-9ACC-1BCDF01F7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9F1BA-0ABA-4EC2-8218-5701042DF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D32DD-D75C-4136-826C-FCD331CFA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986D9-D8BB-4707-9E90-7A02028D511B}" type="datetimeFigureOut">
              <a:rPr lang="en-IN" smtClean="0"/>
              <a:t>06-01-2019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88CA1-A716-4863-8DC5-CC9D28C8B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E3F16-4324-4A99-A950-9A0BCF87D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0FB57-CCB1-499C-B1DD-17D5BEF35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21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AFEDD-3C55-4E69-8D2D-4F6FA6F02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7945315" cy="1585668"/>
          </a:xfrm>
        </p:spPr>
        <p:txBody>
          <a:bodyPr>
            <a:normAutofit/>
          </a:bodyPr>
          <a:lstStyle/>
          <a:p>
            <a:r>
              <a:rPr lang="en-IN" sz="9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BLACK HOLES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3A52B-6B3F-4BF6-B182-57D5C97D1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3922" y="3807068"/>
            <a:ext cx="8294077" cy="1450731"/>
          </a:xfrm>
        </p:spPr>
        <p:txBody>
          <a:bodyPr/>
          <a:lstStyle/>
          <a:p>
            <a:r>
              <a:rPr lang="en-IN" dirty="0"/>
              <a:t>                                                           By:</a:t>
            </a:r>
          </a:p>
          <a:p>
            <a:r>
              <a:rPr lang="en-IN" dirty="0"/>
              <a:t>                                                                         </a:t>
            </a:r>
            <a:r>
              <a:rPr lang="en-IN" dirty="0" err="1"/>
              <a:t>G.Sai</a:t>
            </a:r>
            <a:r>
              <a:rPr lang="en-IN" dirty="0"/>
              <a:t> Nikhil</a:t>
            </a:r>
          </a:p>
          <a:p>
            <a:r>
              <a:rPr lang="en-IN" dirty="0"/>
              <a:t>                                                                                      Id.no:180040034.</a:t>
            </a:r>
          </a:p>
        </p:txBody>
      </p:sp>
    </p:spTree>
    <p:extLst>
      <p:ext uri="{BB962C8B-B14F-4D97-AF65-F5344CB8AC3E}">
        <p14:creationId xmlns:p14="http://schemas.microsoft.com/office/powerpoint/2010/main" val="2439079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0E11-E82E-41B4-A3EE-7C4561A3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How many black holes are known to man that are in the universe?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5FBAF-E0AE-454B-A11B-986E0DE5B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so </a:t>
            </a:r>
            <a:r>
              <a:rPr lang="en-IN" dirty="0" err="1"/>
              <a:t>amany</a:t>
            </a:r>
            <a:r>
              <a:rPr lang="en-IN" dirty="0"/>
              <a:t> black holes in </a:t>
            </a:r>
            <a:r>
              <a:rPr lang="en-IN" dirty="0" err="1"/>
              <a:t>tne</a:t>
            </a:r>
            <a:r>
              <a:rPr lang="en-IN" dirty="0"/>
              <a:t> universe that it is impossible to count them.</a:t>
            </a:r>
          </a:p>
          <a:p>
            <a:r>
              <a:rPr lang="en-IN" dirty="0"/>
              <a:t>The Milky Way galaxy contains some 100 billion stars Roughly one out of every thousand stars that form is massive enough to become a blackhole. The nearest one is some  light years from earth.</a:t>
            </a:r>
          </a:p>
          <a:p>
            <a:r>
              <a:rPr lang="en-IN" dirty="0"/>
              <a:t>The most massive known black hole in the universe has been discovered on  January 2008 by David Shiga.</a:t>
            </a:r>
          </a:p>
          <a:p>
            <a:r>
              <a:rPr lang="en-IN" dirty="0"/>
              <a:t>The black hole is about six times as massive as the previous record holder and in fact weighs as much as a small galaxy.</a:t>
            </a:r>
          </a:p>
        </p:txBody>
      </p:sp>
    </p:spTree>
    <p:extLst>
      <p:ext uri="{BB962C8B-B14F-4D97-AF65-F5344CB8AC3E}">
        <p14:creationId xmlns:p14="http://schemas.microsoft.com/office/powerpoint/2010/main" val="4167241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7731-01B6-4D19-9A76-98CB9244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WORKS OF STEPHENS WILLIAM HAWKING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8212E-B22C-4BA3-A087-A19E11AA7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Along with Thomas </a:t>
            </a:r>
            <a:r>
              <a:rPr lang="en-IN" dirty="0" err="1"/>
              <a:t>Hertog</a:t>
            </a:r>
            <a:r>
              <a:rPr lang="en-IN" dirty="0"/>
              <a:t> at </a:t>
            </a:r>
            <a:r>
              <a:rPr lang="en-IN" dirty="0" err="1"/>
              <a:t>CERN,in</a:t>
            </a:r>
            <a:r>
              <a:rPr lang="en-IN" dirty="0"/>
              <a:t> 2006 Hawking proposed a theory of “top-down </a:t>
            </a:r>
            <a:r>
              <a:rPr lang="en-IN" dirty="0" err="1"/>
              <a:t>cosmology”,which</a:t>
            </a:r>
            <a:r>
              <a:rPr lang="en-IN" dirty="0"/>
              <a:t> says that the universe had a unique initial state.</a:t>
            </a:r>
          </a:p>
          <a:p>
            <a:r>
              <a:rPr lang="en-IN" dirty="0"/>
              <a:t>Stephen Hawking proposed that microscopic black holes formed in the huge explosion that gave birth to the universes.</a:t>
            </a:r>
          </a:p>
          <a:p>
            <a:pPr marL="0" indent="0">
              <a:buNone/>
            </a:pPr>
            <a:r>
              <a:rPr lang="en-IN" dirty="0"/>
              <a:t>   Stephen Hawking’s bestseller A Brief History of Time  is the ,</a:t>
            </a:r>
            <a:r>
              <a:rPr lang="en-IN" dirty="0" err="1"/>
              <a:t>ost</a:t>
            </a:r>
            <a:r>
              <a:rPr lang="en-IN" dirty="0"/>
              <a:t> popular book about cosmology.</a:t>
            </a:r>
          </a:p>
        </p:txBody>
      </p:sp>
    </p:spTree>
    <p:extLst>
      <p:ext uri="{BB962C8B-B14F-4D97-AF65-F5344CB8AC3E}">
        <p14:creationId xmlns:p14="http://schemas.microsoft.com/office/powerpoint/2010/main" val="3080907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B681-025A-41A5-B066-A75F56F3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STEPHEN WILLIAM HAWKING’S THEORY ABOUT BLACKHOLE.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67A4F-5B26-46A1-823E-2F8D528DC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Stephen Hawking’s great discovery was that the mysterious regions in space we call blackholes radiate heat through quantum </a:t>
            </a:r>
            <a:r>
              <a:rPr lang="en-IN" dirty="0" err="1"/>
              <a:t>effects.Hawking</a:t>
            </a:r>
            <a:r>
              <a:rPr lang="en-IN" dirty="0"/>
              <a:t> has said that “black </a:t>
            </a:r>
            <a:r>
              <a:rPr lang="en-IN" dirty="0" err="1"/>
              <a:t>holesare</a:t>
            </a:r>
            <a:r>
              <a:rPr lang="en-IN" dirty="0"/>
              <a:t> not really black after all they glow like a hot </a:t>
            </a:r>
            <a:r>
              <a:rPr lang="en-IN" dirty="0" err="1"/>
              <a:t>body,and</a:t>
            </a:r>
            <a:r>
              <a:rPr lang="en-IN" dirty="0"/>
              <a:t> the smaller they are, the </a:t>
            </a:r>
            <a:r>
              <a:rPr lang="en-IN" dirty="0" err="1"/>
              <a:t>morethey</a:t>
            </a:r>
            <a:r>
              <a:rPr lang="en-IN" dirty="0"/>
              <a:t> </a:t>
            </a:r>
            <a:r>
              <a:rPr lang="en-IN" dirty="0" err="1"/>
              <a:t>glow”.Hawking’s</a:t>
            </a:r>
            <a:r>
              <a:rPr lang="en-IN" dirty="0"/>
              <a:t> famous theory says that the temperature of a blackhole varies inversely to its mass.</a:t>
            </a:r>
          </a:p>
        </p:txBody>
      </p:sp>
      <p:pic>
        <p:nvPicPr>
          <p:cNvPr id="5122" name="Picture 2" descr="Image result for black holes">
            <a:extLst>
              <a:ext uri="{FF2B5EF4-FFF2-40B4-BE49-F238E27FC236}">
                <a16:creationId xmlns:a16="http://schemas.microsoft.com/office/drawing/2014/main" id="{D4E711EC-DEAF-462B-ADA9-E55591E25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367" y="4567238"/>
            <a:ext cx="28479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black holes">
            <a:extLst>
              <a:ext uri="{FF2B5EF4-FFF2-40B4-BE49-F238E27FC236}">
                <a16:creationId xmlns:a16="http://schemas.microsoft.com/office/drawing/2014/main" id="{A91FBC8D-FEE3-49EA-936F-E341B55FA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075" y="4500562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557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7BE7C-F9D9-4E27-B3A8-ABE0A2983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8000" dirty="0"/>
              <a:t>Thank you</a:t>
            </a:r>
          </a:p>
          <a:p>
            <a:pPr marL="0" indent="0">
              <a:buNone/>
            </a:pPr>
            <a:r>
              <a:rPr lang="en-IN" sz="8000" dirty="0"/>
              <a:t>        for your</a:t>
            </a:r>
          </a:p>
          <a:p>
            <a:pPr marL="0" indent="0">
              <a:buNone/>
            </a:pPr>
            <a:r>
              <a:rPr lang="en-IN" sz="8000" dirty="0"/>
              <a:t>              kind attention!</a:t>
            </a:r>
          </a:p>
        </p:txBody>
      </p:sp>
    </p:spTree>
    <p:extLst>
      <p:ext uri="{BB962C8B-B14F-4D97-AF65-F5344CB8AC3E}">
        <p14:creationId xmlns:p14="http://schemas.microsoft.com/office/powerpoint/2010/main" val="416026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53699-E2EE-4904-940E-D0128347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B0E3B-3B4D-43CA-A690-13A19B319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  blackhole is a region of space from which </a:t>
            </a:r>
            <a:r>
              <a:rPr lang="en-IN" dirty="0" err="1"/>
              <a:t>nothing,not</a:t>
            </a:r>
            <a:r>
              <a:rPr lang="en-IN" dirty="0"/>
              <a:t> even light can </a:t>
            </a:r>
            <a:r>
              <a:rPr lang="en-IN" dirty="0" err="1"/>
              <a:t>escape.It</a:t>
            </a:r>
            <a:r>
              <a:rPr lang="en-IN" dirty="0"/>
              <a:t> is the result of the deformation of space time caused by very  compact </a:t>
            </a:r>
            <a:r>
              <a:rPr lang="en-IN" dirty="0" err="1"/>
              <a:t>mass.Around</a:t>
            </a:r>
            <a:r>
              <a:rPr lang="en-IN" dirty="0"/>
              <a:t> a black hole there is an undetectable surface which marks the point of no </a:t>
            </a:r>
            <a:r>
              <a:rPr lang="en-IN" dirty="0" err="1"/>
              <a:t>return,called</a:t>
            </a:r>
            <a:r>
              <a:rPr lang="en-IN" dirty="0"/>
              <a:t> an event horizon.</a:t>
            </a:r>
          </a:p>
          <a:p>
            <a:pPr marL="0" indent="0">
              <a:buNone/>
            </a:pPr>
            <a:r>
              <a:rPr lang="en-IN" dirty="0"/>
              <a:t>It is called ‘’black” because it absorbs all the light that hits </a:t>
            </a:r>
            <a:r>
              <a:rPr lang="en-IN" dirty="0" err="1"/>
              <a:t>it,reflecting</a:t>
            </a:r>
            <a:r>
              <a:rPr lang="en-IN" dirty="0"/>
              <a:t> nothing, just like a perfect blackbody in thermodynamics.it works similarly as a black body works in quantum mechanics.</a:t>
            </a:r>
          </a:p>
        </p:txBody>
      </p:sp>
    </p:spTree>
    <p:extLst>
      <p:ext uri="{BB962C8B-B14F-4D97-AF65-F5344CB8AC3E}">
        <p14:creationId xmlns:p14="http://schemas.microsoft.com/office/powerpoint/2010/main" val="45854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FC80D-9424-4401-97CB-AFDB49320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D361-D7C2-4E92-81CA-4D71B13BB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idea of a body so massive that even light could not escape was first put forward by geologist john </a:t>
            </a:r>
            <a:r>
              <a:rPr lang="en-IN" dirty="0" err="1"/>
              <a:t>michell</a:t>
            </a:r>
            <a:r>
              <a:rPr lang="en-IN" dirty="0"/>
              <a:t> in a letter written to henry cavendish in 1783 to the royal society.</a:t>
            </a:r>
          </a:p>
          <a:p>
            <a:r>
              <a:rPr lang="en-IN" dirty="0"/>
              <a:t>In 1939,American physicist Robert Oppenheimer</a:t>
            </a:r>
          </a:p>
          <a:p>
            <a:r>
              <a:rPr lang="en-IN" dirty="0"/>
              <a:t>Developed a possible explanation for the nature of these points of infinite </a:t>
            </a:r>
            <a:r>
              <a:rPr lang="en-IN" dirty="0" err="1"/>
              <a:t>density,At</a:t>
            </a:r>
            <a:r>
              <a:rPr lang="en-IN" dirty="0"/>
              <a:t> this </a:t>
            </a:r>
            <a:r>
              <a:rPr lang="en-IN" dirty="0" err="1"/>
              <a:t>oint</a:t>
            </a:r>
            <a:r>
              <a:rPr lang="en-IN" dirty="0"/>
              <a:t> the star is a black hole.</a:t>
            </a:r>
          </a:p>
        </p:txBody>
      </p:sp>
      <p:pic>
        <p:nvPicPr>
          <p:cNvPr id="2050" name="Picture 2" descr="Image result for BLACK HOLE IMAGES">
            <a:extLst>
              <a:ext uri="{FF2B5EF4-FFF2-40B4-BE49-F238E27FC236}">
                <a16:creationId xmlns:a16="http://schemas.microsoft.com/office/drawing/2014/main" id="{2A3C3BE8-335A-4B84-BDC7-3377118E5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561" y="4388680"/>
            <a:ext cx="3397738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471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30F1E-3046-44DD-AE04-F0116969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 THE BLACK HOLE FORM?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776BA-4960-4E33-9DC2-3F27CC9BB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many theories to that question.</a:t>
            </a:r>
          </a:p>
          <a:p>
            <a:pPr marL="0" indent="0">
              <a:buNone/>
            </a:pPr>
            <a:r>
              <a:rPr lang="en-IN" dirty="0"/>
              <a:t>Most common theory is where a colossal star with  mass of more        than 3 times the sun’s reaches the end of its </a:t>
            </a:r>
            <a:r>
              <a:rPr lang="en-IN" dirty="0" err="1"/>
              <a:t>life,gets</a:t>
            </a:r>
            <a:r>
              <a:rPr lang="en-IN" dirty="0"/>
              <a:t> crushed under its    own </a:t>
            </a:r>
            <a:r>
              <a:rPr lang="en-IN" dirty="0" err="1"/>
              <a:t>gravity,leaving</a:t>
            </a:r>
            <a:r>
              <a:rPr lang="en-IN" dirty="0"/>
              <a:t> behind a compact </a:t>
            </a:r>
            <a:r>
              <a:rPr lang="en-IN" dirty="0" err="1"/>
              <a:t>blach</a:t>
            </a:r>
            <a:r>
              <a:rPr lang="en-IN" dirty="0"/>
              <a:t> hole.</a:t>
            </a:r>
          </a:p>
          <a:p>
            <a:pPr marL="0" indent="0">
              <a:buNone/>
            </a:pPr>
            <a:r>
              <a:rPr lang="en-IN" dirty="0"/>
              <a:t>When a gigantic star reaches the final stage of its life and is about to go </a:t>
            </a:r>
            <a:r>
              <a:rPr lang="en-IN" dirty="0" err="1"/>
              <a:t>supernova,it</a:t>
            </a:r>
            <a:r>
              <a:rPr lang="en-IN" dirty="0"/>
              <a:t> spends all the nuclear fuel by </a:t>
            </a:r>
            <a:r>
              <a:rPr lang="en-IN" dirty="0" err="1"/>
              <a:t>then.So</a:t>
            </a:r>
            <a:r>
              <a:rPr lang="en-IN" dirty="0"/>
              <a:t> it stops burning and heating up and fuel by then.so it stops burning and heating up and cannot create the nuclear energy required to feed the star.</a:t>
            </a:r>
          </a:p>
        </p:txBody>
      </p:sp>
    </p:spTree>
    <p:extLst>
      <p:ext uri="{BB962C8B-B14F-4D97-AF65-F5344CB8AC3E}">
        <p14:creationId xmlns:p14="http://schemas.microsoft.com/office/powerpoint/2010/main" val="421501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9EB6D-1DE3-4614-AB8B-7B89D8293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OF BLACK HOLE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CECFF-7E2D-4A22-BBD6-FB6228CCD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Although black holes come in a variety of masses and </a:t>
            </a:r>
            <a:r>
              <a:rPr lang="en-IN" dirty="0" err="1"/>
              <a:t>sizes,their</a:t>
            </a:r>
            <a:r>
              <a:rPr lang="en-IN" dirty="0"/>
              <a:t> structures are all alike. A black hole’s </a:t>
            </a:r>
            <a:r>
              <a:rPr lang="en-IN" dirty="0" err="1"/>
              <a:t>entiremass</a:t>
            </a:r>
            <a:r>
              <a:rPr lang="en-IN" dirty="0"/>
              <a:t> is concentrated in an almost infinitely small and dense point called a </a:t>
            </a:r>
            <a:r>
              <a:rPr lang="en-IN" dirty="0" err="1"/>
              <a:t>singularity.This</a:t>
            </a:r>
            <a:r>
              <a:rPr lang="en-IN" dirty="0"/>
              <a:t> point is surrounded by the event </a:t>
            </a:r>
            <a:r>
              <a:rPr lang="en-IN" dirty="0" err="1"/>
              <a:t>horizon.And</a:t>
            </a:r>
            <a:r>
              <a:rPr lang="en-IN" dirty="0"/>
              <a:t> a rotating black hole is surrounded by the </a:t>
            </a:r>
            <a:r>
              <a:rPr lang="en-IN" dirty="0" err="1"/>
              <a:t>ergosphere,a</a:t>
            </a:r>
            <a:r>
              <a:rPr lang="en-IN" dirty="0"/>
              <a:t> region in which the black hole drags space itself.</a:t>
            </a:r>
          </a:p>
        </p:txBody>
      </p:sp>
      <p:pic>
        <p:nvPicPr>
          <p:cNvPr id="3074" name="Picture 2" descr="Image result for structure of black hole">
            <a:extLst>
              <a:ext uri="{FF2B5EF4-FFF2-40B4-BE49-F238E27FC236}">
                <a16:creationId xmlns:a16="http://schemas.microsoft.com/office/drawing/2014/main" id="{8607C8F0-5842-4FF2-B242-39C01D36E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242" y="4549775"/>
            <a:ext cx="28575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structure of black hole">
            <a:extLst>
              <a:ext uri="{FF2B5EF4-FFF2-40B4-BE49-F238E27FC236}">
                <a16:creationId xmlns:a16="http://schemas.microsoft.com/office/drawing/2014/main" id="{EE8A8CDB-8004-4E63-9086-B398BF2FD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784" y="4025900"/>
            <a:ext cx="32385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12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0822-0D57-4FE0-BB02-ACFF60958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GROWTH OF BLACKHOLE.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57AFE-6E4C-4C99-B410-5EF25C3F8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Once a black hole as </a:t>
            </a:r>
            <a:r>
              <a:rPr lang="en-IN" dirty="0" err="1"/>
              <a:t>formed,it</a:t>
            </a:r>
            <a:r>
              <a:rPr lang="en-IN" dirty="0"/>
              <a:t> can continue to grow by </a:t>
            </a:r>
            <a:r>
              <a:rPr lang="en-IN" dirty="0" err="1"/>
              <a:t>absorbinh</a:t>
            </a:r>
            <a:r>
              <a:rPr lang="en-IN" dirty="0"/>
              <a:t> additional </a:t>
            </a:r>
            <a:r>
              <a:rPr lang="en-IN" dirty="0" err="1"/>
              <a:t>matter.Any</a:t>
            </a:r>
            <a:r>
              <a:rPr lang="en-IN" dirty="0"/>
              <a:t> black hole will continually absorb gas and interstellar dust from its direct surroundings and omnipresent cosmic background radiation.</a:t>
            </a:r>
          </a:p>
          <a:p>
            <a:r>
              <a:rPr lang="en-IN" dirty="0"/>
              <a:t>Another possibility is for a blackhole to merge with other object such as star or even other black holes.</a:t>
            </a:r>
          </a:p>
        </p:txBody>
      </p:sp>
      <p:pic>
        <p:nvPicPr>
          <p:cNvPr id="4098" name="Picture 2" descr="Image result for growth of black hole">
            <a:extLst>
              <a:ext uri="{FF2B5EF4-FFF2-40B4-BE49-F238E27FC236}">
                <a16:creationId xmlns:a16="http://schemas.microsoft.com/office/drawing/2014/main" id="{098CC6C2-1176-4FD9-843E-66FC5C784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50" y="4635500"/>
            <a:ext cx="20955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black hole">
            <a:extLst>
              <a:ext uri="{FF2B5EF4-FFF2-40B4-BE49-F238E27FC236}">
                <a16:creationId xmlns:a16="http://schemas.microsoft.com/office/drawing/2014/main" id="{FA8EB4E6-5619-4300-AC29-47197E855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11675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black hole">
            <a:extLst>
              <a:ext uri="{FF2B5EF4-FFF2-40B4-BE49-F238E27FC236}">
                <a16:creationId xmlns:a16="http://schemas.microsoft.com/office/drawing/2014/main" id="{5680C65F-7730-4475-B016-28C79DA85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567" y="46355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870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1CFE-8613-4725-A7C6-930D95F6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 THE BLACK HOLE DANGEROUS?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FB4C0-2300-4892-84C5-1B79949E7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Black holes are so  massive that </a:t>
            </a:r>
            <a:r>
              <a:rPr lang="en-IN" dirty="0" err="1"/>
              <a:t>nothing,not</a:t>
            </a:r>
            <a:r>
              <a:rPr lang="en-IN" dirty="0"/>
              <a:t> even </a:t>
            </a:r>
            <a:r>
              <a:rPr lang="en-IN" dirty="0" err="1"/>
              <a:t>light,can</a:t>
            </a:r>
            <a:r>
              <a:rPr lang="en-IN" dirty="0"/>
              <a:t> escape its path.so that means that even stars and asteroids or much less anything in its path would get sucked up crushed into absolutely nothing.so </a:t>
            </a:r>
            <a:r>
              <a:rPr lang="en-IN" dirty="0" err="1"/>
              <a:t>yes,there</a:t>
            </a:r>
            <a:r>
              <a:rPr lang="en-IN" dirty="0"/>
              <a:t> are dangerous.</a:t>
            </a:r>
          </a:p>
          <a:p>
            <a:r>
              <a:rPr lang="en-IN" dirty="0"/>
              <a:t>They </a:t>
            </a:r>
            <a:r>
              <a:rPr lang="en-IN" dirty="0" err="1"/>
              <a:t>vapourize</a:t>
            </a:r>
            <a:r>
              <a:rPr lang="en-IN" dirty="0"/>
              <a:t> anything in their </a:t>
            </a:r>
            <a:r>
              <a:rPr lang="en-IN" dirty="0" err="1"/>
              <a:t>path.Well</a:t>
            </a:r>
            <a:r>
              <a:rPr lang="en-IN" dirty="0"/>
              <a:t> it stretches so much that all of the particles are separated and sucked into the black hole.</a:t>
            </a:r>
          </a:p>
        </p:txBody>
      </p:sp>
    </p:spTree>
    <p:extLst>
      <p:ext uri="{BB962C8B-B14F-4D97-AF65-F5344CB8AC3E}">
        <p14:creationId xmlns:p14="http://schemas.microsoft.com/office/powerpoint/2010/main" val="124180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6B151-8B5B-480E-8008-6EF6BDC7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SMALL CAN A BLACK HOLE GET?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5109F-5C86-446D-B2FE-9FA004BF3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According to General Relativity there is no lower limit to the size of a black </a:t>
            </a:r>
            <a:r>
              <a:rPr lang="en-IN" dirty="0" err="1"/>
              <a:t>hole.But,a</a:t>
            </a:r>
            <a:r>
              <a:rPr lang="en-IN" dirty="0"/>
              <a:t> full theory of how gravity works ,</a:t>
            </a:r>
            <a:r>
              <a:rPr lang="en-IN" dirty="0" err="1"/>
              <a:t>ust</a:t>
            </a:r>
            <a:r>
              <a:rPr lang="en-IN" dirty="0"/>
              <a:t> also include quantum </a:t>
            </a:r>
            <a:r>
              <a:rPr lang="en-IN" dirty="0" err="1"/>
              <a:t>mechanics,and</a:t>
            </a:r>
            <a:r>
              <a:rPr lang="en-IN" dirty="0"/>
              <a:t> such a theory has yet to be </a:t>
            </a:r>
            <a:r>
              <a:rPr lang="en-IN" dirty="0" err="1"/>
              <a:t>constructed.some</a:t>
            </a:r>
            <a:r>
              <a:rPr lang="en-IN" dirty="0"/>
              <a:t> hints from recent work on this theory suggest that a blackhole can be no smaller than about “ 10 to -33 cm in radius  0.000000000000000000000000000000001cm.</a:t>
            </a:r>
          </a:p>
        </p:txBody>
      </p:sp>
    </p:spTree>
    <p:extLst>
      <p:ext uri="{BB962C8B-B14F-4D97-AF65-F5344CB8AC3E}">
        <p14:creationId xmlns:p14="http://schemas.microsoft.com/office/powerpoint/2010/main" val="1438744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1F03-B8DB-4D3A-8B58-95C6AA9A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BIG CAN A BLACK HOLE GET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52264-FC60-4F7D-B664-B32B20FBC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Ther</a:t>
            </a:r>
            <a:r>
              <a:rPr lang="en-IN" dirty="0"/>
              <a:t> is no limit to how large a black hole can be. However the largest black holes we think are in existence are at the </a:t>
            </a:r>
            <a:r>
              <a:rPr lang="en-IN" dirty="0" err="1"/>
              <a:t>center</a:t>
            </a:r>
            <a:r>
              <a:rPr lang="en-IN" dirty="0"/>
              <a:t> of many galaxies and have masses equivalent to about a billion suns(</a:t>
            </a:r>
            <a:r>
              <a:rPr lang="en-IN" dirty="0" err="1"/>
              <a:t>i.e</a:t>
            </a:r>
            <a:r>
              <a:rPr lang="en-IN" dirty="0"/>
              <a:t> a billion solar masses).Their radius would be  a considerable fraction of the radius of our solar system.</a:t>
            </a:r>
          </a:p>
          <a:p>
            <a:r>
              <a:rPr lang="en-IN" dirty="0"/>
              <a:t>The size of a black hole is defined by its </a:t>
            </a:r>
            <a:r>
              <a:rPr lang="en-IN" dirty="0" err="1"/>
              <a:t>mass.For</a:t>
            </a:r>
            <a:r>
              <a:rPr lang="en-IN" dirty="0"/>
              <a:t> a given </a:t>
            </a:r>
            <a:r>
              <a:rPr lang="en-IN" dirty="0" err="1"/>
              <a:t>mass,there</a:t>
            </a:r>
            <a:r>
              <a:rPr lang="en-IN" dirty="0"/>
              <a:t> is a length called the Schwarzschild </a:t>
            </a:r>
            <a:r>
              <a:rPr lang="en-IN" dirty="0" err="1"/>
              <a:t>radius,which</a:t>
            </a:r>
            <a:r>
              <a:rPr lang="en-IN" dirty="0"/>
              <a:t> is proportional to the mass.</a:t>
            </a:r>
          </a:p>
        </p:txBody>
      </p:sp>
    </p:spTree>
    <p:extLst>
      <p:ext uri="{BB962C8B-B14F-4D97-AF65-F5344CB8AC3E}">
        <p14:creationId xmlns:p14="http://schemas.microsoft.com/office/powerpoint/2010/main" val="1746342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948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BLACK HOLES</vt:lpstr>
      <vt:lpstr>INTRODUCTION</vt:lpstr>
      <vt:lpstr>History</vt:lpstr>
      <vt:lpstr>HOW DO THE BLACK HOLE FORM?</vt:lpstr>
      <vt:lpstr>STRUCTURE OF BLACK HOLE</vt:lpstr>
      <vt:lpstr>GROWTH OF BLACKHOLE.</vt:lpstr>
      <vt:lpstr>IS THE BLACK HOLE DANGEROUS?</vt:lpstr>
      <vt:lpstr>HOW SMALL CAN A BLACK HOLE GET?</vt:lpstr>
      <vt:lpstr>HOW BIG CAN A BLACK HOLE GET ?</vt:lpstr>
      <vt:lpstr>How many black holes are known to man that are in the universe?</vt:lpstr>
      <vt:lpstr>WORKS OF STEPHENS WILLIAM HAWKING</vt:lpstr>
      <vt:lpstr>STEPHEN WILLIAM HAWKING’S THEORY ABOUT BLACKHOLE.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Nikhil GS</dc:creator>
  <cp:lastModifiedBy>Nikhil GS</cp:lastModifiedBy>
  <cp:revision>9</cp:revision>
  <dcterms:created xsi:type="dcterms:W3CDTF">2019-01-06T13:59:43Z</dcterms:created>
  <dcterms:modified xsi:type="dcterms:W3CDTF">2019-01-06T15:14:12Z</dcterms:modified>
</cp:coreProperties>
</file>