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605" r:id="rId2"/>
    <p:sldId id="667" r:id="rId3"/>
    <p:sldId id="668" r:id="rId4"/>
    <p:sldId id="864" r:id="rId5"/>
    <p:sldId id="607" r:id="rId6"/>
    <p:sldId id="1053" r:id="rId7"/>
    <p:sldId id="1054" r:id="rId8"/>
    <p:sldId id="1055" r:id="rId9"/>
    <p:sldId id="1056" r:id="rId10"/>
    <p:sldId id="1057" r:id="rId11"/>
    <p:sldId id="1058" r:id="rId12"/>
    <p:sldId id="1051" r:id="rId13"/>
    <p:sldId id="658" r:id="rId14"/>
    <p:sldId id="862" r:id="rId15"/>
    <p:sldId id="1059" r:id="rId16"/>
    <p:sldId id="659" r:id="rId17"/>
    <p:sldId id="105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ED11505F-7B36-4D8B-892B-BE9897E85A13}">
          <p14:sldIdLst>
            <p14:sldId id="605"/>
            <p14:sldId id="667"/>
            <p14:sldId id="668"/>
            <p14:sldId id="864"/>
            <p14:sldId id="607"/>
            <p14:sldId id="1053"/>
            <p14:sldId id="1054"/>
            <p14:sldId id="1055"/>
            <p14:sldId id="1056"/>
            <p14:sldId id="1057"/>
            <p14:sldId id="1058"/>
          </p14:sldIdLst>
        </p14:section>
        <p14:section name="Module 1" id="{F96ACCEC-4F77-48C1-A1BC-0291A8EE26E8}">
          <p14:sldIdLst>
            <p14:sldId id="1051"/>
          </p14:sldIdLst>
        </p14:section>
        <p14:section name="Finish" id="{1632ACF6-323F-4329-92F1-B9116F017420}">
          <p14:sldIdLst>
            <p14:sldId id="658"/>
            <p14:sldId id="862"/>
            <p14:sldId id="1059"/>
            <p14:sldId id="659"/>
            <p14:sldId id="10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E00"/>
    <a:srgbClr val="8CC600"/>
    <a:srgbClr val="00AEEF"/>
    <a:srgbClr val="4D4D4D"/>
    <a:srgbClr val="F8F8F8"/>
    <a:srgbClr val="FF5300"/>
    <a:srgbClr val="910091"/>
    <a:srgbClr val="FF0097"/>
    <a:srgbClr val="FF0000"/>
    <a:srgbClr val="FF8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87687" autoAdjust="0"/>
  </p:normalViewPr>
  <p:slideViewPr>
    <p:cSldViewPr>
      <p:cViewPr varScale="1">
        <p:scale>
          <a:sx n="81" d="100"/>
          <a:sy n="81" d="100"/>
        </p:scale>
        <p:origin x="12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A9980-02F9-461D-859E-147D4F3FB686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14800" y="533400"/>
            <a:ext cx="2540000" cy="1905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438400"/>
            <a:ext cx="5486400" cy="601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049DC-B1E1-4FBB-BCB3-6C85470F2A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3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49DC-B1E1-4FBB-BCB3-6C85470F2AE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85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49DC-B1E1-4FBB-BCB3-6C85470F2AE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52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49DC-B1E1-4FBB-BCB3-6C85470F2AE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5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Sponsors</a:t>
            </a:r>
          </a:p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49DC-B1E1-4FBB-BCB3-6C85470F2AE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32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49DC-B1E1-4FBB-BCB3-6C85470F2AE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85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49DC-B1E1-4FBB-BCB3-6C85470F2AE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69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49DC-B1E1-4FBB-BCB3-6C85470F2AE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9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49DC-B1E1-4FBB-BCB3-6C85470F2AE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51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49DC-B1E1-4FBB-BCB3-6C85470F2AE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90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49DC-B1E1-4FBB-BCB3-6C85470F2AE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56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49DC-B1E1-4FBB-BCB3-6C85470F2AE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56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49DC-B1E1-4FBB-BCB3-6C85470F2AE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5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-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9076" y="144463"/>
            <a:ext cx="8687517" cy="922337"/>
          </a:xfrm>
          <a:prstGeom prst="rect">
            <a:avLst/>
          </a:prstGeom>
        </p:spPr>
        <p:txBody>
          <a:bodyPr anchor="ctr"/>
          <a:lstStyle>
            <a:lvl1pPr>
              <a:defRPr sz="3600" kern="41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8601" y="1464130"/>
            <a:ext cx="8639361" cy="2077307"/>
            <a:chOff x="228601" y="2362200"/>
            <a:chExt cx="8639361" cy="2077307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228601" y="2362201"/>
              <a:ext cx="2066924" cy="2077306"/>
            </a:xfrm>
            <a:prstGeom prst="rect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l-GR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7" name="Rectangle 6"/>
            <p:cNvSpPr/>
            <p:nvPr userDrawn="1"/>
          </p:nvSpPr>
          <p:spPr bwMode="auto">
            <a:xfrm>
              <a:off x="2419350" y="2362200"/>
              <a:ext cx="2066924" cy="2077306"/>
            </a:xfrm>
            <a:prstGeom prst="rect">
              <a:avLst/>
            </a:prstGeom>
            <a:solidFill>
              <a:srgbClr val="8CC600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l-GR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 bwMode="auto">
            <a:xfrm>
              <a:off x="4610100" y="2362201"/>
              <a:ext cx="2066924" cy="2077306"/>
            </a:xfrm>
            <a:prstGeom prst="rect">
              <a:avLst/>
            </a:prstGeom>
            <a:solidFill>
              <a:srgbClr val="00AEEF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l-GR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9" name="Rectangle 8"/>
            <p:cNvSpPr/>
            <p:nvPr userDrawn="1"/>
          </p:nvSpPr>
          <p:spPr bwMode="auto">
            <a:xfrm>
              <a:off x="6801038" y="2362201"/>
              <a:ext cx="2066924" cy="2077306"/>
            </a:xfrm>
            <a:prstGeom prst="rect">
              <a:avLst/>
            </a:prstGeom>
            <a:solidFill>
              <a:srgbClr val="FF5300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l-GR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sp>
        <p:nvSpPr>
          <p:cNvPr id="18" name="Content Placeholder 3"/>
          <p:cNvSpPr>
            <a:spLocks noGrp="1" noChangeAspect="1"/>
          </p:cNvSpPr>
          <p:nvPr>
            <p:ph sz="quarter" idx="13"/>
          </p:nvPr>
        </p:nvSpPr>
        <p:spPr>
          <a:xfrm>
            <a:off x="228601" y="1464130"/>
            <a:ext cx="2066924" cy="16763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/>
            </a:lvl1pPr>
          </a:lstStyle>
          <a:p>
            <a:pPr lvl="0"/>
            <a:endParaRPr lang="el-GR" dirty="0"/>
          </a:p>
        </p:txBody>
      </p:sp>
      <p:sp>
        <p:nvSpPr>
          <p:cNvPr id="19" name="Content Placeholder 3"/>
          <p:cNvSpPr>
            <a:spLocks noGrp="1" noChangeAspect="1"/>
          </p:cNvSpPr>
          <p:nvPr>
            <p:ph sz="quarter" idx="14" hasCustomPrompt="1"/>
          </p:nvPr>
        </p:nvSpPr>
        <p:spPr>
          <a:xfrm>
            <a:off x="236693" y="3197681"/>
            <a:ext cx="2054657" cy="3567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Tile</a:t>
            </a:r>
            <a:endParaRPr lang="el-GR" dirty="0"/>
          </a:p>
        </p:txBody>
      </p:sp>
      <p:sp>
        <p:nvSpPr>
          <p:cNvPr id="20" name="Content Placeholder 3"/>
          <p:cNvSpPr>
            <a:spLocks noGrp="1" noChangeAspect="1"/>
          </p:cNvSpPr>
          <p:nvPr>
            <p:ph sz="quarter" idx="15"/>
          </p:nvPr>
        </p:nvSpPr>
        <p:spPr>
          <a:xfrm>
            <a:off x="2409825" y="1451162"/>
            <a:ext cx="2066924" cy="16763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/>
            </a:lvl1pPr>
          </a:lstStyle>
          <a:p>
            <a:pPr lvl="0"/>
            <a:endParaRPr lang="el-GR" dirty="0"/>
          </a:p>
        </p:txBody>
      </p:sp>
      <p:sp>
        <p:nvSpPr>
          <p:cNvPr id="21" name="Content Placeholder 3"/>
          <p:cNvSpPr>
            <a:spLocks noGrp="1" noChangeAspect="1"/>
          </p:cNvSpPr>
          <p:nvPr>
            <p:ph sz="quarter" idx="16" hasCustomPrompt="1"/>
          </p:nvPr>
        </p:nvSpPr>
        <p:spPr>
          <a:xfrm>
            <a:off x="2417917" y="3184713"/>
            <a:ext cx="2054657" cy="3567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Tile</a:t>
            </a:r>
            <a:endParaRPr lang="el-GR" dirty="0"/>
          </a:p>
        </p:txBody>
      </p:sp>
      <p:sp>
        <p:nvSpPr>
          <p:cNvPr id="22" name="Content Placeholder 3"/>
          <p:cNvSpPr>
            <a:spLocks noGrp="1" noChangeAspect="1"/>
          </p:cNvSpPr>
          <p:nvPr>
            <p:ph sz="quarter" idx="17"/>
          </p:nvPr>
        </p:nvSpPr>
        <p:spPr>
          <a:xfrm>
            <a:off x="4602008" y="1451162"/>
            <a:ext cx="2066924" cy="16763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/>
            </a:lvl1pPr>
          </a:lstStyle>
          <a:p>
            <a:pPr lvl="0"/>
            <a:endParaRPr lang="el-GR" dirty="0"/>
          </a:p>
        </p:txBody>
      </p:sp>
      <p:sp>
        <p:nvSpPr>
          <p:cNvPr id="23" name="Content Placeholder 3"/>
          <p:cNvSpPr>
            <a:spLocks noGrp="1" noChangeAspect="1"/>
          </p:cNvSpPr>
          <p:nvPr>
            <p:ph sz="quarter" idx="18" hasCustomPrompt="1"/>
          </p:nvPr>
        </p:nvSpPr>
        <p:spPr>
          <a:xfrm>
            <a:off x="4610100" y="3184713"/>
            <a:ext cx="2054657" cy="3567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Tile</a:t>
            </a:r>
            <a:endParaRPr lang="el-GR" dirty="0"/>
          </a:p>
        </p:txBody>
      </p:sp>
      <p:sp>
        <p:nvSpPr>
          <p:cNvPr id="24" name="Content Placeholder 3"/>
          <p:cNvSpPr>
            <a:spLocks noGrp="1" noChangeAspect="1"/>
          </p:cNvSpPr>
          <p:nvPr>
            <p:ph sz="quarter" idx="19"/>
          </p:nvPr>
        </p:nvSpPr>
        <p:spPr>
          <a:xfrm>
            <a:off x="6805213" y="1451162"/>
            <a:ext cx="2066924" cy="16763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/>
            </a:lvl1pPr>
          </a:lstStyle>
          <a:p>
            <a:pPr lvl="0"/>
            <a:endParaRPr lang="el-GR" dirty="0"/>
          </a:p>
        </p:txBody>
      </p:sp>
      <p:sp>
        <p:nvSpPr>
          <p:cNvPr id="25" name="Content Placeholder 3"/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6813305" y="3184713"/>
            <a:ext cx="2054657" cy="3567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Tile</a:t>
            </a:r>
            <a:endParaRPr lang="el-GR" dirty="0"/>
          </a:p>
        </p:txBody>
      </p:sp>
      <p:sp>
        <p:nvSpPr>
          <p:cNvPr id="26" name="Rectangle 25"/>
          <p:cNvSpPr/>
          <p:nvPr userDrawn="1"/>
        </p:nvSpPr>
        <p:spPr bwMode="auto">
          <a:xfrm>
            <a:off x="0" y="122465"/>
            <a:ext cx="76200" cy="9443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l-GR" sz="2400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78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-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9076" y="144463"/>
            <a:ext cx="8687517" cy="922337"/>
          </a:xfrm>
          <a:prstGeom prst="rect">
            <a:avLst/>
          </a:prstGeom>
        </p:spPr>
        <p:txBody>
          <a:bodyPr anchor="ctr"/>
          <a:lstStyle>
            <a:lvl1pPr>
              <a:defRPr sz="3600" kern="41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6700" y="1743075"/>
            <a:ext cx="4191000" cy="4178300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l-GR" sz="2400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 bwMode="auto">
          <a:xfrm>
            <a:off x="4676775" y="1743075"/>
            <a:ext cx="4191000" cy="4178300"/>
          </a:xfrm>
          <a:prstGeom prst="rect">
            <a:avLst/>
          </a:prstGeom>
          <a:solidFill>
            <a:srgbClr val="8CC600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l-GR" sz="2400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7" name="Content Placeholder 3"/>
          <p:cNvSpPr>
            <a:spLocks noGrp="1" noChangeAspect="1"/>
          </p:cNvSpPr>
          <p:nvPr>
            <p:ph sz="quarter" idx="13"/>
          </p:nvPr>
        </p:nvSpPr>
        <p:spPr>
          <a:xfrm>
            <a:off x="295276" y="1762125"/>
            <a:ext cx="4124324" cy="41052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endParaRPr lang="el-GR" dirty="0"/>
          </a:p>
        </p:txBody>
      </p:sp>
      <p:sp>
        <p:nvSpPr>
          <p:cNvPr id="29" name="Content Placeholder 3"/>
          <p:cNvSpPr>
            <a:spLocks noGrp="1" noChangeAspect="1"/>
          </p:cNvSpPr>
          <p:nvPr>
            <p:ph sz="quarter" idx="14"/>
          </p:nvPr>
        </p:nvSpPr>
        <p:spPr>
          <a:xfrm>
            <a:off x="4710113" y="1790700"/>
            <a:ext cx="4124324" cy="4076699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endParaRPr lang="el-GR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122465"/>
            <a:ext cx="76200" cy="9443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l-GR" sz="2400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28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-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9076" y="144463"/>
            <a:ext cx="8687517" cy="922337"/>
          </a:xfrm>
          <a:prstGeom prst="rect">
            <a:avLst/>
          </a:prstGeom>
        </p:spPr>
        <p:txBody>
          <a:bodyPr anchor="ctr"/>
          <a:lstStyle>
            <a:lvl1pPr>
              <a:defRPr sz="4000" kern="41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6700" y="1743075"/>
            <a:ext cx="4191000" cy="4178300"/>
          </a:xfrm>
          <a:prstGeom prst="rect">
            <a:avLst/>
          </a:prstGeom>
          <a:solidFill>
            <a:srgbClr val="00AEEF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l-GR" sz="2400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 bwMode="auto">
          <a:xfrm>
            <a:off x="4676775" y="1743075"/>
            <a:ext cx="4191000" cy="4178300"/>
          </a:xfrm>
          <a:prstGeom prst="rect">
            <a:avLst/>
          </a:prstGeom>
          <a:solidFill>
            <a:srgbClr val="FF5300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l-GR" sz="2400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7" name="Content Placeholder 3"/>
          <p:cNvSpPr>
            <a:spLocks noGrp="1" noChangeAspect="1"/>
          </p:cNvSpPr>
          <p:nvPr>
            <p:ph sz="quarter" idx="13"/>
          </p:nvPr>
        </p:nvSpPr>
        <p:spPr>
          <a:xfrm>
            <a:off x="295276" y="1762125"/>
            <a:ext cx="4124324" cy="41052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endParaRPr lang="el-GR" dirty="0"/>
          </a:p>
        </p:txBody>
      </p:sp>
      <p:sp>
        <p:nvSpPr>
          <p:cNvPr id="29" name="Content Placeholder 3"/>
          <p:cNvSpPr>
            <a:spLocks noGrp="1" noChangeAspect="1"/>
          </p:cNvSpPr>
          <p:nvPr>
            <p:ph sz="quarter" idx="14"/>
          </p:nvPr>
        </p:nvSpPr>
        <p:spPr>
          <a:xfrm>
            <a:off x="4710113" y="1790700"/>
            <a:ext cx="4124324" cy="40766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endParaRPr lang="el-GR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22465"/>
            <a:ext cx="76200" cy="9443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l-GR" sz="2400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4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228600" y="285750"/>
            <a:ext cx="8686800" cy="497205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5995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02920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 sz="3200" b="0" kern="0" spc="-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540000" indent="-180000">
              <a:buSzPct val="80000"/>
              <a:buFont typeface="Wingdings" pitchFamily="2" charset="2"/>
              <a:buChar char="§"/>
              <a:defRPr sz="2000"/>
            </a:lvl2pPr>
            <a:lvl3pPr marL="914400" indent="-180000">
              <a:buSzPct val="80000"/>
              <a:buFont typeface="Wingdings" pitchFamily="2" charset="2"/>
              <a:buChar char="§"/>
              <a:defRPr sz="1800"/>
            </a:lvl3pPr>
            <a:lvl4pPr marL="1200150" indent="-285750">
              <a:buSzPct val="80000"/>
              <a:buFont typeface="Wingdings" pitchFamily="2" charset="2"/>
              <a:buChar char="§"/>
              <a:defRPr sz="1600"/>
            </a:lvl4pPr>
            <a:lvl5pPr marL="1485900" indent="-285750">
              <a:buSzPct val="80000"/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9076" y="144463"/>
            <a:ext cx="8687517" cy="922337"/>
          </a:xfrm>
          <a:prstGeom prst="rect">
            <a:avLst/>
          </a:prstGeom>
        </p:spPr>
        <p:txBody>
          <a:bodyPr anchor="ctr"/>
          <a:lstStyle>
            <a:lvl1pPr>
              <a:defRPr sz="3600" kern="41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122465"/>
            <a:ext cx="76200" cy="9443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l-GR" sz="2400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2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1066800"/>
            <a:ext cx="8229600" cy="2971082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7200" b="0" i="0" u="none" strike="noStrike" kern="1200" cap="none" spc="-250" normalizeH="0" baseline="0" noProof="0" dirty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600" y="4114083"/>
            <a:ext cx="6477000" cy="5378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400" b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Semibold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Section sub-title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5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04800" y="1219200"/>
            <a:ext cx="8382000" cy="4191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48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Demo Title</a:t>
            </a:r>
            <a:endParaRPr lang="el-GR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04800" y="93690"/>
            <a:ext cx="8382000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96875" algn="r">
              <a:lnSpc>
                <a:spcPct val="90000"/>
              </a:lnSpc>
              <a:spcBef>
                <a:spcPct val="20000"/>
              </a:spcBef>
              <a:buClr>
                <a:srgbClr val="777777"/>
              </a:buClr>
            </a:pPr>
            <a:r>
              <a:rPr lang="en-US" sz="72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roadway" panose="04040905080B02020502" pitchFamily="82" charset="0"/>
              </a:rPr>
              <a:t>Demo</a:t>
            </a:r>
            <a:endParaRPr lang="el-GR" sz="8000" b="1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Tekton Pro Cond" panose="020F06060202080209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22465"/>
            <a:ext cx="76200" cy="9443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l-GR" sz="2400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26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_WithB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6792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0"/>
            <a:ext cx="9144000" cy="6950999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181600" y="94374"/>
            <a:ext cx="39624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96875" algn="l">
              <a:lnSpc>
                <a:spcPct val="90000"/>
              </a:lnSpc>
              <a:spcBef>
                <a:spcPct val="20000"/>
              </a:spcBef>
              <a:buClr>
                <a:srgbClr val="777777"/>
              </a:buClr>
            </a:pPr>
            <a:r>
              <a:rPr lang="en-US" sz="3600" spc="-7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SQL </a:t>
            </a:r>
            <a:r>
              <a:rPr lang="en-US" sz="3600" spc="-7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Saturday</a:t>
            </a:r>
            <a:r>
              <a:rPr lang="en-US" sz="3600" spc="-7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Night</a:t>
            </a:r>
            <a:endParaRPr lang="el-GR" sz="4800" spc="-70" baseline="0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8" name="Text Placeholder 27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266700" y="4419600"/>
            <a:ext cx="8686800" cy="2200276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5400" b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l-GR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78893"/>
            <a:ext cx="2545895" cy="42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4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" name="Text Placeholder 27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228600" y="457200"/>
            <a:ext cx="8686800" cy="114300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4000" b="0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l-GR" dirty="0"/>
          </a:p>
        </p:txBody>
      </p:sp>
      <p:sp>
        <p:nvSpPr>
          <p:cNvPr id="8" name="Text Placeholder 27"/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228600" y="1981200"/>
            <a:ext cx="8686800" cy="114300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2800" b="0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 smtClean="0"/>
              <a:t>Speaker Name </a:t>
            </a:r>
            <a:r>
              <a:rPr lang="en-US" dirty="0" err="1" smtClean="0"/>
              <a:t>etc</a:t>
            </a:r>
            <a:endParaRPr lang="el-GR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6" y="5477991"/>
            <a:ext cx="2381250" cy="10858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096000" y="6312736"/>
            <a:ext cx="28472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100" b="0" dirty="0" smtClean="0">
                <a:solidFill>
                  <a:schemeClr val="bg1"/>
                </a:solidFill>
              </a:rPr>
              <a:t>the </a:t>
            </a:r>
            <a:r>
              <a:rPr lang="el-GR" sz="1100" b="0" dirty="0" err="1" smtClean="0">
                <a:solidFill>
                  <a:schemeClr val="bg1"/>
                </a:solidFill>
              </a:rPr>
              <a:t>cutting</a:t>
            </a:r>
            <a:r>
              <a:rPr lang="el-GR" sz="1100" b="0" dirty="0" smtClean="0">
                <a:solidFill>
                  <a:schemeClr val="bg1"/>
                </a:solidFill>
              </a:rPr>
              <a:t> </a:t>
            </a:r>
            <a:r>
              <a:rPr lang="el-GR" sz="1100" b="0" dirty="0" err="1" smtClean="0">
                <a:solidFill>
                  <a:schemeClr val="bg1"/>
                </a:solidFill>
              </a:rPr>
              <a:t>edge</a:t>
            </a:r>
            <a:r>
              <a:rPr lang="el-GR" sz="1100" b="0" dirty="0" smtClean="0">
                <a:solidFill>
                  <a:schemeClr val="bg1"/>
                </a:solidFill>
              </a:rPr>
              <a:t> </a:t>
            </a:r>
            <a:r>
              <a:rPr lang="el-GR" sz="1100" b="0" dirty="0" err="1" smtClean="0">
                <a:solidFill>
                  <a:schemeClr val="bg1"/>
                </a:solidFill>
              </a:rPr>
              <a:t>event</a:t>
            </a:r>
            <a:r>
              <a:rPr lang="el-GR" sz="1100" b="0" dirty="0" smtClean="0">
                <a:solidFill>
                  <a:schemeClr val="bg1"/>
                </a:solidFill>
              </a:rPr>
              <a:t> for </a:t>
            </a:r>
            <a:r>
              <a:rPr lang="el-GR" sz="1100" b="0" dirty="0" err="1" smtClean="0">
                <a:solidFill>
                  <a:schemeClr val="bg1"/>
                </a:solidFill>
              </a:rPr>
              <a:t>ITPros</a:t>
            </a:r>
            <a:r>
              <a:rPr lang="el-GR" sz="1100" b="0" dirty="0" smtClean="0">
                <a:solidFill>
                  <a:schemeClr val="bg1"/>
                </a:solidFill>
              </a:rPr>
              <a:t> and </a:t>
            </a:r>
            <a:r>
              <a:rPr lang="el-GR" sz="1100" b="0" dirty="0" err="1" smtClean="0">
                <a:solidFill>
                  <a:schemeClr val="bg1"/>
                </a:solidFill>
              </a:rPr>
              <a:t>Devs</a:t>
            </a:r>
            <a:endParaRPr lang="el-GR" sz="1100" b="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186793" y="5833757"/>
            <a:ext cx="2381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dirty="0" err="1" smtClean="0">
                <a:solidFill>
                  <a:schemeClr val="bg1"/>
                </a:solidFill>
              </a:rPr>
              <a:t>December</a:t>
            </a:r>
            <a:r>
              <a:rPr lang="el-GR" dirty="0" smtClean="0">
                <a:solidFill>
                  <a:schemeClr val="bg1"/>
                </a:solidFill>
              </a:rPr>
              <a:t> 7-8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en-US" baseline="0" dirty="0" smtClean="0">
                <a:solidFill>
                  <a:schemeClr val="bg1"/>
                </a:solidFill>
              </a:rPr>
              <a:t> 2013</a:t>
            </a:r>
            <a:endParaRPr lang="el-GR" dirty="0" smtClean="0">
              <a:solidFill>
                <a:schemeClr val="bg1"/>
              </a:solidFill>
            </a:endParaRPr>
          </a:p>
          <a:p>
            <a:pPr algn="r"/>
            <a:r>
              <a:rPr lang="el-GR" dirty="0" smtClean="0">
                <a:solidFill>
                  <a:schemeClr val="bg1"/>
                </a:solidFill>
              </a:rPr>
              <a:t>Athens, Greece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26936"/>
            <a:ext cx="27717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7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6" y="144463"/>
            <a:ext cx="8687517" cy="922337"/>
          </a:xfrm>
          <a:prstGeom prst="rect">
            <a:avLst/>
          </a:prstGeom>
        </p:spPr>
        <p:txBody>
          <a:bodyPr anchor="ctr"/>
          <a:lstStyle>
            <a:lvl1pPr>
              <a:defRPr sz="3600" kern="41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122465"/>
            <a:ext cx="76200" cy="9443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l-GR" sz="2400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39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9076" y="144463"/>
            <a:ext cx="8687517" cy="922337"/>
          </a:xfrm>
          <a:prstGeom prst="rect">
            <a:avLst/>
          </a:prstGeom>
        </p:spPr>
        <p:txBody>
          <a:bodyPr anchor="ctr"/>
          <a:lstStyle>
            <a:lvl1pPr>
              <a:defRPr sz="3600" kern="41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02920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chemeClr val="bg1">
                  <a:lumMod val="50000"/>
                </a:schemeClr>
              </a:buClr>
              <a:buSzPct val="100000"/>
              <a:buFont typeface="Arial" pitchFamily="34" charset="0"/>
              <a:buChar char="•"/>
              <a:defRPr sz="3600" b="0" kern="0" spc="-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702900" indent="-342900">
              <a:lnSpc>
                <a:spcPct val="1000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400" indent="-18000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200150" indent="-2857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485900" indent="-2857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Sub topic	</a:t>
            </a:r>
          </a:p>
          <a:p>
            <a:pPr lvl="2"/>
            <a:r>
              <a:rPr lang="en-US" dirty="0" smtClean="0"/>
              <a:t>Sub </a:t>
            </a:r>
            <a:r>
              <a:rPr lang="en-US" dirty="0" err="1" smtClean="0"/>
              <a:t>sub</a:t>
            </a:r>
            <a:r>
              <a:rPr lang="en-US" dirty="0" smtClean="0"/>
              <a:t> topic</a:t>
            </a:r>
          </a:p>
          <a:p>
            <a:pPr lvl="3"/>
            <a:r>
              <a:rPr lang="en-US" dirty="0" smtClean="0"/>
              <a:t>Sub </a:t>
            </a:r>
            <a:r>
              <a:rPr lang="en-US" dirty="0" err="1" smtClean="0"/>
              <a:t>sub</a:t>
            </a:r>
            <a:r>
              <a:rPr lang="en-US" dirty="0" smtClean="0"/>
              <a:t> </a:t>
            </a:r>
            <a:r>
              <a:rPr lang="en-US" dirty="0" err="1" smtClean="0"/>
              <a:t>sub</a:t>
            </a:r>
            <a:r>
              <a:rPr lang="en-US" dirty="0" smtClean="0"/>
              <a:t> topic</a:t>
            </a:r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122465"/>
            <a:ext cx="76200" cy="9443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l-GR" sz="2400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02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ck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9076" y="144463"/>
            <a:ext cx="8687517" cy="922337"/>
          </a:xfrm>
          <a:prstGeom prst="rect">
            <a:avLst/>
          </a:prstGeom>
        </p:spPr>
        <p:txBody>
          <a:bodyPr anchor="ctr"/>
          <a:lstStyle>
            <a:lvl1pPr>
              <a:defRPr sz="3600" kern="41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02920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 sz="3600" b="0" kern="0" spc="-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702900" indent="-342900">
              <a:lnSpc>
                <a:spcPct val="1000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400" indent="-18000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200150" indent="-2857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485900" indent="-2857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Sub topic	</a:t>
            </a:r>
          </a:p>
          <a:p>
            <a:pPr lvl="2"/>
            <a:r>
              <a:rPr lang="en-US" dirty="0" smtClean="0"/>
              <a:t>Sub </a:t>
            </a:r>
            <a:r>
              <a:rPr lang="en-US" dirty="0" err="1" smtClean="0"/>
              <a:t>sub</a:t>
            </a:r>
            <a:r>
              <a:rPr lang="en-US" dirty="0" smtClean="0"/>
              <a:t> topic</a:t>
            </a:r>
          </a:p>
          <a:p>
            <a:pPr lvl="3"/>
            <a:r>
              <a:rPr lang="en-US" dirty="0" smtClean="0"/>
              <a:t>Sub </a:t>
            </a:r>
            <a:r>
              <a:rPr lang="en-US" dirty="0" err="1" smtClean="0"/>
              <a:t>sub</a:t>
            </a:r>
            <a:r>
              <a:rPr lang="en-US" dirty="0" smtClean="0"/>
              <a:t> </a:t>
            </a:r>
            <a:r>
              <a:rPr lang="en-US" dirty="0" err="1" smtClean="0"/>
              <a:t>sub</a:t>
            </a:r>
            <a:r>
              <a:rPr lang="en-US" dirty="0" smtClean="0"/>
              <a:t> topic</a:t>
            </a:r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122465"/>
            <a:ext cx="76200" cy="9443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l-GR" sz="2400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66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029200"/>
          </a:xfrm>
          <a:prstGeom prst="rect">
            <a:avLst/>
          </a:prstGeom>
        </p:spPr>
        <p:txBody>
          <a:bodyPr/>
          <a:lstStyle>
            <a:lvl1pPr marL="180000" indent="-1800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itchFamily="34" charset="0"/>
              </a:defRPr>
            </a:lvl1pPr>
            <a:lvl2pPr marL="360000" indent="-1800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40000" indent="-1800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720000" indent="-1800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900000" indent="-1800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9076" y="144463"/>
            <a:ext cx="8687517" cy="922337"/>
          </a:xfrm>
          <a:prstGeom prst="rect">
            <a:avLst/>
          </a:prstGeom>
        </p:spPr>
        <p:txBody>
          <a:bodyPr anchor="ctr"/>
          <a:lstStyle>
            <a:lvl1pPr>
              <a:defRPr sz="3600" kern="41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122465"/>
            <a:ext cx="76200" cy="9443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l-GR" sz="2400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0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9076" y="144463"/>
            <a:ext cx="8687517" cy="922337"/>
          </a:xfrm>
          <a:prstGeom prst="rect">
            <a:avLst/>
          </a:prstGeom>
        </p:spPr>
        <p:txBody>
          <a:bodyPr anchor="ctr"/>
          <a:lstStyle>
            <a:lvl1pPr>
              <a:defRPr sz="3600" kern="41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219200"/>
            <a:ext cx="8686800" cy="510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600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2pPr>
            <a:lvl3pPr>
              <a:defRPr sz="3600">
                <a:latin typeface="+mj-lt"/>
              </a:defRPr>
            </a:lvl3pPr>
            <a:lvl4pPr>
              <a:defRPr sz="3200">
                <a:latin typeface="+mj-lt"/>
              </a:defRPr>
            </a:lvl4pPr>
            <a:lvl5pPr>
              <a:defRPr sz="32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22465"/>
            <a:ext cx="76200" cy="9443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l-GR" sz="2400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7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Right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412058" y="1422175"/>
            <a:ext cx="2895600" cy="2133600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l-GR" sz="2400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1" name="Content Placeholder 3"/>
          <p:cNvSpPr>
            <a:spLocks noGrp="1" noChangeAspect="1"/>
          </p:cNvSpPr>
          <p:nvPr>
            <p:ph sz="quarter" idx="13"/>
          </p:nvPr>
        </p:nvSpPr>
        <p:spPr>
          <a:xfrm>
            <a:off x="1496350" y="1514559"/>
            <a:ext cx="2727016" cy="1524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/>
            </a:lvl1pPr>
          </a:lstStyle>
          <a:p>
            <a:pPr lvl="0"/>
            <a:endParaRPr lang="el-GR" dirty="0"/>
          </a:p>
        </p:txBody>
      </p:sp>
      <p:sp>
        <p:nvSpPr>
          <p:cNvPr id="12" name="Content Placeholder 3"/>
          <p:cNvSpPr>
            <a:spLocks noGrp="1" noChangeAspect="1"/>
          </p:cNvSpPr>
          <p:nvPr>
            <p:ph sz="quarter" idx="14" hasCustomPrompt="1"/>
          </p:nvPr>
        </p:nvSpPr>
        <p:spPr>
          <a:xfrm>
            <a:off x="1504442" y="3114759"/>
            <a:ext cx="2710832" cy="3567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Tile</a:t>
            </a:r>
            <a:endParaRPr lang="el-GR" dirty="0"/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4644826" y="1422175"/>
            <a:ext cx="2895600" cy="2133600"/>
          </a:xfrm>
          <a:prstGeom prst="rect">
            <a:avLst/>
          </a:prstGeom>
          <a:solidFill>
            <a:srgbClr val="8CC6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l-GR" sz="2400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Content Placeholder 3"/>
          <p:cNvSpPr>
            <a:spLocks noGrp="1" noChangeAspect="1"/>
          </p:cNvSpPr>
          <p:nvPr>
            <p:ph sz="quarter" idx="17"/>
          </p:nvPr>
        </p:nvSpPr>
        <p:spPr>
          <a:xfrm>
            <a:off x="4729118" y="1514559"/>
            <a:ext cx="2727016" cy="1524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/>
            </a:lvl1pPr>
          </a:lstStyle>
          <a:p>
            <a:pPr lvl="0"/>
            <a:endParaRPr lang="el-GR" dirty="0"/>
          </a:p>
        </p:txBody>
      </p:sp>
      <p:sp>
        <p:nvSpPr>
          <p:cNvPr id="18" name="Content Placeholder 3"/>
          <p:cNvSpPr>
            <a:spLocks noGrp="1" noChangeAspect="1"/>
          </p:cNvSpPr>
          <p:nvPr>
            <p:ph sz="quarter" idx="18" hasCustomPrompt="1"/>
          </p:nvPr>
        </p:nvSpPr>
        <p:spPr>
          <a:xfrm>
            <a:off x="4737210" y="3114759"/>
            <a:ext cx="2710832" cy="3567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Tile</a:t>
            </a:r>
            <a:endParaRPr lang="el-GR" dirty="0"/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1412058" y="3870016"/>
            <a:ext cx="2895600" cy="2133600"/>
          </a:xfrm>
          <a:prstGeom prst="rect">
            <a:avLst/>
          </a:prstGeom>
          <a:solidFill>
            <a:srgbClr val="00AEEF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l-GR" sz="2400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3" name="Content Placeholder 3"/>
          <p:cNvSpPr>
            <a:spLocks noGrp="1" noChangeAspect="1"/>
          </p:cNvSpPr>
          <p:nvPr>
            <p:ph sz="quarter" idx="19"/>
          </p:nvPr>
        </p:nvSpPr>
        <p:spPr>
          <a:xfrm>
            <a:off x="1496350" y="3962400"/>
            <a:ext cx="2727016" cy="1524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/>
            </a:lvl1pPr>
          </a:lstStyle>
          <a:p>
            <a:pPr lvl="0"/>
            <a:endParaRPr lang="el-GR" dirty="0"/>
          </a:p>
        </p:txBody>
      </p:sp>
      <p:sp>
        <p:nvSpPr>
          <p:cNvPr id="24" name="Content Placeholder 3"/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1504442" y="5562600"/>
            <a:ext cx="2710832" cy="3567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Tile</a:t>
            </a:r>
            <a:endParaRPr lang="el-GR" dirty="0"/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4644826" y="3870016"/>
            <a:ext cx="2895600" cy="2133600"/>
          </a:xfrm>
          <a:prstGeom prst="rect">
            <a:avLst/>
          </a:prstGeom>
          <a:solidFill>
            <a:srgbClr val="FF53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l-GR" sz="2400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Content Placeholder 3"/>
          <p:cNvSpPr>
            <a:spLocks noGrp="1" noChangeAspect="1"/>
          </p:cNvSpPr>
          <p:nvPr>
            <p:ph sz="quarter" idx="21"/>
          </p:nvPr>
        </p:nvSpPr>
        <p:spPr>
          <a:xfrm>
            <a:off x="4729118" y="3962400"/>
            <a:ext cx="2727016" cy="1524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/>
            </a:lvl1pPr>
          </a:lstStyle>
          <a:p>
            <a:pPr lvl="0"/>
            <a:endParaRPr lang="el-GR" dirty="0"/>
          </a:p>
        </p:txBody>
      </p:sp>
      <p:sp>
        <p:nvSpPr>
          <p:cNvPr id="27" name="Content Placeholder 3"/>
          <p:cNvSpPr>
            <a:spLocks noGrp="1" noChangeAspect="1"/>
          </p:cNvSpPr>
          <p:nvPr>
            <p:ph sz="quarter" idx="22" hasCustomPrompt="1"/>
          </p:nvPr>
        </p:nvSpPr>
        <p:spPr>
          <a:xfrm>
            <a:off x="4737210" y="5562600"/>
            <a:ext cx="2710832" cy="3567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Tile</a:t>
            </a:r>
            <a:endParaRPr lang="el-GR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9076" y="144463"/>
            <a:ext cx="8687517" cy="922337"/>
          </a:xfrm>
          <a:prstGeom prst="rect">
            <a:avLst/>
          </a:prstGeom>
        </p:spPr>
        <p:txBody>
          <a:bodyPr anchor="ctr"/>
          <a:lstStyle>
            <a:lvl1pPr>
              <a:defRPr sz="3600" kern="41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0" y="122465"/>
            <a:ext cx="76200" cy="9443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l-GR" sz="2400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2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295400"/>
            <a:ext cx="8686800" cy="2743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914400" indent="0">
              <a:buFontTx/>
              <a:buNone/>
              <a:defRPr/>
            </a:lvl4pPr>
            <a:lvl5pPr marL="1200150" indent="0">
              <a:buFontTx/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Some text here</a:t>
            </a:r>
          </a:p>
          <a:p>
            <a:pPr lvl="0"/>
            <a:endParaRPr lang="el-G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9076" y="144463"/>
            <a:ext cx="8687517" cy="922337"/>
          </a:xfrm>
          <a:prstGeom prst="rect">
            <a:avLst/>
          </a:prstGeom>
        </p:spPr>
        <p:txBody>
          <a:bodyPr anchor="ctr"/>
          <a:lstStyle>
            <a:lvl1pPr>
              <a:defRPr sz="3600" kern="41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122465"/>
            <a:ext cx="76200" cy="9443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l-GR" sz="2400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98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9076" y="144463"/>
            <a:ext cx="8687517" cy="922337"/>
          </a:xfrm>
          <a:prstGeom prst="rect">
            <a:avLst/>
          </a:prstGeom>
        </p:spPr>
        <p:txBody>
          <a:bodyPr anchor="ctr"/>
          <a:lstStyle>
            <a:lvl1pPr>
              <a:defRPr sz="3600" kern="41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8601" y="2362200"/>
            <a:ext cx="8639361" cy="2077307"/>
            <a:chOff x="228601" y="2362200"/>
            <a:chExt cx="8639361" cy="2077307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228601" y="2362201"/>
              <a:ext cx="2066924" cy="2077306"/>
            </a:xfrm>
            <a:prstGeom prst="rect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l-GR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7" name="Rectangle 6"/>
            <p:cNvSpPr/>
            <p:nvPr userDrawn="1"/>
          </p:nvSpPr>
          <p:spPr bwMode="auto">
            <a:xfrm>
              <a:off x="2419350" y="2362200"/>
              <a:ext cx="2066924" cy="2077306"/>
            </a:xfrm>
            <a:prstGeom prst="rect">
              <a:avLst/>
            </a:prstGeom>
            <a:solidFill>
              <a:srgbClr val="8CC600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l-GR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 bwMode="auto">
            <a:xfrm>
              <a:off x="4610100" y="2362201"/>
              <a:ext cx="2066924" cy="2077306"/>
            </a:xfrm>
            <a:prstGeom prst="rect">
              <a:avLst/>
            </a:prstGeom>
            <a:solidFill>
              <a:srgbClr val="00AEEF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l-GR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9" name="Rectangle 8"/>
            <p:cNvSpPr/>
            <p:nvPr userDrawn="1"/>
          </p:nvSpPr>
          <p:spPr bwMode="auto">
            <a:xfrm>
              <a:off x="6801038" y="2362201"/>
              <a:ext cx="2066924" cy="2077306"/>
            </a:xfrm>
            <a:prstGeom prst="rect">
              <a:avLst/>
            </a:prstGeom>
            <a:solidFill>
              <a:srgbClr val="FF5300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l-GR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sp>
        <p:nvSpPr>
          <p:cNvPr id="18" name="Content Placeholder 3"/>
          <p:cNvSpPr>
            <a:spLocks noGrp="1" noChangeAspect="1"/>
          </p:cNvSpPr>
          <p:nvPr>
            <p:ph sz="quarter" idx="13"/>
          </p:nvPr>
        </p:nvSpPr>
        <p:spPr>
          <a:xfrm>
            <a:off x="228601" y="2362200"/>
            <a:ext cx="2066924" cy="16763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/>
            </a:lvl1pPr>
          </a:lstStyle>
          <a:p>
            <a:pPr lvl="0"/>
            <a:endParaRPr lang="el-GR" dirty="0"/>
          </a:p>
        </p:txBody>
      </p:sp>
      <p:sp>
        <p:nvSpPr>
          <p:cNvPr id="19" name="Content Placeholder 3"/>
          <p:cNvSpPr>
            <a:spLocks noGrp="1" noChangeAspect="1"/>
          </p:cNvSpPr>
          <p:nvPr>
            <p:ph sz="quarter" idx="14" hasCustomPrompt="1"/>
          </p:nvPr>
        </p:nvSpPr>
        <p:spPr>
          <a:xfrm>
            <a:off x="236693" y="4095751"/>
            <a:ext cx="2054657" cy="3567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Tile</a:t>
            </a:r>
            <a:endParaRPr lang="el-GR" dirty="0"/>
          </a:p>
        </p:txBody>
      </p:sp>
      <p:sp>
        <p:nvSpPr>
          <p:cNvPr id="20" name="Content Placeholder 3"/>
          <p:cNvSpPr>
            <a:spLocks noGrp="1" noChangeAspect="1"/>
          </p:cNvSpPr>
          <p:nvPr>
            <p:ph sz="quarter" idx="15"/>
          </p:nvPr>
        </p:nvSpPr>
        <p:spPr>
          <a:xfrm>
            <a:off x="2409825" y="2349232"/>
            <a:ext cx="2066924" cy="16763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/>
            </a:lvl1pPr>
          </a:lstStyle>
          <a:p>
            <a:pPr lvl="0"/>
            <a:endParaRPr lang="el-GR" dirty="0"/>
          </a:p>
        </p:txBody>
      </p:sp>
      <p:sp>
        <p:nvSpPr>
          <p:cNvPr id="21" name="Content Placeholder 3"/>
          <p:cNvSpPr>
            <a:spLocks noGrp="1" noChangeAspect="1"/>
          </p:cNvSpPr>
          <p:nvPr>
            <p:ph sz="quarter" idx="16" hasCustomPrompt="1"/>
          </p:nvPr>
        </p:nvSpPr>
        <p:spPr>
          <a:xfrm>
            <a:off x="2417917" y="4082783"/>
            <a:ext cx="2054657" cy="3567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Tile</a:t>
            </a:r>
            <a:endParaRPr lang="el-GR" dirty="0"/>
          </a:p>
        </p:txBody>
      </p:sp>
      <p:sp>
        <p:nvSpPr>
          <p:cNvPr id="22" name="Content Placeholder 3"/>
          <p:cNvSpPr>
            <a:spLocks noGrp="1" noChangeAspect="1"/>
          </p:cNvSpPr>
          <p:nvPr>
            <p:ph sz="quarter" idx="17"/>
          </p:nvPr>
        </p:nvSpPr>
        <p:spPr>
          <a:xfrm>
            <a:off x="4602008" y="2349232"/>
            <a:ext cx="2066924" cy="16763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/>
            </a:lvl1pPr>
          </a:lstStyle>
          <a:p>
            <a:pPr lvl="0"/>
            <a:endParaRPr lang="el-GR" dirty="0"/>
          </a:p>
        </p:txBody>
      </p:sp>
      <p:sp>
        <p:nvSpPr>
          <p:cNvPr id="23" name="Content Placeholder 3"/>
          <p:cNvSpPr>
            <a:spLocks noGrp="1" noChangeAspect="1"/>
          </p:cNvSpPr>
          <p:nvPr>
            <p:ph sz="quarter" idx="18" hasCustomPrompt="1"/>
          </p:nvPr>
        </p:nvSpPr>
        <p:spPr>
          <a:xfrm>
            <a:off x="4610100" y="4082783"/>
            <a:ext cx="2054657" cy="3567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Tile</a:t>
            </a:r>
            <a:endParaRPr lang="el-GR" dirty="0"/>
          </a:p>
        </p:txBody>
      </p:sp>
      <p:sp>
        <p:nvSpPr>
          <p:cNvPr id="24" name="Content Placeholder 3"/>
          <p:cNvSpPr>
            <a:spLocks noGrp="1" noChangeAspect="1"/>
          </p:cNvSpPr>
          <p:nvPr>
            <p:ph sz="quarter" idx="19"/>
          </p:nvPr>
        </p:nvSpPr>
        <p:spPr>
          <a:xfrm>
            <a:off x="6805213" y="2349232"/>
            <a:ext cx="2066924" cy="16763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/>
            </a:lvl1pPr>
          </a:lstStyle>
          <a:p>
            <a:pPr lvl="0"/>
            <a:endParaRPr lang="el-GR" dirty="0"/>
          </a:p>
        </p:txBody>
      </p:sp>
      <p:sp>
        <p:nvSpPr>
          <p:cNvPr id="25" name="Content Placeholder 3"/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6813305" y="4082783"/>
            <a:ext cx="2054657" cy="3567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Tile</a:t>
            </a:r>
            <a:endParaRPr lang="el-GR" dirty="0"/>
          </a:p>
        </p:txBody>
      </p:sp>
      <p:sp>
        <p:nvSpPr>
          <p:cNvPr id="26" name="Rectangle 25"/>
          <p:cNvSpPr/>
          <p:nvPr userDrawn="1"/>
        </p:nvSpPr>
        <p:spPr bwMode="auto">
          <a:xfrm>
            <a:off x="0" y="122465"/>
            <a:ext cx="76200" cy="9443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l-GR" sz="2400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16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2" r:id="rId2"/>
    <p:sldLayoutId id="2147483710" r:id="rId3"/>
    <p:sldLayoutId id="2147483768" r:id="rId4"/>
    <p:sldLayoutId id="2147483743" r:id="rId5"/>
    <p:sldLayoutId id="2147483726" r:id="rId6"/>
    <p:sldLayoutId id="2147483728" r:id="rId7"/>
    <p:sldLayoutId id="2147483731" r:id="rId8"/>
    <p:sldLayoutId id="2147483756" r:id="rId9"/>
    <p:sldLayoutId id="2147483767" r:id="rId10"/>
    <p:sldLayoutId id="2147483758" r:id="rId11"/>
    <p:sldLayoutId id="2147483759" r:id="rId12"/>
    <p:sldLayoutId id="2147483747" r:id="rId13"/>
    <p:sldLayoutId id="2147483753" r:id="rId14"/>
    <p:sldLayoutId id="2147483750" r:id="rId15"/>
    <p:sldLayoutId id="2147483748" r:id="rId16"/>
    <p:sldLayoutId id="2147483766" r:id="rId17"/>
    <p:sldLayoutId id="2147483749" r:id="rId18"/>
    <p:sldLayoutId id="2147483769" r:id="rId19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kumimoji="0" lang="en-US" sz="4800" b="0" i="0" u="none" strike="noStrike" kern="1200" cap="none" spc="-100" normalizeH="0" baseline="0" noProof="0" dirty="0">
          <a:ln w="11430"/>
          <a:solidFill>
            <a:schemeClr val="tx1">
              <a:lumMod val="65000"/>
              <a:lumOff val="35000"/>
            </a:schemeClr>
          </a:solidFill>
          <a:effectLst/>
          <a:uLnTx/>
          <a:uFillTx/>
          <a:latin typeface="+mj-lt"/>
          <a:ea typeface="+mn-ea"/>
          <a:cs typeface="+mn-cs"/>
        </a:defRPr>
      </a:lvl1pPr>
    </p:titleStyle>
    <p:bodyStyle>
      <a:lvl1pPr marL="342900" indent="-342900" algn="l" defTabSz="914363" rtl="0" eaLnBrk="1" latinLnBrk="0" hangingPunct="1">
        <a:lnSpc>
          <a:spcPct val="90000"/>
        </a:lnSpc>
        <a:spcBef>
          <a:spcPts val="1800"/>
        </a:spcBef>
        <a:buClr>
          <a:srgbClr val="95E427"/>
        </a:buClr>
        <a:buSzPct val="100000"/>
        <a:buFont typeface="Arial" pitchFamily="34" charset="0"/>
        <a:buChar char="•"/>
        <a:defRPr sz="2800" b="0" kern="1200" spc="-70" baseline="0">
          <a:solidFill>
            <a:schemeClr val="tx1">
              <a:lumMod val="65000"/>
              <a:lumOff val="35000"/>
            </a:schemeClr>
          </a:solidFill>
          <a:latin typeface="+mn-lt"/>
          <a:ea typeface="Segoe UI" pitchFamily="34" charset="0"/>
          <a:cs typeface="Segoe UI" pitchFamily="34" charset="0"/>
        </a:defRPr>
      </a:lvl1pPr>
      <a:lvl2pPr marL="628650" indent="-285750" algn="l" defTabSz="914363" rtl="0" eaLnBrk="1" latinLnBrk="0" hangingPunct="1">
        <a:lnSpc>
          <a:spcPct val="90000"/>
        </a:lnSpc>
        <a:spcBef>
          <a:spcPct val="20000"/>
        </a:spcBef>
        <a:buClr>
          <a:srgbClr val="95E427"/>
        </a:buClr>
        <a:buFont typeface="Arial" pitchFamily="34" charset="0"/>
        <a:buChar char="•"/>
        <a:defRPr sz="2400" b="0" kern="1200" spc="-70" baseline="0">
          <a:solidFill>
            <a:schemeClr val="tx1">
              <a:lumMod val="65000"/>
              <a:lumOff val="35000"/>
            </a:schemeClr>
          </a:solidFill>
          <a:latin typeface="+mn-lt"/>
          <a:ea typeface="Segoe UI" pitchFamily="34" charset="0"/>
          <a:cs typeface="Segoe UI" pitchFamily="34" charset="0"/>
        </a:defRPr>
      </a:lvl2pPr>
      <a:lvl3pPr marL="914400" indent="-285750" algn="l" defTabSz="914363" rtl="0" eaLnBrk="1" latinLnBrk="0" hangingPunct="1">
        <a:lnSpc>
          <a:spcPct val="90000"/>
        </a:lnSpc>
        <a:spcBef>
          <a:spcPct val="20000"/>
        </a:spcBef>
        <a:buClr>
          <a:srgbClr val="95E427"/>
        </a:buClr>
        <a:buFont typeface="Arial" pitchFamily="34" charset="0"/>
        <a:buChar char="•"/>
        <a:defRPr sz="2000" b="0" kern="1200" spc="-70" baseline="0">
          <a:solidFill>
            <a:schemeClr val="tx1">
              <a:lumMod val="65000"/>
              <a:lumOff val="35000"/>
            </a:schemeClr>
          </a:solidFill>
          <a:latin typeface="+mn-lt"/>
          <a:ea typeface="Segoe UI" pitchFamily="34" charset="0"/>
          <a:cs typeface="Segoe UI" pitchFamily="34" charset="0"/>
        </a:defRPr>
      </a:lvl3pPr>
      <a:lvl4pPr marL="1200150" indent="-285750" algn="l" defTabSz="914363" rtl="0" eaLnBrk="1" latinLnBrk="0" hangingPunct="1">
        <a:lnSpc>
          <a:spcPct val="90000"/>
        </a:lnSpc>
        <a:spcBef>
          <a:spcPct val="20000"/>
        </a:spcBef>
        <a:buClr>
          <a:srgbClr val="95E427"/>
        </a:buClr>
        <a:buFont typeface="Arial" pitchFamily="34" charset="0"/>
        <a:buChar char="•"/>
        <a:defRPr sz="1800" b="0" kern="1200" spc="-70" baseline="0">
          <a:solidFill>
            <a:schemeClr val="tx1">
              <a:lumMod val="65000"/>
              <a:lumOff val="35000"/>
            </a:schemeClr>
          </a:solidFill>
          <a:latin typeface="+mn-lt"/>
          <a:ea typeface="Segoe UI" pitchFamily="34" charset="0"/>
          <a:cs typeface="Segoe UI" pitchFamily="34" charset="0"/>
        </a:defRPr>
      </a:lvl4pPr>
      <a:lvl5pPr marL="1485900" indent="-285750" algn="l" defTabSz="914363" rtl="0" eaLnBrk="1" latinLnBrk="0" hangingPunct="1">
        <a:lnSpc>
          <a:spcPct val="90000"/>
        </a:lnSpc>
        <a:spcBef>
          <a:spcPct val="20000"/>
        </a:spcBef>
        <a:buClr>
          <a:srgbClr val="95E427"/>
        </a:buClr>
        <a:buFont typeface="Arial" pitchFamily="34" charset="0"/>
        <a:buChar char="•"/>
        <a:defRPr sz="1800" b="0" kern="1200" spc="-70" baseline="0">
          <a:solidFill>
            <a:schemeClr val="tx1">
              <a:lumMod val="65000"/>
              <a:lumOff val="35000"/>
            </a:schemeClr>
          </a:solidFill>
          <a:latin typeface="+mn-lt"/>
          <a:ea typeface="Segoe UI" pitchFamily="34" charset="0"/>
          <a:cs typeface="Segoe UI" pitchFamily="34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qunitjs.com/" TargetMode="External"/><Relationship Id="rId13" Type="http://schemas.openxmlformats.org/officeDocument/2006/relationships/hyperlink" Target="http://www.ncover.com/" TargetMode="External"/><Relationship Id="rId3" Type="http://schemas.openxmlformats.org/officeDocument/2006/relationships/hyperlink" Target="http://angularjs.org/" TargetMode="External"/><Relationship Id="rId7" Type="http://schemas.openxmlformats.org/officeDocument/2006/relationships/hyperlink" Target="http://autofixture.codeplex.com/" TargetMode="External"/><Relationship Id="rId12" Type="http://schemas.openxmlformats.org/officeDocument/2006/relationships/hyperlink" Target="http://www.ncrunch.ne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ithub.com/AutoMapper/AutoMapper" TargetMode="External"/><Relationship Id="rId11" Type="http://schemas.openxmlformats.org/officeDocument/2006/relationships/hyperlink" Target="http://continuoustests.com/" TargetMode="External"/><Relationship Id="rId5" Type="http://schemas.openxmlformats.org/officeDocument/2006/relationships/hyperlink" Target="http://xunit.codeplex.com/" TargetMode="External"/><Relationship Id="rId10" Type="http://schemas.openxmlformats.org/officeDocument/2006/relationships/hyperlink" Target="http://visualstudiogallery.msdn.microsoft.com/71a4e9bd-f660-448f-bd92-f5a65d39b7f0" TargetMode="External"/><Relationship Id="rId4" Type="http://schemas.openxmlformats.org/officeDocument/2006/relationships/hyperlink" Target="http://aspnet.codeplex.com/" TargetMode="External"/><Relationship Id="rId9" Type="http://schemas.openxmlformats.org/officeDocument/2006/relationships/hyperlink" Target="http://pivotal.github.io/jasmin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toMapper/AutoMapp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goo.gl/fTrVkm" TargetMode="External"/><Relationship Id="rId4" Type="http://schemas.openxmlformats.org/officeDocument/2006/relationships/hyperlink" Target="http://goo.gl/ep68v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ster.n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todomvc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r>
              <a:rPr lang="en-US" sz="3400" dirty="0" smtClean="0"/>
              <a:t>Google + Microsoft + Twitter = The Next Web</a:t>
            </a:r>
            <a:endParaRPr lang="el-GR" sz="3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George Nikolaropoulos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8200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 Google cause it rocks!</a:t>
            </a:r>
          </a:p>
          <a:p>
            <a:pPr lvl="1"/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Angular.Js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for its powerful template language and the ability to write custom directives for almost everything. You can create your own DSL over HTML!</a:t>
            </a:r>
          </a:p>
          <a:p>
            <a:pPr lvl="1"/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Google charts! The best looking, free and easy to use charts. Even commercial products lack some of their features.</a:t>
            </a:r>
            <a:endParaRPr lang="en-US" sz="2400" dirty="0"/>
          </a:p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 Microsoft cause it just works!</a:t>
            </a:r>
          </a:p>
          <a:p>
            <a:pPr lvl="1"/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Wcf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5 has the smallest configuration ever! Backwards compatible, tons of enterprise applications working with WSDL and Service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Referece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 are going to give Web API a try as it is the simplest REST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api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your money can buy ;)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Our Approach (1/2)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6636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 Twitter cause it flies!!</a:t>
            </a:r>
          </a:p>
          <a:p>
            <a:pPr lvl="1"/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Bootstrap is nowadays the dominant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css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library. It just went to v3.0 and it is greater than ever.</a:t>
            </a:r>
            <a:endParaRPr lang="en-US" sz="2400" dirty="0"/>
          </a:p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 Tools that are ready for the task</a:t>
            </a:r>
          </a:p>
          <a:p>
            <a:pPr lvl="1"/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Xunit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for your testing library along with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Autofixture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will change the way you think about TDD. Writing tests has just become your favorite task. And it can be done really fast ;)</a:t>
            </a:r>
          </a:p>
          <a:p>
            <a:pPr lvl="1"/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Jasmine and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Qunit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for our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test</a:t>
            </a:r>
          </a:p>
          <a:p>
            <a:pPr lvl="1"/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Font Awesome, a great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glyphicons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alternative with much more smooth rendering icons.</a:t>
            </a:r>
          </a:p>
          <a:p>
            <a:pPr lvl="1"/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TestDriven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for running our tests in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.Net</a:t>
            </a:r>
            <a:endParaRPr 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 many, many more!!!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Our Approach (2/2)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4532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Get The App UP and Running!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1683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6600" dirty="0" smtClean="0">
                <a:solidFill>
                  <a:srgbClr val="FF0000"/>
                </a:solidFill>
              </a:rPr>
              <a:t>Q</a:t>
            </a:r>
            <a:r>
              <a:rPr lang="en-US" sz="11500" dirty="0" smtClean="0">
                <a:solidFill>
                  <a:srgbClr val="8CC600"/>
                </a:solidFill>
              </a:rPr>
              <a:t>&amp;</a:t>
            </a:r>
            <a:r>
              <a:rPr lang="en-US" sz="16600" dirty="0" smtClean="0">
                <a:solidFill>
                  <a:srgbClr val="00AEEF"/>
                </a:solidFill>
              </a:rPr>
              <a:t>A</a:t>
            </a:r>
            <a:endParaRPr lang="el-GR" sz="16600" dirty="0">
              <a:solidFill>
                <a:srgbClr val="00AEEF"/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5300"/>
                </a:solidFill>
              </a:rPr>
              <a:t>Questions And Answers</a:t>
            </a:r>
            <a:endParaRPr lang="el-GR" dirty="0">
              <a:solidFill>
                <a:srgbClr val="FF5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8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066800"/>
            <a:ext cx="8686800" cy="5029200"/>
          </a:xfrm>
        </p:spPr>
        <p:txBody>
          <a:bodyPr>
            <a:noAutofit/>
          </a:bodyPr>
          <a:lstStyle/>
          <a:p>
            <a:r>
              <a:rPr lang="en-US" dirty="0" smtClean="0"/>
              <a:t>Web is the future even for mobile devices.</a:t>
            </a:r>
          </a:p>
          <a:p>
            <a:r>
              <a:rPr lang="en-US" dirty="0" smtClean="0"/>
              <a:t>Tons of choices and open source frameworks</a:t>
            </a:r>
          </a:p>
          <a:p>
            <a:r>
              <a:rPr lang="en-US" dirty="0" smtClean="0"/>
              <a:t>Not all of them enterprise ready</a:t>
            </a:r>
            <a:endParaRPr lang="en-US" dirty="0"/>
          </a:p>
          <a:p>
            <a:r>
              <a:rPr lang="en-US" dirty="0" smtClean="0"/>
              <a:t>Test your technology, do your research</a:t>
            </a:r>
          </a:p>
          <a:p>
            <a:r>
              <a:rPr lang="en-US" dirty="0" smtClean="0"/>
              <a:t>You can always be on the “safe side” using the big 3 (Microsoft, Google, Facebook)</a:t>
            </a:r>
          </a:p>
          <a:p>
            <a:r>
              <a:rPr lang="en-US" dirty="0" smtClean="0"/>
              <a:t>Angular.js seems one of the most promising frameworks. BUT, check out the next “Next” thing: </a:t>
            </a:r>
            <a:r>
              <a:rPr lang="en-US" dirty="0"/>
              <a:t>http://www.polymer-project.org</a:t>
            </a:r>
            <a:r>
              <a:rPr lang="en-US" dirty="0" smtClean="0"/>
              <a:t>/</a:t>
            </a:r>
            <a:endParaRPr lang="el-G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summary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9049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066800"/>
            <a:ext cx="8686800" cy="5029200"/>
          </a:xfrm>
        </p:spPr>
        <p:txBody>
          <a:bodyPr>
            <a:noAutofit/>
          </a:bodyPr>
          <a:lstStyle/>
          <a:p>
            <a:r>
              <a:rPr lang="en-US" sz="1800" dirty="0">
                <a:hlinkClick r:id="rId3"/>
              </a:rPr>
              <a:t>http://angularjs.org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r>
              <a:rPr lang="en-US" sz="1800" dirty="0">
                <a:hlinkClick r:id="rId4"/>
              </a:rPr>
              <a:t>http://aspnet.codeplex.com/</a:t>
            </a:r>
            <a:endParaRPr lang="en-US" sz="1800" dirty="0" smtClean="0">
              <a:hlinkClick r:id="rId5"/>
            </a:endParaRPr>
          </a:p>
          <a:p>
            <a:r>
              <a:rPr lang="en-US" sz="1800" dirty="0" smtClean="0">
                <a:hlinkClick r:id="rId5"/>
              </a:rPr>
              <a:t>http</a:t>
            </a:r>
            <a:r>
              <a:rPr lang="en-US" sz="1800" dirty="0">
                <a:hlinkClick r:id="rId5"/>
              </a:rPr>
              <a:t>://xunit.codeplex.com</a:t>
            </a:r>
            <a:r>
              <a:rPr lang="en-US" sz="1800" dirty="0" smtClean="0">
                <a:hlinkClick r:id="rId5"/>
              </a:rPr>
              <a:t>/</a:t>
            </a:r>
            <a:endParaRPr lang="en-US" sz="1800" dirty="0" smtClean="0"/>
          </a:p>
          <a:p>
            <a:r>
              <a:rPr lang="en-US" sz="1800" dirty="0">
                <a:hlinkClick r:id="rId6"/>
              </a:rPr>
              <a:t>https://</a:t>
            </a:r>
            <a:r>
              <a:rPr lang="en-US" sz="1800" dirty="0" smtClean="0">
                <a:hlinkClick r:id="rId6"/>
              </a:rPr>
              <a:t>github.com/AutoMapper/AutoMapper</a:t>
            </a:r>
            <a:endParaRPr lang="en-US" sz="1800" dirty="0" smtClean="0"/>
          </a:p>
          <a:p>
            <a:r>
              <a:rPr lang="en-US" sz="1800" dirty="0">
                <a:hlinkClick r:id="rId7"/>
              </a:rPr>
              <a:t>http://autofixture.codeplex.com</a:t>
            </a:r>
            <a:r>
              <a:rPr lang="en-US" sz="1800" dirty="0" smtClean="0">
                <a:hlinkClick r:id="rId7"/>
              </a:rPr>
              <a:t>/</a:t>
            </a:r>
            <a:endParaRPr lang="en-US" sz="1800" dirty="0" smtClean="0"/>
          </a:p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qunitjs.com/</a:t>
            </a:r>
            <a:endParaRPr lang="en-US" sz="1800" dirty="0" smtClean="0"/>
          </a:p>
          <a:p>
            <a:r>
              <a:rPr lang="en-US" sz="1800" dirty="0">
                <a:hlinkClick r:id="rId9"/>
              </a:rPr>
              <a:t>http://pivotal.github.io/jasmine</a:t>
            </a:r>
            <a:r>
              <a:rPr lang="en-US" sz="1800" dirty="0" smtClean="0">
                <a:hlinkClick r:id="rId9"/>
              </a:rPr>
              <a:t>/</a:t>
            </a:r>
            <a:endParaRPr lang="en-US" sz="1800" dirty="0" smtClean="0"/>
          </a:p>
          <a:p>
            <a:r>
              <a:rPr lang="en-US" sz="1800" dirty="0">
                <a:hlinkClick r:id="rId10"/>
              </a:rPr>
              <a:t>http://</a:t>
            </a:r>
            <a:r>
              <a:rPr lang="en-US" sz="1800" dirty="0" smtClean="0">
                <a:hlinkClick r:id="rId10"/>
              </a:rPr>
              <a:t>visualstudiogallery.msdn.microsoft.com/71a4e9bd-f660-448f-bd92-f5a65d39b7f0</a:t>
            </a:r>
            <a:endParaRPr lang="en-US" sz="1800" dirty="0" smtClean="0"/>
          </a:p>
          <a:p>
            <a:r>
              <a:rPr lang="en-US" sz="1800" dirty="0">
                <a:hlinkClick r:id="rId11"/>
              </a:rPr>
              <a:t>http://continuoustests.com</a:t>
            </a:r>
            <a:r>
              <a:rPr lang="en-US" sz="1800" dirty="0" smtClean="0">
                <a:hlinkClick r:id="rId11"/>
              </a:rPr>
              <a:t>/</a:t>
            </a:r>
            <a:endParaRPr lang="en-US" sz="1800" dirty="0" smtClean="0"/>
          </a:p>
          <a:p>
            <a:r>
              <a:rPr lang="en-US" sz="1800" dirty="0">
                <a:hlinkClick r:id="rId12"/>
              </a:rPr>
              <a:t>http://www.ncrunch.net</a:t>
            </a:r>
            <a:r>
              <a:rPr lang="en-US" sz="1800" dirty="0" smtClean="0">
                <a:hlinkClick r:id="rId12"/>
              </a:rPr>
              <a:t>/</a:t>
            </a:r>
            <a:endParaRPr lang="en-US" sz="1800" dirty="0" smtClean="0"/>
          </a:p>
          <a:p>
            <a:r>
              <a:rPr lang="en-US" sz="1800" dirty="0">
                <a:hlinkClick r:id="rId13"/>
              </a:rPr>
              <a:t>http://www.ncover.com/</a:t>
            </a:r>
            <a:endParaRPr lang="el-G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6" y="144463"/>
            <a:ext cx="8687517" cy="9223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References / links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4075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i="1" dirty="0" smtClean="0"/>
              <a:t>Thank you</a:t>
            </a:r>
            <a:endParaRPr lang="el-GR" sz="9600" i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7764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95400"/>
            <a:ext cx="59436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5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28600" y="285750"/>
            <a:ext cx="8839200" cy="4972050"/>
          </a:xfrm>
        </p:spPr>
        <p:txBody>
          <a:bodyPr/>
          <a:lstStyle/>
          <a:p>
            <a:r>
              <a:rPr lang="en-US" dirty="0" smtClean="0"/>
              <a:t>Google + Microsoft + Twitter = The Next Web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8857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details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Love Programming Languages</a:t>
            </a:r>
          </a:p>
          <a:p>
            <a:r>
              <a:rPr lang="en-US" dirty="0" smtClean="0"/>
              <a:t>Game Programming is a passion</a:t>
            </a:r>
          </a:p>
          <a:p>
            <a:r>
              <a:rPr lang="en-US" dirty="0" smtClean="0"/>
              <a:t>Addicted Gamer</a:t>
            </a:r>
          </a:p>
          <a:p>
            <a:r>
              <a:rPr lang="en-US" dirty="0" smtClean="0"/>
              <a:t>MSc in Advanced Computer Science</a:t>
            </a:r>
          </a:p>
          <a:p>
            <a:r>
              <a:rPr lang="en-US" dirty="0" smtClean="0"/>
              <a:t>Worked in NYC and London for Morgan Stanley</a:t>
            </a:r>
          </a:p>
          <a:p>
            <a:r>
              <a:rPr lang="en-US" dirty="0" smtClean="0"/>
              <a:t>CIO of </a:t>
            </a:r>
            <a:r>
              <a:rPr lang="en-US" dirty="0" err="1" smtClean="0"/>
              <a:t>Minettas</a:t>
            </a:r>
            <a:r>
              <a:rPr lang="en-US" dirty="0" smtClean="0"/>
              <a:t> Insurances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355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gnikolaropoulos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sz="1200" dirty="0" smtClean="0"/>
              <a:t>www.facebook.com/george.nikolaropoulos</a:t>
            </a:r>
            <a:endParaRPr lang="el-G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sz="1400" dirty="0" smtClean="0"/>
              <a:t>www.softwarebytes.blogspot.com</a:t>
            </a:r>
            <a:endParaRPr lang="el-G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sz="1600" dirty="0" smtClean="0"/>
              <a:t>g.nikolaropoulos@gmail.com</a:t>
            </a:r>
            <a:endParaRPr lang="el-G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 touch</a:t>
            </a:r>
            <a:endParaRPr lang="el-GR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93" y="2035703"/>
            <a:ext cx="572977" cy="481544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719" y="2014368"/>
            <a:ext cx="524213" cy="524213"/>
          </a:xfrm>
          <a:prstGeom prst="rect">
            <a:avLst/>
          </a:prstGeom>
        </p:spPr>
      </p:pic>
      <p:pic>
        <p:nvPicPr>
          <p:cNvPr id="13" name="Content Placeholder 13"/>
          <p:cNvPicPr>
            <a:picLocks noGrp="1" noChangeAspect="1"/>
          </p:cNvPicPr>
          <p:nvPr>
            <p:ph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679" y="4495819"/>
            <a:ext cx="536404" cy="457162"/>
          </a:xfrm>
          <a:prstGeom prst="rect">
            <a:avLst/>
          </a:prstGeom>
        </p:spPr>
      </p:pic>
      <p:pic>
        <p:nvPicPr>
          <p:cNvPr id="14" name="Content Placeholder 12"/>
          <p:cNvPicPr>
            <a:picLocks noGrp="1" noChangeAspect="1"/>
          </p:cNvPicPr>
          <p:nvPr>
            <p:ph sz="quarter" idx="2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948" y="4495819"/>
            <a:ext cx="673723" cy="52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2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Enterprise Web Applications</a:t>
            </a:r>
          </a:p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Our 3tier Architecture</a:t>
            </a:r>
          </a:p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Too many choices</a:t>
            </a:r>
          </a:p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Our approach</a:t>
            </a:r>
          </a:p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Demo!</a:t>
            </a:r>
          </a:p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Conclusions</a:t>
            </a: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endParaRPr lang="el-GR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agenda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7427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Have to be 99.99% up if not higher</a:t>
            </a:r>
          </a:p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Cannot easily stand the risk of open source, niche or untested technologies.</a:t>
            </a:r>
          </a:p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Every bit of technology use has to be fully documented</a:t>
            </a:r>
          </a:p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 has to have nice looking graphics, easy to grasp analytics.</a:t>
            </a: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endParaRPr lang="el-GR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Enterprise web applications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6817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Model, Services, Clients</a:t>
            </a:r>
          </a:p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“Closed” 3tier Architecture, each layer talks only to its sibling (client-&gt;service-&gt;model)</a:t>
            </a:r>
          </a:p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Each layer has a ton of technologies that can be applied to it.</a:t>
            </a:r>
          </a:p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Which one is right?</a:t>
            </a: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endParaRPr lang="el-GR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3tier architecture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7872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219200"/>
            <a:ext cx="8686800" cy="50292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Model choices</a:t>
            </a:r>
          </a:p>
          <a:p>
            <a:pPr lvl="1"/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sql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or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Sql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  <a:p>
            <a:pPr lvl="1"/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Anemic Model or Domain Model?</a:t>
            </a:r>
          </a:p>
          <a:p>
            <a:pPr lvl="1"/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What about POCOs and DTOs?</a:t>
            </a:r>
          </a:p>
          <a:p>
            <a:pPr lvl="1"/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Automapper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github.com/AutoMapper/AutoMapper</a:t>
            </a:r>
            <a:r>
              <a:rPr lang="en-US" sz="2400" dirty="0" smtClean="0"/>
              <a:t>)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? Custom Mapper?</a:t>
            </a:r>
          </a:p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Service Layer Choices</a:t>
            </a:r>
          </a:p>
          <a:p>
            <a:pPr lvl="1"/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IoC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containers (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Funq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Castle,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Autofac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,…) check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http://goo.gl/ep68vG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http://goo.gl/fTrVkm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the most up to date comparisons</a:t>
            </a:r>
          </a:p>
          <a:p>
            <a:pPr lvl="1"/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Rest?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Wcf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? Soap? Service Stack?</a:t>
            </a:r>
          </a:p>
          <a:p>
            <a:pPr lvl="1"/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Which framework? (Rails,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.Net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Pylons, JSP,…)</a:t>
            </a:r>
            <a:endParaRPr lang="el-GR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Too many choices (1/2)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9891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UX choices</a:t>
            </a:r>
          </a:p>
          <a:p>
            <a:pPr lvl="1"/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View Engines (Razor, Spark, …)</a:t>
            </a:r>
          </a:p>
          <a:p>
            <a:pPr lvl="1"/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 5 or not?</a:t>
            </a:r>
          </a:p>
          <a:p>
            <a:pPr lvl="1"/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MVC Hell!! (Batman.js, Angular.js, Ember.js, Backbone.js, …)</a:t>
            </a:r>
          </a:p>
          <a:p>
            <a:pPr lvl="1"/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UI Hell!!! (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Jquery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UI, Ext.js, Bootstrap, CSS 3, … )</a:t>
            </a:r>
          </a:p>
          <a:p>
            <a:pPr lvl="1"/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Templates (Mustache,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eRuby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Django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Hamlet, … )</a:t>
            </a:r>
          </a:p>
          <a:p>
            <a:pPr lvl="1"/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See 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http://jster.net/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http://todomvc.com/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Too many choices (2/2)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6985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">
  <a:themeElements>
    <a:clrScheme name="SQL2008_R2">
      <a:dk1>
        <a:srgbClr val="000000"/>
      </a:dk1>
      <a:lt1>
        <a:srgbClr val="FFFFFF"/>
      </a:lt1>
      <a:dk2>
        <a:srgbClr val="595959"/>
      </a:dk2>
      <a:lt2>
        <a:srgbClr val="F2F2F2"/>
      </a:lt2>
      <a:accent1>
        <a:srgbClr val="D90026"/>
      </a:accent1>
      <a:accent2>
        <a:srgbClr val="5082B9"/>
      </a:accent2>
      <a:accent3>
        <a:srgbClr val="64BE46"/>
      </a:accent3>
      <a:accent4>
        <a:srgbClr val="F3E207"/>
      </a:accent4>
      <a:accent5>
        <a:srgbClr val="FFA514"/>
      </a:accent5>
      <a:accent6>
        <a:srgbClr val="691987"/>
      </a:accent6>
      <a:hlink>
        <a:srgbClr val="00B0F0"/>
      </a:hlink>
      <a:folHlink>
        <a:srgbClr val="7DDDFF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accent6">
                <a:lumMod val="75000"/>
              </a:schemeClr>
            </a:gs>
            <a:gs pos="80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</a:gradFill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indent="-396875">
          <a:lnSpc>
            <a:spcPct val="90000"/>
          </a:lnSpc>
          <a:spcBef>
            <a:spcPct val="20000"/>
          </a:spcBef>
          <a:buClr>
            <a:srgbClr val="777777"/>
          </a:buClr>
          <a:defRPr sz="2400" dirty="0" err="1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MS936_SQL_Server_2008_R2_DPE_Template_final</Template>
  <TotalTime>27994</TotalTime>
  <Words>686</Words>
  <Application>Microsoft Office PowerPoint</Application>
  <PresentationFormat>On-screen Show (4:3)</PresentationFormat>
  <Paragraphs>102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Broadway</vt:lpstr>
      <vt:lpstr>Calibri</vt:lpstr>
      <vt:lpstr>Segoe</vt:lpstr>
      <vt:lpstr>Segoe UI</vt:lpstr>
      <vt:lpstr>Segoe UI Light</vt:lpstr>
      <vt:lpstr>Segoe UI Semibold</vt:lpstr>
      <vt:lpstr>Tekton Pro Cond</vt:lpstr>
      <vt:lpstr>Wingdings</vt:lpstr>
      <vt:lpstr>Master</vt:lpstr>
      <vt:lpstr>PowerPoint Presentation</vt:lpstr>
      <vt:lpstr>PowerPoint Presentation</vt:lpstr>
      <vt:lpstr>Speaker details</vt:lpstr>
      <vt:lpstr>Get in touch</vt:lpstr>
      <vt:lpstr>agenda</vt:lpstr>
      <vt:lpstr>Enterprise web applications</vt:lpstr>
      <vt:lpstr>3tier architecture</vt:lpstr>
      <vt:lpstr>Too many choices (1/2)</vt:lpstr>
      <vt:lpstr>Too many choices (2/2)</vt:lpstr>
      <vt:lpstr>Our Approach (1/2)</vt:lpstr>
      <vt:lpstr>Our Approach (2/2)</vt:lpstr>
      <vt:lpstr>PowerPoint Presentation</vt:lpstr>
      <vt:lpstr>Q&amp;A</vt:lpstr>
      <vt:lpstr>summary </vt:lpstr>
      <vt:lpstr>References / links</vt:lpstr>
      <vt:lpstr>Thank you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Works Racing Community</dc:title>
  <dc:creator>rdoherty</dc:creator>
  <dc:description>Adventure Works Racing Community is a demo that highlights some of the new capabilities of SQL Server 2008 such as Spatial, FILESTREAM and Data Mining.
    This presentation is provided as a useful resource to show the main architectural concepts shown in the Adventure Works Racing Community demo.
by rdoherty</dc:description>
  <cp:lastModifiedBy>George Nikolaropoulos</cp:lastModifiedBy>
  <cp:revision>1512</cp:revision>
  <cp:lastPrinted>2011-09-16T21:37:02Z</cp:lastPrinted>
  <dcterms:created xsi:type="dcterms:W3CDTF">2010-01-11T15:16:58Z</dcterms:created>
  <dcterms:modified xsi:type="dcterms:W3CDTF">2013-12-07T05:34:41Z</dcterms:modified>
  <cp:version>1.0</cp:version>
</cp:coreProperties>
</file>