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61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7" r:id="rId19"/>
    <p:sldId id="263" r:id="rId20"/>
    <p:sldId id="264" r:id="rId21"/>
    <p:sldId id="266" r:id="rId22"/>
    <p:sldId id="265" r:id="rId2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C3FF"/>
    <a:srgbClr val="0069FF"/>
    <a:srgbClr val="3584CB"/>
    <a:srgbClr val="97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616" autoAdjust="0"/>
  </p:normalViewPr>
  <p:slideViewPr>
    <p:cSldViewPr snapToGrid="0">
      <p:cViewPr varScale="1">
        <p:scale>
          <a:sx n="96" d="100"/>
          <a:sy n="96" d="100"/>
        </p:scale>
        <p:origin x="-20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141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E025C-89B3-4F34-9F7D-CC9A81E66261}" type="doc">
      <dgm:prSet loTypeId="urn:microsoft.com/office/officeart/2005/8/layout/process4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l-GR"/>
        </a:p>
      </dgm:t>
    </dgm:pt>
    <dgm:pt modelId="{27724CA7-A441-4835-B02E-5B9EAAF3A3B8}">
      <dgm:prSet phldrT="[Κείμενο]"/>
      <dgm:spPr/>
      <dgm:t>
        <a:bodyPr/>
        <a:lstStyle/>
        <a:p>
          <a:pPr algn="ctr"/>
          <a:r>
            <a:rPr lang="en-GB" b="1" i="0" dirty="0" smtClean="0"/>
            <a:t>Business Understanding &amp; Problem Definition</a:t>
          </a:r>
          <a:endParaRPr lang="el-GR" dirty="0"/>
        </a:p>
      </dgm:t>
    </dgm:pt>
    <dgm:pt modelId="{14EF712B-F8EC-4689-AD11-B4773CFC8DB0}" type="parTrans" cxnId="{6992EF61-72AC-490F-89D0-1ED58B370790}">
      <dgm:prSet/>
      <dgm:spPr/>
      <dgm:t>
        <a:bodyPr/>
        <a:lstStyle/>
        <a:p>
          <a:endParaRPr lang="el-GR"/>
        </a:p>
      </dgm:t>
    </dgm:pt>
    <dgm:pt modelId="{58F4B5AE-2D2D-44A7-B524-9E4DE7C1F075}" type="sibTrans" cxnId="{6992EF61-72AC-490F-89D0-1ED58B370790}">
      <dgm:prSet/>
      <dgm:spPr/>
      <dgm:t>
        <a:bodyPr/>
        <a:lstStyle/>
        <a:p>
          <a:endParaRPr lang="el-GR"/>
        </a:p>
      </dgm:t>
    </dgm:pt>
    <dgm:pt modelId="{7134AED7-4497-42A1-A609-84AB1F056757}">
      <dgm:prSet phldrT="[Κείμενο]"/>
      <dgm:spPr/>
      <dgm:t>
        <a:bodyPr/>
        <a:lstStyle/>
        <a:p>
          <a:r>
            <a:rPr lang="en-US" b="1" dirty="0" smtClean="0"/>
            <a:t>Data Preprocessing (!)</a:t>
          </a:r>
          <a:endParaRPr lang="el-GR" b="1" dirty="0"/>
        </a:p>
      </dgm:t>
    </dgm:pt>
    <dgm:pt modelId="{C378EB71-F00F-403B-A6E3-F4ACE16EF4C1}" type="parTrans" cxnId="{C508CE59-AD2C-42CC-9AAA-F88A0038A496}">
      <dgm:prSet/>
      <dgm:spPr/>
      <dgm:t>
        <a:bodyPr/>
        <a:lstStyle/>
        <a:p>
          <a:endParaRPr lang="el-GR"/>
        </a:p>
      </dgm:t>
    </dgm:pt>
    <dgm:pt modelId="{4098DD2D-DBB1-443B-969C-37E5926CF7DF}" type="sibTrans" cxnId="{C508CE59-AD2C-42CC-9AAA-F88A0038A496}">
      <dgm:prSet/>
      <dgm:spPr/>
      <dgm:t>
        <a:bodyPr/>
        <a:lstStyle/>
        <a:p>
          <a:endParaRPr lang="el-GR"/>
        </a:p>
      </dgm:t>
    </dgm:pt>
    <dgm:pt modelId="{A17BA57D-1E33-48E1-9FCA-07B0BF3D86B1}">
      <dgm:prSet phldrT="[Κείμενο]"/>
      <dgm:spPr/>
      <dgm:t>
        <a:bodyPr/>
        <a:lstStyle/>
        <a:p>
          <a:r>
            <a:rPr lang="en-US" b="1" dirty="0" smtClean="0"/>
            <a:t>Data mining algorithm implementation</a:t>
          </a:r>
          <a:endParaRPr lang="el-GR" b="1" dirty="0"/>
        </a:p>
      </dgm:t>
    </dgm:pt>
    <dgm:pt modelId="{E0E63F2F-5F3D-4ECD-B15C-AEE7A0AB782F}" type="parTrans" cxnId="{A7A138E2-62E6-402F-9D84-9AE7BAADB2A7}">
      <dgm:prSet/>
      <dgm:spPr/>
      <dgm:t>
        <a:bodyPr/>
        <a:lstStyle/>
        <a:p>
          <a:endParaRPr lang="el-GR"/>
        </a:p>
      </dgm:t>
    </dgm:pt>
    <dgm:pt modelId="{F3BE64A8-C236-4E63-9F16-4702D4F87064}" type="sibTrans" cxnId="{A7A138E2-62E6-402F-9D84-9AE7BAADB2A7}">
      <dgm:prSet/>
      <dgm:spPr/>
      <dgm:t>
        <a:bodyPr/>
        <a:lstStyle/>
        <a:p>
          <a:endParaRPr lang="el-GR"/>
        </a:p>
      </dgm:t>
    </dgm:pt>
    <dgm:pt modelId="{535864E3-275F-45A8-B36E-0FF898D01F41}">
      <dgm:prSet phldrT="[Κείμενο]"/>
      <dgm:spPr/>
      <dgm:t>
        <a:bodyPr/>
        <a:lstStyle/>
        <a:p>
          <a:r>
            <a:rPr lang="en-US" b="1" dirty="0" smtClean="0"/>
            <a:t>Data Understanding &amp; Data Collection</a:t>
          </a:r>
          <a:endParaRPr lang="el-GR" b="1" dirty="0"/>
        </a:p>
      </dgm:t>
    </dgm:pt>
    <dgm:pt modelId="{0117C256-5C03-4D3D-88E1-3D5FF60663FC}" type="parTrans" cxnId="{78F3E4AA-E374-4AAC-8410-B19AF291CB3D}">
      <dgm:prSet/>
      <dgm:spPr/>
      <dgm:t>
        <a:bodyPr/>
        <a:lstStyle/>
        <a:p>
          <a:endParaRPr lang="el-GR"/>
        </a:p>
      </dgm:t>
    </dgm:pt>
    <dgm:pt modelId="{62778DC1-2698-459F-8BF3-652D074EFBF4}" type="sibTrans" cxnId="{78F3E4AA-E374-4AAC-8410-B19AF291CB3D}">
      <dgm:prSet/>
      <dgm:spPr/>
      <dgm:t>
        <a:bodyPr/>
        <a:lstStyle/>
        <a:p>
          <a:endParaRPr lang="el-GR"/>
        </a:p>
      </dgm:t>
    </dgm:pt>
    <dgm:pt modelId="{49AADBC8-80E5-4863-A75B-B32BD45C12B2}">
      <dgm:prSet phldrT="[Κείμενο]"/>
      <dgm:spPr/>
      <dgm:t>
        <a:bodyPr/>
        <a:lstStyle/>
        <a:p>
          <a:r>
            <a:rPr lang="en-US" b="1" dirty="0" smtClean="0"/>
            <a:t>Results Interpretation &amp; Evaluation</a:t>
          </a:r>
          <a:endParaRPr lang="el-GR" b="1" dirty="0"/>
        </a:p>
      </dgm:t>
    </dgm:pt>
    <dgm:pt modelId="{410CB3F0-257F-4C9E-B1E3-D784207D9C2D}" type="parTrans" cxnId="{5A62049E-D506-4079-B5E5-0A341CC11968}">
      <dgm:prSet/>
      <dgm:spPr/>
      <dgm:t>
        <a:bodyPr/>
        <a:lstStyle/>
        <a:p>
          <a:endParaRPr lang="el-GR"/>
        </a:p>
      </dgm:t>
    </dgm:pt>
    <dgm:pt modelId="{7A8257DC-9DA6-4366-8BCE-E4E6944EAE98}" type="sibTrans" cxnId="{5A62049E-D506-4079-B5E5-0A341CC11968}">
      <dgm:prSet/>
      <dgm:spPr/>
      <dgm:t>
        <a:bodyPr/>
        <a:lstStyle/>
        <a:p>
          <a:endParaRPr lang="el-GR"/>
        </a:p>
      </dgm:t>
    </dgm:pt>
    <dgm:pt modelId="{8A0D2E4B-F4D5-4129-99A6-CF2FB2947439}" type="pres">
      <dgm:prSet presAssocID="{D18E025C-89B3-4F34-9F7D-CC9A81E662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7EAD1190-F125-4ABF-B17D-3DDFDCEB60DC}" type="pres">
      <dgm:prSet presAssocID="{49AADBC8-80E5-4863-A75B-B32BD45C12B2}" presName="boxAndChildren" presStyleCnt="0"/>
      <dgm:spPr/>
      <dgm:t>
        <a:bodyPr/>
        <a:lstStyle/>
        <a:p>
          <a:endParaRPr lang="en-GB"/>
        </a:p>
      </dgm:t>
    </dgm:pt>
    <dgm:pt modelId="{106588C8-01B7-46D1-A45A-232BEA035076}" type="pres">
      <dgm:prSet presAssocID="{49AADBC8-80E5-4863-A75B-B32BD45C12B2}" presName="parentTextBox" presStyleLbl="node1" presStyleIdx="0" presStyleCnt="5"/>
      <dgm:spPr/>
      <dgm:t>
        <a:bodyPr/>
        <a:lstStyle/>
        <a:p>
          <a:endParaRPr lang="el-GR"/>
        </a:p>
      </dgm:t>
    </dgm:pt>
    <dgm:pt modelId="{EEB60FA4-3E9B-4797-B674-066F361043A7}" type="pres">
      <dgm:prSet presAssocID="{F3BE64A8-C236-4E63-9F16-4702D4F87064}" presName="sp" presStyleCnt="0"/>
      <dgm:spPr/>
      <dgm:t>
        <a:bodyPr/>
        <a:lstStyle/>
        <a:p>
          <a:endParaRPr lang="en-GB"/>
        </a:p>
      </dgm:t>
    </dgm:pt>
    <dgm:pt modelId="{8323D049-CA26-4CDC-A4B4-3B371364D1D9}" type="pres">
      <dgm:prSet presAssocID="{A17BA57D-1E33-48E1-9FCA-07B0BF3D86B1}" presName="arrowAndChildren" presStyleCnt="0"/>
      <dgm:spPr/>
      <dgm:t>
        <a:bodyPr/>
        <a:lstStyle/>
        <a:p>
          <a:endParaRPr lang="en-GB"/>
        </a:p>
      </dgm:t>
    </dgm:pt>
    <dgm:pt modelId="{0C950589-2813-43DF-A138-3225A3C4AF54}" type="pres">
      <dgm:prSet presAssocID="{A17BA57D-1E33-48E1-9FCA-07B0BF3D86B1}" presName="parentTextArrow" presStyleLbl="node1" presStyleIdx="1" presStyleCnt="5"/>
      <dgm:spPr/>
      <dgm:t>
        <a:bodyPr/>
        <a:lstStyle/>
        <a:p>
          <a:endParaRPr lang="el-GR"/>
        </a:p>
      </dgm:t>
    </dgm:pt>
    <dgm:pt modelId="{83D8EA46-6E8D-4E60-AB9A-6E6B8FB7EEF0}" type="pres">
      <dgm:prSet presAssocID="{4098DD2D-DBB1-443B-969C-37E5926CF7DF}" presName="sp" presStyleCnt="0"/>
      <dgm:spPr/>
      <dgm:t>
        <a:bodyPr/>
        <a:lstStyle/>
        <a:p>
          <a:endParaRPr lang="en-GB"/>
        </a:p>
      </dgm:t>
    </dgm:pt>
    <dgm:pt modelId="{918CB319-2ABD-4EC1-B707-C3C85C2B1F53}" type="pres">
      <dgm:prSet presAssocID="{7134AED7-4497-42A1-A609-84AB1F056757}" presName="arrowAndChildren" presStyleCnt="0"/>
      <dgm:spPr/>
      <dgm:t>
        <a:bodyPr/>
        <a:lstStyle/>
        <a:p>
          <a:endParaRPr lang="en-GB"/>
        </a:p>
      </dgm:t>
    </dgm:pt>
    <dgm:pt modelId="{C384295B-F1CD-4B2C-B745-429F89E8098E}" type="pres">
      <dgm:prSet presAssocID="{7134AED7-4497-42A1-A609-84AB1F056757}" presName="parentTextArrow" presStyleLbl="node1" presStyleIdx="2" presStyleCnt="5"/>
      <dgm:spPr/>
      <dgm:t>
        <a:bodyPr/>
        <a:lstStyle/>
        <a:p>
          <a:endParaRPr lang="el-GR"/>
        </a:p>
      </dgm:t>
    </dgm:pt>
    <dgm:pt modelId="{6E50CEB7-7CE1-4457-B50D-C72CB35CD6AD}" type="pres">
      <dgm:prSet presAssocID="{62778DC1-2698-459F-8BF3-652D074EFBF4}" presName="sp" presStyleCnt="0"/>
      <dgm:spPr/>
      <dgm:t>
        <a:bodyPr/>
        <a:lstStyle/>
        <a:p>
          <a:endParaRPr lang="en-GB"/>
        </a:p>
      </dgm:t>
    </dgm:pt>
    <dgm:pt modelId="{8293E4FE-CEBB-4BC0-8317-93948962D315}" type="pres">
      <dgm:prSet presAssocID="{535864E3-275F-45A8-B36E-0FF898D01F41}" presName="arrowAndChildren" presStyleCnt="0"/>
      <dgm:spPr/>
      <dgm:t>
        <a:bodyPr/>
        <a:lstStyle/>
        <a:p>
          <a:endParaRPr lang="en-GB"/>
        </a:p>
      </dgm:t>
    </dgm:pt>
    <dgm:pt modelId="{B225E664-B613-402F-8262-85B7ED64ED42}" type="pres">
      <dgm:prSet presAssocID="{535864E3-275F-45A8-B36E-0FF898D01F41}" presName="parentTextArrow" presStyleLbl="node1" presStyleIdx="3" presStyleCnt="5"/>
      <dgm:spPr/>
      <dgm:t>
        <a:bodyPr/>
        <a:lstStyle/>
        <a:p>
          <a:endParaRPr lang="el-GR"/>
        </a:p>
      </dgm:t>
    </dgm:pt>
    <dgm:pt modelId="{4408255C-E4F7-4957-98BC-EA3E890810DE}" type="pres">
      <dgm:prSet presAssocID="{58F4B5AE-2D2D-44A7-B524-9E4DE7C1F075}" presName="sp" presStyleCnt="0"/>
      <dgm:spPr/>
      <dgm:t>
        <a:bodyPr/>
        <a:lstStyle/>
        <a:p>
          <a:endParaRPr lang="en-GB"/>
        </a:p>
      </dgm:t>
    </dgm:pt>
    <dgm:pt modelId="{63979E1E-16E1-4E53-AAF7-554DBD2104A0}" type="pres">
      <dgm:prSet presAssocID="{27724CA7-A441-4835-B02E-5B9EAAF3A3B8}" presName="arrowAndChildren" presStyleCnt="0"/>
      <dgm:spPr/>
      <dgm:t>
        <a:bodyPr/>
        <a:lstStyle/>
        <a:p>
          <a:endParaRPr lang="en-GB"/>
        </a:p>
      </dgm:t>
    </dgm:pt>
    <dgm:pt modelId="{2BE0B1D7-0DCF-4A81-B5AE-07AC93797BF5}" type="pres">
      <dgm:prSet presAssocID="{27724CA7-A441-4835-B02E-5B9EAAF3A3B8}" presName="parentTextArrow" presStyleLbl="node1" presStyleIdx="4" presStyleCnt="5" custLinFactNeighborY="-221"/>
      <dgm:spPr/>
      <dgm:t>
        <a:bodyPr/>
        <a:lstStyle/>
        <a:p>
          <a:endParaRPr lang="el-GR"/>
        </a:p>
      </dgm:t>
    </dgm:pt>
  </dgm:ptLst>
  <dgm:cxnLst>
    <dgm:cxn modelId="{6992EF61-72AC-490F-89D0-1ED58B370790}" srcId="{D18E025C-89B3-4F34-9F7D-CC9A81E66261}" destId="{27724CA7-A441-4835-B02E-5B9EAAF3A3B8}" srcOrd="0" destOrd="0" parTransId="{14EF712B-F8EC-4689-AD11-B4773CFC8DB0}" sibTransId="{58F4B5AE-2D2D-44A7-B524-9E4DE7C1F075}"/>
    <dgm:cxn modelId="{BE23EDE6-E643-40D6-BF3D-01848E1D8C1A}" type="presOf" srcId="{7134AED7-4497-42A1-A609-84AB1F056757}" destId="{C384295B-F1CD-4B2C-B745-429F89E8098E}" srcOrd="0" destOrd="0" presId="urn:microsoft.com/office/officeart/2005/8/layout/process4"/>
    <dgm:cxn modelId="{A2C89373-834B-4A24-A473-B0D41109BD15}" type="presOf" srcId="{49AADBC8-80E5-4863-A75B-B32BD45C12B2}" destId="{106588C8-01B7-46D1-A45A-232BEA035076}" srcOrd="0" destOrd="0" presId="urn:microsoft.com/office/officeart/2005/8/layout/process4"/>
    <dgm:cxn modelId="{8B94BCB3-8A18-4B16-9C33-462B39B8D800}" type="presOf" srcId="{A17BA57D-1E33-48E1-9FCA-07B0BF3D86B1}" destId="{0C950589-2813-43DF-A138-3225A3C4AF54}" srcOrd="0" destOrd="0" presId="urn:microsoft.com/office/officeart/2005/8/layout/process4"/>
    <dgm:cxn modelId="{A0307F1A-B40A-4689-AA82-5A46DE5F698D}" type="presOf" srcId="{D18E025C-89B3-4F34-9F7D-CC9A81E66261}" destId="{8A0D2E4B-F4D5-4129-99A6-CF2FB2947439}" srcOrd="0" destOrd="0" presId="urn:microsoft.com/office/officeart/2005/8/layout/process4"/>
    <dgm:cxn modelId="{A7A138E2-62E6-402F-9D84-9AE7BAADB2A7}" srcId="{D18E025C-89B3-4F34-9F7D-CC9A81E66261}" destId="{A17BA57D-1E33-48E1-9FCA-07B0BF3D86B1}" srcOrd="3" destOrd="0" parTransId="{E0E63F2F-5F3D-4ECD-B15C-AEE7A0AB782F}" sibTransId="{F3BE64A8-C236-4E63-9F16-4702D4F87064}"/>
    <dgm:cxn modelId="{C508CE59-AD2C-42CC-9AAA-F88A0038A496}" srcId="{D18E025C-89B3-4F34-9F7D-CC9A81E66261}" destId="{7134AED7-4497-42A1-A609-84AB1F056757}" srcOrd="2" destOrd="0" parTransId="{C378EB71-F00F-403B-A6E3-F4ACE16EF4C1}" sibTransId="{4098DD2D-DBB1-443B-969C-37E5926CF7DF}"/>
    <dgm:cxn modelId="{78F3E4AA-E374-4AAC-8410-B19AF291CB3D}" srcId="{D18E025C-89B3-4F34-9F7D-CC9A81E66261}" destId="{535864E3-275F-45A8-B36E-0FF898D01F41}" srcOrd="1" destOrd="0" parTransId="{0117C256-5C03-4D3D-88E1-3D5FF60663FC}" sibTransId="{62778DC1-2698-459F-8BF3-652D074EFBF4}"/>
    <dgm:cxn modelId="{5A62049E-D506-4079-B5E5-0A341CC11968}" srcId="{D18E025C-89B3-4F34-9F7D-CC9A81E66261}" destId="{49AADBC8-80E5-4863-A75B-B32BD45C12B2}" srcOrd="4" destOrd="0" parTransId="{410CB3F0-257F-4C9E-B1E3-D784207D9C2D}" sibTransId="{7A8257DC-9DA6-4366-8BCE-E4E6944EAE98}"/>
    <dgm:cxn modelId="{8302654D-5564-4199-992B-F4DF10A8D193}" type="presOf" srcId="{27724CA7-A441-4835-B02E-5B9EAAF3A3B8}" destId="{2BE0B1D7-0DCF-4A81-B5AE-07AC93797BF5}" srcOrd="0" destOrd="0" presId="urn:microsoft.com/office/officeart/2005/8/layout/process4"/>
    <dgm:cxn modelId="{681DFD90-7655-4662-8832-0B73DB48EC3C}" type="presOf" srcId="{535864E3-275F-45A8-B36E-0FF898D01F41}" destId="{B225E664-B613-402F-8262-85B7ED64ED42}" srcOrd="0" destOrd="0" presId="urn:microsoft.com/office/officeart/2005/8/layout/process4"/>
    <dgm:cxn modelId="{666D2E23-FC68-4A58-8AAF-995E7D03C696}" type="presParOf" srcId="{8A0D2E4B-F4D5-4129-99A6-CF2FB2947439}" destId="{7EAD1190-F125-4ABF-B17D-3DDFDCEB60DC}" srcOrd="0" destOrd="0" presId="urn:microsoft.com/office/officeart/2005/8/layout/process4"/>
    <dgm:cxn modelId="{0E5F59DB-2D70-4614-BAA3-C2698B34BE53}" type="presParOf" srcId="{7EAD1190-F125-4ABF-B17D-3DDFDCEB60DC}" destId="{106588C8-01B7-46D1-A45A-232BEA035076}" srcOrd="0" destOrd="0" presId="urn:microsoft.com/office/officeart/2005/8/layout/process4"/>
    <dgm:cxn modelId="{269ABDD4-CF63-4DC9-970B-3A1706ACC0F0}" type="presParOf" srcId="{8A0D2E4B-F4D5-4129-99A6-CF2FB2947439}" destId="{EEB60FA4-3E9B-4797-B674-066F361043A7}" srcOrd="1" destOrd="0" presId="urn:microsoft.com/office/officeart/2005/8/layout/process4"/>
    <dgm:cxn modelId="{F0F11EF5-42C4-4BF0-AD23-79E32EE811DC}" type="presParOf" srcId="{8A0D2E4B-F4D5-4129-99A6-CF2FB2947439}" destId="{8323D049-CA26-4CDC-A4B4-3B371364D1D9}" srcOrd="2" destOrd="0" presId="urn:microsoft.com/office/officeart/2005/8/layout/process4"/>
    <dgm:cxn modelId="{D42BF8E1-90B9-4D1E-B032-6465C2FE58A9}" type="presParOf" srcId="{8323D049-CA26-4CDC-A4B4-3B371364D1D9}" destId="{0C950589-2813-43DF-A138-3225A3C4AF54}" srcOrd="0" destOrd="0" presId="urn:microsoft.com/office/officeart/2005/8/layout/process4"/>
    <dgm:cxn modelId="{01CD8B72-7E57-41F4-A081-FF7B8B143B19}" type="presParOf" srcId="{8A0D2E4B-F4D5-4129-99A6-CF2FB2947439}" destId="{83D8EA46-6E8D-4E60-AB9A-6E6B8FB7EEF0}" srcOrd="3" destOrd="0" presId="urn:microsoft.com/office/officeart/2005/8/layout/process4"/>
    <dgm:cxn modelId="{D7F52A5B-6AB5-405C-8263-AA18D8D4C75A}" type="presParOf" srcId="{8A0D2E4B-F4D5-4129-99A6-CF2FB2947439}" destId="{918CB319-2ABD-4EC1-B707-C3C85C2B1F53}" srcOrd="4" destOrd="0" presId="urn:microsoft.com/office/officeart/2005/8/layout/process4"/>
    <dgm:cxn modelId="{C101CD09-A7CA-4B54-BD29-E78A369F64AA}" type="presParOf" srcId="{918CB319-2ABD-4EC1-B707-C3C85C2B1F53}" destId="{C384295B-F1CD-4B2C-B745-429F89E8098E}" srcOrd="0" destOrd="0" presId="urn:microsoft.com/office/officeart/2005/8/layout/process4"/>
    <dgm:cxn modelId="{EBDA7DF8-95C7-476F-AFC3-CE3461E3BFB5}" type="presParOf" srcId="{8A0D2E4B-F4D5-4129-99A6-CF2FB2947439}" destId="{6E50CEB7-7CE1-4457-B50D-C72CB35CD6AD}" srcOrd="5" destOrd="0" presId="urn:microsoft.com/office/officeart/2005/8/layout/process4"/>
    <dgm:cxn modelId="{DA8D8346-4882-41C0-802C-4CC53CD65779}" type="presParOf" srcId="{8A0D2E4B-F4D5-4129-99A6-CF2FB2947439}" destId="{8293E4FE-CEBB-4BC0-8317-93948962D315}" srcOrd="6" destOrd="0" presId="urn:microsoft.com/office/officeart/2005/8/layout/process4"/>
    <dgm:cxn modelId="{2F0ABFB8-A0F1-40C1-B325-E2BF980070AC}" type="presParOf" srcId="{8293E4FE-CEBB-4BC0-8317-93948962D315}" destId="{B225E664-B613-402F-8262-85B7ED64ED42}" srcOrd="0" destOrd="0" presId="urn:microsoft.com/office/officeart/2005/8/layout/process4"/>
    <dgm:cxn modelId="{5E567D2B-9663-4702-A749-2B910E923DAB}" type="presParOf" srcId="{8A0D2E4B-F4D5-4129-99A6-CF2FB2947439}" destId="{4408255C-E4F7-4957-98BC-EA3E890810DE}" srcOrd="7" destOrd="0" presId="urn:microsoft.com/office/officeart/2005/8/layout/process4"/>
    <dgm:cxn modelId="{FB2D59E1-3573-4BE3-8FA4-85B1C0AB8C25}" type="presParOf" srcId="{8A0D2E4B-F4D5-4129-99A6-CF2FB2947439}" destId="{63979E1E-16E1-4E53-AAF7-554DBD2104A0}" srcOrd="8" destOrd="0" presId="urn:microsoft.com/office/officeart/2005/8/layout/process4"/>
    <dgm:cxn modelId="{00218AFD-55AC-4F07-96BA-F56E7E32E21C}" type="presParOf" srcId="{63979E1E-16E1-4E53-AAF7-554DBD2104A0}" destId="{2BE0B1D7-0DCF-4A81-B5AE-07AC93797B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588C8-01B7-46D1-A45A-232BEA035076}">
      <dsp:nvSpPr>
        <dsp:cNvPr id="0" name=""/>
        <dsp:cNvSpPr/>
      </dsp:nvSpPr>
      <dsp:spPr>
        <a:xfrm>
          <a:off x="0" y="3551206"/>
          <a:ext cx="5035137" cy="5826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Results Interpretation &amp; Evaluation</a:t>
          </a:r>
          <a:endParaRPr lang="el-GR" sz="1900" b="1" kern="1200" dirty="0"/>
        </a:p>
      </dsp:txBody>
      <dsp:txXfrm>
        <a:off x="0" y="3551206"/>
        <a:ext cx="5035137" cy="582604"/>
      </dsp:txXfrm>
    </dsp:sp>
    <dsp:sp modelId="{0C950589-2813-43DF-A138-3225A3C4AF54}">
      <dsp:nvSpPr>
        <dsp:cNvPr id="0" name=""/>
        <dsp:cNvSpPr/>
      </dsp:nvSpPr>
      <dsp:spPr>
        <a:xfrm rot="10800000">
          <a:off x="0" y="2663898"/>
          <a:ext cx="5035137" cy="8960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Data mining algorithm implementation</a:t>
          </a:r>
          <a:endParaRPr lang="el-GR" sz="1900" b="1" kern="1200" dirty="0"/>
        </a:p>
      </dsp:txBody>
      <dsp:txXfrm rot="10800000">
        <a:off x="0" y="2663898"/>
        <a:ext cx="5035137" cy="582224"/>
      </dsp:txXfrm>
    </dsp:sp>
    <dsp:sp modelId="{C384295B-F1CD-4B2C-B745-429F89E8098E}">
      <dsp:nvSpPr>
        <dsp:cNvPr id="0" name=""/>
        <dsp:cNvSpPr/>
      </dsp:nvSpPr>
      <dsp:spPr>
        <a:xfrm rot="10800000">
          <a:off x="0" y="1776591"/>
          <a:ext cx="5035137" cy="8960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Data Preprocessing (!)</a:t>
          </a:r>
          <a:endParaRPr lang="el-GR" sz="1900" b="1" kern="1200" dirty="0"/>
        </a:p>
      </dsp:txBody>
      <dsp:txXfrm rot="10800000">
        <a:off x="0" y="1776591"/>
        <a:ext cx="5035137" cy="582224"/>
      </dsp:txXfrm>
    </dsp:sp>
    <dsp:sp modelId="{B225E664-B613-402F-8262-85B7ED64ED42}">
      <dsp:nvSpPr>
        <dsp:cNvPr id="0" name=""/>
        <dsp:cNvSpPr/>
      </dsp:nvSpPr>
      <dsp:spPr>
        <a:xfrm rot="10800000">
          <a:off x="0" y="889284"/>
          <a:ext cx="5035137" cy="8960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Data Understanding &amp; Data Collection</a:t>
          </a:r>
          <a:endParaRPr lang="el-GR" sz="1900" b="1" kern="1200" dirty="0"/>
        </a:p>
      </dsp:txBody>
      <dsp:txXfrm rot="10800000">
        <a:off x="0" y="889284"/>
        <a:ext cx="5035137" cy="582224"/>
      </dsp:txXfrm>
    </dsp:sp>
    <dsp:sp modelId="{2BE0B1D7-0DCF-4A81-B5AE-07AC93797BF5}">
      <dsp:nvSpPr>
        <dsp:cNvPr id="0" name=""/>
        <dsp:cNvSpPr/>
      </dsp:nvSpPr>
      <dsp:spPr>
        <a:xfrm rot="10800000">
          <a:off x="0" y="0"/>
          <a:ext cx="5035137" cy="8960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i="0" kern="1200" dirty="0" smtClean="0"/>
            <a:t>Business Understanding &amp; Problem Definition</a:t>
          </a:r>
          <a:endParaRPr lang="el-GR" sz="1900" kern="1200" dirty="0"/>
        </a:p>
      </dsp:txBody>
      <dsp:txXfrm rot="10800000">
        <a:off x="0" y="0"/>
        <a:ext cx="5035137" cy="58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0A7F-95E1-4540-89C1-07873BF71DD4}" type="datetimeFigureOut">
              <a:rPr lang="el-GR" smtClean="0"/>
              <a:pPr/>
              <a:t>3/12/2014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484B6-ABF3-4A6C-BAEE-CC838345EAB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758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se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Data set"/>
              </a:rPr>
              <a:t>data sets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so large and complex that it becomes difficult to process them using traditional data processing applications.</a:t>
            </a:r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124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presence of a data warehouse Is a very useful precursor to data mining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that both the training data and the test data are representative samp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of the underlying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practical terms, it is common to hold out one-third of the data for testing and use the remaining two-thirds for training.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9127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presence of a data warehouse Is a very useful precursor to data mining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that both the training data and the test data are representative samp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of the underlying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practical terms, it is common to hold out one-third of the data for testing and use the remaining two-thirds for training.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948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presence of a data warehouse Is a very useful precursor to data mining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that both the training data and the test data are representative samp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of the underlying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practical terms, it is common to hold out one-third of the data for testing and use the remaining two-thirds for training.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9588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point is that data mining is just a tool in the whole process. It is people who take the results, along with other knowledge, and decide what action to apply.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58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uncover financially valuable patterns.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undertake these large data analysis projects, researchers and practitioners have adopted established algorithms from statistics, machine learning, neural networks, and databases and have also developed new methods </a:t>
            </a:r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targeted at large data mining problems.</a:t>
            </a:r>
            <a:endParaRPr lang="en-GB" b="1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862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Gaining Competitive Advantage in Business</a:t>
            </a:r>
            <a:endParaRPr lang="el-GR" dirty="0" smtClean="0"/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353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462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presence of a data warehouse Is a very useful precursor to data mining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that both the training data and the test data are representative samp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of the underlying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practical terms, it is common to hold out one-third of the data for testing and use the remaining two-thirds for training.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780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point is that data mining is just a tool in the whole process. It is people who take the results, along with other knowledge, and decide what action to apply.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951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point is that data mining is just a tool in the whole process. It is people who take the results, along with other knowledge, and decide what action to apply.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432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presence of a data warehouse Is a very useful precursor to data mining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that both the training data and the test data are representative samp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of the underlying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practical terms, it is common to hold out one-third of the data for testing and use the remaining two-thirds for training.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9605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presence of a data warehouse Is a very useful precursor to data mining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that both the training data and the test data are representative samp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of the underlying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practical terms, it is common to hold out one-third of the data for testing and use the remaining two-thirds for training.</a:t>
            </a: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84B6-ABF3-4A6C-BAEE-CC838345EABB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621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FF65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7761" r="18888" b="8719"/>
          <a:stretch/>
        </p:blipFill>
        <p:spPr>
          <a:xfrm flipH="1">
            <a:off x="-25562" y="0"/>
            <a:ext cx="9254621" cy="6506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680" y="2718794"/>
            <a:ext cx="6858000" cy="735358"/>
          </a:xfrm>
        </p:spPr>
        <p:txBody>
          <a:bodyPr anchor="b">
            <a:normAutofit/>
          </a:bodyPr>
          <a:lstStyle>
            <a:lvl1pPr algn="r">
              <a:defRPr lang="el-GR" sz="3600" dirty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1465" y="3560934"/>
            <a:ext cx="4980215" cy="47653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030021"/>
            <a:ext cx="7124911" cy="586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" b="34616"/>
          <a:stretch/>
        </p:blipFill>
        <p:spPr>
          <a:xfrm>
            <a:off x="6474280" y="6275369"/>
            <a:ext cx="2057400" cy="5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t="-112007" r="78567" b="162501"/>
          <a:stretch/>
        </p:blipFill>
        <p:spPr>
          <a:xfrm>
            <a:off x="631744" y="-20879"/>
            <a:ext cx="4266827" cy="1260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t="-112007" r="78567" b="162501"/>
          <a:stretch/>
        </p:blipFill>
        <p:spPr>
          <a:xfrm>
            <a:off x="5612859" y="6049979"/>
            <a:ext cx="3276653" cy="892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16" name="Rectangle 15"/>
          <p:cNvSpPr/>
          <p:nvPr userDrawn="1"/>
        </p:nvSpPr>
        <p:spPr>
          <a:xfrm>
            <a:off x="555437" y="1404760"/>
            <a:ext cx="8399795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Microsoft</a:t>
            </a:r>
            <a:r>
              <a:rPr lang="en-US" sz="4000" b="1" baseline="0" dirty="0" smtClean="0">
                <a:solidFill>
                  <a:srgbClr val="C00000"/>
                </a:solidFill>
              </a:rPr>
              <a:t> Virtual Academy </a:t>
            </a:r>
            <a:r>
              <a:rPr lang="en-US" sz="4000" b="1" baseline="0" dirty="0" smtClean="0">
                <a:solidFill>
                  <a:schemeClr val="bg1"/>
                </a:solidFill>
              </a:rPr>
              <a:t>for IT Pros</a:t>
            </a:r>
            <a:endParaRPr lang="el-GR" sz="4000" b="1" baseline="0" dirty="0" smtClean="0">
              <a:solidFill>
                <a:schemeClr val="bg1"/>
              </a:solidFill>
            </a:endParaRPr>
          </a:p>
          <a:p>
            <a:pPr algn="l"/>
            <a:endParaRPr lang="el-GR" sz="3300" b="1" baseline="0" dirty="0" smtClean="0">
              <a:solidFill>
                <a:srgbClr val="C00000"/>
              </a:solidFill>
            </a:endParaRPr>
          </a:p>
          <a:p>
            <a:pPr algn="l"/>
            <a:endParaRPr lang="el-GR" sz="3300" b="0" baseline="0" dirty="0" smtClean="0">
              <a:solidFill>
                <a:srgbClr val="C00000"/>
              </a:solidFill>
            </a:endParaRPr>
          </a:p>
          <a:p>
            <a:pPr algn="l"/>
            <a:endParaRPr lang="el-GR" sz="3300" b="0" baseline="0" dirty="0" smtClean="0">
              <a:solidFill>
                <a:srgbClr val="C00000"/>
              </a:solidFill>
            </a:endParaRPr>
          </a:p>
          <a:p>
            <a:pPr algn="l"/>
            <a:endParaRPr lang="el-GR" sz="3300" b="0" baseline="0" dirty="0" smtClean="0">
              <a:solidFill>
                <a:srgbClr val="C00000"/>
              </a:solidFill>
            </a:endParaRPr>
          </a:p>
          <a:p>
            <a:pPr algn="l"/>
            <a:endParaRPr lang="en-US" sz="3300" b="0" baseline="0" dirty="0" smtClean="0">
              <a:solidFill>
                <a:srgbClr val="C00000"/>
              </a:solidFill>
            </a:endParaRPr>
          </a:p>
          <a:p>
            <a:pPr algn="l"/>
            <a:endParaRPr lang="en-US" sz="3000" b="0" dirty="0" smtClean="0">
              <a:solidFill>
                <a:srgbClr val="C00000"/>
              </a:solidFill>
              <a:latin typeface="+mj-lt"/>
            </a:endParaRPr>
          </a:p>
          <a:p>
            <a:pPr algn="l"/>
            <a:endParaRPr lang="en-US" sz="3000" dirty="0" smtClean="0">
              <a:solidFill>
                <a:srgbClr val="C00000"/>
              </a:solidFill>
              <a:latin typeface="+mj-lt"/>
            </a:endParaRPr>
          </a:p>
          <a:p>
            <a:pPr algn="l"/>
            <a:endParaRPr lang="en-US" sz="3000" dirty="0" smtClean="0">
              <a:solidFill>
                <a:srgbClr val="C00000"/>
              </a:solidFill>
              <a:latin typeface="+mj-lt"/>
            </a:endParaRPr>
          </a:p>
          <a:p>
            <a:pPr algn="l"/>
            <a:r>
              <a:rPr lang="el-GR" sz="3000" dirty="0" smtClean="0">
                <a:solidFill>
                  <a:srgbClr val="C00000"/>
                </a:solidFill>
                <a:latin typeface="+mj-lt"/>
              </a:rPr>
              <a:t>Όλα τα</a:t>
            </a: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 trainings </a:t>
            </a:r>
            <a:r>
              <a:rPr lang="el-GR" sz="3000" dirty="0" smtClean="0">
                <a:solidFill>
                  <a:srgbClr val="C00000"/>
                </a:solidFill>
                <a:latin typeface="+mj-lt"/>
              </a:rPr>
              <a:t>που χρειάζεσαι</a:t>
            </a:r>
            <a:r>
              <a:rPr lang="en-US" sz="3000" baseline="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l-GR" sz="3000" baseline="0" dirty="0" smtClean="0">
                <a:solidFill>
                  <a:srgbClr val="C00000"/>
                </a:solidFill>
                <a:latin typeface="+mj-lt"/>
              </a:rPr>
              <a:t>δωρεάν σε ένα </a:t>
            </a:r>
            <a:r>
              <a:rPr lang="en-US" sz="3000" baseline="0" dirty="0" smtClean="0">
                <a:solidFill>
                  <a:srgbClr val="C00000"/>
                </a:solidFill>
                <a:latin typeface="+mj-lt"/>
              </a:rPr>
              <a:t>site</a:t>
            </a:r>
            <a:r>
              <a:rPr lang="el-GR" sz="3000" baseline="0" dirty="0" smtClean="0">
                <a:solidFill>
                  <a:srgbClr val="C00000"/>
                </a:solidFill>
                <a:latin typeface="+mj-lt"/>
              </a:rPr>
              <a:t>!</a:t>
            </a:r>
            <a:endParaRPr lang="el-GR" sz="3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36" y="301428"/>
            <a:ext cx="1051376" cy="22344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615139" y="2101935"/>
            <a:ext cx="6863343" cy="3241071"/>
            <a:chOff x="631743" y="2355976"/>
            <a:chExt cx="7549678" cy="3565178"/>
          </a:xfrm>
        </p:grpSpPr>
        <p:sp>
          <p:nvSpPr>
            <p:cNvPr id="6" name="Rectangle 5"/>
            <p:cNvSpPr/>
            <p:nvPr userDrawn="1"/>
          </p:nvSpPr>
          <p:spPr>
            <a:xfrm>
              <a:off x="631743" y="2854248"/>
              <a:ext cx="5192113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/virtualization/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31743" y="3352521"/>
              <a:ext cx="5192113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/server-infrastructure/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631744" y="4349066"/>
              <a:ext cx="5016153" cy="575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/private-cloud/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31743" y="3850793"/>
              <a:ext cx="5192113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/hybrid-cloud/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1745" y="4847338"/>
              <a:ext cx="7358088" cy="575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/</a:t>
              </a:r>
              <a:r>
                <a:rPr lang="el-GR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desktop-</a:t>
              </a:r>
              <a:r>
                <a:rPr lang="en-US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devices</a:t>
              </a:r>
              <a:r>
                <a:rPr lang="el-GR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-management</a:t>
              </a:r>
              <a:r>
                <a:rPr lang="en-US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/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1743" y="2355976"/>
              <a:ext cx="5192113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/licensing/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631743" y="5345612"/>
              <a:ext cx="7549678" cy="575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/και</a:t>
              </a:r>
              <a:r>
                <a:rPr lang="el-GR" sz="2800" b="1" kern="1200" baseline="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 πολλά άλλα…</a:t>
              </a:r>
              <a:endParaRPr lang="el-GR" sz="28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555437" y="5367331"/>
            <a:ext cx="8229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C00000"/>
                </a:solidFill>
                <a:effectLst/>
              </a:rPr>
              <a:t>www.microsoftvirtualacademy.com</a:t>
            </a:r>
            <a:endParaRPr lang="el-GR" sz="3600" b="1" dirty="0" smtClean="0">
              <a:solidFill>
                <a:srgbClr val="C00000"/>
              </a:solidFill>
              <a:effectLst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53516" y="0"/>
            <a:ext cx="1260000" cy="1260000"/>
          </a:xfrm>
          <a:prstGeom prst="rect">
            <a:avLst/>
          </a:prstGeom>
          <a:solidFill>
            <a:srgbClr val="3584CB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MVA</a:t>
            </a: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57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t="-112007" r="78567" b="162501"/>
          <a:stretch/>
        </p:blipFill>
        <p:spPr>
          <a:xfrm>
            <a:off x="631744" y="-20879"/>
            <a:ext cx="4266827" cy="1260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t="-112007" r="78567" b="162501"/>
          <a:stretch/>
        </p:blipFill>
        <p:spPr>
          <a:xfrm>
            <a:off x="5608858" y="6075557"/>
            <a:ext cx="3276653" cy="791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16" name="Rectangle 15"/>
          <p:cNvSpPr/>
          <p:nvPr userDrawn="1"/>
        </p:nvSpPr>
        <p:spPr>
          <a:xfrm>
            <a:off x="555437" y="1404760"/>
            <a:ext cx="8399795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Microsoft</a:t>
            </a:r>
            <a:r>
              <a:rPr lang="en-US" sz="4000" b="1" baseline="0" dirty="0" smtClean="0">
                <a:solidFill>
                  <a:srgbClr val="C00000"/>
                </a:solidFill>
              </a:rPr>
              <a:t> Virtual Academy </a:t>
            </a:r>
            <a:r>
              <a:rPr lang="en-US" sz="4000" b="1" baseline="0" dirty="0" smtClean="0">
                <a:solidFill>
                  <a:schemeClr val="bg1"/>
                </a:solidFill>
              </a:rPr>
              <a:t>LIVE</a:t>
            </a:r>
            <a:endParaRPr lang="el-GR" sz="4000" b="1" baseline="0" dirty="0" smtClean="0">
              <a:solidFill>
                <a:schemeClr val="bg1"/>
              </a:solidFill>
            </a:endParaRPr>
          </a:p>
          <a:p>
            <a:pPr algn="l"/>
            <a:endParaRPr lang="el-GR" sz="3300" b="1" baseline="0" dirty="0" smtClean="0">
              <a:solidFill>
                <a:srgbClr val="C00000"/>
              </a:solidFill>
            </a:endParaRPr>
          </a:p>
          <a:p>
            <a:pPr algn="l"/>
            <a:endParaRPr lang="el-GR" sz="3300" b="1" baseline="0" dirty="0" smtClean="0">
              <a:solidFill>
                <a:srgbClr val="C00000"/>
              </a:solidFill>
            </a:endParaRPr>
          </a:p>
          <a:p>
            <a:pPr algn="l"/>
            <a:endParaRPr lang="el-GR" sz="3300" b="1" baseline="0" dirty="0" smtClean="0">
              <a:solidFill>
                <a:srgbClr val="C00000"/>
              </a:solidFill>
            </a:endParaRPr>
          </a:p>
          <a:p>
            <a:pPr algn="l"/>
            <a:endParaRPr lang="el-GR" sz="3300" b="1" baseline="0" dirty="0" smtClean="0">
              <a:solidFill>
                <a:srgbClr val="C00000"/>
              </a:solidFill>
            </a:endParaRPr>
          </a:p>
          <a:p>
            <a:pPr algn="l"/>
            <a:endParaRPr lang="en-US" sz="3300" b="1" baseline="0" dirty="0" smtClean="0">
              <a:solidFill>
                <a:srgbClr val="C00000"/>
              </a:solidFill>
            </a:endParaRPr>
          </a:p>
          <a:p>
            <a:pPr algn="l"/>
            <a:endParaRPr lang="en-US" sz="3000" dirty="0" smtClean="0">
              <a:solidFill>
                <a:srgbClr val="C00000"/>
              </a:solidFill>
              <a:latin typeface="+mj-lt"/>
            </a:endParaRPr>
          </a:p>
          <a:p>
            <a:pPr algn="l"/>
            <a:endParaRPr lang="en-US" sz="3000" dirty="0" smtClean="0">
              <a:solidFill>
                <a:srgbClr val="C00000"/>
              </a:solidFill>
              <a:latin typeface="+mj-lt"/>
            </a:endParaRPr>
          </a:p>
          <a:p>
            <a:pPr algn="l"/>
            <a:endParaRPr lang="en-US" sz="3000" dirty="0" smtClean="0">
              <a:solidFill>
                <a:srgbClr val="C00000"/>
              </a:solidFill>
              <a:latin typeface="+mj-lt"/>
            </a:endParaRPr>
          </a:p>
          <a:p>
            <a:pPr algn="l"/>
            <a:r>
              <a:rPr lang="el-GR" sz="3000" dirty="0" smtClean="0">
                <a:solidFill>
                  <a:srgbClr val="C00000"/>
                </a:solidFill>
                <a:latin typeface="+mj-lt"/>
              </a:rPr>
              <a:t>Όλα τα</a:t>
            </a: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 trainings </a:t>
            </a:r>
            <a:r>
              <a:rPr lang="el-GR" sz="3000" dirty="0" smtClean="0">
                <a:solidFill>
                  <a:srgbClr val="C00000"/>
                </a:solidFill>
                <a:latin typeface="+mj-lt"/>
              </a:rPr>
              <a:t>που χρειάζεσαι</a:t>
            </a:r>
            <a:r>
              <a:rPr lang="en-US" sz="3000" baseline="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l-GR" sz="3000" baseline="0" dirty="0" smtClean="0">
                <a:solidFill>
                  <a:srgbClr val="C00000"/>
                </a:solidFill>
                <a:latin typeface="+mj-lt"/>
              </a:rPr>
              <a:t>δωρεάν σε ένα </a:t>
            </a:r>
            <a:r>
              <a:rPr lang="en-US" sz="3000" baseline="0" dirty="0" smtClean="0">
                <a:solidFill>
                  <a:srgbClr val="C00000"/>
                </a:solidFill>
                <a:latin typeface="+mj-lt"/>
              </a:rPr>
              <a:t>site</a:t>
            </a:r>
            <a:r>
              <a:rPr lang="el-GR" sz="3000" baseline="0" dirty="0" smtClean="0">
                <a:solidFill>
                  <a:srgbClr val="C00000"/>
                </a:solidFill>
                <a:latin typeface="+mj-lt"/>
              </a:rPr>
              <a:t>!</a:t>
            </a:r>
            <a:endParaRPr lang="el-GR" sz="3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36" y="301428"/>
            <a:ext cx="1051376" cy="223444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555437" y="5367331"/>
            <a:ext cx="8229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C00000"/>
                </a:solidFill>
                <a:effectLst/>
              </a:rPr>
              <a:t>www.microsoftvirtualacademy.com</a:t>
            </a:r>
            <a:endParaRPr lang="el-GR" sz="3600" b="1" dirty="0" smtClean="0">
              <a:solidFill>
                <a:srgbClr val="C00000"/>
              </a:solidFill>
              <a:effectLst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31743" y="4518193"/>
            <a:ext cx="8512257" cy="854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b="1" dirty="0" smtClean="0">
                <a:solidFill>
                  <a:schemeClr val="bg1"/>
                </a:solidFill>
                <a:effectLst/>
              </a:rPr>
              <a:t>4 ΜΕΡΕΣ</a:t>
            </a:r>
            <a:r>
              <a:rPr lang="el-GR" sz="1600" b="1" baseline="0" dirty="0" smtClean="0">
                <a:solidFill>
                  <a:schemeClr val="bg1"/>
                </a:solidFill>
                <a:effectLst/>
              </a:rPr>
              <a:t> Εκπαίδευση με το </a:t>
            </a:r>
            <a:r>
              <a:rPr lang="en-US" sz="1600" b="1" dirty="0" smtClean="0">
                <a:solidFill>
                  <a:schemeClr val="bg1"/>
                </a:solidFill>
                <a:effectLst/>
              </a:rPr>
              <a:t>Mark Russinovich</a:t>
            </a:r>
            <a:endParaRPr lang="el-GR" sz="1600" b="1" dirty="0" smtClean="0">
              <a:solidFill>
                <a:schemeClr val="bg1"/>
              </a:solidFill>
              <a:effectLst/>
            </a:endParaRPr>
          </a:p>
          <a:p>
            <a:r>
              <a:rPr lang="el-GR" sz="1600" baseline="0" dirty="0" smtClean="0">
                <a:solidFill>
                  <a:schemeClr val="bg1"/>
                </a:solidFill>
                <a:effectLst/>
              </a:rPr>
              <a:t>ΔΩΡΕΑΝ ΠΡΟΕΤΟΙΜΑΣΙΑ για την </a:t>
            </a:r>
            <a:r>
              <a:rPr lang="el-GR" sz="1600" b="1" baseline="0" dirty="0" smtClean="0">
                <a:solidFill>
                  <a:schemeClr val="bg1"/>
                </a:solidFill>
                <a:effectLst/>
              </a:rPr>
              <a:t>Εξέταση </a:t>
            </a:r>
            <a:r>
              <a:rPr lang="fr-FR" sz="1600" b="1" dirty="0" smtClean="0">
                <a:solidFill>
                  <a:schemeClr val="bg1"/>
                </a:solidFill>
                <a:effectLst/>
              </a:rPr>
              <a:t>70-533: Implementing Azure Infrastructure Solutions</a:t>
            </a:r>
          </a:p>
          <a:p>
            <a:r>
              <a:rPr lang="el-GR" sz="1600" b="1" dirty="0" smtClean="0">
                <a:solidFill>
                  <a:srgbClr val="FFC000"/>
                </a:solidFill>
                <a:effectLst/>
              </a:rPr>
              <a:t>Και</a:t>
            </a:r>
            <a:r>
              <a:rPr lang="el-GR" sz="1600" b="1" baseline="0" dirty="0" smtClean="0">
                <a:solidFill>
                  <a:srgbClr val="FFC000"/>
                </a:solidFill>
                <a:effectLst/>
              </a:rPr>
              <a:t> 50% ΕΚΠΤΩΤΙΚΟ </a:t>
            </a:r>
            <a:r>
              <a:rPr lang="en-US" sz="1600" b="1" baseline="0" dirty="0" smtClean="0">
                <a:solidFill>
                  <a:srgbClr val="FFC000"/>
                </a:solidFill>
                <a:effectLst/>
              </a:rPr>
              <a:t>VOUCHER</a:t>
            </a:r>
            <a:r>
              <a:rPr lang="el-GR" sz="1600" b="1" baseline="0" dirty="0" smtClean="0">
                <a:solidFill>
                  <a:srgbClr val="FFC000"/>
                </a:solidFill>
                <a:effectLst/>
              </a:rPr>
              <a:t> ΣΤΟ ΚΟΣΤΟΣ ΤΗΣ ΕΞΕΤΑΣΗΣ</a:t>
            </a:r>
            <a:endParaRPr lang="en-US" sz="1600" b="1" dirty="0">
              <a:solidFill>
                <a:srgbClr val="FFC000"/>
              </a:solidFill>
              <a:effectLst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/>
          <a:srcRect t="-1" b="48396"/>
          <a:stretch/>
        </p:blipFill>
        <p:spPr>
          <a:xfrm>
            <a:off x="631743" y="2799312"/>
            <a:ext cx="8501429" cy="1722359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579760" y="2136075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b="1" baseline="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r>
              <a:rPr lang="el-GR" sz="2800" b="1" baseline="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ως </a:t>
            </a:r>
            <a:r>
              <a:rPr lang="en-US" sz="2800" b="1" baseline="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 </a:t>
            </a:r>
            <a:r>
              <a:rPr lang="el-GR" sz="2800" b="1" baseline="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Δεκεμβρίου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53516" y="0"/>
            <a:ext cx="1260000" cy="1260000"/>
          </a:xfrm>
          <a:prstGeom prst="rect">
            <a:avLst/>
          </a:prstGeom>
          <a:solidFill>
            <a:srgbClr val="3584CB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MVA</a:t>
            </a: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406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solidFill>
          <a:srgbClr val="975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t="-112007" r="78567" b="162501"/>
          <a:stretch/>
        </p:blipFill>
        <p:spPr>
          <a:xfrm>
            <a:off x="631744" y="-20879"/>
            <a:ext cx="4266827" cy="1260583"/>
          </a:xfrm>
          <a:prstGeom prst="rect">
            <a:avLst/>
          </a:prstGeom>
          <a:solidFill>
            <a:srgbClr val="9751CB"/>
          </a:solidFill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t="-112007" r="78567" b="162501"/>
          <a:stretch/>
        </p:blipFill>
        <p:spPr>
          <a:xfrm>
            <a:off x="5608858" y="6010241"/>
            <a:ext cx="3276653" cy="932506"/>
          </a:xfrm>
          <a:prstGeom prst="rect">
            <a:avLst/>
          </a:prstGeom>
          <a:solidFill>
            <a:srgbClr val="9751CB"/>
          </a:solidFill>
        </p:spPr>
      </p:pic>
      <p:sp>
        <p:nvSpPr>
          <p:cNvPr id="16" name="Rectangle 15"/>
          <p:cNvSpPr/>
          <p:nvPr userDrawn="1"/>
        </p:nvSpPr>
        <p:spPr>
          <a:xfrm>
            <a:off x="555437" y="1404760"/>
            <a:ext cx="8399795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Microsoft</a:t>
            </a:r>
            <a:r>
              <a:rPr lang="en-US" sz="4000" b="1" baseline="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Virtual Academy for Devs</a:t>
            </a:r>
            <a:endParaRPr lang="el-GR" sz="4000" b="1" baseline="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l-GR" sz="3300" b="1" baseline="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l-GR" sz="3300" b="1" baseline="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l-GR" sz="3300" b="1" baseline="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l-GR" sz="3300" b="1" baseline="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3300" b="1" baseline="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algn="l"/>
            <a:endParaRPr lang="en-US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algn="l"/>
            <a:endParaRPr lang="en-US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algn="l"/>
            <a:r>
              <a:rPr lang="el-GR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Όλα τα</a:t>
            </a:r>
            <a:r>
              <a:rPr lang="en-US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trainings </a:t>
            </a:r>
            <a:r>
              <a:rPr lang="el-GR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που χρειάζεσαι</a:t>
            </a:r>
            <a:r>
              <a:rPr lang="en-US" sz="3000" baseline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l-GR" sz="3000" baseline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δωρεάν σε ένα </a:t>
            </a:r>
            <a:r>
              <a:rPr lang="en-US" sz="3000" baseline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site</a:t>
            </a:r>
            <a:r>
              <a:rPr lang="el-GR" sz="3000" baseline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!</a:t>
            </a:r>
            <a:endParaRPr lang="el-GR" sz="30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36" y="301428"/>
            <a:ext cx="1051376" cy="22344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615139" y="2101935"/>
            <a:ext cx="6863343" cy="3241071"/>
            <a:chOff x="631743" y="2355976"/>
            <a:chExt cx="7549678" cy="3565178"/>
          </a:xfrm>
        </p:grpSpPr>
        <p:sp>
          <p:nvSpPr>
            <p:cNvPr id="6" name="Rectangle 5"/>
            <p:cNvSpPr/>
            <p:nvPr userDrawn="1"/>
          </p:nvSpPr>
          <p:spPr>
            <a:xfrm>
              <a:off x="631743" y="2854248"/>
              <a:ext cx="5192113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/game development 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31743" y="3352521"/>
              <a:ext cx="5192113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/web development 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631744" y="4349066"/>
              <a:ext cx="5016153" cy="575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/cloud development 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31743" y="3850793"/>
              <a:ext cx="5192113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/mobile development 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1745" y="4847338"/>
              <a:ext cx="7358088" cy="575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/C#</a:t>
              </a:r>
              <a:r>
                <a:rPr lang="el-GR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-</a:t>
              </a:r>
              <a:r>
                <a:rPr lang="en-US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XAML</a:t>
              </a:r>
              <a:r>
                <a:rPr lang="el-GR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-</a:t>
              </a:r>
              <a:r>
                <a:rPr lang="en-US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HTML/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1743" y="2355976"/>
              <a:ext cx="5192113" cy="575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 smtClean="0">
                  <a:solidFill>
                    <a:schemeClr val="bg1"/>
                  </a:solidFill>
                  <a:effectLst/>
                </a:rPr>
                <a:t>/app development/</a:t>
              </a:r>
              <a:endParaRPr lang="el-GR" sz="2800" b="1" dirty="0" smtClean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631743" y="5345612"/>
              <a:ext cx="7549678" cy="575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/</a:t>
              </a:r>
              <a:r>
                <a:rPr lang="en-US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visual studio </a:t>
              </a:r>
              <a:r>
                <a:rPr lang="el-GR" sz="2800" b="1" kern="120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και</a:t>
              </a:r>
              <a:r>
                <a:rPr lang="el-GR" sz="2800" b="1" kern="1200" baseline="0" dirty="0" smtClean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 πολλά άλλα…</a:t>
              </a:r>
              <a:endParaRPr lang="el-GR" sz="28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555437" y="5367331"/>
            <a:ext cx="8229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www.microsoftvirtualacademy.com</a:t>
            </a:r>
            <a:endParaRPr lang="el-GR" sz="3600" b="1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31744" y="0"/>
            <a:ext cx="1260000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MVA</a:t>
            </a:r>
          </a:p>
          <a:p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154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FF65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7761" r="18888" b="8719"/>
          <a:stretch/>
        </p:blipFill>
        <p:spPr>
          <a:xfrm flipH="1">
            <a:off x="-25562" y="0"/>
            <a:ext cx="9254621" cy="6506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" b="34616"/>
          <a:stretch/>
        </p:blipFill>
        <p:spPr>
          <a:xfrm>
            <a:off x="6474280" y="6275369"/>
            <a:ext cx="2057400" cy="587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3680" y="2718794"/>
            <a:ext cx="6858000" cy="735358"/>
          </a:xfrm>
        </p:spPr>
        <p:txBody>
          <a:bodyPr anchor="b">
            <a:normAutofit/>
          </a:bodyPr>
          <a:lstStyle>
            <a:lvl1pPr algn="r">
              <a:defRPr lang="el-GR" sz="3600" dirty="0">
                <a:solidFill>
                  <a:schemeClr val="bg1"/>
                </a:solidFill>
              </a:defRPr>
            </a:lvl1pPr>
          </a:lstStyle>
          <a:p>
            <a:r>
              <a:rPr lang="el-GR" dirty="0" smtClean="0"/>
              <a:t>ευχαριστώ πολύ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1465" y="3560934"/>
            <a:ext cx="4980215" cy="47653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94" y="1627247"/>
            <a:ext cx="4001786" cy="3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3679" y="2718794"/>
            <a:ext cx="6858000" cy="735358"/>
          </a:xfrm>
        </p:spPr>
        <p:txBody>
          <a:bodyPr anchor="b"/>
          <a:lstStyle>
            <a:lvl1pPr algn="r">
              <a:defRPr lang="el-GR" b="0" dirty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1465" y="3560934"/>
            <a:ext cx="4980215" cy="47653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2" y="158845"/>
            <a:ext cx="4334400" cy="4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00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3679" y="2718794"/>
            <a:ext cx="6858000" cy="735358"/>
          </a:xfrm>
        </p:spPr>
        <p:txBody>
          <a:bodyPr anchor="b"/>
          <a:lstStyle>
            <a:lvl1pPr algn="r">
              <a:defRPr lang="el-GR" b="0" dirty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1465" y="3560934"/>
            <a:ext cx="4980215" cy="47653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3" y="163637"/>
            <a:ext cx="4334400" cy="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6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628650" y="761339"/>
            <a:ext cx="7886700" cy="882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678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1339"/>
            <a:ext cx="7886700" cy="882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6468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761339"/>
            <a:ext cx="7886700" cy="882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4555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761339"/>
            <a:ext cx="7886700" cy="882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955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006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44287" y="903514"/>
            <a:ext cx="7873094" cy="690824"/>
          </a:xfrm>
        </p:spPr>
        <p:txBody>
          <a:bodyPr anchor="b">
            <a:normAutofit/>
          </a:bodyPr>
          <a:lstStyle>
            <a:lvl1pPr algn="l">
              <a:defRPr lang="el-GR" sz="2700" b="1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l-GR" dirty="0" smtClean="0"/>
              <a:t>Χρήσιμες Πηγές</a:t>
            </a:r>
            <a:endParaRPr lang="el-GR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4287" y="1738525"/>
            <a:ext cx="5112937" cy="47653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3" y="163637"/>
            <a:ext cx="4334400" cy="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1593"/>
            <a:ext cx="7886700" cy="882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2" y="171447"/>
            <a:ext cx="4334359" cy="4701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" b="34616"/>
          <a:stretch/>
        </p:blipFill>
        <p:spPr>
          <a:xfrm>
            <a:off x="6469939" y="6273596"/>
            <a:ext cx="2045411" cy="584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01"/>
          <a:stretch/>
        </p:blipFill>
        <p:spPr>
          <a:xfrm>
            <a:off x="6469939" y="6083990"/>
            <a:ext cx="2045411" cy="2078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 r="2099" b="56226"/>
          <a:stretch/>
        </p:blipFill>
        <p:spPr>
          <a:xfrm>
            <a:off x="689568" y="0"/>
            <a:ext cx="3911955" cy="1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61" r:id="rId4"/>
    <p:sldLayoutId id="2147483676" r:id="rId5"/>
    <p:sldLayoutId id="2147483673" r:id="rId6"/>
    <p:sldLayoutId id="2147483674" r:id="rId7"/>
    <p:sldLayoutId id="2147483675" r:id="rId8"/>
    <p:sldLayoutId id="2147483677" r:id="rId9"/>
    <p:sldLayoutId id="2147483678" r:id="rId10"/>
    <p:sldLayoutId id="2147483682" r:id="rId11"/>
    <p:sldLayoutId id="2147483681" r:id="rId12"/>
    <p:sldLayoutId id="21474836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r.linkedin.com/in/gnikolaropoulos/" TargetMode="External"/><Relationship Id="rId2" Type="http://schemas.openxmlformats.org/officeDocument/2006/relationships/hyperlink" Target="http://gr.linkedin.com/in/amarmara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gnikolaropoulos/" TargetMode="External"/><Relationship Id="rId4" Type="http://schemas.openxmlformats.org/officeDocument/2006/relationships/hyperlink" Target="https://twitter.com/gnikolaropoulo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Big For Free !</a:t>
            </a:r>
            <a:endParaRPr lang="el-G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Nikolaropoulos</a:t>
            </a:r>
            <a:r>
              <a:rPr lang="en-US" dirty="0" smtClean="0"/>
              <a:t>, </a:t>
            </a:r>
            <a:r>
              <a:rPr lang="en-US" dirty="0" err="1" smtClean="0"/>
              <a:t>Achilleas</a:t>
            </a:r>
            <a:r>
              <a:rPr lang="en-US" dirty="0" smtClean="0"/>
              <a:t> </a:t>
            </a:r>
            <a:r>
              <a:rPr lang="en-US" dirty="0" err="1" smtClean="0"/>
              <a:t>Marmaras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608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R Data types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200" dirty="0" smtClean="0"/>
              <a:t>Five “atomic” classes</a:t>
            </a:r>
          </a:p>
          <a:p>
            <a:pPr lvl="1"/>
            <a:r>
              <a:rPr lang="en-US" sz="5800" dirty="0" smtClean="0"/>
              <a:t>Character</a:t>
            </a:r>
          </a:p>
          <a:p>
            <a:pPr lvl="1"/>
            <a:r>
              <a:rPr lang="en-US" sz="5800" dirty="0" smtClean="0"/>
              <a:t>Numeric</a:t>
            </a:r>
          </a:p>
          <a:p>
            <a:pPr lvl="1"/>
            <a:r>
              <a:rPr lang="en-US" sz="5800" dirty="0" smtClean="0"/>
              <a:t>Integer</a:t>
            </a:r>
          </a:p>
          <a:p>
            <a:pPr lvl="1"/>
            <a:r>
              <a:rPr lang="en-US" sz="5800" dirty="0" smtClean="0"/>
              <a:t>Complex</a:t>
            </a:r>
          </a:p>
          <a:p>
            <a:pPr lvl="1"/>
            <a:r>
              <a:rPr lang="en-US" sz="5800" dirty="0" smtClean="0"/>
              <a:t>Logical</a:t>
            </a:r>
            <a:endParaRPr lang="en-US" sz="5400" dirty="0" smtClean="0"/>
          </a:p>
          <a:p>
            <a:r>
              <a:rPr lang="en-US" sz="6200" dirty="0" smtClean="0"/>
              <a:t>Vectors</a:t>
            </a:r>
          </a:p>
          <a:p>
            <a:r>
              <a:rPr lang="en-US" sz="6200" dirty="0" smtClean="0"/>
              <a:t>Lists</a:t>
            </a:r>
          </a:p>
          <a:p>
            <a:r>
              <a:rPr lang="en-US" sz="6200" dirty="0" smtClean="0"/>
              <a:t>Matrices</a:t>
            </a:r>
          </a:p>
          <a:p>
            <a:r>
              <a:rPr lang="en-US" sz="6200" dirty="0"/>
              <a:t>R objects have attributes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/>
              <a:t>Names, dimensions, class, length </a:t>
            </a:r>
            <a:r>
              <a:rPr lang="en-US" sz="5500" dirty="0" err="1"/>
              <a:t>etc</a:t>
            </a:r>
            <a:endParaRPr lang="en-US" sz="5500" dirty="0"/>
          </a:p>
          <a:p>
            <a:pPr lvl="1">
              <a:buFont typeface="Wingdings" pitchFamily="2" charset="2"/>
              <a:buChar char="§"/>
            </a:pPr>
            <a:r>
              <a:rPr lang="en-US" sz="5500" dirty="0" err="1"/>
              <a:t>Acceas</a:t>
            </a:r>
            <a:r>
              <a:rPr lang="en-US" sz="5500" dirty="0"/>
              <a:t> attributes with </a:t>
            </a:r>
            <a:r>
              <a:rPr lang="en-US" sz="5500" i="1" dirty="0"/>
              <a:t>attributes()</a:t>
            </a:r>
            <a:r>
              <a:rPr lang="en-US" sz="5500" dirty="0"/>
              <a:t> </a:t>
            </a:r>
            <a:r>
              <a:rPr lang="en-US" sz="5500" dirty="0" smtClean="0"/>
              <a:t>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3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Vectors, Matrices, Lists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70000"/>
              </a:lnSpc>
            </a:pPr>
            <a:r>
              <a:rPr lang="en-GB" sz="3200" dirty="0"/>
              <a:t>Creating Vectors</a:t>
            </a:r>
          </a:p>
          <a:p>
            <a:pPr lvl="2">
              <a:lnSpc>
                <a:spcPct val="70000"/>
              </a:lnSpc>
            </a:pPr>
            <a:r>
              <a:rPr lang="en-GB" sz="2800" dirty="0"/>
              <a:t>x = c(0.5, 0.6)</a:t>
            </a:r>
          </a:p>
          <a:p>
            <a:pPr lvl="2">
              <a:lnSpc>
                <a:spcPct val="70000"/>
              </a:lnSpc>
            </a:pPr>
            <a:r>
              <a:rPr lang="en-GB" sz="2800" dirty="0"/>
              <a:t>x = vector(“numeric”, length=10</a:t>
            </a:r>
            <a:r>
              <a:rPr lang="en-GB" sz="2800" dirty="0" smtClean="0"/>
              <a:t>)</a:t>
            </a:r>
          </a:p>
          <a:p>
            <a:pPr lvl="1">
              <a:lnSpc>
                <a:spcPct val="70000"/>
              </a:lnSpc>
            </a:pPr>
            <a:r>
              <a:rPr lang="en-GB" sz="3200" dirty="0" smtClean="0"/>
              <a:t>Creating Matrices</a:t>
            </a:r>
          </a:p>
          <a:p>
            <a:pPr lvl="2">
              <a:lnSpc>
                <a:spcPct val="70000"/>
              </a:lnSpc>
            </a:pPr>
            <a:r>
              <a:rPr lang="en-GB" sz="2800" dirty="0" smtClean="0"/>
              <a:t>m = matrix(</a:t>
            </a:r>
            <a:r>
              <a:rPr lang="en-GB" sz="2800" dirty="0" err="1" smtClean="0"/>
              <a:t>nrow</a:t>
            </a:r>
            <a:r>
              <a:rPr lang="en-GB" sz="2800" dirty="0" smtClean="0"/>
              <a:t>=2, </a:t>
            </a:r>
            <a:r>
              <a:rPr lang="en-GB" sz="2800" dirty="0" err="1" smtClean="0"/>
              <a:t>ncol</a:t>
            </a:r>
            <a:r>
              <a:rPr lang="en-GB" sz="2800" dirty="0" smtClean="0"/>
              <a:t>=3)</a:t>
            </a:r>
          </a:p>
          <a:p>
            <a:pPr lvl="2">
              <a:lnSpc>
                <a:spcPct val="70000"/>
              </a:lnSpc>
            </a:pPr>
            <a:r>
              <a:rPr lang="en-GB" sz="2800" dirty="0" smtClean="0"/>
              <a:t>Dim(m)</a:t>
            </a:r>
          </a:p>
          <a:p>
            <a:pPr lvl="2">
              <a:lnSpc>
                <a:spcPct val="70000"/>
              </a:lnSpc>
            </a:pPr>
            <a:r>
              <a:rPr lang="en-GB" sz="2800" dirty="0" smtClean="0"/>
              <a:t>Attributes(m)</a:t>
            </a:r>
          </a:p>
          <a:p>
            <a:pPr lvl="2">
              <a:lnSpc>
                <a:spcPct val="70000"/>
              </a:lnSpc>
            </a:pPr>
            <a:r>
              <a:rPr lang="en-GB" sz="2800" dirty="0" smtClean="0"/>
              <a:t>Use </a:t>
            </a:r>
            <a:r>
              <a:rPr lang="en-GB" sz="2800" dirty="0" err="1" smtClean="0"/>
              <a:t>rbind</a:t>
            </a:r>
            <a:r>
              <a:rPr lang="en-GB" sz="2800" dirty="0" smtClean="0"/>
              <a:t>, </a:t>
            </a:r>
            <a:r>
              <a:rPr lang="en-GB" sz="2800" dirty="0" err="1" smtClean="0"/>
              <a:t>cbind</a:t>
            </a:r>
            <a:endParaRPr lang="en-GB" sz="2800" dirty="0" smtClean="0"/>
          </a:p>
          <a:p>
            <a:pPr lvl="1">
              <a:lnSpc>
                <a:spcPct val="70000"/>
              </a:lnSpc>
            </a:pPr>
            <a:r>
              <a:rPr lang="en-GB" sz="3200" dirty="0" smtClean="0"/>
              <a:t>Creating Lists</a:t>
            </a:r>
          </a:p>
          <a:p>
            <a:pPr lvl="2">
              <a:lnSpc>
                <a:spcPct val="70000"/>
              </a:lnSpc>
            </a:pPr>
            <a:r>
              <a:rPr lang="en-GB" sz="2800" dirty="0" smtClean="0"/>
              <a:t>X = list(FALSE, 1, “</a:t>
            </a:r>
            <a:r>
              <a:rPr lang="en-GB" sz="2800" dirty="0" err="1" smtClean="0"/>
              <a:t>myList</a:t>
            </a:r>
            <a:r>
              <a:rPr lang="en-GB" sz="2800" dirty="0" smtClean="0"/>
              <a:t>”) </a:t>
            </a:r>
            <a:endParaRPr lang="en-GB" sz="2800" dirty="0"/>
          </a:p>
          <a:p>
            <a:pPr lvl="2"/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7973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Control Structures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70000"/>
              </a:lnSpc>
            </a:pPr>
            <a:r>
              <a:rPr lang="en-GB" sz="3200" dirty="0" err="1" smtClean="0"/>
              <a:t>If,else</a:t>
            </a:r>
            <a:endParaRPr lang="en-GB" sz="3200" dirty="0" smtClean="0"/>
          </a:p>
          <a:p>
            <a:pPr lvl="1">
              <a:lnSpc>
                <a:spcPct val="70000"/>
              </a:lnSpc>
            </a:pPr>
            <a:r>
              <a:rPr lang="en-GB" sz="3200" dirty="0" smtClean="0"/>
              <a:t>For</a:t>
            </a:r>
          </a:p>
          <a:p>
            <a:pPr lvl="1">
              <a:lnSpc>
                <a:spcPct val="70000"/>
              </a:lnSpc>
            </a:pPr>
            <a:r>
              <a:rPr lang="en-GB" sz="3200" dirty="0" smtClean="0"/>
              <a:t>While</a:t>
            </a:r>
          </a:p>
          <a:p>
            <a:pPr lvl="1">
              <a:lnSpc>
                <a:spcPct val="70000"/>
              </a:lnSpc>
            </a:pPr>
            <a:r>
              <a:rPr lang="en-GB" sz="3200" dirty="0" smtClean="0"/>
              <a:t>Repeat</a:t>
            </a:r>
          </a:p>
          <a:p>
            <a:pPr lvl="1">
              <a:lnSpc>
                <a:spcPct val="70000"/>
              </a:lnSpc>
            </a:pPr>
            <a:r>
              <a:rPr lang="en-GB" sz="3200" dirty="0" smtClean="0"/>
              <a:t>Break</a:t>
            </a:r>
          </a:p>
          <a:p>
            <a:pPr lvl="1">
              <a:lnSpc>
                <a:spcPct val="70000"/>
              </a:lnSpc>
            </a:pPr>
            <a:r>
              <a:rPr lang="en-GB" sz="3200" dirty="0" smtClean="0"/>
              <a:t>Next</a:t>
            </a:r>
          </a:p>
          <a:p>
            <a:pPr lvl="1">
              <a:lnSpc>
                <a:spcPct val="70000"/>
              </a:lnSpc>
            </a:pPr>
            <a:r>
              <a:rPr lang="en-GB" sz="3200" dirty="0" smtClean="0"/>
              <a:t>return</a:t>
            </a:r>
            <a:endParaRPr lang="en-GB" sz="2800" dirty="0"/>
          </a:p>
          <a:p>
            <a:pPr lvl="2"/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2412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Functions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70000"/>
              </a:lnSpc>
            </a:pPr>
            <a:r>
              <a:rPr lang="en-GB" sz="2800" dirty="0"/>
              <a:t>f</a:t>
            </a:r>
            <a:r>
              <a:rPr lang="en-GB" sz="2800" dirty="0" smtClean="0"/>
              <a:t> &lt;- function (&lt;arguments&gt;) {</a:t>
            </a:r>
          </a:p>
          <a:p>
            <a:pPr marL="914400" lvl="2" indent="0">
              <a:lnSpc>
                <a:spcPct val="70000"/>
              </a:lnSpc>
              <a:buNone/>
            </a:pPr>
            <a:r>
              <a:rPr lang="en-GB" sz="2800" dirty="0" smtClean="0"/>
              <a:t>	## Do </a:t>
            </a:r>
            <a:r>
              <a:rPr lang="en-GB" sz="2800" dirty="0"/>
              <a:t>s</a:t>
            </a:r>
            <a:r>
              <a:rPr lang="en-GB" sz="2800" dirty="0" smtClean="0"/>
              <a:t>omething</a:t>
            </a:r>
            <a:endParaRPr lang="en-GB" sz="2800" dirty="0"/>
          </a:p>
          <a:p>
            <a:pPr marL="914400" lvl="2" indent="0">
              <a:lnSpc>
                <a:spcPct val="70000"/>
              </a:lnSpc>
              <a:buNone/>
            </a:pPr>
            <a:r>
              <a:rPr lang="en-GB" sz="2800" dirty="0" smtClean="0"/>
              <a:t>}</a:t>
            </a:r>
            <a:endParaRPr lang="en-GB" sz="2800" dirty="0"/>
          </a:p>
          <a:p>
            <a:pPr lvl="1"/>
            <a:r>
              <a:rPr lang="en-GB" sz="2800" dirty="0" smtClean="0"/>
              <a:t>Functions are </a:t>
            </a:r>
            <a:r>
              <a:rPr lang="en-GB" sz="2800" i="1" dirty="0" smtClean="0"/>
              <a:t>first class objects</a:t>
            </a:r>
            <a:endParaRPr lang="en-GB" sz="2800" dirty="0" smtClean="0"/>
          </a:p>
          <a:p>
            <a:pPr lvl="2"/>
            <a:r>
              <a:rPr lang="en-GB" sz="2800" dirty="0" smtClean="0"/>
              <a:t>Can be passed as arguments</a:t>
            </a:r>
          </a:p>
          <a:p>
            <a:pPr lvl="2"/>
            <a:r>
              <a:rPr lang="en-GB" sz="2800" dirty="0" smtClean="0"/>
              <a:t>Can be nested</a:t>
            </a:r>
          </a:p>
          <a:p>
            <a:pPr lvl="1"/>
            <a:r>
              <a:rPr lang="en-GB" sz="2800" dirty="0" smtClean="0"/>
              <a:t>Return value is the last expression (or use return)</a:t>
            </a:r>
          </a:p>
          <a:p>
            <a:pPr lvl="1"/>
            <a:r>
              <a:rPr lang="en-GB" sz="2800" dirty="0" smtClean="0"/>
              <a:t>Arguments can be matched </a:t>
            </a:r>
            <a:r>
              <a:rPr lang="en-GB" sz="2800" dirty="0" err="1" smtClean="0"/>
              <a:t>positionally</a:t>
            </a:r>
            <a:r>
              <a:rPr lang="en-GB" sz="2800" dirty="0" smtClean="0"/>
              <a:t> or by name</a:t>
            </a:r>
          </a:p>
          <a:p>
            <a:pPr lvl="1"/>
            <a:r>
              <a:rPr lang="en-GB" sz="2800" dirty="0" smtClean="0"/>
              <a:t>Arguments are lazy evaluated</a:t>
            </a:r>
          </a:p>
        </p:txBody>
      </p:sp>
    </p:spTree>
    <p:extLst>
      <p:ext uri="{BB962C8B-B14F-4D97-AF65-F5344CB8AC3E}">
        <p14:creationId xmlns:p14="http://schemas.microsoft.com/office/powerpoint/2010/main" val="42412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Functions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lapply</a:t>
            </a:r>
            <a:r>
              <a:rPr lang="en-US" dirty="0" smtClean="0"/>
              <a:t>: loop over a list and evaluate a function on each element</a:t>
            </a:r>
          </a:p>
          <a:p>
            <a:r>
              <a:rPr lang="en-US" b="1" i="1" dirty="0" err="1"/>
              <a:t>s</a:t>
            </a:r>
            <a:r>
              <a:rPr lang="en-US" b="1" i="1" dirty="0" err="1" smtClean="0"/>
              <a:t>apply</a:t>
            </a:r>
            <a:r>
              <a:rPr lang="en-US" b="1" i="1" dirty="0" smtClean="0"/>
              <a:t>:</a:t>
            </a:r>
            <a:r>
              <a:rPr lang="en-US" dirty="0" smtClean="0"/>
              <a:t> Same as </a:t>
            </a:r>
            <a:r>
              <a:rPr lang="en-US" dirty="0" err="1" smtClean="0"/>
              <a:t>lapply</a:t>
            </a:r>
            <a:r>
              <a:rPr lang="en-US" dirty="0" smtClean="0"/>
              <a:t> but try to simplify the result</a:t>
            </a:r>
          </a:p>
          <a:p>
            <a:r>
              <a:rPr lang="en-US" b="1" i="1" dirty="0" smtClean="0"/>
              <a:t>apply: </a:t>
            </a:r>
            <a:r>
              <a:rPr lang="en-US" dirty="0" smtClean="0"/>
              <a:t>evaluate a function over the margins of an array</a:t>
            </a:r>
          </a:p>
          <a:p>
            <a:r>
              <a:rPr lang="en-US" b="1" i="1" dirty="0" err="1" smtClean="0"/>
              <a:t>tapply</a:t>
            </a:r>
            <a:r>
              <a:rPr lang="en-US" b="1" i="1" dirty="0" smtClean="0"/>
              <a:t>:</a:t>
            </a:r>
            <a:r>
              <a:rPr lang="en-US" dirty="0" smtClean="0"/>
              <a:t> Apply a function over subsets of a vector</a:t>
            </a:r>
          </a:p>
          <a:p>
            <a:r>
              <a:rPr lang="en-US" b="1" i="1" dirty="0" err="1" smtClean="0"/>
              <a:t>mapply</a:t>
            </a:r>
            <a:r>
              <a:rPr lang="en-US" b="1" i="1" dirty="0" smtClean="0"/>
              <a:t>:</a:t>
            </a:r>
            <a:r>
              <a:rPr lang="en-US" dirty="0" smtClean="0"/>
              <a:t> Multivariate version of </a:t>
            </a:r>
            <a:r>
              <a:rPr lang="en-US" i="1" dirty="0" err="1" smtClean="0"/>
              <a:t>lapply</a:t>
            </a:r>
            <a:endParaRPr lang="el-GR" b="1" i="1" dirty="0"/>
          </a:p>
        </p:txBody>
      </p:sp>
    </p:spTree>
    <p:extLst>
      <p:ext uri="{BB962C8B-B14F-4D97-AF65-F5344CB8AC3E}">
        <p14:creationId xmlns:p14="http://schemas.microsoft.com/office/powerpoint/2010/main" val="9764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40525" y="1018103"/>
            <a:ext cx="7886700" cy="4088287"/>
          </a:xfrm>
        </p:spPr>
        <p:txBody>
          <a:bodyPr>
            <a:normAutofit fontScale="85000" lnSpcReduction="20000"/>
          </a:bodyPr>
          <a:lstStyle/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8800" dirty="0" smtClean="0"/>
          </a:p>
          <a:p>
            <a:r>
              <a:rPr lang="en-GB" sz="8800" dirty="0" smtClean="0"/>
              <a:t>DEMO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	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253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Principles of Data Mining</a:t>
            </a:r>
            <a:r>
              <a:rPr lang="el-GR" sz="2000" b="1" dirty="0"/>
              <a:t> </a:t>
            </a:r>
            <a:r>
              <a:rPr lang="en-US" sz="2000" b="1" dirty="0" smtClean="0"/>
              <a:t>(MIT Press)</a:t>
            </a:r>
          </a:p>
          <a:p>
            <a:pPr marL="0" indent="0">
              <a:buNone/>
            </a:pPr>
            <a:r>
              <a:rPr lang="en-US" sz="2000" b="1" i="1" dirty="0"/>
              <a:t> </a:t>
            </a:r>
            <a:r>
              <a:rPr lang="en-US" sz="2000" b="1" i="1" dirty="0" smtClean="0"/>
              <a:t>   </a:t>
            </a:r>
            <a:r>
              <a:rPr lang="en-GB" sz="1800" i="1" dirty="0" smtClean="0"/>
              <a:t>by </a:t>
            </a:r>
            <a:r>
              <a:rPr lang="en-GB" sz="1800" i="1" dirty="0"/>
              <a:t>David Hand, </a:t>
            </a:r>
            <a:r>
              <a:rPr lang="en-GB" sz="1800" i="1" dirty="0" err="1"/>
              <a:t>Heikki</a:t>
            </a:r>
            <a:r>
              <a:rPr lang="en-GB" sz="1800" i="1" dirty="0"/>
              <a:t> </a:t>
            </a:r>
            <a:r>
              <a:rPr lang="en-GB" sz="1800" i="1" dirty="0" err="1"/>
              <a:t>Mannila</a:t>
            </a:r>
            <a:r>
              <a:rPr lang="en-GB" sz="1800" i="1" dirty="0"/>
              <a:t> and </a:t>
            </a:r>
            <a:r>
              <a:rPr lang="en-GB" sz="1800" i="1" dirty="0" err="1"/>
              <a:t>Padhraic</a:t>
            </a:r>
            <a:r>
              <a:rPr lang="en-GB" sz="1800" i="1" dirty="0"/>
              <a:t> </a:t>
            </a:r>
            <a:endParaRPr lang="en-GB" sz="1800" i="1" dirty="0" smtClean="0"/>
          </a:p>
          <a:p>
            <a:r>
              <a:rPr lang="en-US" sz="2000" b="1" dirty="0" smtClean="0"/>
              <a:t>Data </a:t>
            </a:r>
            <a:r>
              <a:rPr lang="en-US" sz="2000" b="1" dirty="0"/>
              <a:t>Mining: Practical Machine Learning Tools and Techniques 3</a:t>
            </a:r>
            <a:r>
              <a:rPr lang="en-US" sz="2000" b="1" baseline="30000" dirty="0"/>
              <a:t>rd</a:t>
            </a:r>
            <a:r>
              <a:rPr lang="en-US" sz="2000" b="1" dirty="0"/>
              <a:t> </a:t>
            </a:r>
            <a:r>
              <a:rPr lang="en-US" sz="2000" b="1" dirty="0" smtClean="0"/>
              <a:t>Edition </a:t>
            </a:r>
          </a:p>
          <a:p>
            <a:pPr marL="0" indent="0">
              <a:buNone/>
            </a:pPr>
            <a:r>
              <a:rPr lang="en-US" sz="2000" b="1" i="1" dirty="0"/>
              <a:t> </a:t>
            </a:r>
            <a:r>
              <a:rPr lang="en-US" sz="2000" b="1" i="1" dirty="0" smtClean="0"/>
              <a:t>    </a:t>
            </a:r>
            <a:r>
              <a:rPr lang="en-GB" sz="1800" i="1" dirty="0" smtClean="0"/>
              <a:t>by </a:t>
            </a:r>
            <a:r>
              <a:rPr lang="en-GB" sz="1800" i="1" dirty="0"/>
              <a:t>Ian H. Witten and </a:t>
            </a:r>
            <a:r>
              <a:rPr lang="en-GB" sz="1800" i="1" dirty="0" err="1"/>
              <a:t>Eibe</a:t>
            </a:r>
            <a:r>
              <a:rPr lang="en-GB" sz="1800" i="1" dirty="0"/>
              <a:t> </a:t>
            </a:r>
            <a:r>
              <a:rPr lang="en-GB" sz="1800" i="1" dirty="0" smtClean="0"/>
              <a:t>Frank</a:t>
            </a:r>
          </a:p>
          <a:p>
            <a:r>
              <a:rPr lang="en-GB" sz="2000" b="1" dirty="0"/>
              <a:t>The Art of R Programming</a:t>
            </a:r>
          </a:p>
          <a:p>
            <a:pPr marL="0" indent="0">
              <a:buNone/>
            </a:pPr>
            <a:r>
              <a:rPr lang="en-GB" sz="1800" b="1" dirty="0" smtClean="0"/>
              <a:t>     </a:t>
            </a:r>
            <a:r>
              <a:rPr lang="en-GB" sz="1800" i="1" dirty="0" smtClean="0"/>
              <a:t>by Norman </a:t>
            </a:r>
            <a:r>
              <a:rPr lang="en-GB" sz="1800" i="1" dirty="0" err="1" smtClean="0"/>
              <a:t>Matloff</a:t>
            </a:r>
            <a:endParaRPr lang="en-GB" sz="1800" b="1" i="1" dirty="0" smtClean="0"/>
          </a:p>
          <a:p>
            <a:r>
              <a:rPr lang="en-US" sz="2000" b="1" dirty="0"/>
              <a:t>R for Everyone: Advanced Analytics and </a:t>
            </a:r>
            <a:r>
              <a:rPr lang="en-US" sz="2000" b="1" dirty="0" smtClean="0"/>
              <a:t>Graphics</a:t>
            </a:r>
          </a:p>
          <a:p>
            <a:pPr marL="0" indent="0">
              <a:buNone/>
            </a:pPr>
            <a:r>
              <a:rPr lang="en-US" sz="2000" b="1" dirty="0" smtClean="0"/>
              <a:t>    </a:t>
            </a:r>
            <a:r>
              <a:rPr lang="en-US" sz="1800" i="1" dirty="0"/>
              <a:t>by Jared </a:t>
            </a:r>
            <a:r>
              <a:rPr lang="en-US" sz="1800" i="1" dirty="0" smtClean="0"/>
              <a:t>Lander</a:t>
            </a:r>
            <a:endParaRPr lang="en-US" sz="2000" b="1" dirty="0" smtClean="0"/>
          </a:p>
          <a:p>
            <a:r>
              <a:rPr lang="en-US" sz="2000" b="1" dirty="0" smtClean="0"/>
              <a:t>R programming course in </a:t>
            </a:r>
            <a:r>
              <a:rPr lang="en-US" sz="2000" b="1" smtClean="0"/>
              <a:t>Coursera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366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can find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Achilleas</a:t>
            </a:r>
            <a:r>
              <a:rPr lang="en-US" dirty="0" smtClean="0"/>
              <a:t> </a:t>
            </a:r>
            <a:r>
              <a:rPr lang="en-US" dirty="0" err="1" smtClean="0"/>
              <a:t>Marmaras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gr.linkedin.com/in/amarmaras</a:t>
            </a:r>
            <a:endParaRPr lang="en-US" dirty="0" smtClean="0"/>
          </a:p>
          <a:p>
            <a:r>
              <a:rPr lang="en-US" dirty="0" smtClean="0"/>
              <a:t>George Nikolaropoulos</a:t>
            </a:r>
          </a:p>
          <a:p>
            <a:pPr lvl="1"/>
            <a:r>
              <a:rPr lang="en-US" dirty="0">
                <a:hlinkClick r:id="rId3" tooltip="View public profile"/>
              </a:rPr>
              <a:t>gr.linkedin.com/in/</a:t>
            </a:r>
            <a:r>
              <a:rPr lang="en-US" dirty="0" err="1">
                <a:hlinkClick r:id="rId3" tooltip="View public profile"/>
              </a:rPr>
              <a:t>gnikolaropoulos</a:t>
            </a:r>
            <a:r>
              <a:rPr lang="en-US" dirty="0" smtClean="0">
                <a:hlinkClick r:id="rId3" tooltip="View public profile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twitter.com/gnikolaropoulos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https://github.com/gnikolaropoulos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0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Evaluation</a:t>
            </a:r>
            <a:endParaRPr lang="el-GR" dirty="0"/>
          </a:p>
        </p:txBody>
      </p:sp>
      <p:sp>
        <p:nvSpPr>
          <p:cNvPr id="4" name="Rectangular Callout 3"/>
          <p:cNvSpPr/>
          <p:nvPr/>
        </p:nvSpPr>
        <p:spPr>
          <a:xfrm>
            <a:off x="721151" y="2547006"/>
            <a:ext cx="2714920" cy="1548351"/>
          </a:xfrm>
          <a:prstGeom prst="wedgeRectCallout">
            <a:avLst>
              <a:gd name="adj1" fmla="val 21976"/>
              <a:gd name="adj2" fmla="val 6784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Your feedback is </a:t>
            </a:r>
          </a:p>
          <a:p>
            <a:r>
              <a:rPr lang="en-US" b="1" dirty="0"/>
              <a:t>important and valuable</a:t>
            </a:r>
            <a:endParaRPr lang="el-GR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5800431" y="2547006"/>
            <a:ext cx="2714920" cy="1548351"/>
          </a:xfrm>
          <a:prstGeom prst="wedgeRectCallout">
            <a:avLst>
              <a:gd name="adj1" fmla="val -19430"/>
              <a:gd name="adj2" fmla="val 7242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Submit before the event’s close session to </a:t>
            </a:r>
            <a:r>
              <a:rPr lang="en-US" b="1" dirty="0">
                <a:solidFill>
                  <a:srgbClr val="FF0000"/>
                </a:solidFill>
              </a:rPr>
              <a:t>WIN </a:t>
            </a:r>
            <a:r>
              <a:rPr lang="en-US" b="1" dirty="0"/>
              <a:t>prizes</a:t>
            </a:r>
            <a:endParaRPr lang="el-GR" b="1" dirty="0"/>
          </a:p>
        </p:txBody>
      </p:sp>
      <p:sp>
        <p:nvSpPr>
          <p:cNvPr id="7" name="Oval 6"/>
          <p:cNvSpPr/>
          <p:nvPr/>
        </p:nvSpPr>
        <p:spPr>
          <a:xfrm>
            <a:off x="3505199" y="1561960"/>
            <a:ext cx="2251687" cy="1970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b="1" dirty="0" smtClean="0"/>
              <a:t>2</a:t>
            </a:r>
            <a:r>
              <a:rPr lang="en-US" sz="3200" b="1" dirty="0" smtClean="0"/>
              <a:t>ways</a:t>
            </a:r>
            <a:r>
              <a:rPr lang="en-US" b="1" dirty="0" smtClean="0"/>
              <a:t> </a:t>
            </a:r>
            <a:endParaRPr lang="el-GR" b="1" dirty="0" smtClean="0"/>
          </a:p>
          <a:p>
            <a:pPr algn="ctr"/>
            <a:r>
              <a:rPr lang="en-US" sz="2400" b="1" dirty="0" smtClean="0"/>
              <a:t>to </a:t>
            </a:r>
            <a:r>
              <a:rPr lang="en-US" sz="2400" b="1" dirty="0"/>
              <a:t>access</a:t>
            </a:r>
            <a:endParaRPr lang="el-G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1151" y="4393480"/>
            <a:ext cx="352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Go to </a:t>
            </a:r>
          </a:p>
          <a:p>
            <a:pPr algn="r"/>
            <a:r>
              <a:rPr lang="en-GB" dirty="0"/>
              <a:t>m.itprodevconnections.gr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5147036" y="4393480"/>
            <a:ext cx="32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an Evaluation Sheet from the registration desk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16779" y="4342811"/>
            <a:ext cx="7070" cy="67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2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973776" y="3740727"/>
            <a:ext cx="75052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/>
                </a:solidFill>
              </a:rPr>
              <a:t>Big Data</a:t>
            </a:r>
            <a:r>
              <a:rPr lang="en-GB" sz="2800" dirty="0" smtClean="0">
                <a:solidFill>
                  <a:srgbClr val="FFC000"/>
                </a:solidFill>
              </a:rPr>
              <a:t> </a:t>
            </a:r>
            <a:r>
              <a:rPr lang="en-GB" sz="2800" dirty="0" smtClean="0"/>
              <a:t>is like teenage sex: everyone talks about it, nobody really knows how to do it, everyone thinks everyone else is doing it, so everyone claims they are doing it...</a:t>
            </a:r>
          </a:p>
          <a:p>
            <a:endParaRPr lang="en-GB" dirty="0"/>
          </a:p>
        </p:txBody>
      </p:sp>
      <p:pic>
        <p:nvPicPr>
          <p:cNvPr id="3" name="2 - Εικόνα" descr="big-data-318x2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9824" y="889909"/>
            <a:ext cx="4038096" cy="26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2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Ευχαριστούμε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219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 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Exploration and analysis of large quantities of data to discover </a:t>
            </a:r>
            <a:r>
              <a:rPr lang="en-US" b="1" dirty="0" smtClean="0"/>
              <a:t>valid</a:t>
            </a:r>
            <a:r>
              <a:rPr lang="en-US" dirty="0" smtClean="0"/>
              <a:t>, </a:t>
            </a:r>
            <a:r>
              <a:rPr lang="en-US" b="1" dirty="0" smtClean="0"/>
              <a:t>novel</a:t>
            </a:r>
            <a:r>
              <a:rPr lang="en-US" dirty="0" smtClean="0"/>
              <a:t>, </a:t>
            </a:r>
            <a:r>
              <a:rPr lang="en-US" b="1" dirty="0" smtClean="0"/>
              <a:t>potentially useful</a:t>
            </a:r>
            <a:r>
              <a:rPr lang="en-US" dirty="0" smtClean="0"/>
              <a:t>, and </a:t>
            </a:r>
            <a:r>
              <a:rPr lang="en-US" b="1" dirty="0" smtClean="0"/>
              <a:t>ultimately understandable</a:t>
            </a:r>
            <a:r>
              <a:rPr lang="en-US" dirty="0" smtClean="0"/>
              <a:t> patterns in data.</a:t>
            </a:r>
          </a:p>
          <a:p>
            <a:endParaRPr lang="en-US" dirty="0" smtClean="0"/>
          </a:p>
          <a:p>
            <a:r>
              <a:rPr lang="en-US" dirty="0" smtClean="0"/>
              <a:t>KDD (Knowledge Discovery in Databases)</a:t>
            </a:r>
          </a:p>
          <a:p>
            <a:r>
              <a:rPr lang="en-US" dirty="0" smtClean="0"/>
              <a:t>Discover Rules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Make Predictions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4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Fielded Applications</a:t>
            </a: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28650" y="1781299"/>
            <a:ext cx="7886700" cy="42751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Marketing and Sales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Churn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Cross - Selling</a:t>
            </a:r>
          </a:p>
          <a:p>
            <a:r>
              <a:rPr lang="en-GB" dirty="0" smtClean="0"/>
              <a:t>Decisions Involving Judgement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Application based on </a:t>
            </a:r>
            <a:r>
              <a:rPr lang="en-GB" dirty="0" smtClean="0"/>
              <a:t>questionnaire asking for personal &amp; financial information.</a:t>
            </a:r>
          </a:p>
          <a:p>
            <a:r>
              <a:rPr lang="en-US" dirty="0" smtClean="0"/>
              <a:t>Fraud Detection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Insurance Fraud</a:t>
            </a:r>
          </a:p>
          <a:p>
            <a:r>
              <a:rPr lang="en-US" dirty="0" smtClean="0"/>
              <a:t>Load Forecasting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Future Demand for power for </a:t>
            </a:r>
            <a:r>
              <a:rPr lang="en-GB" dirty="0" smtClean="0"/>
              <a:t>maintenance scheduling, and fuel inventory management.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in a five-step process</a:t>
            </a:r>
            <a:endParaRPr lang="en-GB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2137559" y="1718747"/>
          <a:ext cx="5035138" cy="413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Data Preprocessing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200" dirty="0" smtClean="0"/>
              <a:t>Data Cleaning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 smtClean="0"/>
              <a:t>Noise Elimination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 smtClean="0"/>
              <a:t>Missing values</a:t>
            </a:r>
          </a:p>
          <a:p>
            <a:r>
              <a:rPr lang="en-US" sz="6200" dirty="0" smtClean="0"/>
              <a:t>Data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 err="1" smtClean="0"/>
              <a:t>Datacubes</a:t>
            </a:r>
            <a:endParaRPr lang="en-US" sz="5500" dirty="0" smtClean="0"/>
          </a:p>
          <a:p>
            <a:pPr lvl="1">
              <a:buFont typeface="Wingdings" pitchFamily="2" charset="2"/>
              <a:buChar char="§"/>
            </a:pPr>
            <a:r>
              <a:rPr lang="en-US" sz="5500" dirty="0" smtClean="0"/>
              <a:t>Different databases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 smtClean="0"/>
              <a:t>Any source of information</a:t>
            </a:r>
          </a:p>
          <a:p>
            <a:r>
              <a:rPr lang="en-US" sz="6200" dirty="0" smtClean="0"/>
              <a:t>Data Transformation &amp; Data Discretization 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 smtClean="0"/>
              <a:t>Conversion from numerical to nominal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 smtClean="0"/>
              <a:t>Any transformation that will serve the purpose</a:t>
            </a:r>
          </a:p>
          <a:p>
            <a:r>
              <a:rPr lang="en-GB" sz="6200" dirty="0" smtClean="0"/>
              <a:t>Data Reduction</a:t>
            </a:r>
          </a:p>
          <a:p>
            <a:pPr lvl="1"/>
            <a:r>
              <a:rPr lang="en-US" sz="5500" dirty="0" smtClean="0"/>
              <a:t>Data compression</a:t>
            </a:r>
          </a:p>
          <a:p>
            <a:pPr lvl="1"/>
            <a:r>
              <a:rPr lang="en-US" sz="5500" dirty="0" smtClean="0"/>
              <a:t>Tables reduction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GB" sz="4500" dirty="0" smtClean="0"/>
              <a:t>	</a:t>
            </a:r>
            <a:r>
              <a:rPr lang="en-GB" sz="5800" b="1" dirty="0" smtClean="0"/>
              <a:t> </a:t>
            </a:r>
            <a:r>
              <a:rPr lang="en-GB" sz="5800" b="1" i="1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en-GB" sz="5800" b="1" i="1" dirty="0" err="1" smtClean="0">
                <a:solidFill>
                  <a:schemeClr val="accent1">
                    <a:lumMod val="50000"/>
                  </a:schemeClr>
                </a:solidFill>
              </a:rPr>
              <a:t>preprocessing</a:t>
            </a:r>
            <a:r>
              <a:rPr lang="en-GB" sz="5800" b="1" i="1" dirty="0" smtClean="0">
                <a:solidFill>
                  <a:schemeClr val="accent1">
                    <a:lumMod val="50000"/>
                  </a:schemeClr>
                </a:solidFill>
              </a:rPr>
              <a:t> is a time-consuming and </a:t>
            </a:r>
            <a:r>
              <a:rPr lang="en-GB" sz="5800" b="1" i="1" dirty="0" err="1" smtClean="0">
                <a:solidFill>
                  <a:schemeClr val="accent1">
                    <a:lumMod val="50000"/>
                  </a:schemeClr>
                </a:solidFill>
              </a:rPr>
              <a:t>labor</a:t>
            </a:r>
            <a:r>
              <a:rPr lang="en-GB" sz="5800" b="1" i="1" dirty="0" smtClean="0">
                <a:solidFill>
                  <a:schemeClr val="accent1">
                    <a:lumMod val="50000"/>
                  </a:schemeClr>
                </a:solidFill>
              </a:rPr>
              <a:t>-intensive procedure, but one that is absolutely necessary for </a:t>
            </a:r>
            <a:r>
              <a:rPr lang="en-GB" sz="5800" b="1" i="1" u="sng" dirty="0" smtClean="0">
                <a:solidFill>
                  <a:schemeClr val="accent1">
                    <a:lumMod val="50000"/>
                  </a:schemeClr>
                </a:solidFill>
              </a:rPr>
              <a:t>successful</a:t>
            </a:r>
            <a:r>
              <a:rPr lang="en-GB" sz="58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5800" b="1" i="1" u="sng" dirty="0" smtClean="0">
                <a:solidFill>
                  <a:schemeClr val="accent1">
                    <a:lumMod val="50000"/>
                  </a:schemeClr>
                </a:solidFill>
              </a:rPr>
              <a:t>data mining</a:t>
            </a:r>
            <a:r>
              <a:rPr lang="en-GB" sz="5800" b="1" i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GB" sz="5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88287"/>
          </a:xfrm>
        </p:spPr>
        <p:txBody>
          <a:bodyPr>
            <a:normAutofit lnSpcReduction="10000"/>
          </a:bodyPr>
          <a:lstStyle/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	</a:t>
            </a:r>
            <a:r>
              <a:rPr lang="en-GB" sz="2000" b="1" dirty="0" err="1" smtClean="0"/>
              <a:t>Weka</a:t>
            </a:r>
            <a:r>
              <a:rPr lang="en-GB" sz="2000" dirty="0" smtClean="0"/>
              <a:t> is a collection of machine learning algorithms for data mining tasks. The algorithms can either be applied directly to a dataset or called from your own Java code. </a:t>
            </a:r>
            <a:r>
              <a:rPr lang="en-GB" sz="2000" dirty="0" err="1" smtClean="0"/>
              <a:t>Weka</a:t>
            </a:r>
            <a:r>
              <a:rPr lang="en-GB" sz="2000" dirty="0" smtClean="0"/>
              <a:t> contains tools for </a:t>
            </a:r>
            <a:r>
              <a:rPr lang="en-GB" sz="2000" b="1" dirty="0" smtClean="0"/>
              <a:t>data pre-processing</a:t>
            </a:r>
            <a:r>
              <a:rPr lang="en-GB" sz="2000" dirty="0" smtClean="0"/>
              <a:t>, </a:t>
            </a:r>
            <a:r>
              <a:rPr lang="en-GB" sz="2000" b="1" dirty="0" smtClean="0"/>
              <a:t>classification</a:t>
            </a:r>
            <a:r>
              <a:rPr lang="en-GB" sz="2000" dirty="0" smtClean="0"/>
              <a:t>, </a:t>
            </a:r>
            <a:r>
              <a:rPr lang="en-GB" sz="2000" b="1" dirty="0" smtClean="0"/>
              <a:t>regression</a:t>
            </a:r>
            <a:r>
              <a:rPr lang="en-GB" sz="2000" dirty="0" smtClean="0"/>
              <a:t>, </a:t>
            </a:r>
            <a:r>
              <a:rPr lang="en-GB" sz="2000" b="1" dirty="0" smtClean="0"/>
              <a:t>clustering</a:t>
            </a:r>
            <a:r>
              <a:rPr lang="en-GB" sz="2000" dirty="0" smtClean="0"/>
              <a:t>, </a:t>
            </a:r>
            <a:r>
              <a:rPr lang="en-GB" sz="2000" b="1" dirty="0" smtClean="0"/>
              <a:t>association rules</a:t>
            </a:r>
            <a:r>
              <a:rPr lang="en-GB" sz="2000" dirty="0" smtClean="0"/>
              <a:t>, and </a:t>
            </a:r>
            <a:r>
              <a:rPr lang="en-GB" sz="2000" b="1" dirty="0" smtClean="0"/>
              <a:t>visualization</a:t>
            </a:r>
            <a:r>
              <a:rPr lang="en-GB" sz="2000" dirty="0" smtClean="0"/>
              <a:t>. </a:t>
            </a:r>
            <a:endParaRPr lang="en-GB" sz="2000" dirty="0"/>
          </a:p>
        </p:txBody>
      </p:sp>
      <p:pic>
        <p:nvPicPr>
          <p:cNvPr id="4" name="3 - Εικόνα" descr="weka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3698" y="659823"/>
            <a:ext cx="3594100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40525" y="1018103"/>
            <a:ext cx="7886700" cy="4088287"/>
          </a:xfrm>
        </p:spPr>
        <p:txBody>
          <a:bodyPr>
            <a:normAutofit fontScale="85000" lnSpcReduction="20000"/>
          </a:bodyPr>
          <a:lstStyle/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8800" dirty="0" smtClean="0"/>
          </a:p>
          <a:p>
            <a:r>
              <a:rPr lang="en-GB" sz="8800" dirty="0" smtClean="0"/>
              <a:t>DEMO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	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243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Why R?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200" dirty="0" smtClean="0"/>
              <a:t>It’s a </a:t>
            </a:r>
            <a:r>
              <a:rPr lang="en-US" sz="6200" dirty="0"/>
              <a:t>P</a:t>
            </a:r>
            <a:r>
              <a:rPr lang="en-US" sz="6200" dirty="0" smtClean="0"/>
              <a:t>rogramming Language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/>
              <a:t>REPL, interactive language</a:t>
            </a:r>
            <a:endParaRPr lang="en-US" sz="5500" dirty="0" smtClean="0"/>
          </a:p>
          <a:p>
            <a:pPr lvl="1">
              <a:buFont typeface="Wingdings" pitchFamily="2" charset="2"/>
              <a:buChar char="§"/>
            </a:pPr>
            <a:r>
              <a:rPr lang="en-US" sz="5500" dirty="0" smtClean="0"/>
              <a:t>Various APIs</a:t>
            </a:r>
          </a:p>
          <a:p>
            <a:r>
              <a:rPr lang="en-US" sz="6200" dirty="0" smtClean="0"/>
              <a:t>It’s free!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 smtClean="0"/>
              <a:t>In contrast with </a:t>
            </a:r>
            <a:r>
              <a:rPr lang="en-US" sz="5500" dirty="0" err="1" smtClean="0"/>
              <a:t>Matlab</a:t>
            </a:r>
            <a:r>
              <a:rPr lang="en-US" sz="5500" dirty="0" smtClean="0"/>
              <a:t>, SPSS, SAS etc…</a:t>
            </a:r>
          </a:p>
          <a:p>
            <a:r>
              <a:rPr lang="en-US" sz="6200" dirty="0"/>
              <a:t>Graphics and data </a:t>
            </a:r>
            <a:r>
              <a:rPr lang="en-US" sz="6200" dirty="0" smtClean="0"/>
              <a:t>visualization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5500" dirty="0" smtClean="0"/>
              <a:t>Tons of tools for graphics and charts</a:t>
            </a:r>
          </a:p>
          <a:p>
            <a:r>
              <a:rPr lang="en-GB" sz="6200" dirty="0" smtClean="0"/>
              <a:t>It’s Popular</a:t>
            </a:r>
          </a:p>
          <a:p>
            <a:pPr lvl="1"/>
            <a:r>
              <a:rPr lang="en-GB" sz="5800" dirty="0" smtClean="0"/>
              <a:t>It’s becoming the standard entry in “data scientist” toolbox</a:t>
            </a:r>
          </a:p>
          <a:p>
            <a:pPr lvl="1"/>
            <a:r>
              <a:rPr lang="en-GB" sz="5800" dirty="0" smtClean="0"/>
              <a:t>Extremely active </a:t>
            </a:r>
            <a:r>
              <a:rPr lang="en-GB" sz="5800" dirty="0" err="1" smtClean="0"/>
              <a:t>commutiny</a:t>
            </a:r>
            <a:endParaRPr lang="en-GB" sz="5800" dirty="0" smtClean="0"/>
          </a:p>
          <a:p>
            <a:pPr lvl="1"/>
            <a:r>
              <a:rPr lang="en-GB" sz="5800" dirty="0" smtClean="0"/>
              <a:t>Tons of packages (CRAN)</a:t>
            </a:r>
          </a:p>
          <a:p>
            <a:pPr lvl="1"/>
            <a:endParaRPr lang="en-GB" sz="5800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2533</TotalTime>
  <Words>981</Words>
  <Application>Microsoft Office PowerPoint</Application>
  <PresentationFormat>On-screen Show (4:3)</PresentationFormat>
  <Paragraphs>192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Go Big For Free !</vt:lpstr>
      <vt:lpstr>PowerPoint Presentation</vt:lpstr>
      <vt:lpstr>What is Data Mining ?</vt:lpstr>
      <vt:lpstr>Fielded Applications</vt:lpstr>
      <vt:lpstr>Data Mining in a five-step process</vt:lpstr>
      <vt:lpstr> Data Preprocessing  </vt:lpstr>
      <vt:lpstr>PowerPoint Presentation</vt:lpstr>
      <vt:lpstr>PowerPoint Presentation</vt:lpstr>
      <vt:lpstr> Why R? </vt:lpstr>
      <vt:lpstr> R Data types </vt:lpstr>
      <vt:lpstr> Vectors, Matrices, Lists </vt:lpstr>
      <vt:lpstr> Control Structures </vt:lpstr>
      <vt:lpstr> Functions </vt:lpstr>
      <vt:lpstr>Loop Functions</vt:lpstr>
      <vt:lpstr>PowerPoint Presentation</vt:lpstr>
      <vt:lpstr>References</vt:lpstr>
      <vt:lpstr>Where you can find us</vt:lpstr>
      <vt:lpstr>Session Evaluation</vt:lpstr>
      <vt:lpstr>PowerPoint Presentation</vt:lpstr>
      <vt:lpstr>PowerPoint Presentation</vt:lpstr>
      <vt:lpstr>PowerPoint Presentation</vt:lpstr>
      <vt:lpstr>Ευχαριστούμε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Isavella Benekou (Randstad A.E.)</dc:creator>
  <cp:lastModifiedBy>George Nikolaropoulos</cp:lastModifiedBy>
  <cp:revision>31</cp:revision>
  <dcterms:created xsi:type="dcterms:W3CDTF">2014-11-20T12:08:57Z</dcterms:created>
  <dcterms:modified xsi:type="dcterms:W3CDTF">2014-12-03T06:31:48Z</dcterms:modified>
</cp:coreProperties>
</file>