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7" r:id="rId2"/>
    <p:sldId id="291" r:id="rId3"/>
    <p:sldId id="270" r:id="rId4"/>
    <p:sldId id="292" r:id="rId5"/>
    <p:sldId id="281" r:id="rId6"/>
    <p:sldId id="282" r:id="rId7"/>
    <p:sldId id="285" r:id="rId8"/>
    <p:sldId id="283" r:id="rId9"/>
    <p:sldId id="284" r:id="rId10"/>
    <p:sldId id="293" r:id="rId11"/>
    <p:sldId id="286" r:id="rId12"/>
    <p:sldId id="279" r:id="rId13"/>
    <p:sldId id="280" r:id="rId14"/>
    <p:sldId id="288" r:id="rId15"/>
    <p:sldId id="294" r:id="rId16"/>
    <p:sldId id="287" r:id="rId17"/>
    <p:sldId id="295" r:id="rId18"/>
    <p:sldId id="289" r:id="rId19"/>
    <p:sldId id="290" r:id="rId20"/>
    <p:sldId id="297" r:id="rId21"/>
    <p:sldId id="299" r:id="rId22"/>
    <p:sldId id="300" r:id="rId23"/>
    <p:sldId id="302" r:id="rId24"/>
    <p:sldId id="298" r:id="rId25"/>
    <p:sldId id="296" r:id="rId26"/>
    <p:sldId id="269" r:id="rId27"/>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501" autoAdjust="0"/>
  </p:normalViewPr>
  <p:slideViewPr>
    <p:cSldViewPr snapToGrid="0">
      <p:cViewPr varScale="1">
        <p:scale>
          <a:sx n="99" d="100"/>
          <a:sy n="99" d="100"/>
        </p:scale>
        <p:origin x="99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575" cy="51276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4021138" y="0"/>
            <a:ext cx="3076575" cy="512763"/>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t" anchorCtr="0"/>
          <a:lstStyle>
            <a:lvl1pPr marL="457200" marR="0" lvl="0"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1pPr>
            <a:lvl2pPr marL="914400" marR="0" lvl="1"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2pPr>
            <a:lvl3pPr marL="1371600" marR="0" lvl="2"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3pPr>
            <a:lvl4pPr marL="1828800" marR="0" lvl="3"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4pPr>
            <a:lvl5pPr marL="2286000" marR="0" lvl="4"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850"/>
            <a:ext cx="3076575" cy="512763"/>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021138" y="9721850"/>
            <a:ext cx="3076575"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000" b="0" i="0" u="none" strike="noStrike" cap="none">
                <a:solidFill>
                  <a:schemeClr val="dk1"/>
                </a:solidFill>
                <a:latin typeface="Arial"/>
                <a:ea typeface="Arial"/>
                <a:cs typeface="Arial"/>
                <a:sym typeface="Arial"/>
              </a:rPr>
              <a:pPr marL="0" marR="0" lvl="0" indent="0" algn="r" rtl="0">
                <a:spcBef>
                  <a:spcPts val="0"/>
                </a:spcBef>
                <a:spcAft>
                  <a:spcPts val="0"/>
                </a:spcAft>
                <a:buNone/>
              </a:pPr>
              <a:t>‹Nr.›</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0037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a:spLocks noGrp="1" noRot="1" noChangeAspect="1"/>
          </p:cNvSpPr>
          <p:nvPr>
            <p:ph type="sldImg" idx="2"/>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07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de-DE" dirty="0" smtClean="0"/>
              <a:t>Vorab</a:t>
            </a:r>
            <a:r>
              <a:rPr lang="de-DE" baseline="0" dirty="0" smtClean="0"/>
              <a:t> möchte ich die alte Laserharfe kurz vorstellen.</a:t>
            </a:r>
          </a:p>
          <a:p>
            <a:pPr marL="0" lvl="0" indent="0">
              <a:spcBef>
                <a:spcPts val="0"/>
              </a:spcBef>
              <a:spcAft>
                <a:spcPts val="0"/>
              </a:spcAft>
              <a:buNone/>
            </a:pPr>
            <a:r>
              <a:rPr lang="de-DE" baseline="0" dirty="0" smtClean="0"/>
              <a:t>Grob ist diese folgendermaßen aufgebaut. Sie besitzt 3 Laserdioden in den Farben Rot, blau und grün. Diese werden gebündelt in einem Galvanometerscanner geleitet, wo sie in Richtung der Umlenkspiegel abgelenkt werden. </a:t>
            </a:r>
            <a:r>
              <a:rPr lang="de-DE" baseline="0" smtClean="0"/>
              <a:t>Diese </a:t>
            </a:r>
            <a:r>
              <a:rPr lang="de-DE" baseline="0" dirty="0" err="1" smtClean="0"/>
              <a:t>U</a:t>
            </a:r>
            <a:r>
              <a:rPr lang="de-DE" baseline="0" smtClean="0"/>
              <a:t>mlenkspiegel </a:t>
            </a:r>
            <a:r>
              <a:rPr lang="de-DE" baseline="0" dirty="0" smtClean="0"/>
              <a:t>sorgen dafür, dass die Strahlen gerade nach oben umgelenkt werden, wo der Nutzer die mit der Hand unterbrechen kann. </a:t>
            </a:r>
          </a:p>
          <a:p>
            <a:pPr marL="0" lvl="0" indent="0">
              <a:spcBef>
                <a:spcPts val="0"/>
              </a:spcBef>
              <a:spcAft>
                <a:spcPts val="0"/>
              </a:spcAft>
              <a:buNone/>
            </a:pPr>
            <a:r>
              <a:rPr lang="de-DE" baseline="0" dirty="0" smtClean="0"/>
              <a:t>Dabei ist es so, dass die Laserstrahlen immer nur eines nach den Anderen erzeugt werden. Also erster Laserstrahl wird eingeschaltet, dann wird mit Hilfe von Lichtsensoren (die befinden sich außerhalb der Laserharfe) gemessen, ob der Laserstrahl unterbrochen ist oder nicht. Dann wird er aus geschaltet und der nächste wird eingeschaltet. Und so geht das weiter. Das geht alles so schnell, dass der Nutzer zwölf simultane Strahlen sieht. </a:t>
            </a:r>
          </a:p>
          <a:p>
            <a:pPr marL="0" lvl="0" indent="0">
              <a:spcBef>
                <a:spcPts val="0"/>
              </a:spcBef>
              <a:spcAft>
                <a:spcPts val="0"/>
              </a:spcAft>
              <a:buNone/>
            </a:pPr>
            <a:r>
              <a:rPr lang="de-DE" baseline="0" dirty="0" smtClean="0"/>
              <a:t>Die Steuerung der Laserharfe erfolgt durch einen </a:t>
            </a:r>
            <a:r>
              <a:rPr lang="de-DE" baseline="0" dirty="0" err="1" smtClean="0"/>
              <a:t>Arduino</a:t>
            </a:r>
            <a:r>
              <a:rPr lang="de-DE" baseline="0" dirty="0" smtClean="0"/>
              <a:t>. Wenn ein Strahl unterbrochen wurde, wird das Unterbrechungssignal im </a:t>
            </a:r>
            <a:r>
              <a:rPr lang="de-DE" baseline="0" dirty="0" err="1" smtClean="0"/>
              <a:t>Arduino</a:t>
            </a:r>
            <a:r>
              <a:rPr lang="de-DE" baseline="0" dirty="0" smtClean="0"/>
              <a:t> in ein MIDI-Signal umgewandelt.</a:t>
            </a:r>
          </a:p>
          <a:p>
            <a:pPr marL="0" lvl="0" indent="0">
              <a:spcBef>
                <a:spcPts val="0"/>
              </a:spcBef>
              <a:spcAft>
                <a:spcPts val="0"/>
              </a:spcAft>
              <a:buNone/>
            </a:pPr>
            <a:r>
              <a:rPr lang="de-DE" baseline="0" dirty="0" smtClean="0"/>
              <a:t>Das MIDI-Signal wird dann mit Hilfe eines Macs und einem beliebigen Synthesizer in einen Ton umgewandelt. </a:t>
            </a:r>
            <a:endParaRPr dirty="0"/>
          </a:p>
        </p:txBody>
      </p:sp>
      <p:sp>
        <p:nvSpPr>
          <p:cNvPr id="108" name="Shape 108"/>
          <p:cNvSpPr>
            <a:spLocks noGrp="1" noRot="1" noChangeAspect="1"/>
          </p:cNvSpPr>
          <p:nvPr>
            <p:ph type="sldImg" idx="2"/>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52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de-DE" dirty="0" smtClean="0"/>
              <a:t>Vorab</a:t>
            </a:r>
            <a:r>
              <a:rPr lang="de-DE" baseline="0" dirty="0" smtClean="0"/>
              <a:t> möchte ich die alte Laserharfe kurz vorstellen.</a:t>
            </a:r>
          </a:p>
          <a:p>
            <a:pPr marL="0" lvl="0" indent="0">
              <a:spcBef>
                <a:spcPts val="0"/>
              </a:spcBef>
              <a:spcAft>
                <a:spcPts val="0"/>
              </a:spcAft>
              <a:buNone/>
            </a:pPr>
            <a:r>
              <a:rPr lang="de-DE" baseline="0" dirty="0" smtClean="0"/>
              <a:t>Grob ist diese folgendermaßen aufgebaut. Sie besitzt 3 Laserdioden in den Farben Rot, blau und grün. Diese werden gebündelt in einem Galvanometerscanner geleitet, wo sie in Richtung der Umlenkspiegel abgelenkt werden. </a:t>
            </a:r>
            <a:r>
              <a:rPr lang="de-DE" baseline="0" smtClean="0"/>
              <a:t>Diese </a:t>
            </a:r>
            <a:r>
              <a:rPr lang="de-DE" baseline="0" dirty="0" err="1" smtClean="0"/>
              <a:t>U</a:t>
            </a:r>
            <a:r>
              <a:rPr lang="de-DE" baseline="0" smtClean="0"/>
              <a:t>mlenkspiegel </a:t>
            </a:r>
            <a:r>
              <a:rPr lang="de-DE" baseline="0" dirty="0" smtClean="0"/>
              <a:t>sorgen dafür, dass die Strahlen gerade nach oben umgelenkt werden, wo der Nutzer die mit der Hand unterbrechen kann. </a:t>
            </a:r>
          </a:p>
          <a:p>
            <a:pPr marL="0" lvl="0" indent="0">
              <a:spcBef>
                <a:spcPts val="0"/>
              </a:spcBef>
              <a:spcAft>
                <a:spcPts val="0"/>
              </a:spcAft>
              <a:buNone/>
            </a:pPr>
            <a:r>
              <a:rPr lang="de-DE" baseline="0" dirty="0" smtClean="0"/>
              <a:t>Dabei ist es so, dass die Laserstrahlen immer nur eines nach den Anderen erzeugt werden. Also erster Laserstrahl wird eingeschaltet, dann wird mit Hilfe von Lichtsensoren (die befinden sich außerhalb der Laserharfe) gemessen, ob der Laserstrahl unterbrochen ist oder nicht. Dann wird er aus geschaltet und der nächste wird eingeschaltet. Und so geht das weiter. Das geht alles so schnell, dass der Nutzer zwölf simultane Strahlen sieht. </a:t>
            </a:r>
          </a:p>
          <a:p>
            <a:pPr marL="0" lvl="0" indent="0">
              <a:spcBef>
                <a:spcPts val="0"/>
              </a:spcBef>
              <a:spcAft>
                <a:spcPts val="0"/>
              </a:spcAft>
              <a:buNone/>
            </a:pPr>
            <a:r>
              <a:rPr lang="de-DE" baseline="0" dirty="0" smtClean="0"/>
              <a:t>Die Steuerung der Laserharfe erfolgt durch einen </a:t>
            </a:r>
            <a:r>
              <a:rPr lang="de-DE" baseline="0" dirty="0" err="1" smtClean="0"/>
              <a:t>Arduino</a:t>
            </a:r>
            <a:r>
              <a:rPr lang="de-DE" baseline="0" dirty="0" smtClean="0"/>
              <a:t>. Wenn ein Strahl unterbrochen wurde, wird das Unterbrechungssignal im </a:t>
            </a:r>
            <a:r>
              <a:rPr lang="de-DE" baseline="0" dirty="0" err="1" smtClean="0"/>
              <a:t>Arduino</a:t>
            </a:r>
            <a:r>
              <a:rPr lang="de-DE" baseline="0" dirty="0" smtClean="0"/>
              <a:t> in ein MIDI-Signal umgewandelt.</a:t>
            </a:r>
          </a:p>
          <a:p>
            <a:pPr marL="0" lvl="0" indent="0">
              <a:spcBef>
                <a:spcPts val="0"/>
              </a:spcBef>
              <a:spcAft>
                <a:spcPts val="0"/>
              </a:spcAft>
              <a:buNone/>
            </a:pPr>
            <a:r>
              <a:rPr lang="de-DE" baseline="0" dirty="0" smtClean="0"/>
              <a:t>Das MIDI-Signal wird dann mit Hilfe eines Macs und einem beliebigen Synthesizer in einen Ton umgewandelt. </a:t>
            </a:r>
            <a:endParaRPr dirty="0"/>
          </a:p>
        </p:txBody>
      </p:sp>
      <p:sp>
        <p:nvSpPr>
          <p:cNvPr id="108" name="Shape 108"/>
          <p:cNvSpPr>
            <a:spLocks noGrp="1" noRot="1" noChangeAspect="1"/>
          </p:cNvSpPr>
          <p:nvPr>
            <p:ph type="sldImg" idx="2"/>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52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de-DE" dirty="0" smtClean="0"/>
              <a:t>Vorab</a:t>
            </a:r>
            <a:r>
              <a:rPr lang="de-DE" baseline="0" dirty="0" smtClean="0"/>
              <a:t> möchte ich die alte Laserharfe kurz vorstellen.</a:t>
            </a:r>
          </a:p>
          <a:p>
            <a:pPr marL="0" lvl="0" indent="0">
              <a:spcBef>
                <a:spcPts val="0"/>
              </a:spcBef>
              <a:spcAft>
                <a:spcPts val="0"/>
              </a:spcAft>
              <a:buNone/>
            </a:pPr>
            <a:r>
              <a:rPr lang="de-DE" baseline="0" dirty="0" smtClean="0"/>
              <a:t>Grob ist diese folgendermaßen aufgebaut. Sie besitzt 3 Laserdioden in den Farben Rot, blau und grün. Diese werden gebündelt in einem Galvanometerscanner geleitet, wo sie in Richtung der Umlenkspiegel abgelenkt werden. </a:t>
            </a:r>
            <a:r>
              <a:rPr lang="de-DE" baseline="0" smtClean="0"/>
              <a:t>Diese </a:t>
            </a:r>
            <a:r>
              <a:rPr lang="de-DE" baseline="0" dirty="0" err="1" smtClean="0"/>
              <a:t>U</a:t>
            </a:r>
            <a:r>
              <a:rPr lang="de-DE" baseline="0" smtClean="0"/>
              <a:t>mlenkspiegel </a:t>
            </a:r>
            <a:r>
              <a:rPr lang="de-DE" baseline="0" dirty="0" smtClean="0"/>
              <a:t>sorgen dafür, dass die Strahlen gerade nach oben umgelenkt werden, wo der Nutzer die mit der Hand unterbrechen kann. </a:t>
            </a:r>
          </a:p>
          <a:p>
            <a:pPr marL="0" lvl="0" indent="0">
              <a:spcBef>
                <a:spcPts val="0"/>
              </a:spcBef>
              <a:spcAft>
                <a:spcPts val="0"/>
              </a:spcAft>
              <a:buNone/>
            </a:pPr>
            <a:r>
              <a:rPr lang="de-DE" baseline="0" dirty="0" smtClean="0"/>
              <a:t>Dabei ist es so, dass die Laserstrahlen immer nur eines nach den Anderen erzeugt werden. Also erster Laserstrahl wird eingeschaltet, dann wird mit Hilfe von Lichtsensoren (die befinden sich außerhalb der Laserharfe) gemessen, ob der Laserstrahl unterbrochen ist oder nicht. Dann wird er aus geschaltet und der nächste wird eingeschaltet. Und so geht das weiter. Das geht alles so schnell, dass der Nutzer zwölf simultane Strahlen sieht. </a:t>
            </a:r>
          </a:p>
          <a:p>
            <a:pPr marL="0" lvl="0" indent="0">
              <a:spcBef>
                <a:spcPts val="0"/>
              </a:spcBef>
              <a:spcAft>
                <a:spcPts val="0"/>
              </a:spcAft>
              <a:buNone/>
            </a:pPr>
            <a:r>
              <a:rPr lang="de-DE" baseline="0" dirty="0" smtClean="0"/>
              <a:t>Die Steuerung der Laserharfe erfolgt durch einen </a:t>
            </a:r>
            <a:r>
              <a:rPr lang="de-DE" baseline="0" dirty="0" err="1" smtClean="0"/>
              <a:t>Arduino</a:t>
            </a:r>
            <a:r>
              <a:rPr lang="de-DE" baseline="0" dirty="0" smtClean="0"/>
              <a:t>. Wenn ein Strahl unterbrochen wurde, wird das Unterbrechungssignal im </a:t>
            </a:r>
            <a:r>
              <a:rPr lang="de-DE" baseline="0" dirty="0" err="1" smtClean="0"/>
              <a:t>Arduino</a:t>
            </a:r>
            <a:r>
              <a:rPr lang="de-DE" baseline="0" dirty="0" smtClean="0"/>
              <a:t> in ein MIDI-Signal umgewandelt.</a:t>
            </a:r>
          </a:p>
          <a:p>
            <a:pPr marL="0" lvl="0" indent="0">
              <a:spcBef>
                <a:spcPts val="0"/>
              </a:spcBef>
              <a:spcAft>
                <a:spcPts val="0"/>
              </a:spcAft>
              <a:buNone/>
            </a:pPr>
            <a:r>
              <a:rPr lang="de-DE" baseline="0" dirty="0" smtClean="0"/>
              <a:t>Das MIDI-Signal wird dann mit Hilfe eines Macs und einem beliebigen Synthesizer in einen Ton umgewandelt. </a:t>
            </a:r>
            <a:endParaRPr dirty="0"/>
          </a:p>
        </p:txBody>
      </p:sp>
      <p:sp>
        <p:nvSpPr>
          <p:cNvPr id="108" name="Shape 108"/>
          <p:cNvSpPr>
            <a:spLocks noGrp="1" noRot="1" noChangeAspect="1"/>
          </p:cNvSpPr>
          <p:nvPr>
            <p:ph type="sldImg" idx="2"/>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5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MS Maschinenraum ist das</a:t>
            </a:r>
            <a:r>
              <a:rPr lang="de-DE" baseline="0" dirty="0" smtClean="0"/>
              <a:t> Softwareprogramm, welches auf dem </a:t>
            </a:r>
            <a:r>
              <a:rPr lang="de-DE" baseline="0" dirty="0" err="1" smtClean="0"/>
              <a:t>Arduino</a:t>
            </a:r>
            <a:r>
              <a:rPr lang="de-DE" baseline="0" dirty="0" smtClean="0"/>
              <a:t> läuft. Typischerweise ist jedes Programm auf dem </a:t>
            </a:r>
            <a:r>
              <a:rPr lang="de-DE" baseline="0" dirty="0" err="1" smtClean="0"/>
              <a:t>Arduino</a:t>
            </a:r>
            <a:r>
              <a:rPr lang="de-DE" baseline="0" dirty="0" smtClean="0"/>
              <a:t> gleich aufgebaut. Es gibt eine Funktion </a:t>
            </a:r>
            <a:r>
              <a:rPr lang="de-DE" baseline="0" dirty="0" err="1" smtClean="0"/>
              <a:t>setup</a:t>
            </a:r>
            <a:r>
              <a:rPr lang="de-DE" baseline="0" dirty="0" smtClean="0"/>
              <a:t>(), die beim Start des </a:t>
            </a:r>
            <a:r>
              <a:rPr lang="de-DE" baseline="0" dirty="0" err="1" smtClean="0"/>
              <a:t>Arduinos</a:t>
            </a:r>
            <a:r>
              <a:rPr lang="de-DE" baseline="0" dirty="0" smtClean="0"/>
              <a:t> aufgerufen wird. Diese initialisiert die Variablen, aktiviert die Pins (Steckplätze zur Verbindung mit externen Geräten) etc. Danach wird eine Funktion </a:t>
            </a:r>
            <a:r>
              <a:rPr lang="de-DE" baseline="0" dirty="0" err="1" smtClean="0"/>
              <a:t>loop</a:t>
            </a:r>
            <a:r>
              <a:rPr lang="de-DE" baseline="0" dirty="0" smtClean="0"/>
              <a:t>() aufgerufen. Diese Funktion wird in einer Dauerschleife immer wieder aufgerufen, bis der </a:t>
            </a:r>
            <a:r>
              <a:rPr lang="de-DE" baseline="0" dirty="0" err="1" smtClean="0"/>
              <a:t>Arduino</a:t>
            </a:r>
            <a:r>
              <a:rPr lang="de-DE" baseline="0" dirty="0" smtClean="0"/>
              <a:t> wieder beendet wird. Diese </a:t>
            </a:r>
            <a:r>
              <a:rPr lang="de-DE" baseline="0" dirty="0" err="1" smtClean="0"/>
              <a:t>loop</a:t>
            </a:r>
            <a:r>
              <a:rPr lang="de-DE" baseline="0" dirty="0" smtClean="0"/>
              <a:t> enthält zwei Bereiche, einen zum spielen der Laserharfe und eine zum konfigurieren der Laserstrahlen. Je nach dem, welche Signale der MS Maschinenraum vom Harfenkapitän bekommt, wird eines der beiden Bereiche ausgeführt. Dabei ist es so, dass beim spielen der Laserharfe nur Signale über die serielle Schnittstelle zum Harfenkapitän gesendet werden und beim konfigurieren nur die Signale ausgelesen werden. Am Anfang der </a:t>
            </a:r>
            <a:r>
              <a:rPr lang="de-DE" baseline="0" dirty="0" err="1" smtClean="0"/>
              <a:t>loop</a:t>
            </a:r>
            <a:r>
              <a:rPr lang="de-DE" baseline="0" dirty="0" smtClean="0"/>
              <a:t> wird immer geprüft, welcher Zweig eingeschlagen werden soll. </a:t>
            </a:r>
          </a:p>
          <a:p>
            <a:r>
              <a:rPr lang="de-DE" baseline="0" dirty="0" smtClean="0"/>
              <a:t>In den Bereich Laserharfe spielen werden wie vorher schon erklärt die Laserstrahlen einen nach den anderen erzeugt und dessen unterbrechungszustand gemessen. Bei Änderung eines Unterbrechungszustandes wird das Unterbrechungssignal, was zu dem Laserstrahl gehört, an den Harfenkapitän gesendet. Diese </a:t>
            </a:r>
          </a:p>
          <a:p>
            <a:r>
              <a:rPr lang="de-DE" dirty="0" smtClean="0"/>
              <a:t>In den Bereich Laser konfigurieren werden alte Konfigurationen</a:t>
            </a:r>
            <a:r>
              <a:rPr lang="de-DE" baseline="0" dirty="0" smtClean="0"/>
              <a:t> gelöscht und die Informationen für die neuen Laserstrahlen empfangen. Mit diesen Informationen werden die verschiedenen Laserstrahlen konfiguriert.</a:t>
            </a:r>
            <a:endParaRPr lang="de-DE" dirty="0"/>
          </a:p>
        </p:txBody>
      </p:sp>
      <p:sp>
        <p:nvSpPr>
          <p:cNvPr id="4" name="Foliennummernplatzhalt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de-DE" sz="1000" b="0" i="0" u="none" strike="noStrike" cap="none" smtClean="0">
                <a:solidFill>
                  <a:schemeClr val="dk1"/>
                </a:solidFill>
                <a:latin typeface="Arial"/>
                <a:ea typeface="Arial"/>
                <a:cs typeface="Arial"/>
                <a:sym typeface="Arial"/>
              </a:rPr>
              <a:pPr marL="0" marR="0" lvl="0" indent="0" algn="r" rtl="0">
                <a:spcBef>
                  <a:spcPts val="0"/>
                </a:spcBef>
                <a:spcAft>
                  <a:spcPts val="0"/>
                </a:spcAft>
                <a:buNone/>
              </a:pPr>
              <a:t>12</a:t>
            </a:fld>
            <a:endParaRPr lang="de-DE"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3336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Harfenkapitän ist</a:t>
            </a:r>
            <a:r>
              <a:rPr lang="de-DE" baseline="0" dirty="0" smtClean="0"/>
              <a:t> das Gegenstück zum MS Maschinenraum und läuft auf dem Raspberry Pi. Hier abgebildet ist eine grobe Klassenstruktur. </a:t>
            </a:r>
          </a:p>
          <a:p>
            <a:r>
              <a:rPr lang="de-DE" baseline="0" dirty="0" smtClean="0"/>
              <a:t>Der </a:t>
            </a:r>
            <a:r>
              <a:rPr lang="de-DE" baseline="0" dirty="0" err="1" smtClean="0"/>
              <a:t>Harfenkaptän</a:t>
            </a:r>
            <a:r>
              <a:rPr lang="de-DE" baseline="0" dirty="0" smtClean="0"/>
              <a:t> besitzt ein Hauptmenü, über welches man in ein Spiel- und Optionsmenü wechseln kann. Über das Spielmenü können Musikstücke aufgenommen oder die Laserharfe wird konfiguriert werden. Außerdem besitzt es eine Klasse Harfenparser, welcher für die Signalverarbeitung zuständig ist. Wenn die Laserharfe also ein Unterbrechungssignal sendet, wird dieses Signal mit Hilfe der Daten der Laserstrahlen in ein MIDI-Signal konvertiert und dann an den Synthesizer weiter geleitet. Um diese Daten zu konfigurieren ist das Optionsmenü da. Es enthält eine Mehrspielerharfe, welche über drei Einzelspielerharfen verfügt. Für jedes der Einzelspielerharfen können bis zu sieben Laserstrahlenset konfiguriert werden. Eines der Sets besteht dann aus zwölf Strahlen. </a:t>
            </a:r>
          </a:p>
        </p:txBody>
      </p:sp>
      <p:sp>
        <p:nvSpPr>
          <p:cNvPr id="4" name="Foliennummernplatzhalt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de-DE" sz="1000" b="0" i="0" u="none" strike="noStrike" cap="none" smtClean="0">
                <a:solidFill>
                  <a:schemeClr val="dk1"/>
                </a:solidFill>
                <a:latin typeface="Arial"/>
                <a:ea typeface="Arial"/>
                <a:cs typeface="Arial"/>
                <a:sym typeface="Arial"/>
              </a:rPr>
              <a:pPr marL="0" marR="0" lvl="0" indent="0" algn="r" rtl="0">
                <a:spcBef>
                  <a:spcPts val="0"/>
                </a:spcBef>
                <a:spcAft>
                  <a:spcPts val="0"/>
                </a:spcAft>
                <a:buNone/>
              </a:pPr>
              <a:t>13</a:t>
            </a:fld>
            <a:endParaRPr lang="de-DE"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5042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457200" marR="0" indent="-228600" algn="l" defTabSz="914400" rtl="0" eaLnBrk="1" fontAlgn="auto" latinLnBrk="0" hangingPunct="1">
              <a:lnSpc>
                <a:spcPct val="100000"/>
              </a:lnSpc>
              <a:spcBef>
                <a:spcPts val="300"/>
              </a:spcBef>
              <a:spcAft>
                <a:spcPts val="0"/>
              </a:spcAft>
              <a:buClr>
                <a:srgbClr val="000000"/>
              </a:buClr>
              <a:buSzPts val="1400"/>
              <a:buFont typeface="Arial"/>
              <a:buNone/>
              <a:tabLst/>
              <a:defRPr/>
            </a:pPr>
            <a:r>
              <a:rPr lang="de-DE" dirty="0" smtClean="0"/>
              <a:t>https://learn.adafruit.com/adafruit-tca9548a-1-to-8-i2c-multiplexer-breakout/overview</a:t>
            </a:r>
          </a:p>
        </p:txBody>
      </p:sp>
      <p:sp>
        <p:nvSpPr>
          <p:cNvPr id="4" name="Foliennummernplatzhalt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de-DE" sz="1000" b="0" i="0" u="none" strike="noStrike" cap="none" smtClean="0">
                <a:solidFill>
                  <a:schemeClr val="dk1"/>
                </a:solidFill>
                <a:latin typeface="Arial"/>
                <a:ea typeface="Arial"/>
                <a:cs typeface="Arial"/>
                <a:sym typeface="Arial"/>
              </a:rPr>
              <a:pPr marL="0" marR="0" lvl="0" indent="0" algn="r" rtl="0">
                <a:spcBef>
                  <a:spcPts val="0"/>
                </a:spcBef>
                <a:spcAft>
                  <a:spcPts val="0"/>
                </a:spcAft>
                <a:buNone/>
              </a:pPr>
              <a:t>19</a:t>
            </a:fld>
            <a:endParaRPr lang="de-DE"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41409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09613" y="4926013"/>
            <a:ext cx="5680075" cy="4029075"/>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a:spLocks noGrp="1" noRot="1" noChangeAspect="1"/>
          </p:cNvSpPr>
          <p:nvPr>
            <p:ph type="sldImg" idx="2"/>
          </p:nvPr>
        </p:nvSpPr>
        <p:spPr>
          <a:xfrm>
            <a:off x="479425" y="1279525"/>
            <a:ext cx="6140450"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9252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_1/3 Foto">
  <p:cSld name="Titel_1/3 Foto">
    <p:spTree>
      <p:nvGrpSpPr>
        <p:cNvPr id="1" name="Shape 23"/>
        <p:cNvGrpSpPr/>
        <p:nvPr/>
      </p:nvGrpSpPr>
      <p:grpSpPr>
        <a:xfrm>
          <a:off x="0" y="0"/>
          <a:ext cx="0" cy="0"/>
          <a:chOff x="0" y="0"/>
          <a:chExt cx="0" cy="0"/>
        </a:xfrm>
      </p:grpSpPr>
      <p:pic>
        <p:nvPicPr>
          <p:cNvPr id="24" name="Shape 24"/>
          <p:cNvPicPr preferRelativeResize="0"/>
          <p:nvPr/>
        </p:nvPicPr>
        <p:blipFill rotWithShape="1">
          <a:blip r:embed="rId2" cstate="email">
            <a:alphaModFix/>
          </a:blip>
          <a:srcRect/>
          <a:stretch/>
        </p:blipFill>
        <p:spPr>
          <a:xfrm>
            <a:off x="0" y="1588"/>
            <a:ext cx="12192000" cy="2298700"/>
          </a:xfrm>
          <a:prstGeom prst="rect">
            <a:avLst/>
          </a:prstGeom>
          <a:noFill/>
          <a:ln>
            <a:noFill/>
          </a:ln>
        </p:spPr>
      </p:pic>
      <p:sp>
        <p:nvSpPr>
          <p:cNvPr id="25" name="Shape 25"/>
          <p:cNvSpPr txBox="1"/>
          <p:nvPr/>
        </p:nvSpPr>
        <p:spPr>
          <a:xfrm>
            <a:off x="-1703388" y="495300"/>
            <a:ext cx="1439863" cy="1477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000" b="1" i="0" u="none" strike="noStrike" cap="none">
                <a:solidFill>
                  <a:schemeClr val="dk1"/>
                </a:solidFill>
                <a:latin typeface="Arial"/>
                <a:ea typeface="Arial"/>
                <a:cs typeface="Arial"/>
                <a:sym typeface="Arial"/>
              </a:rPr>
              <a:t>Bild zuschneiden unter:</a:t>
            </a:r>
            <a:endParaRPr/>
          </a:p>
          <a:p>
            <a:pPr marL="171450" marR="0" lvl="0" indent="-171450" algn="l" rtl="0">
              <a:spcBef>
                <a:spcPts val="0"/>
              </a:spcBef>
              <a:spcAft>
                <a:spcPts val="0"/>
              </a:spcAft>
              <a:buClr>
                <a:schemeClr val="dk1"/>
              </a:buClr>
              <a:buSzPts val="1000"/>
              <a:buFont typeface="Arial"/>
              <a:buChar char="-"/>
            </a:pPr>
            <a:r>
              <a:rPr lang="de-DE" sz="1000" b="0" i="0" u="none" strike="noStrike" cap="none">
                <a:solidFill>
                  <a:schemeClr val="dk1"/>
                </a:solidFill>
                <a:latin typeface="Arial"/>
                <a:ea typeface="Arial"/>
                <a:cs typeface="Arial"/>
                <a:sym typeface="Arial"/>
              </a:rPr>
              <a:t>Format</a:t>
            </a:r>
            <a:endParaRPr/>
          </a:p>
          <a:p>
            <a:pPr marL="171450" marR="0" lvl="0" indent="-171450" algn="l" rtl="0">
              <a:spcBef>
                <a:spcPts val="0"/>
              </a:spcBef>
              <a:spcAft>
                <a:spcPts val="0"/>
              </a:spcAft>
              <a:buClr>
                <a:schemeClr val="dk1"/>
              </a:buClr>
              <a:buSzPts val="1000"/>
              <a:buFont typeface="Arial"/>
              <a:buChar char="-"/>
            </a:pPr>
            <a:r>
              <a:rPr lang="de-DE" sz="1000" b="0" i="0" u="none" strike="noStrike" cap="none">
                <a:solidFill>
                  <a:schemeClr val="dk1"/>
                </a:solidFill>
                <a:latin typeface="Arial"/>
                <a:ea typeface="Arial"/>
                <a:cs typeface="Arial"/>
                <a:sym typeface="Arial"/>
              </a:rPr>
              <a:t>Zuschneiden</a:t>
            </a:r>
            <a:endParaRPr/>
          </a:p>
          <a:p>
            <a:pPr marL="171450" marR="0" lvl="0" indent="-171450" algn="l" rtl="0">
              <a:spcBef>
                <a:spcPts val="0"/>
              </a:spcBef>
              <a:spcAft>
                <a:spcPts val="0"/>
              </a:spcAft>
              <a:buClr>
                <a:schemeClr val="dk1"/>
              </a:buClr>
              <a:buSzPts val="1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endParaRPr/>
          </a:p>
        </p:txBody>
      </p:sp>
      <p:sp>
        <p:nvSpPr>
          <p:cNvPr id="26" name="Shape 26"/>
          <p:cNvSpPr txBox="1">
            <a:spLocks noGrp="1"/>
          </p:cNvSpPr>
          <p:nvPr>
            <p:ph type="ctrTitle"/>
          </p:nvPr>
        </p:nvSpPr>
        <p:spPr>
          <a:xfrm>
            <a:off x="384000" y="2487600"/>
            <a:ext cx="11484000" cy="5400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SzPts val="1400"/>
              <a:buNone/>
              <a:defRPr sz="32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ubTitle" idx="1"/>
          </p:nvPr>
        </p:nvSpPr>
        <p:spPr>
          <a:xfrm>
            <a:off x="384000" y="2980800"/>
            <a:ext cx="11484000" cy="1655762"/>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0"/>
              </a:spcBef>
              <a:spcAft>
                <a:spcPts val="0"/>
              </a:spcAft>
              <a:buClr>
                <a:schemeClr val="dk2"/>
              </a:buClr>
              <a:buSzPts val="2000"/>
              <a:buFont typeface="Noto Sans Symbols"/>
              <a:buNone/>
              <a:defRPr sz="2000" b="0" i="0" u="none" strike="noStrike" cap="none">
                <a:solidFill>
                  <a:schemeClr val="dk1"/>
                </a:solidFill>
                <a:latin typeface="Arial"/>
                <a:ea typeface="Arial"/>
                <a:cs typeface="Arial"/>
                <a:sym typeface="Arial"/>
              </a:defRPr>
            </a:lvl2pPr>
            <a:lvl3pPr marR="0" lvl="2" algn="ctr" rtl="0">
              <a:spcBef>
                <a:spcPts val="0"/>
              </a:spcBef>
              <a:spcAft>
                <a:spcPts val="0"/>
              </a:spcAft>
              <a:buClr>
                <a:schemeClr val="dk2"/>
              </a:buClr>
              <a:buSzPts val="1440"/>
              <a:buFont typeface="Noto Sans Symbols"/>
              <a:buNone/>
              <a:defRPr sz="1800" b="0" i="0" u="none" strike="noStrike" cap="none">
                <a:solidFill>
                  <a:schemeClr val="dk1"/>
                </a:solidFill>
                <a:latin typeface="Arial"/>
                <a:ea typeface="Arial"/>
                <a:cs typeface="Arial"/>
                <a:sym typeface="Arial"/>
              </a:defRPr>
            </a:lvl3pPr>
            <a:lvl4pPr marR="0" lvl="3" algn="ctr" rtl="0">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pic>
        <p:nvPicPr>
          <p:cNvPr id="28" name="Shape 28"/>
          <p:cNvPicPr preferRelativeResize="0"/>
          <p:nvPr/>
        </p:nvPicPr>
        <p:blipFill rotWithShape="1">
          <a:blip r:embed="rId3" cstate="email">
            <a:alphaModFix/>
          </a:blip>
          <a:srcRect/>
          <a:stretch/>
        </p:blipFill>
        <p:spPr>
          <a:xfrm>
            <a:off x="6998400" y="6249600"/>
            <a:ext cx="1517215" cy="414000"/>
          </a:xfrm>
          <a:prstGeom prst="rect">
            <a:avLst/>
          </a:prstGeom>
          <a:noFill/>
          <a:ln>
            <a:noFill/>
          </a:ln>
        </p:spPr>
      </p:pic>
      <p:pic>
        <p:nvPicPr>
          <p:cNvPr id="29" name="Shape 29"/>
          <p:cNvPicPr preferRelativeResize="0"/>
          <p:nvPr/>
        </p:nvPicPr>
        <p:blipFill rotWithShape="1">
          <a:blip r:embed="rId4" cstate="email">
            <a:alphaModFix/>
          </a:blip>
          <a:srcRect/>
          <a:stretch/>
        </p:blipFill>
        <p:spPr>
          <a:xfrm>
            <a:off x="8798400" y="6044400"/>
            <a:ext cx="3179066" cy="81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halt_Aufzählung">
  <p:cSld name="Inhalt_Aufzählung">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73038" y="1684800"/>
            <a:ext cx="11484000" cy="3193200"/>
          </a:xfrm>
          <a:prstGeom prst="rect">
            <a:avLst/>
          </a:prstGeom>
          <a:noFill/>
          <a:ln>
            <a:noFill/>
          </a:ln>
        </p:spPr>
        <p:txBody>
          <a:bodyPr spcFirstLastPara="1" wrap="square" lIns="91425" tIns="91425" rIns="91425" bIns="91425" anchor="t" anchorCtr="0"/>
          <a:lstStyle>
            <a:lvl1pPr marL="457200" marR="0" lvl="0" indent="-342900" algn="l" rtl="0">
              <a:spcBef>
                <a:spcPts val="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30200" algn="l" rtl="0">
              <a:spcBef>
                <a:spcPts val="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09880" algn="l" rtl="0">
              <a:spcBef>
                <a:spcPts val="0"/>
              </a:spcBef>
              <a:spcAft>
                <a:spcPts val="0"/>
              </a:spcAft>
              <a:buClr>
                <a:schemeClr val="dk2"/>
              </a:buClr>
              <a:buSzPts val="128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title"/>
          </p:nvPr>
        </p:nvSpPr>
        <p:spPr>
          <a:xfrm>
            <a:off x="384000" y="201600"/>
            <a:ext cx="11484000" cy="543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2"/>
          </p:nvPr>
        </p:nvSpPr>
        <p:spPr>
          <a:xfrm>
            <a:off x="384000" y="1152000"/>
            <a:ext cx="11484000" cy="252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2"/>
              </a:buClr>
              <a:buSzPts val="2000"/>
              <a:buFont typeface="Arial"/>
              <a:buNone/>
              <a:defRPr sz="2000" b="1" i="0" u="none" strike="noStrike" cap="none">
                <a:solidFill>
                  <a:schemeClr val="dk1"/>
                </a:solidFill>
                <a:latin typeface="Arial"/>
                <a:ea typeface="Arial"/>
                <a:cs typeface="Arial"/>
                <a:sym typeface="Arial"/>
              </a:defRPr>
            </a:lvl1pPr>
            <a:lvl2pPr marL="914400" marR="0" lvl="1" indent="-342900" algn="l" rtl="0">
              <a:spcBef>
                <a:spcPts val="0"/>
              </a:spcBef>
              <a:spcAft>
                <a:spcPts val="0"/>
              </a:spcAft>
              <a:buClr>
                <a:schemeClr val="dk2"/>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09880" algn="l" rtl="0">
              <a:spcBef>
                <a:spcPts val="0"/>
              </a:spcBef>
              <a:spcAft>
                <a:spcPts val="0"/>
              </a:spcAft>
              <a:buClr>
                <a:schemeClr val="dk2"/>
              </a:buClr>
              <a:buSzPts val="128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Abschlussfolie">
  <p:cSld name="Abschlussfolie">
    <p:spTree>
      <p:nvGrpSpPr>
        <p:cNvPr id="1" name="Shape 70"/>
        <p:cNvGrpSpPr/>
        <p:nvPr/>
      </p:nvGrpSpPr>
      <p:grpSpPr>
        <a:xfrm>
          <a:off x="0" y="0"/>
          <a:ext cx="0" cy="0"/>
          <a:chOff x="0" y="0"/>
          <a:chExt cx="0" cy="0"/>
        </a:xfrm>
      </p:grpSpPr>
      <p:sp>
        <p:nvSpPr>
          <p:cNvPr id="71" name="Shape 71"/>
          <p:cNvSpPr txBox="1"/>
          <p:nvPr/>
        </p:nvSpPr>
        <p:spPr>
          <a:xfrm>
            <a:off x="382588" y="2487613"/>
            <a:ext cx="11483975" cy="10795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de-DE" sz="3200" b="1" i="0" u="none" strike="noStrike" cap="none">
                <a:solidFill>
                  <a:schemeClr val="dk2"/>
                </a:solidFill>
                <a:latin typeface="Arial"/>
                <a:ea typeface="Arial"/>
                <a:cs typeface="Arial"/>
                <a:sym typeface="Arial"/>
              </a:rPr>
              <a:t>Vielen Dank</a:t>
            </a:r>
            <a:br>
              <a:rPr lang="de-DE" sz="3200" b="1" i="0" u="none" strike="noStrike" cap="none">
                <a:solidFill>
                  <a:schemeClr val="dk2"/>
                </a:solidFill>
                <a:latin typeface="Arial"/>
                <a:ea typeface="Arial"/>
                <a:cs typeface="Arial"/>
                <a:sym typeface="Arial"/>
              </a:rPr>
            </a:br>
            <a:r>
              <a:rPr lang="de-DE" sz="3200" b="1" i="0" u="none" strike="noStrike" cap="none">
                <a:solidFill>
                  <a:schemeClr val="dk2"/>
                </a:solidFill>
                <a:latin typeface="Arial"/>
                <a:ea typeface="Arial"/>
                <a:cs typeface="Arial"/>
                <a:sym typeface="Arial"/>
              </a:rPr>
              <a:t>für Ihre Aufmerksamkeit</a:t>
            </a:r>
            <a:endParaRPr sz="3200" b="1" i="0" u="none" strike="noStrike" cap="none">
              <a:solidFill>
                <a:schemeClr val="dk2"/>
              </a:solidFill>
              <a:latin typeface="Arial"/>
              <a:ea typeface="Arial"/>
              <a:cs typeface="Arial"/>
              <a:sym typeface="Arial"/>
            </a:endParaRPr>
          </a:p>
        </p:txBody>
      </p:sp>
      <p:cxnSp>
        <p:nvCxnSpPr>
          <p:cNvPr id="72" name="Shape 72"/>
          <p:cNvCxnSpPr/>
          <p:nvPr/>
        </p:nvCxnSpPr>
        <p:spPr>
          <a:xfrm>
            <a:off x="360363" y="6040438"/>
            <a:ext cx="11483975" cy="0"/>
          </a:xfrm>
          <a:prstGeom prst="straightConnector1">
            <a:avLst/>
          </a:prstGeom>
          <a:noFill/>
          <a:ln w="9525" cap="flat" cmpd="sng">
            <a:solidFill>
              <a:schemeClr val="dk1"/>
            </a:solidFill>
            <a:prstDash val="solid"/>
            <a:miter lim="800000"/>
            <a:headEnd type="none" w="sm" len="sm"/>
            <a:tailEnd type="none" w="sm" len="sm"/>
          </a:ln>
        </p:spPr>
      </p:cxnSp>
      <p:sp>
        <p:nvSpPr>
          <p:cNvPr id="73" name="Shape 73"/>
          <p:cNvSpPr txBox="1">
            <a:spLocks noGrp="1"/>
          </p:cNvSpPr>
          <p:nvPr>
            <p:ph type="body" idx="1"/>
          </p:nvPr>
        </p:nvSpPr>
        <p:spPr>
          <a:xfrm>
            <a:off x="384000" y="3988800"/>
            <a:ext cx="11484000" cy="16560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2"/>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2"/>
              </a:buClr>
              <a:buSzPts val="1440"/>
              <a:buFont typeface="Noto Sans Symbols"/>
              <a:buNone/>
              <a:defRPr sz="18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2"/>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0"/>
              </a:spcBef>
              <a:spcAft>
                <a:spcPts val="0"/>
              </a:spcAft>
              <a:buClr>
                <a:schemeClr val="dk2"/>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74" name="Shape 74"/>
          <p:cNvPicPr preferRelativeResize="0"/>
          <p:nvPr/>
        </p:nvPicPr>
        <p:blipFill rotWithShape="1">
          <a:blip r:embed="rId2" cstate="email">
            <a:alphaModFix/>
          </a:blip>
          <a:srcRect/>
          <a:stretch/>
        </p:blipFill>
        <p:spPr>
          <a:xfrm>
            <a:off x="6998400" y="6249600"/>
            <a:ext cx="1517215" cy="414000"/>
          </a:xfrm>
          <a:prstGeom prst="rect">
            <a:avLst/>
          </a:prstGeom>
          <a:noFill/>
          <a:ln>
            <a:noFill/>
          </a:ln>
        </p:spPr>
      </p:pic>
      <p:pic>
        <p:nvPicPr>
          <p:cNvPr id="75" name="Shape 75"/>
          <p:cNvPicPr preferRelativeResize="0"/>
          <p:nvPr/>
        </p:nvPicPr>
        <p:blipFill rotWithShape="1">
          <a:blip r:embed="rId3" cstate="email">
            <a:alphaModFix/>
          </a:blip>
          <a:srcRect/>
          <a:stretch/>
        </p:blipFill>
        <p:spPr>
          <a:xfrm>
            <a:off x="8798400" y="6044400"/>
            <a:ext cx="3179066" cy="81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73038" y="1684800"/>
            <a:ext cx="11484000" cy="3193200"/>
          </a:xfrm>
          <a:prstGeom prst="rect">
            <a:avLst/>
          </a:prstGeom>
        </p:spPr>
        <p:txBody>
          <a:bodyPr lIns="0" tIns="0" rIns="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6"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smtClean="0"/>
              <a:t>Textmasterformat bearbeiten</a:t>
            </a:r>
          </a:p>
        </p:txBody>
      </p:sp>
    </p:spTree>
    <p:extLst>
      <p:ext uri="{BB962C8B-B14F-4D97-AF65-F5344CB8AC3E}">
        <p14:creationId xmlns:p14="http://schemas.microsoft.com/office/powerpoint/2010/main" val="19047313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73038" y="1684800"/>
            <a:ext cx="11484000" cy="3193200"/>
          </a:xfrm>
          <a:prstGeom prst="rect">
            <a:avLst/>
          </a:prstGeom>
        </p:spPr>
        <p:txBody>
          <a:bodyPr lIns="0" tIns="0" rIns="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6"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smtClean="0"/>
              <a:t>Textmasterformat bearbeiten</a:t>
            </a:r>
          </a:p>
        </p:txBody>
      </p:sp>
    </p:spTree>
    <p:extLst>
      <p:ext uri="{BB962C8B-B14F-4D97-AF65-F5344CB8AC3E}">
        <p14:creationId xmlns:p14="http://schemas.microsoft.com/office/powerpoint/2010/main" val="19047313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73038" y="1684800"/>
            <a:ext cx="11484000" cy="3193200"/>
          </a:xfrm>
          <a:prstGeom prst="rect">
            <a:avLst/>
          </a:prstGeom>
        </p:spPr>
        <p:txBody>
          <a:bodyPr lIns="0" tIns="0" rIns="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6"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smtClean="0"/>
              <a:t>Textmasterformat bearbeiten</a:t>
            </a:r>
          </a:p>
        </p:txBody>
      </p:sp>
    </p:spTree>
    <p:extLst>
      <p:ext uri="{BB962C8B-B14F-4D97-AF65-F5344CB8AC3E}">
        <p14:creationId xmlns:p14="http://schemas.microsoft.com/office/powerpoint/2010/main" val="19047313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73038" y="1684800"/>
            <a:ext cx="11484000" cy="3193200"/>
          </a:xfrm>
          <a:prstGeom prst="rect">
            <a:avLst/>
          </a:prstGeom>
        </p:spPr>
        <p:txBody>
          <a:bodyPr lIns="0" tIns="0" rIns="0" bIns="0"/>
          <a:lstStyle/>
          <a:p>
            <a:pPr lvl="0"/>
            <a:r>
              <a:rPr lang="de-DE" smtClean="0"/>
              <a:t>Textmasterformat bearbeiten</a:t>
            </a:r>
          </a:p>
          <a:p>
            <a:pPr lvl="1"/>
            <a:r>
              <a:rPr lang="de-DE" smtClean="0"/>
              <a:t>Zweite Ebene</a:t>
            </a:r>
          </a:p>
          <a:p>
            <a:pPr lvl="2"/>
            <a:r>
              <a:rPr lang="de-DE" smtClean="0"/>
              <a:t>Dritte Ebene</a:t>
            </a:r>
          </a:p>
          <a:p>
            <a:pPr lvl="3"/>
            <a:r>
              <a:rPr lang="de-DE" smtClean="0"/>
              <a:t>Vierte Ebene</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6"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smtClean="0"/>
              <a:t>Textmasterformat bearbeiten</a:t>
            </a:r>
          </a:p>
        </p:txBody>
      </p:sp>
    </p:spTree>
    <p:extLst>
      <p:ext uri="{BB962C8B-B14F-4D97-AF65-F5344CB8AC3E}">
        <p14:creationId xmlns:p14="http://schemas.microsoft.com/office/powerpoint/2010/main" val="19047313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1195388" y="6227763"/>
            <a:ext cx="5624512" cy="63023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de-DE" sz="900" b="0" i="0" u="none" strike="noStrike" cap="none" dirty="0" smtClean="0">
                <a:solidFill>
                  <a:schemeClr val="dk2"/>
                </a:solidFill>
                <a:latin typeface="Arial"/>
                <a:ea typeface="Arial"/>
                <a:cs typeface="Arial"/>
                <a:sym typeface="Arial"/>
              </a:rPr>
              <a:t>Optimierung und Erweiterung der Steuersoftware eines Lasermusikinstruments |  Cailing Fu  </a:t>
            </a:r>
            <a:r>
              <a:rPr lang="de-DE" sz="900" b="0" i="0" u="none" strike="noStrike" cap="none" dirty="0">
                <a:solidFill>
                  <a:schemeClr val="dk2"/>
                </a:solidFill>
                <a:latin typeface="Arial"/>
                <a:ea typeface="Arial"/>
                <a:cs typeface="Arial"/>
                <a:sym typeface="Arial"/>
              </a:rPr>
              <a:t>| </a:t>
            </a:r>
            <a:r>
              <a:rPr lang="de-DE" sz="900" b="0" i="0" u="none" strike="noStrike" cap="none" dirty="0" smtClean="0">
                <a:solidFill>
                  <a:schemeClr val="dk2"/>
                </a:solidFill>
                <a:latin typeface="Arial"/>
                <a:ea typeface="Arial"/>
                <a:cs typeface="Arial"/>
                <a:sym typeface="Arial"/>
              </a:rPr>
              <a:t>Institut</a:t>
            </a:r>
            <a:r>
              <a:rPr lang="de-DE" sz="900" b="0" i="0" u="none" strike="noStrike" cap="none" baseline="0" dirty="0" smtClean="0">
                <a:solidFill>
                  <a:schemeClr val="dk2"/>
                </a:solidFill>
                <a:latin typeface="Arial"/>
                <a:ea typeface="Arial"/>
                <a:cs typeface="Arial"/>
                <a:sym typeface="Arial"/>
              </a:rPr>
              <a:t> für Technologie Optischer Systeme </a:t>
            </a:r>
            <a:r>
              <a:rPr lang="de-DE" sz="900" b="0" i="0" u="none" strike="noStrike" cap="none" dirty="0" smtClean="0">
                <a:solidFill>
                  <a:schemeClr val="dk2"/>
                </a:solidFill>
                <a:latin typeface="Arial"/>
                <a:ea typeface="Arial"/>
                <a:cs typeface="Arial"/>
                <a:sym typeface="Arial"/>
              </a:rPr>
              <a:t>|  03.05.2018</a:t>
            </a:r>
            <a:endParaRPr sz="900" b="0" i="0" u="none" strike="noStrike" cap="none" dirty="0">
              <a:solidFill>
                <a:schemeClr val="dk2"/>
              </a:solidFill>
              <a:latin typeface="Arial"/>
              <a:ea typeface="Arial"/>
              <a:cs typeface="Arial"/>
              <a:sym typeface="Arial"/>
            </a:endParaRPr>
          </a:p>
          <a:p>
            <a:pPr marL="0" marR="0" lvl="0" indent="0" algn="l" rtl="0">
              <a:spcBef>
                <a:spcPts val="0"/>
              </a:spcBef>
              <a:spcAft>
                <a:spcPts val="0"/>
              </a:spcAft>
              <a:buNone/>
            </a:pPr>
            <a:endParaRPr sz="900" b="0" i="0" u="none" strike="noStrike" cap="none" dirty="0">
              <a:solidFill>
                <a:schemeClr val="dk2"/>
              </a:solidFill>
              <a:latin typeface="Arial"/>
              <a:ea typeface="Arial"/>
              <a:cs typeface="Arial"/>
              <a:sym typeface="Arial"/>
            </a:endParaRPr>
          </a:p>
        </p:txBody>
      </p:sp>
      <p:cxnSp>
        <p:nvCxnSpPr>
          <p:cNvPr id="11" name="Shape 11"/>
          <p:cNvCxnSpPr/>
          <p:nvPr/>
        </p:nvCxnSpPr>
        <p:spPr>
          <a:xfrm>
            <a:off x="360363" y="814388"/>
            <a:ext cx="11483975" cy="0"/>
          </a:xfrm>
          <a:prstGeom prst="straightConnector1">
            <a:avLst/>
          </a:prstGeom>
          <a:noFill/>
          <a:ln w="9525" cap="flat" cmpd="sng">
            <a:solidFill>
              <a:schemeClr val="dk1"/>
            </a:solidFill>
            <a:prstDash val="solid"/>
            <a:miter lim="800000"/>
            <a:headEnd type="none" w="sm" len="sm"/>
            <a:tailEnd type="none" w="sm" len="sm"/>
          </a:ln>
        </p:spPr>
      </p:cxnSp>
      <p:cxnSp>
        <p:nvCxnSpPr>
          <p:cNvPr id="12" name="Shape 12"/>
          <p:cNvCxnSpPr/>
          <p:nvPr/>
        </p:nvCxnSpPr>
        <p:spPr>
          <a:xfrm>
            <a:off x="360363" y="6040438"/>
            <a:ext cx="11483975" cy="0"/>
          </a:xfrm>
          <a:prstGeom prst="straightConnector1">
            <a:avLst/>
          </a:prstGeom>
          <a:noFill/>
          <a:ln w="9525" cap="flat" cmpd="sng">
            <a:solidFill>
              <a:schemeClr val="dk1"/>
            </a:solidFill>
            <a:prstDash val="solid"/>
            <a:miter lim="800000"/>
            <a:headEnd type="none" w="sm" len="sm"/>
            <a:tailEnd type="none" w="sm" len="sm"/>
          </a:ln>
        </p:spPr>
      </p:cxnSp>
      <p:sp>
        <p:nvSpPr>
          <p:cNvPr id="13" name="Shape 13"/>
          <p:cNvSpPr txBox="1"/>
          <p:nvPr/>
        </p:nvSpPr>
        <p:spPr>
          <a:xfrm>
            <a:off x="-1784350" y="5073650"/>
            <a:ext cx="1668462" cy="1784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000" b="1" i="0" u="none" strike="noStrike" cap="none">
                <a:solidFill>
                  <a:schemeClr val="dk1"/>
                </a:solidFill>
                <a:latin typeface="Arial"/>
                <a:ea typeface="Arial"/>
                <a:cs typeface="Arial"/>
                <a:sym typeface="Arial"/>
              </a:rPr>
              <a:t>Fußzeile anpassen:</a:t>
            </a: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So wird der Text automatisch auf allen Seiten angepasst.</a:t>
            </a:r>
            <a:endParaRPr sz="1000" b="1" i="0" u="none" strike="noStrike" cap="none">
              <a:solidFill>
                <a:schemeClr val="dk1"/>
              </a:solidFill>
              <a:latin typeface="Arial"/>
              <a:ea typeface="Arial"/>
              <a:cs typeface="Arial"/>
              <a:sym typeface="Arial"/>
            </a:endParaRPr>
          </a:p>
        </p:txBody>
      </p:sp>
      <p:sp>
        <p:nvSpPr>
          <p:cNvPr id="14" name="Shape 14"/>
          <p:cNvSpPr txBox="1"/>
          <p:nvPr/>
        </p:nvSpPr>
        <p:spPr>
          <a:xfrm>
            <a:off x="360363" y="6227763"/>
            <a:ext cx="730250" cy="39528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fld id="{00000000-1234-1234-1234-123412341234}" type="slidenum">
              <a:rPr lang="de-DE" sz="900" b="0" i="0" u="none" strike="noStrike" cap="none">
                <a:solidFill>
                  <a:schemeClr val="dk2"/>
                </a:solidFill>
                <a:latin typeface="Arial"/>
                <a:ea typeface="Arial"/>
                <a:cs typeface="Arial"/>
                <a:sym typeface="Arial"/>
              </a:rPr>
              <a:pPr marL="0" marR="0" lvl="0" indent="0" algn="l" rtl="0">
                <a:spcBef>
                  <a:spcPts val="0"/>
                </a:spcBef>
                <a:spcAft>
                  <a:spcPts val="0"/>
                </a:spcAft>
                <a:buNone/>
              </a:pPr>
              <a:t>‹Nr.›</a:t>
            </a:fld>
            <a:endParaRPr sz="900" b="0" i="0" u="none" strike="noStrike" cap="none">
              <a:solidFill>
                <a:schemeClr val="dk2"/>
              </a:solidFill>
              <a:latin typeface="Arial"/>
              <a:ea typeface="Arial"/>
              <a:cs typeface="Arial"/>
              <a:sym typeface="Arial"/>
            </a:endParaRPr>
          </a:p>
        </p:txBody>
      </p:sp>
      <p:pic>
        <p:nvPicPr>
          <p:cNvPr id="15" name="Shape 15"/>
          <p:cNvPicPr preferRelativeResize="0"/>
          <p:nvPr/>
        </p:nvPicPr>
        <p:blipFill rotWithShape="1">
          <a:blip r:embed="rId9" cstate="email">
            <a:alphaModFix/>
          </a:blip>
          <a:srcRect/>
          <a:stretch/>
        </p:blipFill>
        <p:spPr>
          <a:xfrm>
            <a:off x="6998400" y="6249600"/>
            <a:ext cx="1517215" cy="414000"/>
          </a:xfrm>
          <a:prstGeom prst="rect">
            <a:avLst/>
          </a:prstGeom>
          <a:noFill/>
          <a:ln>
            <a:noFill/>
          </a:ln>
        </p:spPr>
      </p:pic>
      <p:pic>
        <p:nvPicPr>
          <p:cNvPr id="16" name="Shape 16"/>
          <p:cNvPicPr preferRelativeResize="0"/>
          <p:nvPr/>
        </p:nvPicPr>
        <p:blipFill rotWithShape="1">
          <a:blip r:embed="rId10" cstate="email">
            <a:alphaModFix/>
          </a:blip>
          <a:srcRect/>
          <a:stretch/>
        </p:blipFill>
        <p:spPr>
          <a:xfrm>
            <a:off x="8798400" y="6044400"/>
            <a:ext cx="3179066" cy="81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3" r:id="rId2"/>
    <p:sldLayoutId id="2147483658" r:id="rId3"/>
    <p:sldLayoutId id="2147483660" r:id="rId4"/>
    <p:sldLayoutId id="2147483661" r:id="rId5"/>
    <p:sldLayoutId id="2147483662" r:id="rId6"/>
    <p:sldLayoutId id="2147483663" r:id="rId7"/>
  </p:sldLayoutIdLst>
  <p:timing>
    <p:tnLst>
      <p:par>
        <p:cTn id="1" dur="indefinite" restart="never" nodeType="tmRoot"/>
      </p:par>
    </p:tnLst>
  </p:timing>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354012" y="3233337"/>
            <a:ext cx="11483975" cy="53975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de-DE" sz="3200" b="1" i="0" u="none" strike="noStrike" cap="none" dirty="0" smtClean="0">
                <a:solidFill>
                  <a:schemeClr val="dk2"/>
                </a:solidFill>
                <a:latin typeface="Arial"/>
                <a:ea typeface="Arial"/>
                <a:cs typeface="Arial"/>
                <a:sym typeface="Arial"/>
              </a:rPr>
              <a:t>COSIMA Treffen 17.05.2018</a:t>
            </a:r>
            <a:endParaRPr sz="3200" b="1" i="0" u="none" strike="noStrike" cap="none" dirty="0">
              <a:solidFill>
                <a:schemeClr val="dk2"/>
              </a:solidFill>
              <a:latin typeface="Arial"/>
              <a:ea typeface="Arial"/>
              <a:cs typeface="Arial"/>
              <a:sym typeface="Arial"/>
            </a:endParaRPr>
          </a:p>
        </p:txBody>
      </p:sp>
      <p:pic>
        <p:nvPicPr>
          <p:cNvPr id="2" name="Grafik 1"/>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8879"/>
            <a:ext cx="12192000" cy="2894121"/>
          </a:xfrm>
          <a:prstGeom prst="rect">
            <a:avLst/>
          </a:prstGeom>
        </p:spPr>
      </p:pic>
      <p:sp>
        <p:nvSpPr>
          <p:cNvPr id="6" name="Untertitel 4"/>
          <p:cNvSpPr>
            <a:spLocks noGrp="1"/>
          </p:cNvSpPr>
          <p:nvPr>
            <p:ph type="subTitle" idx="1"/>
          </p:nvPr>
        </p:nvSpPr>
        <p:spPr>
          <a:xfrm>
            <a:off x="315175" y="3639561"/>
            <a:ext cx="11484000" cy="2308955"/>
          </a:xfrm>
        </p:spPr>
        <p:txBody>
          <a:bodyPr/>
          <a:lstStyle/>
          <a:p>
            <a:pPr>
              <a:buFont typeface="Arial" pitchFamily="34" charset="0"/>
              <a:buChar char="•"/>
            </a:pPr>
            <a:r>
              <a:rPr lang="de-DE" dirty="0" smtClean="0"/>
              <a:t> Stand der Technik</a:t>
            </a:r>
          </a:p>
          <a:p>
            <a:pPr>
              <a:buFont typeface="Arial" pitchFamily="34" charset="0"/>
              <a:buChar char="•"/>
            </a:pPr>
            <a:r>
              <a:rPr lang="de-DE" dirty="0" smtClean="0"/>
              <a:t> Zeitplan</a:t>
            </a:r>
          </a:p>
          <a:p>
            <a:pPr>
              <a:buFont typeface="Arial" pitchFamily="34" charset="0"/>
              <a:buChar char="•"/>
            </a:pPr>
            <a:r>
              <a:rPr lang="de-DE" dirty="0" smtClean="0"/>
              <a:t> I^2C Bus und Multiplexer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accent6">
                    <a:lumMod val="60000"/>
                    <a:lumOff val="40000"/>
                  </a:schemeClr>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tx1"/>
                </a:solidFill>
              </a:rPr>
              <a:t> I^2C Bus und </a:t>
            </a:r>
            <a:r>
              <a:rPr lang="de-DE" sz="2000" b="1" dirty="0" smtClean="0">
                <a:solidFill>
                  <a:schemeClr val="tx1"/>
                </a:solidFill>
              </a:rPr>
              <a:t>Multiplexer</a:t>
            </a:r>
          </a:p>
          <a:p>
            <a:pPr marL="571500" indent="-457200">
              <a:buFont typeface="+mj-lt"/>
              <a:buAutoNum type="arabicParenBoth"/>
            </a:pPr>
            <a:r>
              <a:rPr lang="de-DE" sz="2000" b="1" dirty="0">
                <a:solidFill>
                  <a:schemeClr val="tx1"/>
                </a:solidFill>
              </a:rPr>
              <a:t>Maschine Learning &amp; Pattern Recognition</a:t>
            </a:r>
          </a:p>
          <a:p>
            <a:pPr marL="571500" indent="-457200">
              <a:buFont typeface="+mj-lt"/>
              <a:buAutoNum type="arabicParenBoth"/>
            </a:pPr>
            <a:r>
              <a:rPr lang="de-DE" sz="2000" b="1" dirty="0" smtClean="0">
                <a:solidFill>
                  <a:schemeClr val="tx1"/>
                </a:solidFill>
              </a:rPr>
              <a:t>Nächste </a:t>
            </a:r>
            <a:r>
              <a:rPr lang="de-DE" sz="2000" b="1" dirty="0" smtClean="0">
                <a:solidFill>
                  <a:schemeClr val="tx1"/>
                </a:solidFill>
              </a:rPr>
              <a:t>Schritte</a:t>
            </a:r>
          </a:p>
          <a:p>
            <a:pPr marL="571500" indent="-457200">
              <a:buFont typeface="+mj-lt"/>
              <a:buAutoNum type="arabicParenBoth"/>
            </a:pPr>
            <a:endParaRPr lang="de-DE" sz="2000" b="1" dirty="0" smtClean="0">
              <a:solidFill>
                <a:schemeClr val="tx1"/>
              </a:solidFill>
            </a:endParaRP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384175" y="201613"/>
            <a:ext cx="11483975" cy="542925"/>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de-DE" dirty="0" smtClean="0"/>
              <a:t>Software</a:t>
            </a:r>
            <a:endParaRPr dirty="0"/>
          </a:p>
        </p:txBody>
      </p:sp>
      <p:sp>
        <p:nvSpPr>
          <p:cNvPr id="12" name="Rechteck 11"/>
          <p:cNvSpPr/>
          <p:nvPr/>
        </p:nvSpPr>
        <p:spPr>
          <a:xfrm>
            <a:off x="6873693" y="2576167"/>
            <a:ext cx="605481" cy="22242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smtClean="0"/>
              <a:t>Arduino</a:t>
            </a:r>
            <a:endParaRPr lang="de-DE" sz="800" dirty="0"/>
          </a:p>
        </p:txBody>
      </p:sp>
      <p:sp>
        <p:nvSpPr>
          <p:cNvPr id="35" name="Rechteck 34"/>
          <p:cNvSpPr/>
          <p:nvPr/>
        </p:nvSpPr>
        <p:spPr>
          <a:xfrm>
            <a:off x="3893524" y="2428568"/>
            <a:ext cx="947523" cy="52110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t>Raspberry Pi oder WindowsPC</a:t>
            </a:r>
          </a:p>
        </p:txBody>
      </p:sp>
      <p:cxnSp>
        <p:nvCxnSpPr>
          <p:cNvPr id="39" name="Gerade Verbindung mit Pfeil 38"/>
          <p:cNvCxnSpPr>
            <a:stCxn id="12" idx="1"/>
            <a:endCxn id="35" idx="3"/>
          </p:cNvCxnSpPr>
          <p:nvPr/>
        </p:nvCxnSpPr>
        <p:spPr>
          <a:xfrm flipH="1">
            <a:off x="4841047" y="2687378"/>
            <a:ext cx="2032646" cy="174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5171717" y="2236825"/>
            <a:ext cx="1300396" cy="430887"/>
          </a:xfrm>
          <a:prstGeom prst="rect">
            <a:avLst/>
          </a:prstGeom>
          <a:noFill/>
        </p:spPr>
        <p:txBody>
          <a:bodyPr wrap="square" rtlCol="0">
            <a:spAutoFit/>
          </a:bodyPr>
          <a:lstStyle/>
          <a:p>
            <a:pPr algn="ctr"/>
            <a:r>
              <a:rPr lang="de-DE" sz="1100" dirty="0" smtClean="0"/>
              <a:t>Unterbrechungs-signal</a:t>
            </a:r>
          </a:p>
        </p:txBody>
      </p:sp>
      <p:sp>
        <p:nvSpPr>
          <p:cNvPr id="58" name="Textfeld 57"/>
          <p:cNvSpPr txBox="1"/>
          <p:nvPr/>
        </p:nvSpPr>
        <p:spPr>
          <a:xfrm>
            <a:off x="6566570" y="1987296"/>
            <a:ext cx="1228685" cy="523220"/>
          </a:xfrm>
          <a:prstGeom prst="rect">
            <a:avLst/>
          </a:prstGeom>
          <a:noFill/>
        </p:spPr>
        <p:txBody>
          <a:bodyPr wrap="square" rtlCol="0">
            <a:spAutoFit/>
          </a:bodyPr>
          <a:lstStyle/>
          <a:p>
            <a:r>
              <a:rPr lang="de-DE" dirty="0" smtClean="0"/>
              <a:t>Ansteuerung Lasterharfe</a:t>
            </a:r>
          </a:p>
        </p:txBody>
      </p:sp>
      <p:sp>
        <p:nvSpPr>
          <p:cNvPr id="61" name="Textfeld 60"/>
          <p:cNvSpPr txBox="1"/>
          <p:nvPr/>
        </p:nvSpPr>
        <p:spPr>
          <a:xfrm>
            <a:off x="3795202" y="1897626"/>
            <a:ext cx="1425678" cy="523220"/>
          </a:xfrm>
          <a:prstGeom prst="rect">
            <a:avLst/>
          </a:prstGeom>
          <a:noFill/>
        </p:spPr>
        <p:txBody>
          <a:bodyPr wrap="square" rtlCol="0">
            <a:spAutoFit/>
          </a:bodyPr>
          <a:lstStyle/>
          <a:p>
            <a:r>
              <a:rPr lang="de-DE" dirty="0" smtClean="0"/>
              <a:t>Synthesizer &amp; Konfiguration</a:t>
            </a:r>
            <a:endParaRPr lang="de-DE" dirty="0"/>
          </a:p>
        </p:txBody>
      </p:sp>
      <p:cxnSp>
        <p:nvCxnSpPr>
          <p:cNvPr id="60" name="Gerade Verbindung mit Pfeil 59"/>
          <p:cNvCxnSpPr>
            <a:stCxn id="63" idx="0"/>
            <a:endCxn id="12" idx="2"/>
          </p:cNvCxnSpPr>
          <p:nvPr/>
        </p:nvCxnSpPr>
        <p:spPr>
          <a:xfrm flipH="1" flipV="1">
            <a:off x="7176434" y="2798588"/>
            <a:ext cx="14266" cy="106549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3" name="Textfeld 62"/>
          <p:cNvSpPr txBox="1"/>
          <p:nvPr/>
        </p:nvSpPr>
        <p:spPr>
          <a:xfrm>
            <a:off x="6302476" y="3864078"/>
            <a:ext cx="1776448" cy="307777"/>
          </a:xfrm>
          <a:prstGeom prst="rect">
            <a:avLst/>
          </a:prstGeom>
          <a:noFill/>
        </p:spPr>
        <p:txBody>
          <a:bodyPr wrap="none" rtlCol="0">
            <a:spAutoFit/>
          </a:bodyPr>
          <a:lstStyle/>
          <a:p>
            <a:r>
              <a:rPr lang="de-DE" dirty="0" smtClean="0">
                <a:solidFill>
                  <a:srgbClr val="FF0000"/>
                </a:solidFill>
              </a:rPr>
              <a:t>MS</a:t>
            </a:r>
            <a:r>
              <a:rPr lang="de-DE" dirty="0" smtClean="0"/>
              <a:t> </a:t>
            </a:r>
            <a:r>
              <a:rPr lang="de-DE" dirty="0" smtClean="0">
                <a:solidFill>
                  <a:srgbClr val="FF0000"/>
                </a:solidFill>
              </a:rPr>
              <a:t>Maschinenraum</a:t>
            </a:r>
            <a:endParaRPr lang="de-DE" dirty="0">
              <a:solidFill>
                <a:srgbClr val="FF0000"/>
              </a:solidFill>
            </a:endParaRPr>
          </a:p>
        </p:txBody>
      </p:sp>
      <p:cxnSp>
        <p:nvCxnSpPr>
          <p:cNvPr id="67" name="Gerade Verbindung mit Pfeil 66"/>
          <p:cNvCxnSpPr>
            <a:endCxn id="35" idx="2"/>
          </p:cNvCxnSpPr>
          <p:nvPr/>
        </p:nvCxnSpPr>
        <p:spPr>
          <a:xfrm flipV="1">
            <a:off x="4365522" y="2949677"/>
            <a:ext cx="1764" cy="91440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0" name="Textfeld 69"/>
          <p:cNvSpPr txBox="1"/>
          <p:nvPr/>
        </p:nvSpPr>
        <p:spPr>
          <a:xfrm>
            <a:off x="3731341" y="3859162"/>
            <a:ext cx="1298753" cy="307777"/>
          </a:xfrm>
          <a:prstGeom prst="rect">
            <a:avLst/>
          </a:prstGeom>
          <a:noFill/>
        </p:spPr>
        <p:txBody>
          <a:bodyPr wrap="none" rtlCol="0">
            <a:spAutoFit/>
          </a:bodyPr>
          <a:lstStyle/>
          <a:p>
            <a:r>
              <a:rPr lang="de-DE" dirty="0" smtClean="0">
                <a:solidFill>
                  <a:srgbClr val="FF0000"/>
                </a:solidFill>
              </a:rPr>
              <a:t>Harfenkapitän</a:t>
            </a:r>
            <a:endParaRPr lang="de-DE" dirty="0">
              <a:solidFill>
                <a:srgbClr val="FF0000"/>
              </a:solidFill>
            </a:endParaRPr>
          </a:p>
        </p:txBody>
      </p:sp>
    </p:spTree>
    <p:extLst>
      <p:ext uri="{BB962C8B-B14F-4D97-AF65-F5344CB8AC3E}">
        <p14:creationId xmlns:p14="http://schemas.microsoft.com/office/powerpoint/2010/main" val="400651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20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2000"/>
                                        <p:tgtEl>
                                          <p:spTgt spid="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2000"/>
                                        <p:tgtEl>
                                          <p:spTgt spid="7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Cailing\Google Drive\Unimaterial\_Bachelorarbeit\Abbildungen\Präsentation\MS_Maschinenraum.png"/>
          <p:cNvPicPr>
            <a:picLocks noChangeAspect="1" noChangeArrowheads="1"/>
          </p:cNvPicPr>
          <p:nvPr/>
        </p:nvPicPr>
        <p:blipFill>
          <a:blip r:embed="rId3" cstate="email"/>
          <a:srcRect/>
          <a:stretch>
            <a:fillRect/>
          </a:stretch>
        </p:blipFill>
        <p:spPr bwMode="auto">
          <a:xfrm>
            <a:off x="4140510" y="841156"/>
            <a:ext cx="4097336" cy="5203384"/>
          </a:xfrm>
          <a:prstGeom prst="rect">
            <a:avLst/>
          </a:prstGeom>
          <a:noFill/>
        </p:spPr>
      </p:pic>
      <p:sp>
        <p:nvSpPr>
          <p:cNvPr id="3" name="Titel 2"/>
          <p:cNvSpPr>
            <a:spLocks noGrp="1"/>
          </p:cNvSpPr>
          <p:nvPr>
            <p:ph type="title"/>
          </p:nvPr>
        </p:nvSpPr>
        <p:spPr/>
        <p:txBody>
          <a:bodyPr/>
          <a:lstStyle/>
          <a:p>
            <a:r>
              <a:rPr lang="de-DE" dirty="0" smtClean="0"/>
              <a:t>MS Maschinenraum</a:t>
            </a:r>
            <a:endParaRPr lang="de-DE" dirty="0"/>
          </a:p>
        </p:txBody>
      </p:sp>
      <p:cxnSp>
        <p:nvCxnSpPr>
          <p:cNvPr id="23" name="Gerade Verbindung mit Pfeil 22"/>
          <p:cNvCxnSpPr/>
          <p:nvPr/>
        </p:nvCxnSpPr>
        <p:spPr>
          <a:xfrm>
            <a:off x="3459480" y="2392680"/>
            <a:ext cx="1234440" cy="40386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flipH="1">
            <a:off x="7208420" y="2194560"/>
            <a:ext cx="1089760" cy="56388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Rechteck 5"/>
          <p:cNvSpPr/>
          <p:nvPr/>
        </p:nvSpPr>
        <p:spPr>
          <a:xfrm>
            <a:off x="5288280" y="1036320"/>
            <a:ext cx="2278380" cy="830580"/>
          </a:xfrm>
          <a:prstGeom prst="rect">
            <a:avLst/>
          </a:prstGeom>
          <a:solidFill>
            <a:srgbClr val="F7F9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 name="Freihandform 7"/>
          <p:cNvSpPr/>
          <p:nvPr/>
        </p:nvSpPr>
        <p:spPr>
          <a:xfrm>
            <a:off x="4282440" y="1882140"/>
            <a:ext cx="3802380" cy="4000500"/>
          </a:xfrm>
          <a:custGeom>
            <a:avLst/>
            <a:gdLst>
              <a:gd name="connsiteX0" fmla="*/ 15240 w 3802380"/>
              <a:gd name="connsiteY0" fmla="*/ 533400 h 4000500"/>
              <a:gd name="connsiteX1" fmla="*/ 701040 w 3802380"/>
              <a:gd name="connsiteY1" fmla="*/ 571500 h 4000500"/>
              <a:gd name="connsiteX2" fmla="*/ 716280 w 3802380"/>
              <a:gd name="connsiteY2" fmla="*/ 0 h 4000500"/>
              <a:gd name="connsiteX3" fmla="*/ 3741420 w 3802380"/>
              <a:gd name="connsiteY3" fmla="*/ 0 h 4000500"/>
              <a:gd name="connsiteX4" fmla="*/ 3802380 w 3802380"/>
              <a:gd name="connsiteY4" fmla="*/ 3992880 h 4000500"/>
              <a:gd name="connsiteX5" fmla="*/ 0 w 3802380"/>
              <a:gd name="connsiteY5" fmla="*/ 4000500 h 4000500"/>
              <a:gd name="connsiteX6" fmla="*/ 15240 w 3802380"/>
              <a:gd name="connsiteY6" fmla="*/ 533400 h 400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2380" h="4000500">
                <a:moveTo>
                  <a:pt x="15240" y="533400"/>
                </a:moveTo>
                <a:lnTo>
                  <a:pt x="701040" y="571500"/>
                </a:lnTo>
                <a:lnTo>
                  <a:pt x="716280" y="0"/>
                </a:lnTo>
                <a:lnTo>
                  <a:pt x="3741420" y="0"/>
                </a:lnTo>
                <a:lnTo>
                  <a:pt x="3802380" y="3992880"/>
                </a:lnTo>
                <a:lnTo>
                  <a:pt x="0" y="4000500"/>
                </a:lnTo>
                <a:lnTo>
                  <a:pt x="15240" y="533400"/>
                </a:lnTo>
                <a:close/>
              </a:path>
            </a:pathLst>
          </a:custGeom>
          <a:solidFill>
            <a:srgbClr val="F7F9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Tree>
    <p:extLst>
      <p:ext uri="{BB962C8B-B14F-4D97-AF65-F5344CB8AC3E}">
        <p14:creationId xmlns:p14="http://schemas.microsoft.com/office/powerpoint/2010/main" val="30887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 presetClass="exit" presetSubtype="0" fill="hold" nodeType="withEffect">
                                  <p:stCondLst>
                                    <p:cond delay="0"/>
                                  </p:stCondLst>
                                  <p:childTnLst>
                                    <p:set>
                                      <p:cBhvr>
                                        <p:cTn id="24"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Cailing\Google Drive\Unimaterial\_Bachelorarbeit\Abbildungen\Präsentation\Harfenkapitän.png"/>
          <p:cNvPicPr>
            <a:picLocks noChangeAspect="1" noChangeArrowheads="1"/>
          </p:cNvPicPr>
          <p:nvPr/>
        </p:nvPicPr>
        <p:blipFill>
          <a:blip r:embed="rId3" cstate="email"/>
          <a:srcRect/>
          <a:stretch>
            <a:fillRect/>
          </a:stretch>
        </p:blipFill>
        <p:spPr bwMode="auto">
          <a:xfrm>
            <a:off x="2247441" y="1079653"/>
            <a:ext cx="8384317" cy="4593231"/>
          </a:xfrm>
          <a:prstGeom prst="rect">
            <a:avLst/>
          </a:prstGeom>
          <a:noFill/>
        </p:spPr>
      </p:pic>
      <p:sp>
        <p:nvSpPr>
          <p:cNvPr id="3" name="Titel 2"/>
          <p:cNvSpPr>
            <a:spLocks noGrp="1"/>
          </p:cNvSpPr>
          <p:nvPr>
            <p:ph type="title"/>
          </p:nvPr>
        </p:nvSpPr>
        <p:spPr/>
        <p:txBody>
          <a:bodyPr/>
          <a:lstStyle/>
          <a:p>
            <a:r>
              <a:rPr lang="de-DE" dirty="0" smtClean="0"/>
              <a:t>Harfenkapitän</a:t>
            </a:r>
            <a:endParaRPr lang="de-DE" dirty="0"/>
          </a:p>
        </p:txBody>
      </p:sp>
      <p:cxnSp>
        <p:nvCxnSpPr>
          <p:cNvPr id="7" name="Gerade Verbindung mit Pfeil 6"/>
          <p:cNvCxnSpPr/>
          <p:nvPr/>
        </p:nvCxnSpPr>
        <p:spPr>
          <a:xfrm flipH="1">
            <a:off x="6244469" y="745855"/>
            <a:ext cx="467275" cy="9262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flipV="1">
            <a:off x="1652529" y="4924541"/>
            <a:ext cx="892367" cy="8152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p:nvPr/>
        </p:nvCxnSpPr>
        <p:spPr>
          <a:xfrm flipH="1" flipV="1">
            <a:off x="5699830" y="5258988"/>
            <a:ext cx="6907" cy="6901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H="1">
            <a:off x="8857563" y="2258458"/>
            <a:ext cx="1101685" cy="2974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H="1" flipV="1">
            <a:off x="7899097" y="4968609"/>
            <a:ext cx="352537" cy="8372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C:\Users\Cailing\Dropbox\Screenshots\Hauptmenu.png"/>
          <p:cNvPicPr>
            <a:picLocks noChangeAspect="1" noChangeArrowheads="1"/>
          </p:cNvPicPr>
          <p:nvPr/>
        </p:nvPicPr>
        <p:blipFill>
          <a:blip r:embed="rId4" cstate="email"/>
          <a:srcRect/>
          <a:stretch>
            <a:fillRect/>
          </a:stretch>
        </p:blipFill>
        <p:spPr bwMode="auto">
          <a:xfrm>
            <a:off x="5416625" y="2415263"/>
            <a:ext cx="6588088" cy="4310535"/>
          </a:xfrm>
          <a:prstGeom prst="rect">
            <a:avLst/>
          </a:prstGeom>
          <a:noFill/>
        </p:spPr>
      </p:pic>
      <p:pic>
        <p:nvPicPr>
          <p:cNvPr id="1029" name="Picture 5" descr="C:\Users\Cailing\Dropbox\Screenshots\Optionsmenu.png"/>
          <p:cNvPicPr>
            <a:picLocks noChangeAspect="1" noChangeArrowheads="1"/>
          </p:cNvPicPr>
          <p:nvPr/>
        </p:nvPicPr>
        <p:blipFill>
          <a:blip r:embed="rId5" cstate="email"/>
          <a:srcRect/>
          <a:stretch>
            <a:fillRect/>
          </a:stretch>
        </p:blipFill>
        <p:spPr bwMode="auto">
          <a:xfrm>
            <a:off x="4919959" y="1881284"/>
            <a:ext cx="7126379" cy="4662735"/>
          </a:xfrm>
          <a:prstGeom prst="rect">
            <a:avLst/>
          </a:prstGeom>
          <a:noFill/>
        </p:spPr>
      </p:pic>
      <p:pic>
        <p:nvPicPr>
          <p:cNvPr id="1030" name="Picture 6" descr="C:\Users\Cailing\Dropbox\Screenshots\Spielmenu.png"/>
          <p:cNvPicPr>
            <a:picLocks noChangeAspect="1" noChangeArrowheads="1"/>
          </p:cNvPicPr>
          <p:nvPr/>
        </p:nvPicPr>
        <p:blipFill>
          <a:blip r:embed="rId6" cstate="email"/>
          <a:srcRect/>
          <a:stretch>
            <a:fillRect/>
          </a:stretch>
        </p:blipFill>
        <p:spPr bwMode="auto">
          <a:xfrm>
            <a:off x="149432" y="2346592"/>
            <a:ext cx="6534689" cy="4275597"/>
          </a:xfrm>
          <a:prstGeom prst="rect">
            <a:avLst/>
          </a:prstGeom>
          <a:noFill/>
        </p:spPr>
      </p:pic>
    </p:spTree>
    <p:extLst>
      <p:ext uri="{BB962C8B-B14F-4D97-AF65-F5344CB8AC3E}">
        <p14:creationId xmlns:p14="http://schemas.microsoft.com/office/powerpoint/2010/main" val="351497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ppt_x"/>
                                          </p:val>
                                        </p:tav>
                                        <p:tav tm="100000">
                                          <p:val>
                                            <p:strVal val="#ppt_x"/>
                                          </p:val>
                                        </p:tav>
                                      </p:tavLst>
                                    </p:anim>
                                    <p:anim calcmode="lin" valueType="num">
                                      <p:cBhvr additive="base">
                                        <p:cTn id="1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1028"/>
                                        </p:tgtEl>
                                        <p:attrNameLst>
                                          <p:attrName>ppt_x</p:attrName>
                                        </p:attrNameLst>
                                      </p:cBhvr>
                                      <p:tavLst>
                                        <p:tav tm="0">
                                          <p:val>
                                            <p:strVal val="ppt_x"/>
                                          </p:val>
                                        </p:tav>
                                        <p:tav tm="100000">
                                          <p:val>
                                            <p:strVal val="ppt_x"/>
                                          </p:val>
                                        </p:tav>
                                      </p:tavLst>
                                    </p:anim>
                                    <p:anim calcmode="lin" valueType="num">
                                      <p:cBhvr additive="base">
                                        <p:cTn id="18" dur="500"/>
                                        <p:tgtEl>
                                          <p:spTgt spid="1028"/>
                                        </p:tgtEl>
                                        <p:attrNameLst>
                                          <p:attrName>ppt_y</p:attrName>
                                        </p:attrNameLst>
                                      </p:cBhvr>
                                      <p:tavLst>
                                        <p:tav tm="0">
                                          <p:val>
                                            <p:strVal val="ppt_y"/>
                                          </p:val>
                                        </p:tav>
                                        <p:tav tm="100000">
                                          <p:val>
                                            <p:strVal val="1+ppt_h/2"/>
                                          </p:val>
                                        </p:tav>
                                      </p:tavLst>
                                    </p:anim>
                                    <p:set>
                                      <p:cBhvr>
                                        <p:cTn id="19" dur="1" fill="hold">
                                          <p:stCondLst>
                                            <p:cond delay="499"/>
                                          </p:stCondLst>
                                        </p:cTn>
                                        <p:tgtEl>
                                          <p:spTgt spid="102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9"/>
                                        </p:tgtEl>
                                        <p:attrNameLst>
                                          <p:attrName>style.visibility</p:attrName>
                                        </p:attrNameLst>
                                      </p:cBhvr>
                                      <p:to>
                                        <p:strVal val="visible"/>
                                      </p:to>
                                    </p:set>
                                    <p:anim calcmode="lin" valueType="num">
                                      <p:cBhvr additive="base">
                                        <p:cTn id="31" dur="500" fill="hold"/>
                                        <p:tgtEl>
                                          <p:spTgt spid="1029"/>
                                        </p:tgtEl>
                                        <p:attrNameLst>
                                          <p:attrName>ppt_x</p:attrName>
                                        </p:attrNameLst>
                                      </p:cBhvr>
                                      <p:tavLst>
                                        <p:tav tm="0">
                                          <p:val>
                                            <p:strVal val="#ppt_x"/>
                                          </p:val>
                                        </p:tav>
                                        <p:tav tm="100000">
                                          <p:val>
                                            <p:strVal val="#ppt_x"/>
                                          </p:val>
                                        </p:tav>
                                      </p:tavLst>
                                    </p:anim>
                                    <p:anim calcmode="lin" valueType="num">
                                      <p:cBhvr additive="base">
                                        <p:cTn id="32"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029"/>
                                        </p:tgtEl>
                                        <p:attrNameLst>
                                          <p:attrName>ppt_x</p:attrName>
                                        </p:attrNameLst>
                                      </p:cBhvr>
                                      <p:tavLst>
                                        <p:tav tm="0">
                                          <p:val>
                                            <p:strVal val="ppt_x"/>
                                          </p:val>
                                        </p:tav>
                                        <p:tav tm="100000">
                                          <p:val>
                                            <p:strVal val="ppt_x"/>
                                          </p:val>
                                        </p:tav>
                                      </p:tavLst>
                                    </p:anim>
                                    <p:anim calcmode="lin" valueType="num">
                                      <p:cBhvr additive="base">
                                        <p:cTn id="37" dur="500"/>
                                        <p:tgtEl>
                                          <p:spTgt spid="1029"/>
                                        </p:tgtEl>
                                        <p:attrNameLst>
                                          <p:attrName>ppt_y</p:attrName>
                                        </p:attrNameLst>
                                      </p:cBhvr>
                                      <p:tavLst>
                                        <p:tav tm="0">
                                          <p:val>
                                            <p:strVal val="ppt_y"/>
                                          </p:val>
                                        </p:tav>
                                        <p:tav tm="100000">
                                          <p:val>
                                            <p:strVal val="1+ppt_h/2"/>
                                          </p:val>
                                        </p:tav>
                                      </p:tavLst>
                                    </p:anim>
                                    <p:set>
                                      <p:cBhvr>
                                        <p:cTn id="38" dur="1" fill="hold">
                                          <p:stCondLst>
                                            <p:cond delay="499"/>
                                          </p:stCondLst>
                                        </p:cTn>
                                        <p:tgtEl>
                                          <p:spTgt spid="102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9"/>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0"/>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030"/>
                                        </p:tgtEl>
                                        <p:attrNameLst>
                                          <p:attrName>style.visibility</p:attrName>
                                        </p:attrNameLst>
                                      </p:cBhvr>
                                      <p:to>
                                        <p:strVal val="visible"/>
                                      </p:to>
                                    </p:set>
                                    <p:anim calcmode="lin" valueType="num">
                                      <p:cBhvr additive="base">
                                        <p:cTn id="64" dur="500" fill="hold"/>
                                        <p:tgtEl>
                                          <p:spTgt spid="1030"/>
                                        </p:tgtEl>
                                        <p:attrNameLst>
                                          <p:attrName>ppt_x</p:attrName>
                                        </p:attrNameLst>
                                      </p:cBhvr>
                                      <p:tavLst>
                                        <p:tav tm="0">
                                          <p:val>
                                            <p:strVal val="#ppt_x"/>
                                          </p:val>
                                        </p:tav>
                                        <p:tav tm="100000">
                                          <p:val>
                                            <p:strVal val="#ppt_x"/>
                                          </p:val>
                                        </p:tav>
                                      </p:tavLst>
                                    </p:anim>
                                    <p:anim calcmode="lin" valueType="num">
                                      <p:cBhvr additive="base">
                                        <p:cTn id="65"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xit" presetSubtype="4" fill="hold" nodeType="clickEffect">
                                  <p:stCondLst>
                                    <p:cond delay="0"/>
                                  </p:stCondLst>
                                  <p:childTnLst>
                                    <p:anim calcmode="lin" valueType="num">
                                      <p:cBhvr additive="base">
                                        <p:cTn id="69" dur="500"/>
                                        <p:tgtEl>
                                          <p:spTgt spid="1030"/>
                                        </p:tgtEl>
                                        <p:attrNameLst>
                                          <p:attrName>ppt_x</p:attrName>
                                        </p:attrNameLst>
                                      </p:cBhvr>
                                      <p:tavLst>
                                        <p:tav tm="0">
                                          <p:val>
                                            <p:strVal val="ppt_x"/>
                                          </p:val>
                                        </p:tav>
                                        <p:tav tm="100000">
                                          <p:val>
                                            <p:strVal val="ppt_x"/>
                                          </p:val>
                                        </p:tav>
                                      </p:tavLst>
                                    </p:anim>
                                    <p:anim calcmode="lin" valueType="num">
                                      <p:cBhvr additive="base">
                                        <p:cTn id="70" dur="500"/>
                                        <p:tgtEl>
                                          <p:spTgt spid="1030"/>
                                        </p:tgtEl>
                                        <p:attrNameLst>
                                          <p:attrName>ppt_y</p:attrName>
                                        </p:attrNameLst>
                                      </p:cBhvr>
                                      <p:tavLst>
                                        <p:tav tm="0">
                                          <p:val>
                                            <p:strVal val="ppt_y"/>
                                          </p:val>
                                        </p:tav>
                                        <p:tav tm="100000">
                                          <p:val>
                                            <p:strVal val="1+ppt_h/2"/>
                                          </p:val>
                                        </p:tav>
                                      </p:tavLst>
                                    </p:anim>
                                    <p:set>
                                      <p:cBhvr>
                                        <p:cTn id="71"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solidFill>
                  <a:schemeClr val="bg2"/>
                </a:solidFill>
              </a:rPr>
              <a:t>Konstruktion – Rahmen-Basis-Konstruktion</a:t>
            </a:r>
          </a:p>
        </p:txBody>
      </p:sp>
      <p:pic>
        <p:nvPicPr>
          <p:cNvPr id="5" name="Grafik 4"/>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277761" y="999390"/>
            <a:ext cx="7681649" cy="4892055"/>
          </a:xfrm>
          <a:prstGeom prst="rect">
            <a:avLst/>
          </a:prstGeom>
        </p:spPr>
      </p:pic>
      <p:sp>
        <p:nvSpPr>
          <p:cNvPr id="6" name="Textfeld 5"/>
          <p:cNvSpPr txBox="1"/>
          <p:nvPr/>
        </p:nvSpPr>
        <p:spPr>
          <a:xfrm>
            <a:off x="5112776" y="3352801"/>
            <a:ext cx="1907457" cy="523220"/>
          </a:xfrm>
          <a:prstGeom prst="rect">
            <a:avLst/>
          </a:prstGeom>
          <a:solidFill>
            <a:schemeClr val="bg1"/>
          </a:solidFill>
          <a:ln w="28575">
            <a:solidFill>
              <a:schemeClr val="accent6"/>
            </a:solidFill>
          </a:ln>
        </p:spPr>
        <p:txBody>
          <a:bodyPr wrap="square" rtlCol="0">
            <a:spAutoFit/>
          </a:bodyPr>
          <a:lstStyle/>
          <a:p>
            <a:r>
              <a:rPr lang="de-DE" dirty="0" smtClean="0"/>
              <a:t>Lasereinheit mit Strahlen, Arduino etc.</a:t>
            </a:r>
            <a:endParaRPr lang="de-DE" dirty="0"/>
          </a:p>
        </p:txBody>
      </p:sp>
      <p:sp>
        <p:nvSpPr>
          <p:cNvPr id="7" name="Textfeld 6"/>
          <p:cNvSpPr txBox="1"/>
          <p:nvPr/>
        </p:nvSpPr>
        <p:spPr>
          <a:xfrm rot="3519979">
            <a:off x="7978882" y="3239730"/>
            <a:ext cx="1224114" cy="307777"/>
          </a:xfrm>
          <a:prstGeom prst="rect">
            <a:avLst/>
          </a:prstGeom>
          <a:solidFill>
            <a:schemeClr val="bg1"/>
          </a:solidFill>
          <a:ln w="28575">
            <a:solidFill>
              <a:schemeClr val="accent6"/>
            </a:solidFill>
          </a:ln>
        </p:spPr>
        <p:txBody>
          <a:bodyPr wrap="square" rtlCol="0">
            <a:spAutoFit/>
          </a:bodyPr>
          <a:lstStyle/>
          <a:p>
            <a:r>
              <a:rPr lang="de-DE" dirty="0" smtClean="0"/>
              <a:t>Prismenbank</a:t>
            </a:r>
            <a:endParaRPr lang="de-DE" dirty="0"/>
          </a:p>
        </p:txBody>
      </p:sp>
      <p:sp>
        <p:nvSpPr>
          <p:cNvPr id="8" name="Textfeld 7"/>
          <p:cNvSpPr txBox="1"/>
          <p:nvPr/>
        </p:nvSpPr>
        <p:spPr>
          <a:xfrm>
            <a:off x="5456908" y="1838633"/>
            <a:ext cx="1224114" cy="307777"/>
          </a:xfrm>
          <a:prstGeom prst="rect">
            <a:avLst/>
          </a:prstGeom>
          <a:solidFill>
            <a:schemeClr val="bg1"/>
          </a:solidFill>
          <a:ln w="28575">
            <a:solidFill>
              <a:schemeClr val="accent6"/>
            </a:solidFill>
          </a:ln>
        </p:spPr>
        <p:txBody>
          <a:bodyPr wrap="square" rtlCol="0">
            <a:spAutoFit/>
          </a:bodyPr>
          <a:lstStyle/>
          <a:p>
            <a:r>
              <a:rPr lang="de-DE" dirty="0" smtClean="0"/>
              <a:t>Prismenbank</a:t>
            </a:r>
            <a:endParaRPr lang="de-DE" dirty="0"/>
          </a:p>
        </p:txBody>
      </p:sp>
      <p:sp>
        <p:nvSpPr>
          <p:cNvPr id="9" name="Textfeld 8"/>
          <p:cNvSpPr txBox="1"/>
          <p:nvPr/>
        </p:nvSpPr>
        <p:spPr>
          <a:xfrm rot="18122620">
            <a:off x="2890687" y="3234812"/>
            <a:ext cx="1224114" cy="307777"/>
          </a:xfrm>
          <a:prstGeom prst="rect">
            <a:avLst/>
          </a:prstGeom>
          <a:solidFill>
            <a:schemeClr val="bg1"/>
          </a:solidFill>
          <a:ln w="28575">
            <a:solidFill>
              <a:schemeClr val="accent6"/>
            </a:solidFill>
          </a:ln>
        </p:spPr>
        <p:txBody>
          <a:bodyPr wrap="square" rtlCol="0">
            <a:spAutoFit/>
          </a:bodyPr>
          <a:lstStyle/>
          <a:p>
            <a:r>
              <a:rPr lang="de-DE" dirty="0" smtClean="0"/>
              <a:t>Prismenbank</a:t>
            </a:r>
            <a:endParaRPr lang="de-DE" dirty="0"/>
          </a:p>
        </p:txBody>
      </p:sp>
    </p:spTree>
    <p:extLst>
      <p:ext uri="{BB962C8B-B14F-4D97-AF65-F5344CB8AC3E}">
        <p14:creationId xmlns:p14="http://schemas.microsoft.com/office/powerpoint/2010/main" val="300818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a:t>
            </a:r>
            <a:r>
              <a:rPr lang="de-DE" sz="2000" b="1" dirty="0" smtClean="0">
                <a:solidFill>
                  <a:schemeClr val="accent6">
                    <a:lumMod val="60000"/>
                    <a:lumOff val="40000"/>
                  </a:schemeClr>
                </a:solidFill>
              </a:rPr>
              <a:t>Zeitplan</a:t>
            </a:r>
          </a:p>
          <a:p>
            <a:pPr marL="571500" indent="-457200">
              <a:buFont typeface="+mj-lt"/>
              <a:buAutoNum type="arabicParenBoth"/>
            </a:pPr>
            <a:r>
              <a:rPr lang="de-DE" sz="2000" b="1" dirty="0" smtClean="0">
                <a:solidFill>
                  <a:schemeClr val="tx1"/>
                </a:solidFill>
              </a:rPr>
              <a:t> I^2C Bus und </a:t>
            </a:r>
            <a:r>
              <a:rPr lang="de-DE" sz="2000" b="1" dirty="0" smtClean="0">
                <a:solidFill>
                  <a:schemeClr val="tx1"/>
                </a:solidFill>
              </a:rPr>
              <a:t>Multiplexer</a:t>
            </a:r>
          </a:p>
          <a:p>
            <a:pPr marL="571500" indent="-457200">
              <a:buFont typeface="+mj-lt"/>
              <a:buAutoNum type="arabicParenBoth"/>
            </a:pPr>
            <a:r>
              <a:rPr lang="de-DE" sz="2000" b="1" dirty="0">
                <a:solidFill>
                  <a:schemeClr val="tx1"/>
                </a:solidFill>
              </a:rPr>
              <a:t>Maschine Learning &amp; Pattern Recognition</a:t>
            </a:r>
          </a:p>
          <a:p>
            <a:pPr marL="571500" indent="-457200">
              <a:buFont typeface="+mj-lt"/>
              <a:buAutoNum type="arabicParenBoth"/>
            </a:pPr>
            <a:r>
              <a:rPr lang="de-DE" sz="2000" b="1" dirty="0" smtClean="0">
                <a:solidFill>
                  <a:schemeClr val="tx1"/>
                </a:solidFill>
              </a:rPr>
              <a:t>Nächste </a:t>
            </a:r>
            <a:r>
              <a:rPr lang="de-DE" sz="2000" b="1" dirty="0" smtClean="0">
                <a:solidFill>
                  <a:schemeClr val="tx1"/>
                </a:solidFill>
              </a:rPr>
              <a:t>Schritte</a:t>
            </a:r>
          </a:p>
          <a:p>
            <a:pPr marL="571500" indent="-457200">
              <a:buFont typeface="+mj-lt"/>
              <a:buAutoNum type="arabicParenBoth"/>
            </a:pPr>
            <a:endParaRPr lang="de-DE" sz="2000" b="1" dirty="0" smtClean="0">
              <a:solidFill>
                <a:schemeClr val="tx1"/>
              </a:solidFill>
            </a:endParaRP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p:txBody>
          <a:bodyPr/>
          <a:lstStyle/>
          <a:p>
            <a:endParaRPr lang="de-DE" dirty="0"/>
          </a:p>
        </p:txBody>
      </p:sp>
      <p:sp>
        <p:nvSpPr>
          <p:cNvPr id="3" name="Titel 2"/>
          <p:cNvSpPr>
            <a:spLocks noGrp="1"/>
          </p:cNvSpPr>
          <p:nvPr>
            <p:ph type="title"/>
          </p:nvPr>
        </p:nvSpPr>
        <p:spPr/>
        <p:txBody>
          <a:bodyPr/>
          <a:lstStyle/>
          <a:p>
            <a:r>
              <a:rPr lang="de-DE" dirty="0" smtClean="0"/>
              <a:t>Zeitplanung</a:t>
            </a:r>
            <a:endParaRPr lang="de-DE" dirty="0"/>
          </a:p>
        </p:txBody>
      </p:sp>
      <p:pic>
        <p:nvPicPr>
          <p:cNvPr id="1026" name="Picture 2" descr="C:\Users\Cailing\Desktop\Zeitplanung.PNG"/>
          <p:cNvPicPr>
            <a:picLocks noChangeAspect="1" noChangeArrowheads="1"/>
          </p:cNvPicPr>
          <p:nvPr/>
        </p:nvPicPr>
        <p:blipFill>
          <a:blip r:embed="rId2" cstate="email"/>
          <a:srcRect/>
          <a:stretch>
            <a:fillRect/>
          </a:stretch>
        </p:blipFill>
        <p:spPr bwMode="auto">
          <a:xfrm>
            <a:off x="0" y="891273"/>
            <a:ext cx="12203642" cy="514573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accent6">
                    <a:lumMod val="60000"/>
                    <a:lumOff val="40000"/>
                  </a:schemeClr>
                </a:solidFill>
              </a:rPr>
              <a:t> I^2C Bus und Multiplexer</a:t>
            </a:r>
          </a:p>
          <a:p>
            <a:pPr marL="571500" indent="-457200">
              <a:buFont typeface="+mj-lt"/>
              <a:buAutoNum type="arabicParenBoth"/>
            </a:pPr>
            <a:r>
              <a:rPr lang="de-DE" sz="2000" b="1" dirty="0">
                <a:solidFill>
                  <a:schemeClr val="tx1"/>
                </a:solidFill>
              </a:rPr>
              <a:t>Maschine Learning &amp; Pattern Recognition</a:t>
            </a:r>
          </a:p>
          <a:p>
            <a:pPr marL="571500" indent="-457200">
              <a:buFont typeface="+mj-lt"/>
              <a:buAutoNum type="arabicParenBoth"/>
            </a:pPr>
            <a:r>
              <a:rPr lang="de-DE" sz="2000" b="1" dirty="0" smtClean="0">
                <a:solidFill>
                  <a:schemeClr val="tx1"/>
                </a:solidFill>
              </a:rPr>
              <a:t>Nächste </a:t>
            </a:r>
            <a:r>
              <a:rPr lang="de-DE" sz="2000" b="1" dirty="0" smtClean="0">
                <a:solidFill>
                  <a:schemeClr val="tx1"/>
                </a:solidFill>
              </a:rPr>
              <a:t>Schritte</a:t>
            </a:r>
          </a:p>
          <a:p>
            <a:pPr marL="571500" indent="-457200">
              <a:buFont typeface="+mj-lt"/>
              <a:buAutoNum type="arabicParenBoth"/>
            </a:pPr>
            <a:endParaRPr lang="de-DE" sz="2000" b="1" dirty="0" smtClean="0">
              <a:solidFill>
                <a:schemeClr val="accent6">
                  <a:lumMod val="60000"/>
                  <a:lumOff val="40000"/>
                </a:schemeClr>
              </a:solidFill>
            </a:endParaRP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82870" y="898218"/>
            <a:ext cx="11484000" cy="4971639"/>
          </a:xfrm>
        </p:spPr>
        <p:txBody>
          <a:bodyPr/>
          <a:lstStyle/>
          <a:p>
            <a:pPr>
              <a:buNone/>
            </a:pPr>
            <a:r>
              <a:rPr lang="de-DE" dirty="0" smtClean="0"/>
              <a:t>I²C Bus</a:t>
            </a:r>
          </a:p>
          <a:p>
            <a:pPr>
              <a:buNone/>
            </a:pPr>
            <a:endParaRPr lang="de-DE" dirty="0" smtClean="0"/>
          </a:p>
          <a:p>
            <a:pPr>
              <a:buNone/>
            </a:pPr>
            <a:r>
              <a:rPr lang="de-DE" dirty="0" smtClean="0"/>
              <a:t>Start:</a:t>
            </a:r>
          </a:p>
          <a:p>
            <a:r>
              <a:rPr lang="de-DE" dirty="0" smtClean="0"/>
              <a:t>SCL -&gt; High</a:t>
            </a:r>
          </a:p>
          <a:p>
            <a:r>
              <a:rPr lang="de-DE" dirty="0" smtClean="0"/>
              <a:t>SDA -&gt; LOW</a:t>
            </a:r>
          </a:p>
          <a:p>
            <a:pPr lvl="0"/>
            <a:r>
              <a:rPr lang="de-DE" dirty="0" smtClean="0"/>
              <a:t>Alle I²C Slaves warten auf Transmission</a:t>
            </a:r>
          </a:p>
          <a:p>
            <a:pPr>
              <a:buNone/>
            </a:pPr>
            <a:endParaRPr lang="de-DE" dirty="0" smtClean="0"/>
          </a:p>
          <a:p>
            <a:pPr>
              <a:buNone/>
            </a:pPr>
            <a:r>
              <a:rPr lang="de-DE" dirty="0" smtClean="0"/>
              <a:t>Address Frame:</a:t>
            </a:r>
          </a:p>
          <a:p>
            <a:r>
              <a:rPr lang="en-US" dirty="0" smtClean="0"/>
              <a:t>7-bit Addressee (MSB-first). </a:t>
            </a:r>
            <a:endParaRPr lang="de-DE" dirty="0" smtClean="0"/>
          </a:p>
          <a:p>
            <a:r>
              <a:rPr lang="en-US" dirty="0" smtClean="0"/>
              <a:t>Dann R/W-bit 1 = read; 0 = write.</a:t>
            </a:r>
            <a:endParaRPr lang="de-DE" dirty="0" smtClean="0"/>
          </a:p>
          <a:p>
            <a:r>
              <a:rPr lang="en-US" dirty="0" smtClean="0"/>
              <a:t>9. bit = ACK/NACK – bit</a:t>
            </a:r>
            <a:endParaRPr lang="de-DE" dirty="0" smtClean="0"/>
          </a:p>
          <a:p>
            <a:pPr>
              <a:buNone/>
            </a:pPr>
            <a:endParaRPr lang="en-US" dirty="0" smtClean="0"/>
          </a:p>
          <a:p>
            <a:pPr>
              <a:buNone/>
            </a:pPr>
            <a:r>
              <a:rPr lang="en-US" dirty="0" smtClean="0"/>
              <a:t>Data Frame:</a:t>
            </a:r>
            <a:endParaRPr lang="de-DE" dirty="0" smtClean="0"/>
          </a:p>
          <a:p>
            <a:r>
              <a:rPr lang="en-US" dirty="0" smtClean="0"/>
              <a:t>Größe willkürlich</a:t>
            </a:r>
            <a:endParaRPr lang="de-DE" dirty="0" smtClean="0"/>
          </a:p>
          <a:p>
            <a:pPr>
              <a:buNone/>
            </a:pPr>
            <a:endParaRPr lang="en-US" dirty="0" smtClean="0"/>
          </a:p>
          <a:p>
            <a:pPr>
              <a:buNone/>
            </a:pPr>
            <a:r>
              <a:rPr lang="en-US" dirty="0" smtClean="0"/>
              <a:t>Stop:</a:t>
            </a:r>
            <a:endParaRPr lang="de-DE" dirty="0" smtClean="0"/>
          </a:p>
          <a:p>
            <a:r>
              <a:rPr lang="en-US" dirty="0" smtClean="0"/>
              <a:t>Low to high auf SDA nach einer Low to High auf SCL (SCL bleibt auf high)</a:t>
            </a:r>
            <a:endParaRPr lang="de-DE" dirty="0" smtClean="0"/>
          </a:p>
        </p:txBody>
      </p:sp>
      <p:sp>
        <p:nvSpPr>
          <p:cNvPr id="3" name="Titel 2"/>
          <p:cNvSpPr>
            <a:spLocks noGrp="1"/>
          </p:cNvSpPr>
          <p:nvPr>
            <p:ph type="title"/>
          </p:nvPr>
        </p:nvSpPr>
        <p:spPr/>
        <p:txBody>
          <a:bodyPr/>
          <a:lstStyle/>
          <a:p>
            <a:r>
              <a:rPr lang="de-DE" dirty="0" smtClean="0"/>
              <a:t>I^2C Bus</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82870" y="898218"/>
            <a:ext cx="4326782" cy="4401369"/>
          </a:xfrm>
        </p:spPr>
        <p:txBody>
          <a:bodyPr/>
          <a:lstStyle/>
          <a:p>
            <a:pPr>
              <a:buNone/>
            </a:pPr>
            <a:r>
              <a:rPr lang="en-US" dirty="0" smtClean="0"/>
              <a:t>I²C Multiplexer:</a:t>
            </a:r>
            <a:endParaRPr lang="de-DE" dirty="0" smtClean="0"/>
          </a:p>
          <a:p>
            <a:r>
              <a:rPr lang="de-DE" dirty="0" smtClean="0"/>
              <a:t>LTC4316/17/18</a:t>
            </a:r>
          </a:p>
          <a:p>
            <a:r>
              <a:rPr lang="de-DE" dirty="0" smtClean="0"/>
              <a:t>https://learn.adafruit.com/adafruit-tca9548a-1-to-8-i2c-multiplexer-breakout/overview</a:t>
            </a:r>
          </a:p>
          <a:p>
            <a:endParaRPr lang="de-DE" dirty="0" smtClean="0"/>
          </a:p>
        </p:txBody>
      </p:sp>
      <p:sp>
        <p:nvSpPr>
          <p:cNvPr id="3" name="Titel 2"/>
          <p:cNvSpPr>
            <a:spLocks noGrp="1"/>
          </p:cNvSpPr>
          <p:nvPr>
            <p:ph type="title"/>
          </p:nvPr>
        </p:nvSpPr>
        <p:spPr/>
        <p:txBody>
          <a:bodyPr/>
          <a:lstStyle/>
          <a:p>
            <a:r>
              <a:rPr lang="de-DE" dirty="0" smtClean="0"/>
              <a:t>I^2C Multiplexer</a:t>
            </a:r>
            <a:endParaRPr lang="de-DE" dirty="0"/>
          </a:p>
        </p:txBody>
      </p:sp>
      <p:pic>
        <p:nvPicPr>
          <p:cNvPr id="1026" name="Picture 2" descr="C:\Users\Cailing\Desktop\1.PNG"/>
          <p:cNvPicPr>
            <a:picLocks noChangeAspect="1" noChangeArrowheads="1"/>
          </p:cNvPicPr>
          <p:nvPr/>
        </p:nvPicPr>
        <p:blipFill>
          <a:blip r:embed="rId3" cstate="email"/>
          <a:srcRect/>
          <a:stretch>
            <a:fillRect/>
          </a:stretch>
        </p:blipFill>
        <p:spPr bwMode="auto">
          <a:xfrm>
            <a:off x="4847305" y="825912"/>
            <a:ext cx="3401690" cy="2610120"/>
          </a:xfrm>
          <a:prstGeom prst="rect">
            <a:avLst/>
          </a:prstGeom>
          <a:noFill/>
        </p:spPr>
      </p:pic>
      <p:pic>
        <p:nvPicPr>
          <p:cNvPr id="1027" name="Picture 3" descr="C:\Users\Cailing\Desktop\2.PNG"/>
          <p:cNvPicPr>
            <a:picLocks noChangeAspect="1" noChangeArrowheads="1"/>
          </p:cNvPicPr>
          <p:nvPr/>
        </p:nvPicPr>
        <p:blipFill>
          <a:blip r:embed="rId4" cstate="email"/>
          <a:srcRect/>
          <a:stretch>
            <a:fillRect/>
          </a:stretch>
        </p:blipFill>
        <p:spPr bwMode="auto">
          <a:xfrm>
            <a:off x="8290080" y="825909"/>
            <a:ext cx="3420140" cy="2618604"/>
          </a:xfrm>
          <a:prstGeom prst="rect">
            <a:avLst/>
          </a:prstGeom>
          <a:noFill/>
        </p:spPr>
      </p:pic>
      <p:pic>
        <p:nvPicPr>
          <p:cNvPr id="1028" name="Picture 4" descr="C:\Users\Cailing\Desktop\3.PNG"/>
          <p:cNvPicPr>
            <a:picLocks noChangeAspect="1" noChangeArrowheads="1"/>
          </p:cNvPicPr>
          <p:nvPr/>
        </p:nvPicPr>
        <p:blipFill>
          <a:blip r:embed="rId5" cstate="email"/>
          <a:srcRect/>
          <a:stretch>
            <a:fillRect/>
          </a:stretch>
        </p:blipFill>
        <p:spPr bwMode="auto">
          <a:xfrm>
            <a:off x="4843616" y="3441289"/>
            <a:ext cx="3406200" cy="2625214"/>
          </a:xfrm>
          <a:prstGeom prst="rect">
            <a:avLst/>
          </a:prstGeom>
          <a:noFill/>
        </p:spPr>
      </p:pic>
      <p:pic>
        <p:nvPicPr>
          <p:cNvPr id="1029" name="Picture 5" descr="C:\Users\Cailing\Desktop\4.PNG"/>
          <p:cNvPicPr>
            <a:picLocks noChangeAspect="1" noChangeArrowheads="1"/>
          </p:cNvPicPr>
          <p:nvPr/>
        </p:nvPicPr>
        <p:blipFill>
          <a:blip r:embed="rId6" cstate="email"/>
          <a:srcRect/>
          <a:stretch>
            <a:fillRect/>
          </a:stretch>
        </p:blipFill>
        <p:spPr bwMode="auto">
          <a:xfrm>
            <a:off x="8300525" y="3450099"/>
            <a:ext cx="3409695" cy="262190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accent6">
                    <a:lumMod val="60000"/>
                    <a:lumOff val="40000"/>
                  </a:schemeClr>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tx1"/>
                </a:solidFill>
              </a:rPr>
              <a:t> I^2C Bus und </a:t>
            </a:r>
            <a:r>
              <a:rPr lang="de-DE" sz="2000" b="1" dirty="0" smtClean="0">
                <a:solidFill>
                  <a:schemeClr val="tx1"/>
                </a:solidFill>
              </a:rPr>
              <a:t>Multiplexer</a:t>
            </a:r>
          </a:p>
          <a:p>
            <a:pPr marL="571500" indent="-457200">
              <a:buFont typeface="+mj-lt"/>
              <a:buAutoNum type="arabicParenBoth"/>
            </a:pPr>
            <a:r>
              <a:rPr lang="de-DE" sz="2000" b="1" dirty="0" smtClean="0">
                <a:solidFill>
                  <a:schemeClr val="tx1"/>
                </a:solidFill>
              </a:rPr>
              <a:t>Maschine Learning &amp; Pattern Recognition</a:t>
            </a:r>
            <a:endParaRPr lang="de-DE" sz="2000" b="1" dirty="0" smtClean="0">
              <a:solidFill>
                <a:schemeClr val="tx1"/>
              </a:solidFill>
            </a:endParaRPr>
          </a:p>
          <a:p>
            <a:pPr marL="571500" indent="-457200">
              <a:buFont typeface="+mj-lt"/>
              <a:buAutoNum type="arabicParenBoth"/>
            </a:pPr>
            <a:r>
              <a:rPr lang="de-DE" sz="2000" b="1" dirty="0" smtClean="0">
                <a:solidFill>
                  <a:schemeClr val="tx1"/>
                </a:solidFill>
              </a:rPr>
              <a:t>Nächste Schritte</a:t>
            </a:r>
          </a:p>
          <a:p>
            <a:pPr marL="571500" indent="-457200">
              <a:buNone/>
            </a:pPr>
            <a:endParaRPr lang="de-DE" sz="2000" b="1" dirty="0" smtClean="0">
              <a:solidFill>
                <a:schemeClr val="tx1"/>
              </a:solidFill>
            </a:endParaRPr>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accent6">
                    <a:lumMod val="60000"/>
                    <a:lumOff val="40000"/>
                  </a:schemeClr>
                </a:solidFill>
              </a:rPr>
              <a:t> </a:t>
            </a:r>
            <a:r>
              <a:rPr lang="de-DE" sz="2000" b="1" dirty="0" smtClean="0">
                <a:solidFill>
                  <a:schemeClr val="tx1"/>
                </a:solidFill>
              </a:rPr>
              <a:t>I^2C Bus und </a:t>
            </a:r>
            <a:r>
              <a:rPr lang="de-DE" sz="2000" b="1" dirty="0" smtClean="0">
                <a:solidFill>
                  <a:schemeClr val="tx1"/>
                </a:solidFill>
              </a:rPr>
              <a:t>Multiplexer</a:t>
            </a:r>
          </a:p>
          <a:p>
            <a:pPr marL="571500" indent="-457200">
              <a:buFont typeface="+mj-lt"/>
              <a:buAutoNum type="arabicParenBoth"/>
            </a:pPr>
            <a:r>
              <a:rPr lang="de-DE" sz="2000" b="1" dirty="0">
                <a:solidFill>
                  <a:srgbClr val="FF0000"/>
                </a:solidFill>
              </a:rPr>
              <a:t>Maschine Learning &amp; Pattern Recognition</a:t>
            </a:r>
          </a:p>
          <a:p>
            <a:pPr marL="571500" indent="-457200">
              <a:buFont typeface="+mj-lt"/>
              <a:buAutoNum type="arabicParenBoth"/>
            </a:pPr>
            <a:r>
              <a:rPr lang="de-DE" sz="2000" b="1" dirty="0" smtClean="0">
                <a:solidFill>
                  <a:schemeClr val="tx1"/>
                </a:solidFill>
              </a:rPr>
              <a:t>Nächste </a:t>
            </a:r>
            <a:r>
              <a:rPr lang="de-DE" sz="2000" b="1" dirty="0" smtClean="0">
                <a:solidFill>
                  <a:schemeClr val="tx1"/>
                </a:solidFill>
              </a:rPr>
              <a:t>Schritte</a:t>
            </a: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platzhalter 1"/>
              <p:cNvSpPr>
                <a:spLocks noGrp="1"/>
              </p:cNvSpPr>
              <p:nvPr>
                <p:ph type="body" idx="1"/>
              </p:nvPr>
            </p:nvSpPr>
            <p:spPr>
              <a:xfrm>
                <a:off x="373038" y="1052053"/>
                <a:ext cx="11484000" cy="4778476"/>
              </a:xfrm>
            </p:spPr>
            <p:txBody>
              <a:bodyPr/>
              <a:lstStyle/>
              <a:p>
                <a:r>
                  <a:rPr lang="de-DE" b="1" dirty="0" smtClean="0"/>
                  <a:t>Gegeben</a:t>
                </a:r>
                <a:r>
                  <a:rPr lang="de-DE" dirty="0" smtClean="0"/>
                  <a:t>:</a:t>
                </a:r>
              </a:p>
              <a:p>
                <a:pPr lvl="1"/>
                <a:r>
                  <a:rPr lang="de-DE" dirty="0" smtClean="0"/>
                  <a:t>Eine Menge von Daten </a:t>
                </a:r>
                <a14:m>
                  <m:oMath xmlns:m="http://schemas.openxmlformats.org/officeDocument/2006/math">
                    <m:d>
                      <m:dPr>
                        <m:ctrlPr>
                          <a:rPr lang="de-DE" b="0" i="0" smtClean="0">
                            <a:latin typeface="Cambria Math" panose="02040503050406030204" pitchFamily="18" charset="0"/>
                          </a:rPr>
                        </m:ctrlPr>
                      </m:dPr>
                      <m:e>
                        <m:r>
                          <a:rPr lang="de-DE" b="1" i="1">
                            <a:latin typeface="Cambria Math" panose="02040503050406030204" pitchFamily="18" charset="0"/>
                          </a:rPr>
                          <m:t>𝑿</m:t>
                        </m:r>
                        <m:r>
                          <a:rPr lang="de-DE" b="1" i="1" smtClean="0">
                            <a:latin typeface="Cambria Math" panose="02040503050406030204" pitchFamily="18" charset="0"/>
                          </a:rPr>
                          <m:t>,</m:t>
                        </m:r>
                        <m:r>
                          <a:rPr lang="de-DE" b="1" i="1" smtClean="0">
                            <a:latin typeface="Cambria Math" panose="02040503050406030204" pitchFamily="18" charset="0"/>
                          </a:rPr>
                          <m:t>𝑻</m:t>
                        </m:r>
                      </m:e>
                    </m:d>
                    <m:r>
                      <a:rPr lang="de-DE" b="1" i="1" smtClean="0">
                        <a:latin typeface="Cambria Math" panose="02040503050406030204" pitchFamily="18" charset="0"/>
                      </a:rPr>
                      <m:t>≔</m:t>
                    </m:r>
                    <m:d>
                      <m:dPr>
                        <m:begChr m:val="{"/>
                        <m:endChr m:val="}"/>
                        <m:ctrlPr>
                          <a:rPr lang="de-DE" b="1" i="1" smtClean="0">
                            <a:latin typeface="Cambria Math" panose="02040503050406030204" pitchFamily="18" charset="0"/>
                          </a:rPr>
                        </m:ctrlPr>
                      </m:dPr>
                      <m:e>
                        <m:d>
                          <m:dPr>
                            <m:ctrlPr>
                              <a:rPr lang="de-DE" b="1" i="1" smtClean="0">
                                <a:latin typeface="Cambria Math" panose="02040503050406030204" pitchFamily="18" charset="0"/>
                              </a:rPr>
                            </m:ctrlPr>
                          </m:dPr>
                          <m:e>
                            <m:sSub>
                              <m:sSubPr>
                                <m:ctrlPr>
                                  <a:rPr lang="de-DE"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𝟏</m:t>
                                </m:r>
                              </m:sub>
                            </m:sSub>
                            <m:r>
                              <a:rPr lang="de-DE" b="1" i="1" smtClean="0">
                                <a:latin typeface="Cambria Math" panose="02040503050406030204" pitchFamily="18" charset="0"/>
                              </a:rPr>
                              <m:t>,</m:t>
                            </m:r>
                            <m:sSub>
                              <m:sSubPr>
                                <m:ctrlPr>
                                  <a:rPr lang="de-DE" b="1" i="1" smtClean="0">
                                    <a:latin typeface="Cambria Math" panose="02040503050406030204" pitchFamily="18" charset="0"/>
                                  </a:rPr>
                                </m:ctrlPr>
                              </m:sSubPr>
                              <m:e>
                                <m:r>
                                  <a:rPr lang="de-DE" b="1" i="1" smtClean="0">
                                    <a:latin typeface="Cambria Math" panose="02040503050406030204" pitchFamily="18" charset="0"/>
                                  </a:rPr>
                                  <m:t>𝒕</m:t>
                                </m:r>
                              </m:e>
                              <m:sub>
                                <m:r>
                                  <a:rPr lang="de-DE" b="1" i="1" smtClean="0">
                                    <a:latin typeface="Cambria Math" panose="02040503050406030204" pitchFamily="18" charset="0"/>
                                  </a:rPr>
                                  <m:t>𝟏</m:t>
                                </m:r>
                              </m:sub>
                            </m:sSub>
                          </m:e>
                        </m:d>
                        <m:r>
                          <a:rPr lang="de-DE" b="1" i="1" smtClean="0">
                            <a:latin typeface="Cambria Math" panose="02040503050406030204" pitchFamily="18" charset="0"/>
                          </a:rPr>
                          <m:t>,…,</m:t>
                        </m:r>
                        <m:d>
                          <m:dPr>
                            <m:ctrlPr>
                              <a:rPr lang="de-DE" b="1" i="1" smtClean="0">
                                <a:latin typeface="Cambria Math" panose="02040503050406030204" pitchFamily="18" charset="0"/>
                              </a:rPr>
                            </m:ctrlPr>
                          </m:dPr>
                          <m:e>
                            <m:sSub>
                              <m:sSubPr>
                                <m:ctrlPr>
                                  <a:rPr lang="de-DE"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𝑵</m:t>
                                </m:r>
                              </m:sub>
                            </m:sSub>
                            <m:r>
                              <a:rPr lang="de-DE" b="1" i="1" smtClean="0">
                                <a:latin typeface="Cambria Math" panose="02040503050406030204" pitchFamily="18" charset="0"/>
                              </a:rPr>
                              <m:t>,</m:t>
                            </m:r>
                            <m:sSub>
                              <m:sSubPr>
                                <m:ctrlPr>
                                  <a:rPr lang="de-DE" b="1" i="1" smtClean="0">
                                    <a:latin typeface="Cambria Math" panose="02040503050406030204" pitchFamily="18" charset="0"/>
                                  </a:rPr>
                                </m:ctrlPr>
                              </m:sSubPr>
                              <m:e>
                                <m:r>
                                  <a:rPr lang="de-DE" b="1" i="1" smtClean="0">
                                    <a:latin typeface="Cambria Math" panose="02040503050406030204" pitchFamily="18" charset="0"/>
                                  </a:rPr>
                                  <m:t>𝒕</m:t>
                                </m:r>
                              </m:e>
                              <m:sub>
                                <m:r>
                                  <a:rPr lang="de-DE" b="1" i="1" smtClean="0">
                                    <a:latin typeface="Cambria Math" panose="02040503050406030204" pitchFamily="18" charset="0"/>
                                  </a:rPr>
                                  <m:t>𝑵</m:t>
                                </m:r>
                              </m:sub>
                            </m:sSub>
                          </m:e>
                        </m:d>
                      </m:e>
                    </m:d>
                  </m:oMath>
                </a14:m>
                <a:r>
                  <a:rPr lang="de-DE" dirty="0" smtClean="0"/>
                  <a:t> bestehend aus Eingängen </a:t>
                </a:r>
                <a14:m>
                  <m:oMath xmlns:m="http://schemas.openxmlformats.org/officeDocument/2006/math">
                    <m:r>
                      <a:rPr lang="de-DE" b="1" i="1" smtClean="0">
                        <a:latin typeface="Cambria Math" panose="02040503050406030204" pitchFamily="18" charset="0"/>
                      </a:rPr>
                      <m:t>𝑿</m:t>
                    </m:r>
                    <m:r>
                      <a:rPr lang="de-DE" b="0" i="1" smtClean="0">
                        <a:latin typeface="Cambria Math" panose="02040503050406030204" pitchFamily="18" charset="0"/>
                      </a:rPr>
                      <m:t>={</m:t>
                    </m:r>
                    <m:sSub>
                      <m:sSubPr>
                        <m:ctrlPr>
                          <a:rPr lang="de-DE"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𝟏</m:t>
                        </m:r>
                      </m:sub>
                    </m:sSub>
                    <m:r>
                      <a:rPr lang="de-DE" b="0" i="1" smtClean="0">
                        <a:latin typeface="Cambria Math" panose="02040503050406030204" pitchFamily="18" charset="0"/>
                      </a:rPr>
                      <m:t>,…,</m:t>
                    </m:r>
                    <m:sSub>
                      <m:sSubPr>
                        <m:ctrlPr>
                          <a:rPr lang="de-DE"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𝑵</m:t>
                        </m:r>
                      </m:sub>
                    </m:sSub>
                    <m:r>
                      <a:rPr lang="de-DE" b="0" i="1" smtClean="0">
                        <a:latin typeface="Cambria Math" panose="02040503050406030204" pitchFamily="18" charset="0"/>
                      </a:rPr>
                      <m:t>}</m:t>
                    </m:r>
                  </m:oMath>
                </a14:m>
                <a:r>
                  <a:rPr lang="de-DE" dirty="0" smtClean="0"/>
                  <a:t> und Ausgängen </a:t>
                </a:r>
                <a14:m>
                  <m:oMath xmlns:m="http://schemas.openxmlformats.org/officeDocument/2006/math">
                    <m:r>
                      <a:rPr lang="de-DE" b="1" i="1" smtClean="0">
                        <a:latin typeface="Cambria Math" panose="02040503050406030204" pitchFamily="18" charset="0"/>
                      </a:rPr>
                      <m:t>𝑻</m:t>
                    </m:r>
                    <m:r>
                      <a:rPr lang="de-DE" i="1">
                        <a:latin typeface="Cambria Math" panose="02040503050406030204" pitchFamily="18" charset="0"/>
                      </a:rPr>
                      <m:t>={</m:t>
                    </m:r>
                    <m:sSub>
                      <m:sSubPr>
                        <m:ctrlPr>
                          <a:rPr lang="de-DE" b="1" i="1">
                            <a:latin typeface="Cambria Math" panose="02040503050406030204" pitchFamily="18" charset="0"/>
                          </a:rPr>
                        </m:ctrlPr>
                      </m:sSubPr>
                      <m:e>
                        <m:r>
                          <a:rPr lang="de-DE" b="1" i="1" smtClean="0">
                            <a:latin typeface="Cambria Math" panose="02040503050406030204" pitchFamily="18" charset="0"/>
                          </a:rPr>
                          <m:t>𝒕</m:t>
                        </m:r>
                      </m:e>
                      <m:sub>
                        <m:r>
                          <a:rPr lang="de-DE" b="1" i="1">
                            <a:latin typeface="Cambria Math" panose="02040503050406030204" pitchFamily="18" charset="0"/>
                          </a:rPr>
                          <m:t>𝟏</m:t>
                        </m:r>
                      </m:sub>
                    </m:sSub>
                    <m:r>
                      <a:rPr lang="de-DE" i="1">
                        <a:latin typeface="Cambria Math" panose="02040503050406030204" pitchFamily="18" charset="0"/>
                      </a:rPr>
                      <m:t>,…,</m:t>
                    </m:r>
                    <m:sSub>
                      <m:sSubPr>
                        <m:ctrlPr>
                          <a:rPr lang="de-DE" b="1" i="1">
                            <a:latin typeface="Cambria Math" panose="02040503050406030204" pitchFamily="18" charset="0"/>
                          </a:rPr>
                        </m:ctrlPr>
                      </m:sSubPr>
                      <m:e>
                        <m:r>
                          <a:rPr lang="de-DE" b="1" i="1" smtClean="0">
                            <a:latin typeface="Cambria Math" panose="02040503050406030204" pitchFamily="18" charset="0"/>
                          </a:rPr>
                          <m:t>𝒕</m:t>
                        </m:r>
                      </m:e>
                      <m:sub>
                        <m:r>
                          <a:rPr lang="de-DE" b="1" i="1" smtClean="0">
                            <a:latin typeface="Cambria Math" panose="02040503050406030204" pitchFamily="18" charset="0"/>
                          </a:rPr>
                          <m:t>𝑵</m:t>
                        </m:r>
                      </m:sub>
                    </m:sSub>
                    <m:r>
                      <a:rPr lang="de-DE" i="1">
                        <a:latin typeface="Cambria Math" panose="02040503050406030204" pitchFamily="18" charset="0"/>
                      </a:rPr>
                      <m:t>}</m:t>
                    </m:r>
                  </m:oMath>
                </a14:m>
                <a:r>
                  <a:rPr lang="de-DE" dirty="0"/>
                  <a:t> </a:t>
                </a:r>
                <a:endParaRPr lang="de-DE" dirty="0" smtClean="0"/>
              </a:p>
              <a:p>
                <a:endParaRPr lang="de-DE" dirty="0" smtClean="0"/>
              </a:p>
              <a:p>
                <a:endParaRPr lang="de-DE" dirty="0"/>
              </a:p>
              <a:p>
                <a:r>
                  <a:rPr lang="de-DE" b="1" dirty="0"/>
                  <a:t>Ziel</a:t>
                </a:r>
                <a:r>
                  <a:rPr lang="de-DE" dirty="0"/>
                  <a:t>: </a:t>
                </a:r>
                <a:endParaRPr lang="de-DE" dirty="0" smtClean="0"/>
              </a:p>
              <a:p>
                <a:pPr lvl="1"/>
                <a:r>
                  <a:rPr lang="de-DE" dirty="0" smtClean="0"/>
                  <a:t>Treffe basierend auf den gegebenen Daten eine Aussage über den Ausgang </a:t>
                </a:r>
                <a14:m>
                  <m:oMath xmlns:m="http://schemas.openxmlformats.org/officeDocument/2006/math">
                    <m:sSup>
                      <m:sSupPr>
                        <m:ctrlPr>
                          <a:rPr lang="de-DE" b="1" i="1" smtClean="0">
                            <a:latin typeface="Cambria Math" panose="02040503050406030204" pitchFamily="18" charset="0"/>
                          </a:rPr>
                        </m:ctrlPr>
                      </m:sSupPr>
                      <m:e>
                        <m:r>
                          <a:rPr lang="de-DE" b="1" i="1" smtClean="0">
                            <a:latin typeface="Cambria Math" panose="02040503050406030204" pitchFamily="18" charset="0"/>
                          </a:rPr>
                          <m:t>𝒕</m:t>
                        </m:r>
                      </m:e>
                      <m:sup>
                        <m:r>
                          <a:rPr lang="de-DE" b="1" i="1" smtClean="0">
                            <a:latin typeface="Cambria Math" panose="02040503050406030204" pitchFamily="18" charset="0"/>
                          </a:rPr>
                          <m:t>∗</m:t>
                        </m:r>
                      </m:sup>
                    </m:sSup>
                  </m:oMath>
                </a14:m>
                <a:r>
                  <a:rPr lang="de-DE" dirty="0" smtClean="0"/>
                  <a:t> zu einer bisher unbekannten Eingangsgröße </a:t>
                </a:r>
                <a14:m>
                  <m:oMath xmlns:m="http://schemas.openxmlformats.org/officeDocument/2006/math">
                    <m:sSup>
                      <m:sSupPr>
                        <m:ctrlPr>
                          <a:rPr lang="de-DE" b="1" i="1">
                            <a:latin typeface="Cambria Math" panose="02040503050406030204" pitchFamily="18" charset="0"/>
                          </a:rPr>
                        </m:ctrlPr>
                      </m:sSupPr>
                      <m:e>
                        <m:r>
                          <a:rPr lang="de-DE" b="1" i="1" smtClean="0">
                            <a:latin typeface="Cambria Math" panose="02040503050406030204" pitchFamily="18" charset="0"/>
                          </a:rPr>
                          <m:t>𝒙</m:t>
                        </m:r>
                      </m:e>
                      <m:sup>
                        <m:r>
                          <a:rPr lang="de-DE" b="1" i="1">
                            <a:latin typeface="Cambria Math" panose="02040503050406030204" pitchFamily="18" charset="0"/>
                          </a:rPr>
                          <m:t>∗</m:t>
                        </m:r>
                      </m:sup>
                    </m:sSup>
                  </m:oMath>
                </a14:m>
                <a:r>
                  <a:rPr lang="de-DE" dirty="0" smtClean="0"/>
                  <a:t> („Maschine Learning“)</a:t>
                </a:r>
                <a:endParaRPr lang="de-DE" dirty="0"/>
              </a:p>
              <a:p>
                <a:pPr marL="127000" indent="0">
                  <a:buNone/>
                </a:pPr>
                <a:endParaRPr lang="de-DE" dirty="0" smtClean="0"/>
              </a:p>
              <a:p>
                <a:pPr marL="127000" indent="0">
                  <a:buNone/>
                </a:pPr>
                <a:endParaRPr lang="de-DE" dirty="0" smtClean="0"/>
              </a:p>
              <a:p>
                <a:pPr marL="127000" indent="0">
                  <a:buNone/>
                </a:pPr>
                <a:endParaRPr lang="de-DE" dirty="0" smtClean="0"/>
              </a:p>
              <a:p>
                <a:pPr marL="412750" indent="-285750"/>
                <a:r>
                  <a:rPr lang="de-DE" b="1" dirty="0" smtClean="0"/>
                  <a:t>Beispiel</a:t>
                </a:r>
                <a:r>
                  <a:rPr lang="de-DE" dirty="0" smtClean="0"/>
                  <a:t>:</a:t>
                </a:r>
              </a:p>
              <a:p>
                <a:pPr marL="869950" lvl="1" indent="-285750"/>
                <a:r>
                  <a:rPr lang="de-DE" dirty="0" smtClean="0"/>
                  <a:t>Gesucht ist eine (unbekannte) Funktion </a:t>
                </a:r>
                <a14:m>
                  <m:oMath xmlns:m="http://schemas.openxmlformats.org/officeDocument/2006/math">
                    <m:r>
                      <a:rPr lang="de-DE" i="1">
                        <a:latin typeface="Cambria Math" panose="02040503050406030204" pitchFamily="18" charset="0"/>
                      </a:rPr>
                      <m:t>𝑓</m:t>
                    </m:r>
                  </m:oMath>
                </a14:m>
                <a:r>
                  <a:rPr lang="de-DE" dirty="0" smtClean="0"/>
                  <a:t>, sodass </a:t>
                </a:r>
                <a14:m>
                  <m:oMath xmlns:m="http://schemas.openxmlformats.org/officeDocument/2006/math">
                    <m:r>
                      <a:rPr lang="de-DE" b="0" i="1" smtClean="0">
                        <a:latin typeface="Cambria Math" panose="02040503050406030204" pitchFamily="18" charset="0"/>
                      </a:rPr>
                      <m:t>𝑡</m:t>
                    </m:r>
                    <m:r>
                      <a:rPr lang="de-DE" b="0" i="1" smtClean="0">
                        <a:latin typeface="Cambria Math" panose="02040503050406030204" pitchFamily="18" charset="0"/>
                      </a:rPr>
                      <m:t>=</m:t>
                    </m:r>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oMath>
                </a14:m>
                <a:r>
                  <a:rPr lang="de-DE" dirty="0" smtClean="0"/>
                  <a:t> gilt</a:t>
                </a:r>
              </a:p>
              <a:p>
                <a:pPr marL="869950" lvl="1" indent="-285750"/>
                <a:r>
                  <a:rPr lang="de-DE" dirty="0" smtClean="0"/>
                  <a:t>In diesem Fall enthielte </a:t>
                </a:r>
                <a14:m>
                  <m:oMath xmlns:m="http://schemas.openxmlformats.org/officeDocument/2006/math">
                    <m:r>
                      <a:rPr lang="de-DE" b="1" i="1">
                        <a:latin typeface="Cambria Math" panose="02040503050406030204" pitchFamily="18" charset="0"/>
                      </a:rPr>
                      <m:t>𝑿</m:t>
                    </m:r>
                  </m:oMath>
                </a14:m>
                <a:r>
                  <a:rPr lang="de-DE" dirty="0" smtClean="0"/>
                  <a:t> verschiedene Auswertungsstellen und </a:t>
                </a:r>
                <a14:m>
                  <m:oMath xmlns:m="http://schemas.openxmlformats.org/officeDocument/2006/math">
                    <m:r>
                      <a:rPr lang="de-DE" b="1" i="1">
                        <a:latin typeface="Cambria Math" panose="02040503050406030204" pitchFamily="18" charset="0"/>
                      </a:rPr>
                      <m:t>𝑻</m:t>
                    </m:r>
                  </m:oMath>
                </a14:m>
                <a:r>
                  <a:rPr lang="de-DE" dirty="0" smtClean="0"/>
                  <a:t> die dazugehörigen Funktionswerte</a:t>
                </a:r>
              </a:p>
              <a:p>
                <a:pPr marL="869950" lvl="1" indent="-285750"/>
                <a:r>
                  <a:rPr lang="de-DE" dirty="0" smtClean="0"/>
                  <a:t>Aufgabe wäre es nun, eine Funktion </a:t>
                </a:r>
                <a14:m>
                  <m:oMath xmlns:m="http://schemas.openxmlformats.org/officeDocument/2006/math">
                    <m:r>
                      <a:rPr lang="de-DE" i="1">
                        <a:latin typeface="Cambria Math" panose="02040503050406030204" pitchFamily="18" charset="0"/>
                      </a:rPr>
                      <m:t>𝑓</m:t>
                    </m:r>
                    <m:r>
                      <a:rPr lang="de-DE" i="1">
                        <a:latin typeface="Cambria Math" panose="02040503050406030204" pitchFamily="18" charset="0"/>
                      </a:rPr>
                      <m:t> </m:t>
                    </m:r>
                  </m:oMath>
                </a14:m>
                <a:r>
                  <a:rPr lang="de-DE" dirty="0" smtClean="0"/>
                  <a:t>zu finden, sodass an den Auswertungsstellen </a:t>
                </a:r>
                <a14:m>
                  <m:oMath xmlns:m="http://schemas.openxmlformats.org/officeDocument/2006/math">
                    <m:sSub>
                      <m:sSubPr>
                        <m:ctrlPr>
                          <a:rPr lang="de-DE" i="1">
                            <a:latin typeface="Cambria Math" panose="02040503050406030204" pitchFamily="18" charset="0"/>
                          </a:rPr>
                        </m:ctrlPr>
                      </m:sSubPr>
                      <m:e>
                        <m:r>
                          <a:rPr lang="de-DE" b="0" i="1" smtClean="0">
                            <a:latin typeface="Cambria Math" panose="02040503050406030204" pitchFamily="18" charset="0"/>
                          </a:rPr>
                          <m:t>𝑓</m:t>
                        </m:r>
                        <m:r>
                          <a:rPr lang="de-DE" b="0" i="1" smtClean="0">
                            <a:latin typeface="Cambria Math" panose="02040503050406030204" pitchFamily="18" charset="0"/>
                          </a:rPr>
                          <m:t>(</m:t>
                        </m:r>
                        <m:r>
                          <a:rPr lang="de-DE" b="0" i="1">
                            <a:latin typeface="Cambria Math" panose="02040503050406030204" pitchFamily="18" charset="0"/>
                          </a:rPr>
                          <m:t>𝑥</m:t>
                        </m:r>
                      </m:e>
                      <m:sub>
                        <m:r>
                          <a:rPr lang="de-DE" b="0" i="1" smtClean="0">
                            <a:latin typeface="Cambria Math" panose="02040503050406030204" pitchFamily="18" charset="0"/>
                          </a:rPr>
                          <m:t>𝑖</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oMath>
                </a14:m>
                <a:r>
                  <a:rPr lang="de-DE" dirty="0" smtClean="0"/>
                  <a:t> gilt</a:t>
                </a:r>
              </a:p>
              <a:p>
                <a:pPr marL="869950" lvl="1" indent="-285750"/>
                <a:r>
                  <a:rPr lang="de-DE" dirty="0" smtClean="0"/>
                  <a:t>Dieses Problem kann bei bekanntem Modell z.B. mittels einer (nicht-linearen) Regression gelöst werden</a:t>
                </a:r>
              </a:p>
            </p:txBody>
          </p:sp>
        </mc:Choice>
        <mc:Fallback>
          <p:sp>
            <p:nvSpPr>
              <p:cNvPr id="2" name="Textplatzhalter 1"/>
              <p:cNvSpPr>
                <a:spLocks noGrp="1" noRot="1" noChangeAspect="1" noMove="1" noResize="1" noEditPoints="1" noAdjustHandles="1" noChangeArrowheads="1" noChangeShapeType="1" noTextEdit="1"/>
              </p:cNvSpPr>
              <p:nvPr>
                <p:ph type="body" idx="1"/>
              </p:nvPr>
            </p:nvSpPr>
            <p:spPr>
              <a:xfrm>
                <a:off x="373038" y="1052053"/>
                <a:ext cx="11484000" cy="4778476"/>
              </a:xfrm>
              <a:blipFill rotWithShape="0">
                <a:blip r:embed="rId2"/>
                <a:stretch>
                  <a:fillRect/>
                </a:stretch>
              </a:blipFill>
            </p:spPr>
            <p:txBody>
              <a:bodyPr/>
              <a:lstStyle/>
              <a:p>
                <a:r>
                  <a:rPr lang="de-DE">
                    <a:noFill/>
                  </a:rPr>
                  <a:t> </a:t>
                </a:r>
              </a:p>
            </p:txBody>
          </p:sp>
        </mc:Fallback>
      </mc:AlternateContent>
      <p:sp>
        <p:nvSpPr>
          <p:cNvPr id="3" name="Titel 2"/>
          <p:cNvSpPr>
            <a:spLocks noGrp="1"/>
          </p:cNvSpPr>
          <p:nvPr>
            <p:ph type="title"/>
          </p:nvPr>
        </p:nvSpPr>
        <p:spPr/>
        <p:txBody>
          <a:bodyPr/>
          <a:lstStyle/>
          <a:p>
            <a:r>
              <a:rPr lang="de-DE" dirty="0" smtClean="0"/>
              <a:t>Maschine Learning &amp; Pattern Recognition</a:t>
            </a:r>
            <a:endParaRPr lang="de-DE" dirty="0"/>
          </a:p>
        </p:txBody>
      </p:sp>
    </p:spTree>
    <p:extLst>
      <p:ext uri="{BB962C8B-B14F-4D97-AF65-F5344CB8AC3E}">
        <p14:creationId xmlns:p14="http://schemas.microsoft.com/office/powerpoint/2010/main" val="229134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platzhalter 1"/>
              <p:cNvSpPr>
                <a:spLocks noGrp="1"/>
              </p:cNvSpPr>
              <p:nvPr>
                <p:ph type="body" idx="1"/>
              </p:nvPr>
            </p:nvSpPr>
            <p:spPr>
              <a:xfrm>
                <a:off x="373038" y="1052053"/>
                <a:ext cx="11484000" cy="4778476"/>
              </a:xfrm>
            </p:spPr>
            <p:txBody>
              <a:bodyPr/>
              <a:lstStyle/>
              <a:p>
                <a:pPr marL="412750" indent="-285750"/>
                <a:r>
                  <a:rPr lang="de-DE" b="1" dirty="0" smtClean="0"/>
                  <a:t>Probleme</a:t>
                </a:r>
                <a:r>
                  <a:rPr lang="de-DE" dirty="0" smtClean="0"/>
                  <a:t>:</a:t>
                </a:r>
              </a:p>
              <a:p>
                <a:pPr marL="869950" lvl="1" indent="-285750"/>
                <a:r>
                  <a:rPr lang="de-DE" dirty="0" smtClean="0"/>
                  <a:t>Wie geht man vor, wenn das Modell (hier die Funktion </a:t>
                </a:r>
                <a14:m>
                  <m:oMath xmlns:m="http://schemas.openxmlformats.org/officeDocument/2006/math">
                    <m:r>
                      <a:rPr lang="de-DE" i="1">
                        <a:latin typeface="Cambria Math" panose="02040503050406030204" pitchFamily="18" charset="0"/>
                      </a:rPr>
                      <m:t>𝑓</m:t>
                    </m:r>
                  </m:oMath>
                </a14:m>
                <a:r>
                  <a:rPr lang="de-DE" dirty="0" smtClean="0"/>
                  <a:t>) nicht bekannt ist?</a:t>
                </a:r>
              </a:p>
              <a:p>
                <a:pPr marL="869950" lvl="1" indent="-285750"/>
                <a:r>
                  <a:rPr lang="de-DE" dirty="0" smtClean="0"/>
                  <a:t>Oft können die Daten nicht eindeutig Modellen zugeordnet werden:</a:t>
                </a:r>
              </a:p>
              <a:p>
                <a:pPr marL="1327150" lvl="2" indent="-285750"/>
                <a:r>
                  <a:rPr lang="de-DE" dirty="0" smtClean="0"/>
                  <a:t>gegeben seien Punkte in </a:t>
                </a:r>
                <a14:m>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ℝ</m:t>
                        </m:r>
                      </m:e>
                      <m:sup>
                        <m:r>
                          <a:rPr lang="de-DE" b="0" i="1" smtClean="0">
                            <a:latin typeface="Cambria Math" panose="02040503050406030204" pitchFamily="18" charset="0"/>
                          </a:rPr>
                          <m:t>2</m:t>
                        </m:r>
                      </m:sup>
                    </m:sSup>
                  </m:oMath>
                </a14:m>
                <a:r>
                  <a:rPr lang="de-DE" dirty="0" smtClean="0"/>
                  <a:t> : </a:t>
                </a:r>
                <a14:m>
                  <m:oMath xmlns:m="http://schemas.openxmlformats.org/officeDocument/2006/math">
                    <m:d>
                      <m:dPr>
                        <m:ctrlPr>
                          <a:rPr lang="de-DE" i="1">
                            <a:latin typeface="Cambria Math" panose="02040503050406030204" pitchFamily="18" charset="0"/>
                          </a:rPr>
                        </m:ctrlPr>
                      </m:dPr>
                      <m:e>
                        <m:r>
                          <a:rPr lang="de-DE" b="1" i="1">
                            <a:latin typeface="Cambria Math" panose="02040503050406030204" pitchFamily="18" charset="0"/>
                          </a:rPr>
                          <m:t>𝑿</m:t>
                        </m:r>
                        <m:r>
                          <a:rPr lang="de-DE" b="1" i="1">
                            <a:latin typeface="Cambria Math" panose="02040503050406030204" pitchFamily="18" charset="0"/>
                          </a:rPr>
                          <m:t>,</m:t>
                        </m:r>
                        <m:r>
                          <a:rPr lang="de-DE" b="1" i="1">
                            <a:latin typeface="Cambria Math" panose="02040503050406030204" pitchFamily="18" charset="0"/>
                          </a:rPr>
                          <m:t>𝑻</m:t>
                        </m:r>
                      </m:e>
                    </m:d>
                    <m:r>
                      <a:rPr lang="de-DE" b="1" i="1">
                        <a:latin typeface="Cambria Math" panose="02040503050406030204" pitchFamily="18" charset="0"/>
                      </a:rPr>
                      <m:t>≔{</m:t>
                    </m:r>
                    <m:d>
                      <m:dPr>
                        <m:ctrlPr>
                          <a:rPr lang="de-DE" i="1">
                            <a:latin typeface="Cambria Math" panose="02040503050406030204" pitchFamily="18" charset="0"/>
                          </a:rPr>
                        </m:ctrlPr>
                      </m:dPr>
                      <m:e>
                        <m:r>
                          <a:rPr lang="de-DE" b="0" i="1" smtClean="0">
                            <a:latin typeface="Cambria Math" panose="02040503050406030204" pitchFamily="18" charset="0"/>
                          </a:rPr>
                          <m:t>−1</m:t>
                        </m:r>
                        <m:r>
                          <a:rPr lang="de-DE" b="0" i="1">
                            <a:latin typeface="Cambria Math" panose="02040503050406030204" pitchFamily="18" charset="0"/>
                          </a:rPr>
                          <m:t>,</m:t>
                        </m:r>
                        <m:r>
                          <a:rPr lang="de-DE" b="0" i="1" smtClean="0">
                            <a:latin typeface="Cambria Math" panose="02040503050406030204" pitchFamily="18" charset="0"/>
                          </a:rPr>
                          <m:t>1</m:t>
                        </m:r>
                      </m:e>
                    </m:d>
                    <m:r>
                      <a:rPr lang="de-DE" b="0" i="1">
                        <a:latin typeface="Cambria Math" panose="02040503050406030204" pitchFamily="18" charset="0"/>
                      </a:rPr>
                      <m:t>,</m:t>
                    </m:r>
                    <m:r>
                      <a:rPr lang="de-DE" b="0" i="1" smtClean="0">
                        <a:latin typeface="Cambria Math" panose="02040503050406030204" pitchFamily="18" charset="0"/>
                      </a:rPr>
                      <m:t>(0,0)</m:t>
                    </m:r>
                    <m:r>
                      <a:rPr lang="de-DE" b="0" i="1">
                        <a:latin typeface="Cambria Math" panose="02040503050406030204" pitchFamily="18" charset="0"/>
                      </a:rPr>
                      <m:t>,(</m:t>
                    </m:r>
                    <m:r>
                      <a:rPr lang="de-DE" b="0" i="1" smtClean="0">
                        <a:latin typeface="Cambria Math" panose="02040503050406030204" pitchFamily="18" charset="0"/>
                      </a:rPr>
                      <m:t>1</m:t>
                    </m:r>
                    <m:r>
                      <a:rPr lang="de-DE" b="0" i="1">
                        <a:latin typeface="Cambria Math" panose="02040503050406030204" pitchFamily="18" charset="0"/>
                      </a:rPr>
                      <m:t>,</m:t>
                    </m:r>
                    <m:r>
                      <a:rPr lang="de-DE" b="0" i="1" smtClean="0">
                        <a:latin typeface="Cambria Math" panose="02040503050406030204" pitchFamily="18" charset="0"/>
                      </a:rPr>
                      <m:t>1</m:t>
                    </m:r>
                    <m:r>
                      <a:rPr lang="de-DE" b="0" i="1">
                        <a:latin typeface="Cambria Math" panose="02040503050406030204" pitchFamily="18" charset="0"/>
                      </a:rPr>
                      <m:t>)}</m:t>
                    </m:r>
                  </m:oMath>
                </a14:m>
                <a:r>
                  <a:rPr lang="de-DE" dirty="0"/>
                  <a:t> </a:t>
                </a:r>
                <a:endParaRPr lang="de-DE" dirty="0" smtClean="0"/>
              </a:p>
              <a:p>
                <a:pPr marL="1327150" lvl="2" indent="-285750"/>
                <a:r>
                  <a:rPr lang="de-DE" dirty="0" smtClean="0"/>
                  <a:t>Mögliche erzeugende Funktionen:</a:t>
                </a:r>
              </a:p>
              <a:p>
                <a:pPr marL="1784350" lvl="3" indent="-285750"/>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𝑓</m:t>
                        </m:r>
                      </m:e>
                      <m:sub>
                        <m:r>
                          <a:rPr lang="de-DE" b="0" i="1" smtClean="0">
                            <a:latin typeface="Cambria Math" panose="02040503050406030204" pitchFamily="18" charset="0"/>
                          </a:rPr>
                          <m:t>1</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𝑥</m:t>
                        </m:r>
                      </m:e>
                      <m:sup>
                        <m:r>
                          <a:rPr lang="de-DE" b="0" i="1" smtClean="0">
                            <a:latin typeface="Cambria Math" panose="02040503050406030204" pitchFamily="18" charset="0"/>
                          </a:rPr>
                          <m:t>2</m:t>
                        </m:r>
                      </m:sup>
                    </m:sSup>
                  </m:oMath>
                </a14:m>
                <a:r>
                  <a:rPr lang="de-DE" dirty="0" smtClean="0"/>
                  <a:t> </a:t>
                </a:r>
              </a:p>
              <a:p>
                <a:pPr marL="1784350" lvl="3" indent="-285750"/>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𝑓</m:t>
                        </m:r>
                      </m:e>
                      <m:sub>
                        <m:r>
                          <a:rPr lang="de-DE" b="0" i="1" smtClean="0">
                            <a:latin typeface="Cambria Math" panose="02040503050406030204" pitchFamily="18" charset="0"/>
                          </a:rPr>
                          <m:t>2</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=−0.5</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cos</m:t>
                        </m:r>
                      </m:fName>
                      <m:e>
                        <m:d>
                          <m:dPr>
                            <m:ctrlPr>
                              <a:rPr lang="de-DE" b="0" i="1" smtClean="0">
                                <a:latin typeface="Cambria Math" panose="02040503050406030204" pitchFamily="18" charset="0"/>
                              </a:rPr>
                            </m:ctrlPr>
                          </m:dPr>
                          <m:e>
                            <m:r>
                              <a:rPr lang="de-DE" b="0" i="1" smtClean="0">
                                <a:latin typeface="Cambria Math" panose="02040503050406030204" pitchFamily="18" charset="0"/>
                              </a:rPr>
                              <m:t>𝜋</m:t>
                            </m:r>
                            <m:r>
                              <a:rPr lang="de-DE" b="0" i="1" smtClean="0">
                                <a:latin typeface="Cambria Math" panose="02040503050406030204" pitchFamily="18" charset="0"/>
                              </a:rPr>
                              <m:t>𝑥</m:t>
                            </m:r>
                          </m:e>
                        </m:d>
                      </m:e>
                    </m:func>
                    <m:r>
                      <a:rPr lang="de-DE" b="0" i="1" smtClean="0">
                        <a:latin typeface="Cambria Math" panose="02040503050406030204" pitchFamily="18" charset="0"/>
                      </a:rPr>
                      <m:t>+0.5</m:t>
                    </m:r>
                  </m:oMath>
                </a14:m>
                <a:r>
                  <a:rPr lang="de-DE" dirty="0" smtClean="0"/>
                  <a:t> </a:t>
                </a:r>
              </a:p>
              <a:p>
                <a:pPr marL="127000" indent="0">
                  <a:buNone/>
                </a:pPr>
                <a:endParaRPr lang="de-DE" dirty="0"/>
              </a:p>
              <a:p>
                <a:pPr marL="412750" indent="-285750"/>
                <a:r>
                  <a:rPr lang="de-DE" b="1" dirty="0" smtClean="0"/>
                  <a:t>Ideen</a:t>
                </a:r>
                <a:r>
                  <a:rPr lang="de-DE" dirty="0" smtClean="0"/>
                  <a:t>:</a:t>
                </a:r>
              </a:p>
              <a:p>
                <a:pPr marL="869950" lvl="1" indent="-285750"/>
                <a:r>
                  <a:rPr lang="de-DE" dirty="0" smtClean="0"/>
                  <a:t>Leite </a:t>
                </a:r>
                <a14:m>
                  <m:oMath xmlns:m="http://schemas.openxmlformats.org/officeDocument/2006/math">
                    <m:r>
                      <a:rPr lang="de-DE" i="1">
                        <a:latin typeface="Cambria Math" panose="02040503050406030204" pitchFamily="18" charset="0"/>
                      </a:rPr>
                      <m:t>𝑓</m:t>
                    </m:r>
                  </m:oMath>
                </a14:m>
                <a:r>
                  <a:rPr lang="de-DE" dirty="0" smtClean="0"/>
                  <a:t> aus den Daten ab! </a:t>
                </a:r>
                <a:r>
                  <a:rPr lang="de-DE" dirty="0" smtClean="0">
                    <a:sym typeface="Wingdings" panose="05000000000000000000" pitchFamily="2" charset="2"/>
                  </a:rPr>
                  <a:t> Erkennen von Mustern in den Daten („Pattern Recognition“)</a:t>
                </a:r>
              </a:p>
              <a:p>
                <a:pPr marL="869950" lvl="1" indent="-285750"/>
                <a:r>
                  <a:rPr lang="de-DE" dirty="0" smtClean="0">
                    <a:sym typeface="Wingdings" panose="05000000000000000000" pitchFamily="2" charset="2"/>
                  </a:rPr>
                  <a:t>Entscheide auf Basis der Daten, welches Modell </a:t>
                </a:r>
                <a:r>
                  <a:rPr lang="de-DE" b="1" i="1" u="sng" dirty="0" smtClean="0">
                    <a:sym typeface="Wingdings" panose="05000000000000000000" pitchFamily="2" charset="2"/>
                  </a:rPr>
                  <a:t>wahrscheinlicher</a:t>
                </a:r>
                <a:r>
                  <a:rPr lang="de-DE" dirty="0" smtClean="0">
                    <a:sym typeface="Wingdings" panose="05000000000000000000" pitchFamily="2" charset="2"/>
                  </a:rPr>
                  <a:t> ist </a:t>
                </a:r>
              </a:p>
              <a:p>
                <a:pPr marL="869950" lvl="1" indent="-285750"/>
                <a:r>
                  <a:rPr lang="de-DE" dirty="0"/>
                  <a:t>Je mehr Daten verfügbar sind, </a:t>
                </a:r>
                <a:r>
                  <a:rPr lang="de-DE" dirty="0" smtClean="0"/>
                  <a:t>desto weniger Einfluss haben Störungen (z.B. fehlerhafte Messungen) und desto präziser kann eine Voraussage gemacht werden</a:t>
                </a:r>
                <a:endParaRPr lang="de-DE" dirty="0" smtClean="0">
                  <a:sym typeface="Wingdings" panose="05000000000000000000" pitchFamily="2" charset="2"/>
                </a:endParaRPr>
              </a:p>
              <a:p>
                <a:pPr marL="412750" indent="-285750"/>
                <a:endParaRPr lang="de-DE" dirty="0">
                  <a:sym typeface="Wingdings" panose="05000000000000000000" pitchFamily="2" charset="2"/>
                </a:endParaRPr>
              </a:p>
              <a:p>
                <a:pPr marL="412750" indent="-285750"/>
                <a:r>
                  <a:rPr lang="de-DE" b="1" dirty="0" smtClean="0">
                    <a:sym typeface="Wingdings" panose="05000000000000000000" pitchFamily="2" charset="2"/>
                  </a:rPr>
                  <a:t>Hilfsmittel</a:t>
                </a:r>
                <a:r>
                  <a:rPr lang="de-DE" dirty="0" smtClean="0">
                    <a:sym typeface="Wingdings" panose="05000000000000000000" pitchFamily="2" charset="2"/>
                  </a:rPr>
                  <a:t>:</a:t>
                </a:r>
              </a:p>
              <a:p>
                <a:pPr marL="869950" lvl="1" indent="-285750"/>
                <a:r>
                  <a:rPr lang="de-DE" dirty="0" smtClean="0">
                    <a:sym typeface="Wingdings" panose="05000000000000000000" pitchFamily="2" charset="2"/>
                  </a:rPr>
                  <a:t>Wahrscheinlichkeitsrechnung</a:t>
                </a:r>
              </a:p>
              <a:p>
                <a:pPr marL="869950" lvl="1" indent="-285750"/>
                <a:r>
                  <a:rPr lang="de-DE" dirty="0" smtClean="0">
                    <a:sym typeface="Wingdings" panose="05000000000000000000" pitchFamily="2" charset="2"/>
                  </a:rPr>
                  <a:t>Optimierung</a:t>
                </a:r>
              </a:p>
            </p:txBody>
          </p:sp>
        </mc:Choice>
        <mc:Fallback>
          <p:sp>
            <p:nvSpPr>
              <p:cNvPr id="2" name="Textplatzhalter 1"/>
              <p:cNvSpPr>
                <a:spLocks noGrp="1" noRot="1" noChangeAspect="1" noMove="1" noResize="1" noEditPoints="1" noAdjustHandles="1" noChangeArrowheads="1" noChangeShapeType="1" noTextEdit="1"/>
              </p:cNvSpPr>
              <p:nvPr>
                <p:ph type="body" idx="1"/>
              </p:nvPr>
            </p:nvSpPr>
            <p:spPr>
              <a:xfrm>
                <a:off x="373038" y="1052053"/>
                <a:ext cx="11484000" cy="4778476"/>
              </a:xfrm>
              <a:blipFill rotWithShape="0">
                <a:blip r:embed="rId2"/>
                <a:stretch>
                  <a:fillRect/>
                </a:stretch>
              </a:blipFill>
            </p:spPr>
            <p:txBody>
              <a:bodyPr/>
              <a:lstStyle/>
              <a:p>
                <a:r>
                  <a:rPr lang="de-DE">
                    <a:noFill/>
                  </a:rPr>
                  <a:t> </a:t>
                </a:r>
              </a:p>
            </p:txBody>
          </p:sp>
        </mc:Fallback>
      </mc:AlternateContent>
      <p:sp>
        <p:nvSpPr>
          <p:cNvPr id="3" name="Titel 2"/>
          <p:cNvSpPr>
            <a:spLocks noGrp="1"/>
          </p:cNvSpPr>
          <p:nvPr>
            <p:ph type="title"/>
          </p:nvPr>
        </p:nvSpPr>
        <p:spPr/>
        <p:txBody>
          <a:bodyPr/>
          <a:lstStyle/>
          <a:p>
            <a:r>
              <a:rPr lang="de-DE" dirty="0" smtClean="0"/>
              <a:t>Maschine Learning &amp; Pattern Recognition</a:t>
            </a:r>
            <a:endParaRPr lang="de-DE" dirty="0"/>
          </a:p>
        </p:txBody>
      </p:sp>
    </p:spTree>
    <p:extLst>
      <p:ext uri="{BB962C8B-B14F-4D97-AF65-F5344CB8AC3E}">
        <p14:creationId xmlns:p14="http://schemas.microsoft.com/office/powerpoint/2010/main" val="285032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platzhalter 1"/>
              <p:cNvSpPr>
                <a:spLocks noGrp="1"/>
              </p:cNvSpPr>
              <p:nvPr>
                <p:ph type="body" idx="1"/>
              </p:nvPr>
            </p:nvSpPr>
            <p:spPr>
              <a:xfrm>
                <a:off x="373038" y="1052053"/>
                <a:ext cx="11484000" cy="4778476"/>
              </a:xfrm>
            </p:spPr>
            <p:txBody>
              <a:bodyPr/>
              <a:lstStyle/>
              <a:p>
                <a:pPr marL="412750" indent="-285750"/>
                <a:r>
                  <a:rPr lang="de-DE" dirty="0" smtClean="0">
                    <a:sym typeface="Wingdings" panose="05000000000000000000" pitchFamily="2" charset="2"/>
                  </a:rPr>
                  <a:t>Was bedeutet das für uns?</a:t>
                </a:r>
              </a:p>
              <a:p>
                <a:pPr marL="412750" indent="-285750"/>
                <a:endParaRPr lang="de-DE" dirty="0" smtClean="0">
                  <a:sym typeface="Wingdings" panose="05000000000000000000" pitchFamily="2" charset="2"/>
                </a:endParaRPr>
              </a:p>
              <a:p>
                <a:pPr marL="869950" lvl="1" indent="-285750"/>
                <a:r>
                  <a:rPr lang="de-DE" dirty="0" smtClean="0">
                    <a:sym typeface="Wingdings" panose="05000000000000000000" pitchFamily="2" charset="2"/>
                  </a:rPr>
                  <a:t>Auswahl geeigneter Software für Algorithmen zum Analysieren der Daten und Aufbau der Modelle (z.B.                   )</a:t>
                </a:r>
              </a:p>
              <a:p>
                <a:pPr marL="869950" lvl="1" indent="-285750"/>
                <a:endParaRPr lang="de-DE" dirty="0" smtClean="0">
                  <a:sym typeface="Wingdings" panose="05000000000000000000" pitchFamily="2" charset="2"/>
                </a:endParaRPr>
              </a:p>
              <a:p>
                <a:pPr marL="869950" lvl="1" indent="-285750"/>
                <a:r>
                  <a:rPr lang="de-DE" dirty="0" smtClean="0">
                    <a:sym typeface="Wingdings" panose="05000000000000000000" pitchFamily="2" charset="2"/>
                  </a:rPr>
                  <a:t>Erzeugen von Trainingsdaten </a:t>
                </a:r>
                <a14:m>
                  <m:oMath xmlns:m="http://schemas.openxmlformats.org/officeDocument/2006/math">
                    <m:d>
                      <m:dPr>
                        <m:ctrlPr>
                          <a:rPr lang="de-DE" i="1">
                            <a:latin typeface="Cambria Math" panose="02040503050406030204" pitchFamily="18" charset="0"/>
                          </a:rPr>
                        </m:ctrlPr>
                      </m:dPr>
                      <m:e>
                        <m:r>
                          <a:rPr lang="de-DE" b="1" i="1">
                            <a:latin typeface="Cambria Math" panose="02040503050406030204" pitchFamily="18" charset="0"/>
                          </a:rPr>
                          <m:t>𝑿</m:t>
                        </m:r>
                        <m:r>
                          <a:rPr lang="de-DE" b="1" i="1">
                            <a:latin typeface="Cambria Math" panose="02040503050406030204" pitchFamily="18" charset="0"/>
                          </a:rPr>
                          <m:t>,</m:t>
                        </m:r>
                        <m:r>
                          <a:rPr lang="de-DE" b="1" i="1">
                            <a:latin typeface="Cambria Math" panose="02040503050406030204" pitchFamily="18" charset="0"/>
                          </a:rPr>
                          <m:t>𝑻</m:t>
                        </m:r>
                      </m:e>
                    </m:d>
                  </m:oMath>
                </a14:m>
                <a:r>
                  <a:rPr lang="de-DE" dirty="0" smtClean="0">
                    <a:sym typeface="Wingdings" panose="05000000000000000000" pitchFamily="2" charset="2"/>
                  </a:rPr>
                  <a:t> </a:t>
                </a:r>
              </a:p>
              <a:p>
                <a:pPr marL="869950" lvl="1" indent="-285750"/>
                <a:endParaRPr lang="de-DE" dirty="0" smtClean="0">
                  <a:sym typeface="Wingdings" panose="05000000000000000000" pitchFamily="2" charset="2"/>
                </a:endParaRPr>
              </a:p>
              <a:p>
                <a:pPr marL="1327150" lvl="2" indent="-285750"/>
                <a14:m>
                  <m:oMath xmlns:m="http://schemas.openxmlformats.org/officeDocument/2006/math">
                    <m:r>
                      <a:rPr lang="de-DE" b="1" i="1" smtClean="0">
                        <a:latin typeface="Cambria Math" panose="02040503050406030204" pitchFamily="18" charset="0"/>
                      </a:rPr>
                      <m:t>𝑿</m:t>
                    </m:r>
                  </m:oMath>
                </a14:m>
                <a:r>
                  <a:rPr lang="de-DE" b="1" dirty="0" smtClean="0">
                    <a:sym typeface="Wingdings" panose="05000000000000000000" pitchFamily="2" charset="2"/>
                  </a:rPr>
                  <a:t> </a:t>
                </a:r>
                <a:r>
                  <a:rPr lang="de-DE" dirty="0" smtClean="0">
                    <a:sym typeface="Wingdings" panose="05000000000000000000" pitchFamily="2" charset="2"/>
                  </a:rPr>
                  <a:t>enthält die Größen, die an der Laserharfe auch ohne Einsatz des Sensorhandschuhs gemessen werden können ( Spannungen der </a:t>
                </a:r>
                <a:r>
                  <a:rPr lang="de-DE" dirty="0" err="1" smtClean="0">
                    <a:sym typeface="Wingdings" panose="05000000000000000000" pitchFamily="2" charset="2"/>
                  </a:rPr>
                  <a:t>Photodioden</a:t>
                </a:r>
                <a:r>
                  <a:rPr lang="de-DE" dirty="0" smtClean="0">
                    <a:sym typeface="Wingdings" panose="05000000000000000000" pitchFamily="2" charset="2"/>
                  </a:rPr>
                  <a:t>?)</a:t>
                </a:r>
              </a:p>
              <a:p>
                <a:pPr marL="1327150" lvl="2" indent="-285750"/>
                <a:endParaRPr lang="de-DE" dirty="0" smtClean="0">
                  <a:sym typeface="Wingdings" panose="05000000000000000000" pitchFamily="2" charset="2"/>
                </a:endParaRPr>
              </a:p>
              <a:p>
                <a:pPr marL="1327150" lvl="2" indent="-285750"/>
                <a14:m>
                  <m:oMath xmlns:m="http://schemas.openxmlformats.org/officeDocument/2006/math">
                    <m:r>
                      <a:rPr lang="de-DE" b="1" i="1" smtClean="0">
                        <a:latin typeface="Cambria Math" panose="02040503050406030204" pitchFamily="18" charset="0"/>
                      </a:rPr>
                      <m:t>𝑻</m:t>
                    </m:r>
                  </m:oMath>
                </a14:m>
                <a:r>
                  <a:rPr lang="de-DE" b="1" dirty="0">
                    <a:sym typeface="Wingdings" panose="05000000000000000000" pitchFamily="2" charset="2"/>
                  </a:rPr>
                  <a:t> </a:t>
                </a:r>
                <a:r>
                  <a:rPr lang="de-DE" dirty="0">
                    <a:sym typeface="Wingdings" panose="05000000000000000000" pitchFamily="2" charset="2"/>
                  </a:rPr>
                  <a:t>enthält </a:t>
                </a:r>
                <a:r>
                  <a:rPr lang="de-DE" dirty="0" smtClean="0">
                    <a:sym typeface="Wingdings" panose="05000000000000000000" pitchFamily="2" charset="2"/>
                  </a:rPr>
                  <a:t>die Lageinformationen der Hand des Spielers (bzw. diejenigen, die zuvor mit Hilfe des Sensorhandschuhs ermittelt wurden, also z.B. Höhe, Neigung, evtl. Fingerposition etc. …)</a:t>
                </a:r>
              </a:p>
              <a:p>
                <a:pPr marL="1327150" lvl="2" indent="-285750"/>
                <a:endParaRPr lang="de-DE" dirty="0">
                  <a:sym typeface="Wingdings" panose="05000000000000000000" pitchFamily="2" charset="2"/>
                </a:endParaRPr>
              </a:p>
              <a:p>
                <a:pPr marL="869950" lvl="1" indent="-285750"/>
                <a:r>
                  <a:rPr lang="de-DE" dirty="0" smtClean="0">
                    <a:sym typeface="Wingdings" panose="05000000000000000000" pitchFamily="2" charset="2"/>
                  </a:rPr>
                  <a:t>Verarbeiten der Daten und Erzeugen der Modelle</a:t>
                </a:r>
              </a:p>
              <a:p>
                <a:pPr marL="1327150" lvl="2" indent="-285750"/>
                <a:endParaRPr lang="de-DE" b="1" dirty="0">
                  <a:sym typeface="Wingdings" panose="05000000000000000000" pitchFamily="2" charset="2"/>
                </a:endParaRPr>
              </a:p>
              <a:p>
                <a:pPr marL="869950" lvl="1" indent="-285750"/>
                <a:r>
                  <a:rPr lang="de-DE" dirty="0" smtClean="0">
                    <a:sym typeface="Wingdings" panose="05000000000000000000" pitchFamily="2" charset="2"/>
                  </a:rPr>
                  <a:t>Testen der generierten Modelle, eventuell neue Modelle aufbauen oder neue Daten generieren</a:t>
                </a:r>
                <a:endParaRPr lang="de-DE" dirty="0">
                  <a:sym typeface="Wingdings" panose="05000000000000000000" pitchFamily="2" charset="2"/>
                </a:endParaRPr>
              </a:p>
            </p:txBody>
          </p:sp>
        </mc:Choice>
        <mc:Fallback>
          <p:sp>
            <p:nvSpPr>
              <p:cNvPr id="2" name="Textplatzhalter 1"/>
              <p:cNvSpPr>
                <a:spLocks noGrp="1" noRot="1" noChangeAspect="1" noMove="1" noResize="1" noEditPoints="1" noAdjustHandles="1" noChangeArrowheads="1" noChangeShapeType="1" noTextEdit="1"/>
              </p:cNvSpPr>
              <p:nvPr>
                <p:ph type="body" idx="1"/>
              </p:nvPr>
            </p:nvSpPr>
            <p:spPr>
              <a:xfrm>
                <a:off x="373038" y="1052053"/>
                <a:ext cx="11484000" cy="4778476"/>
              </a:xfrm>
              <a:blipFill rotWithShape="0">
                <a:blip r:embed="rId2"/>
                <a:stretch>
                  <a:fillRect r="-265"/>
                </a:stretch>
              </a:blipFill>
            </p:spPr>
            <p:txBody>
              <a:bodyPr/>
              <a:lstStyle/>
              <a:p>
                <a:r>
                  <a:rPr lang="de-DE">
                    <a:noFill/>
                  </a:rPr>
                  <a:t> </a:t>
                </a:r>
              </a:p>
            </p:txBody>
          </p:sp>
        </mc:Fallback>
      </mc:AlternateContent>
      <p:sp>
        <p:nvSpPr>
          <p:cNvPr id="3" name="Titel 2"/>
          <p:cNvSpPr>
            <a:spLocks noGrp="1"/>
          </p:cNvSpPr>
          <p:nvPr>
            <p:ph type="title"/>
          </p:nvPr>
        </p:nvSpPr>
        <p:spPr/>
        <p:txBody>
          <a:bodyPr/>
          <a:lstStyle/>
          <a:p>
            <a:r>
              <a:rPr lang="de-DE" dirty="0" smtClean="0"/>
              <a:t>Maschine Learning &amp; Pattern Recognition</a:t>
            </a: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039" y="952901"/>
            <a:ext cx="1039529" cy="981777"/>
          </a:xfrm>
          <a:prstGeom prst="rect">
            <a:avLst/>
          </a:prstGeom>
        </p:spPr>
      </p:pic>
      <p:sp>
        <p:nvSpPr>
          <p:cNvPr id="7" name="Nach links gekrümmter Pfeil 6"/>
          <p:cNvSpPr/>
          <p:nvPr/>
        </p:nvSpPr>
        <p:spPr>
          <a:xfrm rot="10800000">
            <a:off x="383999" y="2194560"/>
            <a:ext cx="510139" cy="2608447"/>
          </a:xfrm>
          <a:prstGeom prst="curvedLeftArrow">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8246" y="952901"/>
            <a:ext cx="7613583" cy="4575777"/>
          </a:xfrm>
          <a:prstGeom prst="rect">
            <a:avLst/>
          </a:prstGeom>
        </p:spPr>
      </p:pic>
    </p:spTree>
    <p:extLst>
      <p:ext uri="{BB962C8B-B14F-4D97-AF65-F5344CB8AC3E}">
        <p14:creationId xmlns:p14="http://schemas.microsoft.com/office/powerpoint/2010/main" val="16740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tx1"/>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accent6">
                    <a:lumMod val="60000"/>
                    <a:lumOff val="40000"/>
                  </a:schemeClr>
                </a:solidFill>
              </a:rPr>
              <a:t> </a:t>
            </a:r>
            <a:r>
              <a:rPr lang="de-DE" sz="2000" b="1" dirty="0" smtClean="0">
                <a:solidFill>
                  <a:schemeClr val="tx1"/>
                </a:solidFill>
              </a:rPr>
              <a:t>I^2C Bus und </a:t>
            </a:r>
            <a:r>
              <a:rPr lang="de-DE" sz="2000" b="1" dirty="0" smtClean="0">
                <a:solidFill>
                  <a:schemeClr val="tx1"/>
                </a:solidFill>
              </a:rPr>
              <a:t>Multiplexer</a:t>
            </a:r>
          </a:p>
          <a:p>
            <a:pPr marL="571500" indent="-457200">
              <a:buFont typeface="+mj-lt"/>
              <a:buAutoNum type="arabicParenBoth"/>
            </a:pPr>
            <a:r>
              <a:rPr lang="de-DE" sz="2000" b="1" dirty="0">
                <a:solidFill>
                  <a:schemeClr val="tx1"/>
                </a:solidFill>
              </a:rPr>
              <a:t>Maschine Learning &amp; Pattern Recognition</a:t>
            </a:r>
          </a:p>
          <a:p>
            <a:pPr marL="571500" indent="-457200">
              <a:buFont typeface="+mj-lt"/>
              <a:buAutoNum type="arabicParenBoth"/>
            </a:pPr>
            <a:r>
              <a:rPr lang="de-DE" sz="2000" b="1" dirty="0" smtClean="0">
                <a:solidFill>
                  <a:schemeClr val="accent6">
                    <a:lumMod val="60000"/>
                    <a:lumOff val="40000"/>
                  </a:schemeClr>
                </a:solidFill>
              </a:rPr>
              <a:t>Nächste </a:t>
            </a:r>
            <a:r>
              <a:rPr lang="de-DE" sz="2000" b="1" dirty="0" smtClean="0">
                <a:solidFill>
                  <a:schemeClr val="accent6">
                    <a:lumMod val="60000"/>
                    <a:lumOff val="40000"/>
                  </a:schemeClr>
                </a:solidFill>
              </a:rPr>
              <a:t>Schritte</a:t>
            </a: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extLst>
      <p:ext uri="{BB962C8B-B14F-4D97-AF65-F5344CB8AC3E}">
        <p14:creationId xmlns:p14="http://schemas.microsoft.com/office/powerpoint/2010/main" val="1704821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52053"/>
            <a:ext cx="11484000" cy="4778476"/>
          </a:xfrm>
        </p:spPr>
        <p:txBody>
          <a:bodyPr/>
          <a:lstStyle/>
          <a:p>
            <a:endParaRPr lang="de-DE" dirty="0"/>
          </a:p>
        </p:txBody>
      </p:sp>
      <p:sp>
        <p:nvSpPr>
          <p:cNvPr id="3" name="Titel 2"/>
          <p:cNvSpPr>
            <a:spLocks noGrp="1"/>
          </p:cNvSpPr>
          <p:nvPr>
            <p:ph type="title"/>
          </p:nvPr>
        </p:nvSpPr>
        <p:spPr/>
        <p:txBody>
          <a:bodyPr/>
          <a:lstStyle/>
          <a:p>
            <a:r>
              <a:rPr lang="de-DE" dirty="0" smtClean="0"/>
              <a:t>Nächste Schritte</a:t>
            </a:r>
            <a:endParaRPr lang="de-D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3" name="Textplatzhalter 2"/>
          <p:cNvSpPr>
            <a:spLocks noGrp="1"/>
          </p:cNvSpPr>
          <p:nvPr>
            <p:ph type="body" idx="1"/>
          </p:nvPr>
        </p:nvSpPr>
        <p:spPr/>
        <p:txBody>
          <a:bodyPr/>
          <a:lstStyle/>
          <a:p>
            <a:endParaRPr lang="de-D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384175" y="201613"/>
            <a:ext cx="11483975" cy="542925"/>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de-DE" sz="2000" b="1" i="0" u="none" strike="noStrike" cap="none" dirty="0" smtClean="0">
                <a:solidFill>
                  <a:schemeClr val="dk2"/>
                </a:solidFill>
                <a:latin typeface="Arial"/>
                <a:ea typeface="Arial"/>
                <a:cs typeface="Arial"/>
                <a:sym typeface="Arial"/>
              </a:rPr>
              <a:t>Stand der Technik</a:t>
            </a:r>
            <a:endParaRPr dirty="0"/>
          </a:p>
        </p:txBody>
      </p:sp>
      <p:cxnSp>
        <p:nvCxnSpPr>
          <p:cNvPr id="8" name="Gerader Verbinder 7"/>
          <p:cNvCxnSpPr/>
          <p:nvPr/>
        </p:nvCxnSpPr>
        <p:spPr>
          <a:xfrm>
            <a:off x="5219217" y="2387689"/>
            <a:ext cx="2949146"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8168363" y="2387689"/>
            <a:ext cx="0" cy="2413687"/>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a:endCxn id="11" idx="0"/>
          </p:cNvCxnSpPr>
          <p:nvPr/>
        </p:nvCxnSpPr>
        <p:spPr>
          <a:xfrm>
            <a:off x="5219217" y="2387689"/>
            <a:ext cx="678" cy="2384212"/>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Bogen 10"/>
          <p:cNvSpPr/>
          <p:nvPr/>
        </p:nvSpPr>
        <p:spPr>
          <a:xfrm>
            <a:off x="5219217" y="4158824"/>
            <a:ext cx="2949146" cy="1264509"/>
          </a:xfrm>
          <a:prstGeom prst="arc">
            <a:avLst>
              <a:gd name="adj1" fmla="val 10844727"/>
              <a:gd name="adj2" fmla="val 21592078"/>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Rechteck 11"/>
          <p:cNvSpPr/>
          <p:nvPr/>
        </p:nvSpPr>
        <p:spPr>
          <a:xfrm>
            <a:off x="5408687" y="2949793"/>
            <a:ext cx="605481" cy="22242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err="1" smtClean="0"/>
              <a:t>Arduino</a:t>
            </a:r>
            <a:endParaRPr lang="de-DE" sz="800" dirty="0"/>
          </a:p>
        </p:txBody>
      </p:sp>
      <p:sp>
        <p:nvSpPr>
          <p:cNvPr id="14" name="Auf der gleichen Seite des Rechtecks liegende Ecken abrunden 13"/>
          <p:cNvSpPr/>
          <p:nvPr/>
        </p:nvSpPr>
        <p:spPr>
          <a:xfrm rot="10800000">
            <a:off x="6611412" y="2555212"/>
            <a:ext cx="156519" cy="177114"/>
          </a:xfrm>
          <a:prstGeom prst="round2Same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7044576" y="2782848"/>
            <a:ext cx="90617" cy="1007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7328781" y="2782848"/>
            <a:ext cx="90617" cy="10078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p:cNvSpPr/>
          <p:nvPr/>
        </p:nvSpPr>
        <p:spPr>
          <a:xfrm>
            <a:off x="7559440" y="2593378"/>
            <a:ext cx="90617" cy="10078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p:nvPr/>
        </p:nvCxnSpPr>
        <p:spPr>
          <a:xfrm>
            <a:off x="7044576" y="2596274"/>
            <a:ext cx="90617" cy="100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7328781" y="2593377"/>
            <a:ext cx="90617" cy="100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flipV="1">
            <a:off x="7498951" y="4113259"/>
            <a:ext cx="186820" cy="4616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V="1">
            <a:off x="7728579" y="4166981"/>
            <a:ext cx="124695" cy="5995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V="1">
            <a:off x="7940870" y="4228018"/>
            <a:ext cx="165435" cy="70249"/>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a:stCxn id="17" idx="2"/>
            <a:endCxn id="14" idx="2"/>
          </p:cNvCxnSpPr>
          <p:nvPr/>
        </p:nvCxnSpPr>
        <p:spPr>
          <a:xfrm flipH="1" flipV="1">
            <a:off x="6767931" y="2643769"/>
            <a:ext cx="79150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Gerader Verbinder 32"/>
          <p:cNvCxnSpPr>
            <a:stCxn id="15" idx="0"/>
          </p:cNvCxnSpPr>
          <p:nvPr/>
        </p:nvCxnSpPr>
        <p:spPr>
          <a:xfrm flipH="1" flipV="1">
            <a:off x="7089884" y="2643769"/>
            <a:ext cx="1" cy="13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r Verbinder 33"/>
          <p:cNvCxnSpPr>
            <a:stCxn id="16" idx="0"/>
          </p:cNvCxnSpPr>
          <p:nvPr/>
        </p:nvCxnSpPr>
        <p:spPr>
          <a:xfrm flipH="1" flipV="1">
            <a:off x="7374089" y="2643769"/>
            <a:ext cx="1" cy="139079"/>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hteck 34"/>
          <p:cNvSpPr/>
          <p:nvPr/>
        </p:nvSpPr>
        <p:spPr>
          <a:xfrm>
            <a:off x="2428518" y="2802194"/>
            <a:ext cx="947523" cy="52110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smtClean="0"/>
              <a:t>Raspberry Pi oder WindowsPC</a:t>
            </a:r>
          </a:p>
        </p:txBody>
      </p:sp>
      <p:cxnSp>
        <p:nvCxnSpPr>
          <p:cNvPr id="39" name="Gerade Verbindung mit Pfeil 38"/>
          <p:cNvCxnSpPr>
            <a:stCxn id="12" idx="1"/>
            <a:endCxn id="35" idx="3"/>
          </p:cNvCxnSpPr>
          <p:nvPr/>
        </p:nvCxnSpPr>
        <p:spPr>
          <a:xfrm flipH="1">
            <a:off x="3376041" y="3061004"/>
            <a:ext cx="2032646" cy="174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1" name="Textfeld 40"/>
          <p:cNvSpPr txBox="1"/>
          <p:nvPr/>
        </p:nvSpPr>
        <p:spPr>
          <a:xfrm>
            <a:off x="3706711" y="2610451"/>
            <a:ext cx="1300396" cy="430887"/>
          </a:xfrm>
          <a:prstGeom prst="rect">
            <a:avLst/>
          </a:prstGeom>
          <a:noFill/>
        </p:spPr>
        <p:txBody>
          <a:bodyPr wrap="square" rtlCol="0">
            <a:spAutoFit/>
          </a:bodyPr>
          <a:lstStyle/>
          <a:p>
            <a:pPr algn="ctr"/>
            <a:r>
              <a:rPr lang="de-DE" sz="1100" dirty="0" smtClean="0"/>
              <a:t>Unterbrechungs-signal</a:t>
            </a:r>
          </a:p>
        </p:txBody>
      </p:sp>
      <p:cxnSp>
        <p:nvCxnSpPr>
          <p:cNvPr id="42" name="Gerade Verbindung mit Pfeil 41"/>
          <p:cNvCxnSpPr>
            <a:stCxn id="46" idx="2"/>
          </p:cNvCxnSpPr>
          <p:nvPr/>
        </p:nvCxnSpPr>
        <p:spPr>
          <a:xfrm>
            <a:off x="6428653" y="1816952"/>
            <a:ext cx="221804" cy="67782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flipH="1">
            <a:off x="7419398" y="1448576"/>
            <a:ext cx="485354" cy="104620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flipH="1" flipV="1">
            <a:off x="6689671" y="4112529"/>
            <a:ext cx="201827" cy="101012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6390069" y="5147003"/>
            <a:ext cx="1188146" cy="276999"/>
          </a:xfrm>
          <a:prstGeom prst="rect">
            <a:avLst/>
          </a:prstGeom>
          <a:noFill/>
        </p:spPr>
        <p:txBody>
          <a:bodyPr wrap="none" rtlCol="0">
            <a:spAutoFit/>
          </a:bodyPr>
          <a:lstStyle/>
          <a:p>
            <a:r>
              <a:rPr lang="de-DE" sz="1200" dirty="0" smtClean="0"/>
              <a:t>Umlenkspiegel</a:t>
            </a:r>
            <a:endParaRPr lang="de-DE" sz="1200" dirty="0"/>
          </a:p>
        </p:txBody>
      </p:sp>
      <p:sp>
        <p:nvSpPr>
          <p:cNvPr id="46" name="Textfeld 45"/>
          <p:cNvSpPr txBox="1"/>
          <p:nvPr/>
        </p:nvSpPr>
        <p:spPr>
          <a:xfrm>
            <a:off x="5869012" y="1355287"/>
            <a:ext cx="1119281" cy="461665"/>
          </a:xfrm>
          <a:prstGeom prst="rect">
            <a:avLst/>
          </a:prstGeom>
          <a:noFill/>
        </p:spPr>
        <p:txBody>
          <a:bodyPr wrap="none" rtlCol="0">
            <a:spAutoFit/>
          </a:bodyPr>
          <a:lstStyle/>
          <a:p>
            <a:pPr algn="ctr"/>
            <a:r>
              <a:rPr lang="de-DE" sz="1200" dirty="0" smtClean="0"/>
              <a:t>Galvanometer-</a:t>
            </a:r>
          </a:p>
          <a:p>
            <a:pPr algn="ctr"/>
            <a:r>
              <a:rPr lang="de-DE" sz="1200" dirty="0" err="1" smtClean="0"/>
              <a:t>scanner</a:t>
            </a:r>
            <a:endParaRPr lang="de-DE" sz="1200" dirty="0"/>
          </a:p>
        </p:txBody>
      </p:sp>
      <p:sp>
        <p:nvSpPr>
          <p:cNvPr id="47" name="Textfeld 46"/>
          <p:cNvSpPr txBox="1"/>
          <p:nvPr/>
        </p:nvSpPr>
        <p:spPr>
          <a:xfrm>
            <a:off x="7468080" y="1206579"/>
            <a:ext cx="945580" cy="276999"/>
          </a:xfrm>
          <a:prstGeom prst="rect">
            <a:avLst/>
          </a:prstGeom>
          <a:noFill/>
        </p:spPr>
        <p:txBody>
          <a:bodyPr wrap="none" rtlCol="0">
            <a:spAutoFit/>
          </a:bodyPr>
          <a:lstStyle/>
          <a:p>
            <a:r>
              <a:rPr lang="de-DE" sz="1200" dirty="0" smtClean="0"/>
              <a:t>Laserdioden</a:t>
            </a:r>
            <a:endParaRPr lang="de-DE" sz="1200" dirty="0"/>
          </a:p>
        </p:txBody>
      </p:sp>
      <p:cxnSp>
        <p:nvCxnSpPr>
          <p:cNvPr id="48" name="Gerader Verbinder 47"/>
          <p:cNvCxnSpPr/>
          <p:nvPr/>
        </p:nvCxnSpPr>
        <p:spPr>
          <a:xfrm>
            <a:off x="5295021" y="4263142"/>
            <a:ext cx="152400" cy="635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p:nvPr/>
        </p:nvCxnSpPr>
        <p:spPr>
          <a:xfrm>
            <a:off x="5513719" y="4163102"/>
            <a:ext cx="197708" cy="4736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a:off x="5829117" y="4099958"/>
            <a:ext cx="215900" cy="4762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a:off x="6132800" y="4024555"/>
            <a:ext cx="222250" cy="5397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7001551" y="4035966"/>
            <a:ext cx="20320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V="1">
            <a:off x="7251479" y="4083430"/>
            <a:ext cx="162359" cy="5085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854325" y="3987024"/>
            <a:ext cx="127000" cy="7461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Gerader Verbinder 54"/>
          <p:cNvCxnSpPr/>
          <p:nvPr/>
        </p:nvCxnSpPr>
        <p:spPr>
          <a:xfrm>
            <a:off x="6380319" y="3998283"/>
            <a:ext cx="17145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Gerader Verbinder 55"/>
          <p:cNvCxnSpPr/>
          <p:nvPr/>
        </p:nvCxnSpPr>
        <p:spPr>
          <a:xfrm>
            <a:off x="6600599" y="4034742"/>
            <a:ext cx="18638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7" name="Textfeld 56"/>
          <p:cNvSpPr txBox="1"/>
          <p:nvPr/>
        </p:nvSpPr>
        <p:spPr>
          <a:xfrm>
            <a:off x="5894880" y="3284798"/>
            <a:ext cx="461665" cy="92398"/>
          </a:xfrm>
          <a:prstGeom prst="rect">
            <a:avLst/>
          </a:prstGeom>
          <a:noFill/>
        </p:spPr>
        <p:txBody>
          <a:bodyPr vert="eaVert" wrap="none" rtlCol="0">
            <a:spAutoFit/>
          </a:bodyPr>
          <a:lstStyle/>
          <a:p>
            <a:endParaRPr lang="de-DE" dirty="0"/>
          </a:p>
        </p:txBody>
      </p:sp>
      <p:sp>
        <p:nvSpPr>
          <p:cNvPr id="58" name="Textfeld 57"/>
          <p:cNvSpPr txBox="1"/>
          <p:nvPr/>
        </p:nvSpPr>
        <p:spPr>
          <a:xfrm>
            <a:off x="5170390" y="3157335"/>
            <a:ext cx="1228685" cy="523220"/>
          </a:xfrm>
          <a:prstGeom prst="rect">
            <a:avLst/>
          </a:prstGeom>
          <a:noFill/>
        </p:spPr>
        <p:txBody>
          <a:bodyPr wrap="square" rtlCol="0">
            <a:spAutoFit/>
          </a:bodyPr>
          <a:lstStyle/>
          <a:p>
            <a:r>
              <a:rPr lang="de-DE" dirty="0" smtClean="0"/>
              <a:t>Ansteuerung Lasterharfe</a:t>
            </a:r>
          </a:p>
        </p:txBody>
      </p:sp>
      <p:cxnSp>
        <p:nvCxnSpPr>
          <p:cNvPr id="62" name="Gerader Verbinder 61"/>
          <p:cNvCxnSpPr>
            <a:stCxn id="14" idx="3"/>
          </p:cNvCxnSpPr>
          <p:nvPr/>
        </p:nvCxnSpPr>
        <p:spPr>
          <a:xfrm flipH="1">
            <a:off x="5372218" y="2732326"/>
            <a:ext cx="1317453" cy="156594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6" name="Gerader Verbinder 95"/>
          <p:cNvCxnSpPr>
            <a:stCxn id="14" idx="3"/>
          </p:cNvCxnSpPr>
          <p:nvPr/>
        </p:nvCxnSpPr>
        <p:spPr>
          <a:xfrm flipH="1">
            <a:off x="5619301" y="2732326"/>
            <a:ext cx="1070370" cy="14646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8" name="Gerader Verbinder 97"/>
          <p:cNvCxnSpPr>
            <a:stCxn id="14" idx="3"/>
          </p:cNvCxnSpPr>
          <p:nvPr/>
        </p:nvCxnSpPr>
        <p:spPr>
          <a:xfrm flipH="1">
            <a:off x="5953243" y="2732326"/>
            <a:ext cx="736428" cy="138020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a:stCxn id="14" idx="3"/>
          </p:cNvCxnSpPr>
          <p:nvPr/>
        </p:nvCxnSpPr>
        <p:spPr>
          <a:xfrm flipH="1">
            <a:off x="6273918" y="2732326"/>
            <a:ext cx="415753" cy="13024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2" name="Gerader Verbinder 101"/>
          <p:cNvCxnSpPr>
            <a:stCxn id="14" idx="3"/>
          </p:cNvCxnSpPr>
          <p:nvPr/>
        </p:nvCxnSpPr>
        <p:spPr>
          <a:xfrm flipH="1">
            <a:off x="6481794" y="2732326"/>
            <a:ext cx="207877" cy="13024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Gerader Verbinder 103"/>
          <p:cNvCxnSpPr>
            <a:stCxn id="14" idx="3"/>
          </p:cNvCxnSpPr>
          <p:nvPr/>
        </p:nvCxnSpPr>
        <p:spPr>
          <a:xfrm>
            <a:off x="6689671" y="2732326"/>
            <a:ext cx="14931" cy="1277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6" name="Gerader Verbinder 105"/>
          <p:cNvCxnSpPr>
            <a:stCxn id="14" idx="3"/>
          </p:cNvCxnSpPr>
          <p:nvPr/>
        </p:nvCxnSpPr>
        <p:spPr>
          <a:xfrm>
            <a:off x="6689671" y="2732326"/>
            <a:ext cx="201827" cy="1277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8" name="Gerader Verbinder 107"/>
          <p:cNvCxnSpPr>
            <a:stCxn id="14" idx="3"/>
          </p:cNvCxnSpPr>
          <p:nvPr/>
        </p:nvCxnSpPr>
        <p:spPr>
          <a:xfrm>
            <a:off x="6689671" y="2732326"/>
            <a:ext cx="400213" cy="129209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3" name="Gerader Verbinder 112"/>
          <p:cNvCxnSpPr>
            <a:stCxn id="14" idx="3"/>
          </p:cNvCxnSpPr>
          <p:nvPr/>
        </p:nvCxnSpPr>
        <p:spPr>
          <a:xfrm>
            <a:off x="6689671" y="2732326"/>
            <a:ext cx="637756" cy="135639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5" name="Gerader Verbinder 114"/>
          <p:cNvCxnSpPr>
            <a:stCxn id="14" idx="3"/>
          </p:cNvCxnSpPr>
          <p:nvPr/>
        </p:nvCxnSpPr>
        <p:spPr>
          <a:xfrm>
            <a:off x="6689671" y="2732326"/>
            <a:ext cx="899992" cy="1404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3" name="Gerader Verbinder 132"/>
          <p:cNvCxnSpPr>
            <a:stCxn id="14" idx="3"/>
          </p:cNvCxnSpPr>
          <p:nvPr/>
        </p:nvCxnSpPr>
        <p:spPr>
          <a:xfrm>
            <a:off x="6689671" y="2732326"/>
            <a:ext cx="1333916" cy="15308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7" name="Gerader Verbinder 136"/>
          <p:cNvCxnSpPr>
            <a:stCxn id="14" idx="3"/>
          </p:cNvCxnSpPr>
          <p:nvPr/>
        </p:nvCxnSpPr>
        <p:spPr>
          <a:xfrm>
            <a:off x="6689671" y="2732326"/>
            <a:ext cx="1101255" cy="14646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2330196" y="2271252"/>
            <a:ext cx="1425678" cy="523220"/>
          </a:xfrm>
          <a:prstGeom prst="rect">
            <a:avLst/>
          </a:prstGeom>
          <a:noFill/>
        </p:spPr>
        <p:txBody>
          <a:bodyPr wrap="square" rtlCol="0">
            <a:spAutoFit/>
          </a:bodyPr>
          <a:lstStyle/>
          <a:p>
            <a:r>
              <a:rPr lang="de-DE" dirty="0" smtClean="0"/>
              <a:t>Synthesizer &amp; Konfiguration</a:t>
            </a:r>
            <a:endParaRPr lang="de-DE" dirty="0"/>
          </a:p>
        </p:txBody>
      </p:sp>
    </p:spTree>
    <p:extLst>
      <p:ext uri="{BB962C8B-B14F-4D97-AF65-F5344CB8AC3E}">
        <p14:creationId xmlns:p14="http://schemas.microsoft.com/office/powerpoint/2010/main" val="400651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grpId="0" nodeType="clickEffect">
                                  <p:stCondLst>
                                    <p:cond delay="0"/>
                                  </p:stCondLst>
                                  <p:endCondLst>
                                    <p:cond evt="onNext" delay="0">
                                      <p:tgtEl>
                                        <p:sldTgt/>
                                      </p:tgtEl>
                                    </p:cond>
                                  </p:end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par>
                                <p:cTn id="8" presetID="26" presetClass="emph" presetSubtype="0" repeatCount="indefinite" fill="hold" grpId="0" nodeType="withEffect">
                                  <p:stCondLst>
                                    <p:cond delay="0"/>
                                  </p:stCondLst>
                                  <p:endCondLst>
                                    <p:cond evt="onNext" delay="0">
                                      <p:tgtEl>
                                        <p:sldTgt/>
                                      </p:tgtEl>
                                    </p:cond>
                                  </p:endCondLst>
                                  <p:childTnLst>
                                    <p:animEffect transition="out" filter="fade">
                                      <p:cBhvr>
                                        <p:cTn id="9" dur="500" tmFilter="0, 0; .2, .5; .8, .5; 1, 0"/>
                                        <p:tgtEl>
                                          <p:spTgt spid="16"/>
                                        </p:tgtEl>
                                      </p:cBhvr>
                                    </p:animEffect>
                                    <p:animScale>
                                      <p:cBhvr>
                                        <p:cTn id="10" dur="250" autoRev="1" fill="hold"/>
                                        <p:tgtEl>
                                          <p:spTgt spid="16"/>
                                        </p:tgtEl>
                                      </p:cBhvr>
                                      <p:by x="105000" y="105000"/>
                                    </p:animScale>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 tmFilter="0, 0; .2, .5; .8, .5; 1, 0"/>
                                        <p:tgtEl>
                                          <p:spTgt spid="17"/>
                                        </p:tgtEl>
                                      </p:cBhvr>
                                    </p:animEffect>
                                    <p:animScale>
                                      <p:cBhvr>
                                        <p:cTn id="13" dur="250" autoRev="1" fill="hold"/>
                                        <p:tgtEl>
                                          <p:spTgt spid="17"/>
                                        </p:tgtEl>
                                      </p:cBhvr>
                                      <p:by x="105000" y="105000"/>
                                    </p:animScale>
                                  </p:childTnLst>
                                </p:cTn>
                              </p:par>
                              <p:par>
                                <p:cTn id="14" presetID="26" presetClass="emph" presetSubtype="0" repeatCount="indefinite" fill="hold" nodeType="withEffect">
                                  <p:stCondLst>
                                    <p:cond delay="0"/>
                                  </p:stCondLst>
                                  <p:endCondLst>
                                    <p:cond evt="onNext" delay="0">
                                      <p:tgtEl>
                                        <p:sldTgt/>
                                      </p:tgtEl>
                                    </p:cond>
                                  </p:endCondLst>
                                  <p:childTnLst>
                                    <p:animEffect transition="out" filter="fade">
                                      <p:cBhvr>
                                        <p:cTn id="15" dur="500" tmFilter="0, 0; .2, .5; .8, .5; 1, 0"/>
                                        <p:tgtEl>
                                          <p:spTgt spid="18"/>
                                        </p:tgtEl>
                                      </p:cBhvr>
                                    </p:animEffect>
                                    <p:animScale>
                                      <p:cBhvr>
                                        <p:cTn id="16" dur="250" autoRev="1" fill="hold"/>
                                        <p:tgtEl>
                                          <p:spTgt spid="18"/>
                                        </p:tgtEl>
                                      </p:cBhvr>
                                      <p:by x="105000" y="105000"/>
                                    </p:animScale>
                                  </p:childTnLst>
                                </p:cTn>
                              </p:par>
                              <p:par>
                                <p:cTn id="17" presetID="26" presetClass="emph" presetSubtype="0" repeatCount="indefinite" fill="hold" nodeType="withEffect">
                                  <p:stCondLst>
                                    <p:cond delay="0"/>
                                  </p:stCondLst>
                                  <p:endCondLst>
                                    <p:cond evt="onNext" delay="0">
                                      <p:tgtEl>
                                        <p:sldTgt/>
                                      </p:tgtEl>
                                    </p:cond>
                                  </p:endCondLst>
                                  <p:childTnLst>
                                    <p:animEffect transition="out" filter="fade">
                                      <p:cBhvr>
                                        <p:cTn id="18" dur="500" tmFilter="0, 0; .2, .5; .8, .5; 1, 0"/>
                                        <p:tgtEl>
                                          <p:spTgt spid="19"/>
                                        </p:tgtEl>
                                      </p:cBhvr>
                                    </p:animEffect>
                                    <p:animScale>
                                      <p:cBhvr>
                                        <p:cTn id="19" dur="250" autoRev="1" fill="hold"/>
                                        <p:tgtEl>
                                          <p:spTgt spid="19"/>
                                        </p:tgtEl>
                                      </p:cBhvr>
                                      <p:by x="105000" y="105000"/>
                                    </p:animScale>
                                  </p:childTnLst>
                                </p:cTn>
                              </p:par>
                              <p:par>
                                <p:cTn id="20" presetID="26" presetClass="emph" presetSubtype="0" repeatCount="indefinite" fill="hold" nodeType="withEffect">
                                  <p:stCondLst>
                                    <p:cond delay="0"/>
                                  </p:stCondLst>
                                  <p:endCondLst>
                                    <p:cond evt="onNext" delay="0">
                                      <p:tgtEl>
                                        <p:sldTgt/>
                                      </p:tgtEl>
                                    </p:cond>
                                  </p:endCondLst>
                                  <p:childTnLst>
                                    <p:animEffect transition="out" filter="fade">
                                      <p:cBhvr>
                                        <p:cTn id="21" dur="500" tmFilter="0, 0; .2, .5; .8, .5; 1, 0"/>
                                        <p:tgtEl>
                                          <p:spTgt spid="33"/>
                                        </p:tgtEl>
                                      </p:cBhvr>
                                    </p:animEffect>
                                    <p:animScale>
                                      <p:cBhvr>
                                        <p:cTn id="22" dur="250" autoRev="1" fill="hold"/>
                                        <p:tgtEl>
                                          <p:spTgt spid="33"/>
                                        </p:tgtEl>
                                      </p:cBhvr>
                                      <p:by x="105000" y="105000"/>
                                    </p:animScale>
                                  </p:childTnLst>
                                </p:cTn>
                              </p:par>
                              <p:par>
                                <p:cTn id="23" presetID="26" presetClass="emph" presetSubtype="0" repeatCount="indefinite" fill="hold" nodeType="withEffect">
                                  <p:stCondLst>
                                    <p:cond delay="0"/>
                                  </p:stCondLst>
                                  <p:endCondLst>
                                    <p:cond evt="onNext" delay="0">
                                      <p:tgtEl>
                                        <p:sldTgt/>
                                      </p:tgtEl>
                                    </p:cond>
                                  </p:endCondLst>
                                  <p:childTnLst>
                                    <p:animEffect transition="out" filter="fade">
                                      <p:cBhvr>
                                        <p:cTn id="24" dur="500" tmFilter="0, 0; .2, .5; .8, .5; 1, 0"/>
                                        <p:tgtEl>
                                          <p:spTgt spid="34"/>
                                        </p:tgtEl>
                                      </p:cBhvr>
                                    </p:animEffect>
                                    <p:animScale>
                                      <p:cBhvr>
                                        <p:cTn id="25" dur="250" autoRev="1" fill="hold"/>
                                        <p:tgtEl>
                                          <p:spTgt spid="34"/>
                                        </p:tgtEl>
                                      </p:cBhvr>
                                      <p:by x="105000" y="105000"/>
                                    </p:animScale>
                                  </p:childTnLst>
                                </p:cTn>
                              </p:par>
                              <p:par>
                                <p:cTn id="26" presetID="26" presetClass="emph" presetSubtype="0" repeatCount="indefinite" fill="hold" nodeType="withEffect">
                                  <p:stCondLst>
                                    <p:cond delay="0"/>
                                  </p:stCondLst>
                                  <p:endCondLst>
                                    <p:cond evt="onNext" delay="0">
                                      <p:tgtEl>
                                        <p:sldTgt/>
                                      </p:tgtEl>
                                    </p:cond>
                                  </p:endCondLst>
                                  <p:childTnLst>
                                    <p:animEffect transition="out" filter="fade">
                                      <p:cBhvr>
                                        <p:cTn id="27" dur="500" tmFilter="0, 0; .2, .5; .8, .5; 1, 0"/>
                                        <p:tgtEl>
                                          <p:spTgt spid="32"/>
                                        </p:tgtEl>
                                      </p:cBhvr>
                                    </p:animEffect>
                                    <p:animScale>
                                      <p:cBhvr>
                                        <p:cTn id="28" dur="250" autoRev="1" fill="hold"/>
                                        <p:tgtEl>
                                          <p:spTgt spid="32"/>
                                        </p:tgtEl>
                                      </p:cBhvr>
                                      <p:by x="105000" y="105000"/>
                                    </p:animScale>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6" presetClass="emph" presetSubtype="0" repeatCount="indefinite" fill="hold" grpId="0" nodeType="clickEffect">
                                  <p:stCondLst>
                                    <p:cond delay="0"/>
                                  </p:stCondLst>
                                  <p:endCondLst>
                                    <p:cond evt="onNext" delay="0">
                                      <p:tgtEl>
                                        <p:sldTgt/>
                                      </p:tgtEl>
                                    </p:cond>
                                  </p:endCondLst>
                                  <p:childTnLst>
                                    <p:animEffect transition="out" filter="fade">
                                      <p:cBhvr>
                                        <p:cTn id="36" dur="500" tmFilter="0, 0; .2, .5; .8, .5; 1, 0"/>
                                        <p:tgtEl>
                                          <p:spTgt spid="14"/>
                                        </p:tgtEl>
                                      </p:cBhvr>
                                    </p:animEffect>
                                    <p:animScale>
                                      <p:cBhvr>
                                        <p:cTn id="37" dur="250" autoRev="1" fill="hold"/>
                                        <p:tgtEl>
                                          <p:spTgt spid="14"/>
                                        </p:tgtEl>
                                      </p:cBhvr>
                                      <p:by x="105000" y="105000"/>
                                    </p:animScale>
                                  </p:childTnLst>
                                </p:cTn>
                              </p:par>
                              <p:par>
                                <p:cTn id="38" presetID="1"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repeatCount="indefinite" fill="hold" nodeType="clickEffect">
                                  <p:stCondLst>
                                    <p:cond delay="0"/>
                                  </p:stCondLst>
                                  <p:endCondLst>
                                    <p:cond evt="onNext" delay="0">
                                      <p:tgtEl>
                                        <p:sldTgt/>
                                      </p:tgtEl>
                                    </p:cond>
                                  </p:endCondLst>
                                  <p:childTnLst>
                                    <p:animEffect transition="out" filter="fade">
                                      <p:cBhvr>
                                        <p:cTn id="45" dur="500" tmFilter="0, 0; .2, .5; .8, .5; 1, 0"/>
                                        <p:tgtEl>
                                          <p:spTgt spid="48"/>
                                        </p:tgtEl>
                                      </p:cBhvr>
                                    </p:animEffect>
                                    <p:animScale>
                                      <p:cBhvr>
                                        <p:cTn id="46" dur="250" autoRev="1" fill="hold"/>
                                        <p:tgtEl>
                                          <p:spTgt spid="48"/>
                                        </p:tgtEl>
                                      </p:cBhvr>
                                      <p:by x="105000" y="105000"/>
                                    </p:animScale>
                                  </p:childTnLst>
                                </p:cTn>
                              </p:par>
                              <p:par>
                                <p:cTn id="47" presetID="26" presetClass="emph" presetSubtype="0" repeatCount="indefinite" fill="hold" nodeType="withEffect">
                                  <p:stCondLst>
                                    <p:cond delay="0"/>
                                  </p:stCondLst>
                                  <p:endCondLst>
                                    <p:cond evt="onNext" delay="0">
                                      <p:tgtEl>
                                        <p:sldTgt/>
                                      </p:tgtEl>
                                    </p:cond>
                                  </p:endCondLst>
                                  <p:childTnLst>
                                    <p:animEffect transition="out" filter="fade">
                                      <p:cBhvr>
                                        <p:cTn id="48" dur="500" tmFilter="0, 0; .2, .5; .8, .5; 1, 0"/>
                                        <p:tgtEl>
                                          <p:spTgt spid="49"/>
                                        </p:tgtEl>
                                      </p:cBhvr>
                                    </p:animEffect>
                                    <p:animScale>
                                      <p:cBhvr>
                                        <p:cTn id="49" dur="250" autoRev="1" fill="hold"/>
                                        <p:tgtEl>
                                          <p:spTgt spid="49"/>
                                        </p:tgtEl>
                                      </p:cBhvr>
                                      <p:by x="105000" y="105000"/>
                                    </p:animScale>
                                  </p:childTnLst>
                                </p:cTn>
                              </p:par>
                              <p:par>
                                <p:cTn id="50" presetID="26" presetClass="emph" presetSubtype="0" repeatCount="indefinite" fill="hold" nodeType="withEffect">
                                  <p:stCondLst>
                                    <p:cond delay="0"/>
                                  </p:stCondLst>
                                  <p:endCondLst>
                                    <p:cond evt="onNext" delay="0">
                                      <p:tgtEl>
                                        <p:sldTgt/>
                                      </p:tgtEl>
                                    </p:cond>
                                  </p:endCondLst>
                                  <p:childTnLst>
                                    <p:animEffect transition="out" filter="fade">
                                      <p:cBhvr>
                                        <p:cTn id="51" dur="500" tmFilter="0, 0; .2, .5; .8, .5; 1, 0"/>
                                        <p:tgtEl>
                                          <p:spTgt spid="50"/>
                                        </p:tgtEl>
                                      </p:cBhvr>
                                    </p:animEffect>
                                    <p:animScale>
                                      <p:cBhvr>
                                        <p:cTn id="52" dur="250" autoRev="1" fill="hold"/>
                                        <p:tgtEl>
                                          <p:spTgt spid="50"/>
                                        </p:tgtEl>
                                      </p:cBhvr>
                                      <p:by x="105000" y="105000"/>
                                    </p:animScale>
                                  </p:childTnLst>
                                </p:cTn>
                              </p:par>
                              <p:par>
                                <p:cTn id="53" presetID="26" presetClass="emph" presetSubtype="0" repeatCount="indefinite" fill="hold" nodeType="withEffect">
                                  <p:stCondLst>
                                    <p:cond delay="0"/>
                                  </p:stCondLst>
                                  <p:endCondLst>
                                    <p:cond evt="onNext" delay="0">
                                      <p:tgtEl>
                                        <p:sldTgt/>
                                      </p:tgtEl>
                                    </p:cond>
                                  </p:endCondLst>
                                  <p:childTnLst>
                                    <p:animEffect transition="out" filter="fade">
                                      <p:cBhvr>
                                        <p:cTn id="54" dur="500" tmFilter="0, 0; .2, .5; .8, .5; 1, 0"/>
                                        <p:tgtEl>
                                          <p:spTgt spid="55"/>
                                        </p:tgtEl>
                                      </p:cBhvr>
                                    </p:animEffect>
                                    <p:animScale>
                                      <p:cBhvr>
                                        <p:cTn id="55" dur="250" autoRev="1" fill="hold"/>
                                        <p:tgtEl>
                                          <p:spTgt spid="55"/>
                                        </p:tgtEl>
                                      </p:cBhvr>
                                      <p:by x="105000" y="105000"/>
                                    </p:animScale>
                                  </p:childTnLst>
                                </p:cTn>
                              </p:par>
                              <p:par>
                                <p:cTn id="56" presetID="26" presetClass="emph" presetSubtype="0" repeatCount="indefinite" fill="hold" nodeType="withEffect">
                                  <p:stCondLst>
                                    <p:cond delay="0"/>
                                  </p:stCondLst>
                                  <p:endCondLst>
                                    <p:cond evt="onNext" delay="0">
                                      <p:tgtEl>
                                        <p:sldTgt/>
                                      </p:tgtEl>
                                    </p:cond>
                                  </p:endCondLst>
                                  <p:childTnLst>
                                    <p:animEffect transition="out" filter="fade">
                                      <p:cBhvr>
                                        <p:cTn id="57" dur="500" tmFilter="0, 0; .2, .5; .8, .5; 1, 0"/>
                                        <p:tgtEl>
                                          <p:spTgt spid="51"/>
                                        </p:tgtEl>
                                      </p:cBhvr>
                                    </p:animEffect>
                                    <p:animScale>
                                      <p:cBhvr>
                                        <p:cTn id="58" dur="250" autoRev="1" fill="hold"/>
                                        <p:tgtEl>
                                          <p:spTgt spid="51"/>
                                        </p:tgtEl>
                                      </p:cBhvr>
                                      <p:by x="105000" y="105000"/>
                                    </p:animScale>
                                  </p:childTnLst>
                                </p:cTn>
                              </p:par>
                              <p:par>
                                <p:cTn id="59" presetID="26" presetClass="emph" presetSubtype="0" repeatCount="indefinite" fill="hold" nodeType="withEffect">
                                  <p:stCondLst>
                                    <p:cond delay="0"/>
                                  </p:stCondLst>
                                  <p:endCondLst>
                                    <p:cond evt="onNext" delay="0">
                                      <p:tgtEl>
                                        <p:sldTgt/>
                                      </p:tgtEl>
                                    </p:cond>
                                  </p:endCondLst>
                                  <p:childTnLst>
                                    <p:animEffect transition="out" filter="fade">
                                      <p:cBhvr>
                                        <p:cTn id="60" dur="500" tmFilter="0, 0; .2, .5; .8, .5; 1, 0"/>
                                        <p:tgtEl>
                                          <p:spTgt spid="56"/>
                                        </p:tgtEl>
                                      </p:cBhvr>
                                    </p:animEffect>
                                    <p:animScale>
                                      <p:cBhvr>
                                        <p:cTn id="61" dur="250" autoRev="1" fill="hold"/>
                                        <p:tgtEl>
                                          <p:spTgt spid="56"/>
                                        </p:tgtEl>
                                      </p:cBhvr>
                                      <p:by x="105000" y="105000"/>
                                    </p:animScale>
                                  </p:childTnLst>
                                </p:cTn>
                              </p:par>
                              <p:par>
                                <p:cTn id="62" presetID="26" presetClass="emph" presetSubtype="0" repeatCount="indefinite" fill="hold" nodeType="withEffect">
                                  <p:stCondLst>
                                    <p:cond delay="0"/>
                                  </p:stCondLst>
                                  <p:endCondLst>
                                    <p:cond evt="onNext" delay="0">
                                      <p:tgtEl>
                                        <p:sldTgt/>
                                      </p:tgtEl>
                                    </p:cond>
                                  </p:endCondLst>
                                  <p:childTnLst>
                                    <p:animEffect transition="out" filter="fade">
                                      <p:cBhvr>
                                        <p:cTn id="63" dur="500" tmFilter="0, 0; .2, .5; .8, .5; 1, 0"/>
                                        <p:tgtEl>
                                          <p:spTgt spid="54"/>
                                        </p:tgtEl>
                                      </p:cBhvr>
                                    </p:animEffect>
                                    <p:animScale>
                                      <p:cBhvr>
                                        <p:cTn id="64" dur="250" autoRev="1" fill="hold"/>
                                        <p:tgtEl>
                                          <p:spTgt spid="54"/>
                                        </p:tgtEl>
                                      </p:cBhvr>
                                      <p:by x="105000" y="105000"/>
                                    </p:animScale>
                                  </p:childTnLst>
                                </p:cTn>
                              </p:par>
                              <p:par>
                                <p:cTn id="65" presetID="26" presetClass="emph" presetSubtype="0" repeatCount="indefinite" fill="hold" nodeType="withEffect">
                                  <p:stCondLst>
                                    <p:cond delay="0"/>
                                  </p:stCondLst>
                                  <p:endCondLst>
                                    <p:cond evt="onNext" delay="0">
                                      <p:tgtEl>
                                        <p:sldTgt/>
                                      </p:tgtEl>
                                    </p:cond>
                                  </p:endCondLst>
                                  <p:childTnLst>
                                    <p:animEffect transition="out" filter="fade">
                                      <p:cBhvr>
                                        <p:cTn id="66" dur="500" tmFilter="0, 0; .2, .5; .8, .5; 1, 0"/>
                                        <p:tgtEl>
                                          <p:spTgt spid="52"/>
                                        </p:tgtEl>
                                      </p:cBhvr>
                                    </p:animEffect>
                                    <p:animScale>
                                      <p:cBhvr>
                                        <p:cTn id="67" dur="250" autoRev="1" fill="hold"/>
                                        <p:tgtEl>
                                          <p:spTgt spid="52"/>
                                        </p:tgtEl>
                                      </p:cBhvr>
                                      <p:by x="105000" y="105000"/>
                                    </p:animScale>
                                  </p:childTnLst>
                                </p:cTn>
                              </p:par>
                              <p:par>
                                <p:cTn id="68" presetID="26" presetClass="emph" presetSubtype="0" repeatCount="indefinite" fill="hold" nodeType="withEffect">
                                  <p:stCondLst>
                                    <p:cond delay="0"/>
                                  </p:stCondLst>
                                  <p:endCondLst>
                                    <p:cond evt="onNext" delay="0">
                                      <p:tgtEl>
                                        <p:sldTgt/>
                                      </p:tgtEl>
                                    </p:cond>
                                  </p:endCondLst>
                                  <p:childTnLst>
                                    <p:animEffect transition="out" filter="fade">
                                      <p:cBhvr>
                                        <p:cTn id="69" dur="500" tmFilter="0, 0; .2, .5; .8, .5; 1, 0"/>
                                        <p:tgtEl>
                                          <p:spTgt spid="53"/>
                                        </p:tgtEl>
                                      </p:cBhvr>
                                    </p:animEffect>
                                    <p:animScale>
                                      <p:cBhvr>
                                        <p:cTn id="70" dur="250" autoRev="1" fill="hold"/>
                                        <p:tgtEl>
                                          <p:spTgt spid="53"/>
                                        </p:tgtEl>
                                      </p:cBhvr>
                                      <p:by x="105000" y="105000"/>
                                    </p:animScale>
                                  </p:childTnLst>
                                </p:cTn>
                              </p:par>
                              <p:par>
                                <p:cTn id="71" presetID="26" presetClass="emph" presetSubtype="0" repeatCount="indefinite" fill="hold" nodeType="withEffect">
                                  <p:stCondLst>
                                    <p:cond delay="0"/>
                                  </p:stCondLst>
                                  <p:endCondLst>
                                    <p:cond evt="onNext" delay="0">
                                      <p:tgtEl>
                                        <p:sldTgt/>
                                      </p:tgtEl>
                                    </p:cond>
                                  </p:endCondLst>
                                  <p:childTnLst>
                                    <p:animEffect transition="out" filter="fade">
                                      <p:cBhvr>
                                        <p:cTn id="72" dur="500" tmFilter="0, 0; .2, .5; .8, .5; 1, 0"/>
                                        <p:tgtEl>
                                          <p:spTgt spid="26"/>
                                        </p:tgtEl>
                                      </p:cBhvr>
                                    </p:animEffect>
                                    <p:animScale>
                                      <p:cBhvr>
                                        <p:cTn id="73" dur="250" autoRev="1" fill="hold"/>
                                        <p:tgtEl>
                                          <p:spTgt spid="26"/>
                                        </p:tgtEl>
                                      </p:cBhvr>
                                      <p:by x="105000" y="105000"/>
                                    </p:animScale>
                                  </p:childTnLst>
                                </p:cTn>
                              </p:par>
                              <p:par>
                                <p:cTn id="74" presetID="26" presetClass="emph" presetSubtype="0" repeatCount="indefinite" fill="hold" nodeType="withEffect">
                                  <p:stCondLst>
                                    <p:cond delay="0"/>
                                  </p:stCondLst>
                                  <p:endCondLst>
                                    <p:cond evt="onNext" delay="0">
                                      <p:tgtEl>
                                        <p:sldTgt/>
                                      </p:tgtEl>
                                    </p:cond>
                                  </p:endCondLst>
                                  <p:childTnLst>
                                    <p:animEffect transition="out" filter="fade">
                                      <p:cBhvr>
                                        <p:cTn id="75" dur="500" tmFilter="0, 0; .2, .5; .8, .5; 1, 0"/>
                                        <p:tgtEl>
                                          <p:spTgt spid="28"/>
                                        </p:tgtEl>
                                      </p:cBhvr>
                                    </p:animEffect>
                                    <p:animScale>
                                      <p:cBhvr>
                                        <p:cTn id="76" dur="250" autoRev="1" fill="hold"/>
                                        <p:tgtEl>
                                          <p:spTgt spid="28"/>
                                        </p:tgtEl>
                                      </p:cBhvr>
                                      <p:by x="105000" y="105000"/>
                                    </p:animScale>
                                  </p:childTnLst>
                                </p:cTn>
                              </p:par>
                              <p:par>
                                <p:cTn id="77" presetID="26" presetClass="emph" presetSubtype="0" repeatCount="indefinite" fill="hold" nodeType="withEffect">
                                  <p:stCondLst>
                                    <p:cond delay="0"/>
                                  </p:stCondLst>
                                  <p:endCondLst>
                                    <p:cond evt="onNext" delay="0">
                                      <p:tgtEl>
                                        <p:sldTgt/>
                                      </p:tgtEl>
                                    </p:cond>
                                  </p:endCondLst>
                                  <p:childTnLst>
                                    <p:animEffect transition="out" filter="fade">
                                      <p:cBhvr>
                                        <p:cTn id="78" dur="500" tmFilter="0, 0; .2, .5; .8, .5; 1, 0"/>
                                        <p:tgtEl>
                                          <p:spTgt spid="27"/>
                                        </p:tgtEl>
                                      </p:cBhvr>
                                    </p:animEffect>
                                    <p:animScale>
                                      <p:cBhvr>
                                        <p:cTn id="79" dur="250" autoRev="1" fill="hold"/>
                                        <p:tgtEl>
                                          <p:spTgt spid="27"/>
                                        </p:tgtEl>
                                      </p:cBhvr>
                                      <p:by x="105000" y="105000"/>
                                    </p:animScale>
                                  </p:childTnLst>
                                </p:cTn>
                              </p:par>
                              <p:par>
                                <p:cTn id="80" presetID="1"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6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2"/>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9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0"/>
                                          </p:stCondLst>
                                        </p:cTn>
                                        <p:tgtEl>
                                          <p:spTgt spid="9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9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96"/>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98"/>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33"/>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37"/>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1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113"/>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08"/>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06"/>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04"/>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102"/>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00"/>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nodeType="clickEffect">
                                  <p:stCondLst>
                                    <p:cond delay="0"/>
                                  </p:stCondLst>
                                  <p:childTnLst>
                                    <p:set>
                                      <p:cBhvr>
                                        <p:cTn id="133" dur="1" fill="hold">
                                          <p:stCondLst>
                                            <p:cond delay="0"/>
                                          </p:stCondLst>
                                        </p:cTn>
                                        <p:tgtEl>
                                          <p:spTgt spid="62"/>
                                        </p:tgtEl>
                                        <p:attrNameLst>
                                          <p:attrName>style.visibility</p:attrName>
                                        </p:attrNameLst>
                                      </p:cBhvr>
                                      <p:to>
                                        <p:strVal val="hidden"/>
                                      </p:to>
                                    </p:set>
                                  </p:childTnLst>
                                </p:cTn>
                              </p:par>
                              <p:par>
                                <p:cTn id="134" presetID="1" presetClass="exit" presetSubtype="0" fill="hold" nodeType="withEffect">
                                  <p:stCondLst>
                                    <p:cond delay="0"/>
                                  </p:stCondLst>
                                  <p:childTnLst>
                                    <p:set>
                                      <p:cBhvr>
                                        <p:cTn id="135" dur="1" fill="hold">
                                          <p:stCondLst>
                                            <p:cond delay="0"/>
                                          </p:stCondLst>
                                        </p:cTn>
                                        <p:tgtEl>
                                          <p:spTgt spid="96"/>
                                        </p:tgtEl>
                                        <p:attrNameLst>
                                          <p:attrName>style.visibility</p:attrName>
                                        </p:attrNameLst>
                                      </p:cBhvr>
                                      <p:to>
                                        <p:strVal val="hidden"/>
                                      </p:to>
                                    </p:set>
                                  </p:childTnLst>
                                </p:cTn>
                              </p:par>
                              <p:par>
                                <p:cTn id="136" presetID="1" presetClass="exit" presetSubtype="0" fill="hold" nodeType="withEffect">
                                  <p:stCondLst>
                                    <p:cond delay="0"/>
                                  </p:stCondLst>
                                  <p:childTnLst>
                                    <p:set>
                                      <p:cBhvr>
                                        <p:cTn id="137" dur="1" fill="hold">
                                          <p:stCondLst>
                                            <p:cond delay="0"/>
                                          </p:stCondLst>
                                        </p:cTn>
                                        <p:tgtEl>
                                          <p:spTgt spid="98"/>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133"/>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137"/>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115"/>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113"/>
                                        </p:tgtEl>
                                        <p:attrNameLst>
                                          <p:attrName>style.visibility</p:attrName>
                                        </p:attrNameLst>
                                      </p:cBhvr>
                                      <p:to>
                                        <p:strVal val="hidden"/>
                                      </p:to>
                                    </p:set>
                                  </p:childTnLst>
                                </p:cTn>
                              </p:par>
                              <p:par>
                                <p:cTn id="146" presetID="1" presetClass="exit" presetSubtype="0" fill="hold" nodeType="withEffect">
                                  <p:stCondLst>
                                    <p:cond delay="0"/>
                                  </p:stCondLst>
                                  <p:childTnLst>
                                    <p:set>
                                      <p:cBhvr>
                                        <p:cTn id="147" dur="1" fill="hold">
                                          <p:stCondLst>
                                            <p:cond delay="0"/>
                                          </p:stCondLst>
                                        </p:cTn>
                                        <p:tgtEl>
                                          <p:spTgt spid="108"/>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106"/>
                                        </p:tgtEl>
                                        <p:attrNameLst>
                                          <p:attrName>style.visibility</p:attrName>
                                        </p:attrNameLst>
                                      </p:cBhvr>
                                      <p:to>
                                        <p:strVal val="hidden"/>
                                      </p:to>
                                    </p:set>
                                  </p:childTnLst>
                                </p:cTn>
                              </p:par>
                              <p:par>
                                <p:cTn id="150" presetID="1" presetClass="exit" presetSubtype="0" fill="hold" nodeType="withEffect">
                                  <p:stCondLst>
                                    <p:cond delay="0"/>
                                  </p:stCondLst>
                                  <p:childTnLst>
                                    <p:set>
                                      <p:cBhvr>
                                        <p:cTn id="151" dur="1" fill="hold">
                                          <p:stCondLst>
                                            <p:cond delay="0"/>
                                          </p:stCondLst>
                                        </p:cTn>
                                        <p:tgtEl>
                                          <p:spTgt spid="104"/>
                                        </p:tgtEl>
                                        <p:attrNameLst>
                                          <p:attrName>style.visibility</p:attrName>
                                        </p:attrNameLst>
                                      </p:cBhvr>
                                      <p:to>
                                        <p:strVal val="hidden"/>
                                      </p:to>
                                    </p:set>
                                  </p:childTnLst>
                                </p:cTn>
                              </p:par>
                              <p:par>
                                <p:cTn id="152" presetID="1" presetClass="exit" presetSubtype="0" fill="hold" nodeType="withEffect">
                                  <p:stCondLst>
                                    <p:cond delay="0"/>
                                  </p:stCondLst>
                                  <p:childTnLst>
                                    <p:set>
                                      <p:cBhvr>
                                        <p:cTn id="153" dur="1" fill="hold">
                                          <p:stCondLst>
                                            <p:cond delay="0"/>
                                          </p:stCondLst>
                                        </p:cTn>
                                        <p:tgtEl>
                                          <p:spTgt spid="102"/>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100"/>
                                        </p:tgtEl>
                                        <p:attrNameLst>
                                          <p:attrName>style.visibility</p:attrName>
                                        </p:attrNameLst>
                                      </p:cBhvr>
                                      <p:to>
                                        <p:strVal val="hidden"/>
                                      </p:to>
                                    </p:set>
                                  </p:childTnLst>
                                </p:cTn>
                              </p:par>
                              <p:par>
                                <p:cTn id="156" presetID="1" presetClass="entr" presetSubtype="0" fill="hold" grpId="0" nodeType="withEffect">
                                  <p:stCondLst>
                                    <p:cond delay="0"/>
                                  </p:stCondLst>
                                  <p:childTnLst>
                                    <p:set>
                                      <p:cBhvr>
                                        <p:cTn id="157" dur="1" fill="hold">
                                          <p:stCondLst>
                                            <p:cond delay="0"/>
                                          </p:stCondLst>
                                        </p:cTn>
                                        <p:tgtEl>
                                          <p:spTgt spid="5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3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41"/>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35" grpId="0" animBg="1"/>
      <p:bldP spid="41" grpId="0"/>
      <p:bldP spid="45" grpId="0"/>
      <p:bldP spid="46" grpId="0"/>
      <p:bldP spid="4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73038" y="1022555"/>
            <a:ext cx="11484000" cy="3855445"/>
          </a:xfrm>
        </p:spPr>
        <p:txBody>
          <a:bodyPr/>
          <a:lstStyle/>
          <a:p>
            <a:pPr marL="571500" indent="-457200">
              <a:buFont typeface="+mj-lt"/>
              <a:buAutoNum type="arabicParenBoth"/>
            </a:pPr>
            <a:r>
              <a:rPr lang="de-DE" sz="2000" b="1" dirty="0" smtClean="0">
                <a:solidFill>
                  <a:schemeClr val="tx1"/>
                </a:solidFill>
              </a:rPr>
              <a:t>Stand der Technik</a:t>
            </a:r>
          </a:p>
          <a:p>
            <a:pPr marL="1028700" lvl="1" indent="-457200"/>
            <a:r>
              <a:rPr lang="de-DE" b="1" dirty="0" smtClean="0">
                <a:solidFill>
                  <a:schemeClr val="accent6">
                    <a:lumMod val="60000"/>
                    <a:lumOff val="40000"/>
                  </a:schemeClr>
                </a:solidFill>
              </a:rPr>
              <a:t>Konstruktion</a:t>
            </a:r>
          </a:p>
          <a:p>
            <a:pPr marL="1028700" lvl="1" indent="-457200"/>
            <a:r>
              <a:rPr lang="de-DE" b="1" dirty="0" smtClean="0">
                <a:solidFill>
                  <a:schemeClr val="tx1"/>
                </a:solidFill>
              </a:rPr>
              <a:t>Software</a:t>
            </a:r>
          </a:p>
          <a:p>
            <a:pPr marL="571500" indent="-457200">
              <a:buFont typeface="+mj-lt"/>
              <a:buAutoNum type="arabicParenBoth"/>
            </a:pPr>
            <a:r>
              <a:rPr lang="de-DE" sz="2000" b="1" dirty="0" smtClean="0">
                <a:solidFill>
                  <a:schemeClr val="tx1"/>
                </a:solidFill>
              </a:rPr>
              <a:t> Zeitplan</a:t>
            </a:r>
          </a:p>
          <a:p>
            <a:pPr marL="571500" indent="-457200">
              <a:buFont typeface="+mj-lt"/>
              <a:buAutoNum type="arabicParenBoth"/>
            </a:pPr>
            <a:r>
              <a:rPr lang="de-DE" sz="2000" b="1" dirty="0" smtClean="0">
                <a:solidFill>
                  <a:schemeClr val="tx1"/>
                </a:solidFill>
              </a:rPr>
              <a:t> I^2C Bus und </a:t>
            </a:r>
            <a:r>
              <a:rPr lang="de-DE" sz="2000" b="1" dirty="0" smtClean="0">
                <a:solidFill>
                  <a:schemeClr val="tx1"/>
                </a:solidFill>
              </a:rPr>
              <a:t>Multiplexer</a:t>
            </a:r>
          </a:p>
          <a:p>
            <a:pPr marL="571500" indent="-457200">
              <a:buFont typeface="+mj-lt"/>
              <a:buAutoNum type="arabicParenBoth"/>
            </a:pPr>
            <a:r>
              <a:rPr lang="de-DE" sz="2000" b="1" dirty="0">
                <a:solidFill>
                  <a:schemeClr val="tx1"/>
                </a:solidFill>
              </a:rPr>
              <a:t>Maschine Learning &amp; Pattern Recognition</a:t>
            </a:r>
          </a:p>
          <a:p>
            <a:pPr marL="571500" indent="-457200">
              <a:buFont typeface="+mj-lt"/>
              <a:buAutoNum type="arabicParenBoth"/>
            </a:pPr>
            <a:r>
              <a:rPr lang="de-DE" sz="2000" b="1" dirty="0" smtClean="0">
                <a:solidFill>
                  <a:schemeClr val="tx1"/>
                </a:solidFill>
              </a:rPr>
              <a:t>Nächste </a:t>
            </a:r>
            <a:r>
              <a:rPr lang="de-DE" sz="2000" b="1" dirty="0" smtClean="0">
                <a:solidFill>
                  <a:schemeClr val="tx1"/>
                </a:solidFill>
              </a:rPr>
              <a:t>Schritte</a:t>
            </a:r>
          </a:p>
          <a:p>
            <a:pPr marL="571500" indent="-457200">
              <a:buFont typeface="+mj-lt"/>
              <a:buAutoNum type="arabicParenBoth"/>
            </a:pPr>
            <a:endParaRPr lang="de-DE" sz="2000" b="1" dirty="0" smtClean="0">
              <a:solidFill>
                <a:schemeClr val="tx1"/>
              </a:solidFill>
            </a:endParaRPr>
          </a:p>
          <a:p>
            <a:pPr>
              <a:buNone/>
            </a:pPr>
            <a:endParaRPr lang="de-DE" dirty="0"/>
          </a:p>
        </p:txBody>
      </p:sp>
      <p:sp>
        <p:nvSpPr>
          <p:cNvPr id="3" name="Titel 2"/>
          <p:cNvSpPr>
            <a:spLocks noGrp="1"/>
          </p:cNvSpPr>
          <p:nvPr>
            <p:ph type="title"/>
          </p:nvPr>
        </p:nvSpPr>
        <p:spPr/>
        <p:txBody>
          <a:bodyPr/>
          <a:lstStyle/>
          <a:p>
            <a:r>
              <a:rPr lang="de-DE" dirty="0" smtClean="0"/>
              <a:t>Inhaltsverzeichnis</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solidFill>
                  <a:schemeClr val="bg2"/>
                </a:solidFill>
              </a:rPr>
              <a:t>Konstruktion – Rahmen-Basis-Konstruktion</a:t>
            </a:r>
          </a:p>
        </p:txBody>
      </p:sp>
      <p:pic>
        <p:nvPicPr>
          <p:cNvPr id="5" name="Grafik 4"/>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1520676" y="1078047"/>
            <a:ext cx="7681649" cy="4892055"/>
          </a:xfrm>
          <a:prstGeom prst="rect">
            <a:avLst/>
          </a:prstGeom>
        </p:spPr>
      </p:pic>
    </p:spTree>
    <p:extLst>
      <p:ext uri="{BB962C8B-B14F-4D97-AF65-F5344CB8AC3E}">
        <p14:creationId xmlns:p14="http://schemas.microsoft.com/office/powerpoint/2010/main" val="3008181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bg2"/>
                </a:solidFill>
              </a:rPr>
              <a:t>Konstruktion – Rahmen-Basis-Konstruktion</a:t>
            </a:r>
            <a:endParaRPr lang="de-DE" dirty="0">
              <a:solidFill>
                <a:schemeClr val="bg2"/>
              </a:solidFill>
            </a:endParaRPr>
          </a:p>
        </p:txBody>
      </p:sp>
      <p:pic>
        <p:nvPicPr>
          <p:cNvPr id="25" name="Grafik 24"/>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3050346" y="1189711"/>
            <a:ext cx="2404428" cy="2338098"/>
          </a:xfrm>
          <a:prstGeom prst="rect">
            <a:avLst/>
          </a:prstGeom>
        </p:spPr>
      </p:pic>
      <p:pic>
        <p:nvPicPr>
          <p:cNvPr id="26" name="Grafik 25"/>
          <p:cNvPicPr>
            <a:picLocks noChangeAspect="1"/>
          </p:cNvPicPr>
          <p:nvPr/>
        </p:nvPicPr>
        <p:blipFill rotWithShape="1">
          <a:blip r:embed="rId3" cstate="email">
            <a:extLst>
              <a:ext uri="{28A0092B-C50C-407E-A947-70E740481C1C}">
                <a14:useLocalDpi xmlns:a14="http://schemas.microsoft.com/office/drawing/2010/main" val="0"/>
              </a:ext>
            </a:extLst>
          </a:blip>
          <a:srcRect b="-2"/>
          <a:stretch/>
        </p:blipFill>
        <p:spPr>
          <a:xfrm>
            <a:off x="3235972" y="2516474"/>
            <a:ext cx="2918478" cy="2204331"/>
          </a:xfrm>
          <a:prstGeom prst="rect">
            <a:avLst/>
          </a:prstGeom>
        </p:spPr>
      </p:pic>
      <p:pic>
        <p:nvPicPr>
          <p:cNvPr id="27" name="Grafik 26"/>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4455894" y="3431216"/>
            <a:ext cx="2669744" cy="1707973"/>
          </a:xfrm>
          <a:prstGeom prst="rect">
            <a:avLst/>
          </a:prstGeom>
        </p:spPr>
      </p:pic>
      <p:pic>
        <p:nvPicPr>
          <p:cNvPr id="23" name="Grafik 22"/>
          <p:cNvPicPr>
            <a:picLocks noChangeAspect="1"/>
          </p:cNvPicPr>
          <p:nvPr/>
        </p:nvPicPr>
        <p:blipFill rotWithShape="1">
          <a:blip r:embed="rId5" cstate="email">
            <a:extLst>
              <a:ext uri="{28A0092B-C50C-407E-A947-70E740481C1C}">
                <a14:useLocalDpi xmlns:a14="http://schemas.microsoft.com/office/drawing/2010/main" val="0"/>
              </a:ext>
            </a:extLst>
          </a:blip>
          <a:srcRect/>
          <a:stretch/>
        </p:blipFill>
        <p:spPr>
          <a:xfrm>
            <a:off x="5905570" y="3157049"/>
            <a:ext cx="1923542" cy="2354681"/>
          </a:xfrm>
          <a:prstGeom prst="rect">
            <a:avLst/>
          </a:prstGeom>
        </p:spPr>
      </p:pic>
      <p:pic>
        <p:nvPicPr>
          <p:cNvPr id="24" name="Grafik 23"/>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6301610" y="4166983"/>
            <a:ext cx="1991531" cy="1523955"/>
          </a:xfrm>
          <a:prstGeom prst="rect">
            <a:avLst/>
          </a:prstGeom>
        </p:spPr>
      </p:pic>
      <p:cxnSp>
        <p:nvCxnSpPr>
          <p:cNvPr id="15" name="Gerade Verbindung mit Pfeil 14"/>
          <p:cNvCxnSpPr/>
          <p:nvPr/>
        </p:nvCxnSpPr>
        <p:spPr>
          <a:xfrm>
            <a:off x="5770599" y="1792963"/>
            <a:ext cx="3424818" cy="2204675"/>
          </a:xfrm>
          <a:prstGeom prst="straightConnector1">
            <a:avLst/>
          </a:prstGeom>
          <a:ln w="57150">
            <a:solidFill>
              <a:schemeClr val="bg1"/>
            </a:solidFill>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Flussdiagramm: Verbindungsstelle 16"/>
          <p:cNvSpPr/>
          <p:nvPr/>
        </p:nvSpPr>
        <p:spPr>
          <a:xfrm>
            <a:off x="5621215" y="1635873"/>
            <a:ext cx="252622" cy="249493"/>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2600" dirty="0">
                <a:latin typeface="Frutiger 45 Light" panose="020B0300000000000000" pitchFamily="34" charset="0"/>
              </a:rPr>
              <a:t>1</a:t>
            </a:r>
          </a:p>
        </p:txBody>
      </p:sp>
      <p:sp>
        <p:nvSpPr>
          <p:cNvPr id="18" name="Flussdiagramm: Verbindungsstelle 17"/>
          <p:cNvSpPr/>
          <p:nvPr/>
        </p:nvSpPr>
        <p:spPr>
          <a:xfrm>
            <a:off x="6198454" y="2009545"/>
            <a:ext cx="252622" cy="249493"/>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2600" dirty="0">
                <a:latin typeface="Frutiger 45 Light" panose="020B0300000000000000" pitchFamily="34" charset="0"/>
              </a:rPr>
              <a:t>2</a:t>
            </a:r>
          </a:p>
        </p:txBody>
      </p:sp>
      <p:sp>
        <p:nvSpPr>
          <p:cNvPr id="19" name="Flussdiagramm: Verbindungsstelle 18"/>
          <p:cNvSpPr/>
          <p:nvPr/>
        </p:nvSpPr>
        <p:spPr>
          <a:xfrm>
            <a:off x="6853164" y="2394198"/>
            <a:ext cx="252622" cy="249493"/>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2600" dirty="0">
                <a:latin typeface="Frutiger 45 Light" panose="020B0300000000000000" pitchFamily="34" charset="0"/>
              </a:rPr>
              <a:t>3</a:t>
            </a:r>
          </a:p>
        </p:txBody>
      </p:sp>
      <p:sp>
        <p:nvSpPr>
          <p:cNvPr id="20" name="Flussdiagramm: Verbindungsstelle 19"/>
          <p:cNvSpPr/>
          <p:nvPr/>
        </p:nvSpPr>
        <p:spPr>
          <a:xfrm>
            <a:off x="8191399" y="3308316"/>
            <a:ext cx="252622" cy="249493"/>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2600" dirty="0">
                <a:latin typeface="Frutiger 45 Light" panose="020B0300000000000000" pitchFamily="34" charset="0"/>
              </a:rPr>
              <a:t>4</a:t>
            </a:r>
          </a:p>
        </p:txBody>
      </p:sp>
      <p:sp>
        <p:nvSpPr>
          <p:cNvPr id="21" name="Flussdiagramm: Verbindungsstelle 20"/>
          <p:cNvSpPr/>
          <p:nvPr/>
        </p:nvSpPr>
        <p:spPr>
          <a:xfrm>
            <a:off x="8821756" y="3685898"/>
            <a:ext cx="252622" cy="249493"/>
          </a:xfrm>
          <a:prstGeom prst="flowChart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e-DE" sz="2600" dirty="0">
                <a:latin typeface="Frutiger 45 Light" panose="020B0300000000000000" pitchFamily="34" charset="0"/>
              </a:rPr>
              <a:t>5</a:t>
            </a:r>
          </a:p>
        </p:txBody>
      </p:sp>
      <p:cxnSp>
        <p:nvCxnSpPr>
          <p:cNvPr id="9" name="Gerade Verbindung mit Pfeil 8"/>
          <p:cNvCxnSpPr/>
          <p:nvPr/>
        </p:nvCxnSpPr>
        <p:spPr>
          <a:xfrm>
            <a:off x="2996583" y="5620111"/>
            <a:ext cx="1866593" cy="724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a:off x="2996582" y="5555507"/>
            <a:ext cx="0" cy="135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4863175" y="5555508"/>
            <a:ext cx="0" cy="129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3081636" y="5186264"/>
            <a:ext cx="1696484" cy="492443"/>
          </a:xfrm>
          <a:prstGeom prst="rect">
            <a:avLst/>
          </a:prstGeom>
          <a:noFill/>
          <a:ln>
            <a:noFill/>
          </a:ln>
        </p:spPr>
        <p:txBody>
          <a:bodyPr wrap="square" rtlCol="0">
            <a:spAutoFit/>
          </a:bodyPr>
          <a:lstStyle/>
          <a:p>
            <a:pPr algn="ctr"/>
            <a:r>
              <a:rPr lang="de-DE" sz="2600" dirty="0">
                <a:latin typeface="Frutiger 45 Light" panose="020B0300000000000000" pitchFamily="34" charset="0"/>
                <a:cs typeface="Arial" panose="020B0604020202020204" pitchFamily="34" charset="0"/>
              </a:rPr>
              <a:t>1000</a:t>
            </a:r>
            <a:r>
              <a:rPr lang="de-DE" sz="1600" dirty="0">
                <a:cs typeface="Arial" panose="020B0604020202020204" pitchFamily="34" charset="0"/>
              </a:rPr>
              <a:t> </a:t>
            </a:r>
            <a:r>
              <a:rPr lang="de-DE" sz="2600" dirty="0">
                <a:latin typeface="Frutiger 45 Light" panose="020B0300000000000000" pitchFamily="34" charset="0"/>
                <a:cs typeface="Arial" panose="020B0604020202020204" pitchFamily="34" charset="0"/>
              </a:rPr>
              <a:t>mm</a:t>
            </a:r>
          </a:p>
        </p:txBody>
      </p:sp>
    </p:spTree>
    <p:extLst>
      <p:ext uri="{BB962C8B-B14F-4D97-AF65-F5344CB8AC3E}">
        <p14:creationId xmlns:p14="http://schemas.microsoft.com/office/powerpoint/2010/main" val="358730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384175" y="201613"/>
            <a:ext cx="11483975" cy="542925"/>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de-DE" sz="2000" b="1" i="0" u="none" strike="noStrike" cap="none" dirty="0" smtClean="0">
                <a:solidFill>
                  <a:schemeClr val="dk2"/>
                </a:solidFill>
                <a:latin typeface="Arial"/>
                <a:ea typeface="Arial"/>
                <a:cs typeface="Arial"/>
                <a:sym typeface="Arial"/>
              </a:rPr>
              <a:t>Konstruktion - Prismenbank</a:t>
            </a:r>
            <a:endParaRPr dirty="0"/>
          </a:p>
        </p:txBody>
      </p:sp>
      <p:cxnSp>
        <p:nvCxnSpPr>
          <p:cNvPr id="8" name="Gerader Verbinder 7"/>
          <p:cNvCxnSpPr/>
          <p:nvPr/>
        </p:nvCxnSpPr>
        <p:spPr>
          <a:xfrm>
            <a:off x="2456352" y="2269701"/>
            <a:ext cx="2949146"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5405498" y="2269701"/>
            <a:ext cx="0" cy="2413687"/>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a:off x="2456352" y="2269701"/>
            <a:ext cx="678" cy="2384212"/>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1" name="Bogen 10"/>
          <p:cNvSpPr/>
          <p:nvPr/>
        </p:nvSpPr>
        <p:spPr>
          <a:xfrm>
            <a:off x="6418752" y="3509894"/>
            <a:ext cx="2949146" cy="1264509"/>
          </a:xfrm>
          <a:prstGeom prst="arc">
            <a:avLst>
              <a:gd name="adj1" fmla="val 10844727"/>
              <a:gd name="adj2" fmla="val 21592078"/>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4" name="Auf der gleichen Seite des Rechtecks liegende Ecken abrunden 13"/>
          <p:cNvSpPr/>
          <p:nvPr/>
        </p:nvSpPr>
        <p:spPr>
          <a:xfrm rot="10800000">
            <a:off x="3848547" y="2437224"/>
            <a:ext cx="156519" cy="177114"/>
          </a:xfrm>
          <a:prstGeom prst="round2Same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4281711" y="2664860"/>
            <a:ext cx="90617" cy="1007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p:cNvSpPr/>
          <p:nvPr/>
        </p:nvSpPr>
        <p:spPr>
          <a:xfrm>
            <a:off x="4565916" y="2664860"/>
            <a:ext cx="90617" cy="10078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p:cNvSpPr/>
          <p:nvPr/>
        </p:nvSpPr>
        <p:spPr>
          <a:xfrm>
            <a:off x="4796575" y="2475390"/>
            <a:ext cx="90617" cy="10078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p:nvPr/>
        </p:nvCxnSpPr>
        <p:spPr>
          <a:xfrm>
            <a:off x="4281711" y="2478286"/>
            <a:ext cx="90617" cy="100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4565916" y="2475389"/>
            <a:ext cx="90617" cy="100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flipV="1">
            <a:off x="4736086" y="3995271"/>
            <a:ext cx="186820" cy="4616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V="1">
            <a:off x="4965714" y="4048993"/>
            <a:ext cx="124695" cy="5995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V="1">
            <a:off x="5178005" y="4110030"/>
            <a:ext cx="165435" cy="70249"/>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a:stCxn id="17" idx="2"/>
            <a:endCxn id="14" idx="2"/>
          </p:cNvCxnSpPr>
          <p:nvPr/>
        </p:nvCxnSpPr>
        <p:spPr>
          <a:xfrm flipH="1" flipV="1">
            <a:off x="4005066" y="2525781"/>
            <a:ext cx="79150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Gerader Verbinder 32"/>
          <p:cNvCxnSpPr>
            <a:stCxn id="15" idx="0"/>
          </p:cNvCxnSpPr>
          <p:nvPr/>
        </p:nvCxnSpPr>
        <p:spPr>
          <a:xfrm flipH="1" flipV="1">
            <a:off x="4327019" y="2525781"/>
            <a:ext cx="1" cy="13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r Verbinder 33"/>
          <p:cNvCxnSpPr>
            <a:stCxn id="16" idx="0"/>
          </p:cNvCxnSpPr>
          <p:nvPr/>
        </p:nvCxnSpPr>
        <p:spPr>
          <a:xfrm flipH="1" flipV="1">
            <a:off x="4611224" y="2525781"/>
            <a:ext cx="1" cy="13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46" idx="2"/>
          </p:cNvCxnSpPr>
          <p:nvPr/>
        </p:nvCxnSpPr>
        <p:spPr>
          <a:xfrm>
            <a:off x="3685453" y="1770351"/>
            <a:ext cx="221804" cy="616274"/>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flipH="1">
            <a:off x="4656533" y="1330588"/>
            <a:ext cx="485354" cy="1046205"/>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p:nvPr/>
        </p:nvCxnSpPr>
        <p:spPr>
          <a:xfrm flipH="1" flipV="1">
            <a:off x="3946470" y="3994541"/>
            <a:ext cx="201827" cy="101012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3646868" y="5029015"/>
            <a:ext cx="1359668" cy="307777"/>
          </a:xfrm>
          <a:prstGeom prst="rect">
            <a:avLst/>
          </a:prstGeom>
          <a:noFill/>
        </p:spPr>
        <p:txBody>
          <a:bodyPr wrap="none" rtlCol="0">
            <a:spAutoFit/>
          </a:bodyPr>
          <a:lstStyle/>
          <a:p>
            <a:r>
              <a:rPr lang="de-DE" dirty="0" smtClean="0"/>
              <a:t>Umlenkspiegel</a:t>
            </a:r>
            <a:endParaRPr lang="de-DE" dirty="0"/>
          </a:p>
        </p:txBody>
      </p:sp>
      <p:sp>
        <p:nvSpPr>
          <p:cNvPr id="46" name="Textfeld 45"/>
          <p:cNvSpPr txBox="1"/>
          <p:nvPr/>
        </p:nvSpPr>
        <p:spPr>
          <a:xfrm>
            <a:off x="3001612" y="1247131"/>
            <a:ext cx="1367682" cy="523220"/>
          </a:xfrm>
          <a:prstGeom prst="rect">
            <a:avLst/>
          </a:prstGeom>
          <a:noFill/>
        </p:spPr>
        <p:txBody>
          <a:bodyPr wrap="none" rtlCol="0">
            <a:spAutoFit/>
          </a:bodyPr>
          <a:lstStyle/>
          <a:p>
            <a:pPr algn="ctr"/>
            <a:r>
              <a:rPr lang="de-DE" dirty="0" smtClean="0"/>
              <a:t>Galvanometer-</a:t>
            </a:r>
          </a:p>
          <a:p>
            <a:pPr algn="ctr"/>
            <a:r>
              <a:rPr lang="de-DE" dirty="0" err="1" smtClean="0"/>
              <a:t>scanner</a:t>
            </a:r>
            <a:endParaRPr lang="de-DE" dirty="0"/>
          </a:p>
        </p:txBody>
      </p:sp>
      <p:sp>
        <p:nvSpPr>
          <p:cNvPr id="47" name="Textfeld 46"/>
          <p:cNvSpPr txBox="1"/>
          <p:nvPr/>
        </p:nvSpPr>
        <p:spPr>
          <a:xfrm>
            <a:off x="4646221" y="1009933"/>
            <a:ext cx="1168910" cy="307777"/>
          </a:xfrm>
          <a:prstGeom prst="rect">
            <a:avLst/>
          </a:prstGeom>
          <a:noFill/>
        </p:spPr>
        <p:txBody>
          <a:bodyPr wrap="none" rtlCol="0">
            <a:spAutoFit/>
          </a:bodyPr>
          <a:lstStyle/>
          <a:p>
            <a:r>
              <a:rPr lang="de-DE" dirty="0" smtClean="0"/>
              <a:t>Laserdioden</a:t>
            </a:r>
            <a:endParaRPr lang="de-DE" dirty="0"/>
          </a:p>
        </p:txBody>
      </p:sp>
      <p:cxnSp>
        <p:nvCxnSpPr>
          <p:cNvPr id="48" name="Gerader Verbinder 47"/>
          <p:cNvCxnSpPr/>
          <p:nvPr/>
        </p:nvCxnSpPr>
        <p:spPr>
          <a:xfrm>
            <a:off x="2532156" y="4145154"/>
            <a:ext cx="152400" cy="635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9" name="Gerader Verbinder 48"/>
          <p:cNvCxnSpPr/>
          <p:nvPr/>
        </p:nvCxnSpPr>
        <p:spPr>
          <a:xfrm>
            <a:off x="2750854" y="4045114"/>
            <a:ext cx="197708" cy="4736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a:off x="3066252" y="3981970"/>
            <a:ext cx="215900" cy="4762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a:off x="3369935" y="3906567"/>
            <a:ext cx="222250" cy="5397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4238686" y="3917978"/>
            <a:ext cx="20320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V="1">
            <a:off x="4488614" y="3965442"/>
            <a:ext cx="162359" cy="5085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4091460" y="3869036"/>
            <a:ext cx="127000" cy="7461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Gerader Verbinder 54"/>
          <p:cNvCxnSpPr/>
          <p:nvPr/>
        </p:nvCxnSpPr>
        <p:spPr>
          <a:xfrm>
            <a:off x="3617454" y="3880295"/>
            <a:ext cx="17145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Gerader Verbinder 55"/>
          <p:cNvCxnSpPr/>
          <p:nvPr/>
        </p:nvCxnSpPr>
        <p:spPr>
          <a:xfrm>
            <a:off x="3837734" y="3916754"/>
            <a:ext cx="18638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7" name="Textfeld 56"/>
          <p:cNvSpPr txBox="1"/>
          <p:nvPr/>
        </p:nvSpPr>
        <p:spPr>
          <a:xfrm>
            <a:off x="3132015" y="3166810"/>
            <a:ext cx="461665" cy="92398"/>
          </a:xfrm>
          <a:prstGeom prst="rect">
            <a:avLst/>
          </a:prstGeom>
          <a:noFill/>
        </p:spPr>
        <p:txBody>
          <a:bodyPr vert="eaVert" wrap="none" rtlCol="0">
            <a:spAutoFit/>
          </a:bodyPr>
          <a:lstStyle/>
          <a:p>
            <a:endParaRPr lang="de-DE" dirty="0"/>
          </a:p>
        </p:txBody>
      </p:sp>
      <p:cxnSp>
        <p:nvCxnSpPr>
          <p:cNvPr id="62" name="Gerader Verbinder 61"/>
          <p:cNvCxnSpPr>
            <a:stCxn id="14" idx="3"/>
          </p:cNvCxnSpPr>
          <p:nvPr/>
        </p:nvCxnSpPr>
        <p:spPr>
          <a:xfrm flipH="1">
            <a:off x="2609353" y="2614338"/>
            <a:ext cx="1317453" cy="156594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6" name="Gerader Verbinder 95"/>
          <p:cNvCxnSpPr>
            <a:stCxn id="14" idx="3"/>
          </p:cNvCxnSpPr>
          <p:nvPr/>
        </p:nvCxnSpPr>
        <p:spPr>
          <a:xfrm flipH="1">
            <a:off x="2856436" y="2614338"/>
            <a:ext cx="1070370" cy="14646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8" name="Gerader Verbinder 97"/>
          <p:cNvCxnSpPr>
            <a:stCxn id="14" idx="3"/>
          </p:cNvCxnSpPr>
          <p:nvPr/>
        </p:nvCxnSpPr>
        <p:spPr>
          <a:xfrm flipH="1">
            <a:off x="3190378" y="2614338"/>
            <a:ext cx="736428" cy="138020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a:stCxn id="14" idx="3"/>
          </p:cNvCxnSpPr>
          <p:nvPr/>
        </p:nvCxnSpPr>
        <p:spPr>
          <a:xfrm flipH="1">
            <a:off x="3511053" y="2614338"/>
            <a:ext cx="415753" cy="13024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2" name="Gerader Verbinder 101"/>
          <p:cNvCxnSpPr>
            <a:stCxn id="14" idx="3"/>
          </p:cNvCxnSpPr>
          <p:nvPr/>
        </p:nvCxnSpPr>
        <p:spPr>
          <a:xfrm flipH="1">
            <a:off x="3718929" y="2614338"/>
            <a:ext cx="207877" cy="13024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Gerader Verbinder 103"/>
          <p:cNvCxnSpPr>
            <a:stCxn id="14" idx="3"/>
          </p:cNvCxnSpPr>
          <p:nvPr/>
        </p:nvCxnSpPr>
        <p:spPr>
          <a:xfrm>
            <a:off x="3926806" y="2614338"/>
            <a:ext cx="14931" cy="1277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6" name="Gerader Verbinder 105"/>
          <p:cNvCxnSpPr>
            <a:stCxn id="14" idx="3"/>
          </p:cNvCxnSpPr>
          <p:nvPr/>
        </p:nvCxnSpPr>
        <p:spPr>
          <a:xfrm>
            <a:off x="3926806" y="2614338"/>
            <a:ext cx="201827" cy="1277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8" name="Gerader Verbinder 107"/>
          <p:cNvCxnSpPr>
            <a:stCxn id="14" idx="3"/>
          </p:cNvCxnSpPr>
          <p:nvPr/>
        </p:nvCxnSpPr>
        <p:spPr>
          <a:xfrm>
            <a:off x="3926806" y="2614338"/>
            <a:ext cx="400213" cy="129209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3" name="Gerader Verbinder 112"/>
          <p:cNvCxnSpPr>
            <a:stCxn id="14" idx="3"/>
          </p:cNvCxnSpPr>
          <p:nvPr/>
        </p:nvCxnSpPr>
        <p:spPr>
          <a:xfrm>
            <a:off x="3926806" y="2614338"/>
            <a:ext cx="637756" cy="135639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5" name="Gerader Verbinder 114"/>
          <p:cNvCxnSpPr>
            <a:stCxn id="14" idx="3"/>
          </p:cNvCxnSpPr>
          <p:nvPr/>
        </p:nvCxnSpPr>
        <p:spPr>
          <a:xfrm>
            <a:off x="3926806" y="2614338"/>
            <a:ext cx="899992" cy="14040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3" name="Gerader Verbinder 132"/>
          <p:cNvCxnSpPr>
            <a:stCxn id="14" idx="3"/>
          </p:cNvCxnSpPr>
          <p:nvPr/>
        </p:nvCxnSpPr>
        <p:spPr>
          <a:xfrm>
            <a:off x="3926806" y="2614338"/>
            <a:ext cx="1333916" cy="153081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7" name="Gerader Verbinder 136"/>
          <p:cNvCxnSpPr>
            <a:stCxn id="14" idx="3"/>
          </p:cNvCxnSpPr>
          <p:nvPr/>
        </p:nvCxnSpPr>
        <p:spPr>
          <a:xfrm>
            <a:off x="3926806" y="2614338"/>
            <a:ext cx="1101255" cy="14646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9" name="Gerader Verbinder 7"/>
          <p:cNvCxnSpPr/>
          <p:nvPr/>
        </p:nvCxnSpPr>
        <p:spPr>
          <a:xfrm>
            <a:off x="6403985" y="2697401"/>
            <a:ext cx="2949146"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Gerader Verbinder 8"/>
          <p:cNvCxnSpPr/>
          <p:nvPr/>
        </p:nvCxnSpPr>
        <p:spPr>
          <a:xfrm>
            <a:off x="9353131" y="2697401"/>
            <a:ext cx="21908" cy="1456724"/>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Gerader Verbinder 9"/>
          <p:cNvCxnSpPr/>
          <p:nvPr/>
        </p:nvCxnSpPr>
        <p:spPr>
          <a:xfrm>
            <a:off x="6403985" y="2697401"/>
            <a:ext cx="20343" cy="1430485"/>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p:nvSpPr>
        <p:spPr>
          <a:xfrm>
            <a:off x="7079648" y="3594510"/>
            <a:ext cx="461665" cy="92398"/>
          </a:xfrm>
          <a:prstGeom prst="rect">
            <a:avLst/>
          </a:prstGeom>
          <a:noFill/>
        </p:spPr>
        <p:txBody>
          <a:bodyPr vert="eaVert" wrap="none" rtlCol="0">
            <a:spAutoFit/>
          </a:bodyPr>
          <a:lstStyle/>
          <a:p>
            <a:endParaRPr lang="de-DE" dirty="0"/>
          </a:p>
        </p:txBody>
      </p:sp>
      <p:sp>
        <p:nvSpPr>
          <p:cNvPr id="87" name="Bogen 86"/>
          <p:cNvSpPr/>
          <p:nvPr/>
        </p:nvSpPr>
        <p:spPr>
          <a:xfrm>
            <a:off x="2456352" y="4040836"/>
            <a:ext cx="2949146" cy="1264509"/>
          </a:xfrm>
          <a:prstGeom prst="arc">
            <a:avLst>
              <a:gd name="adj1" fmla="val 10844727"/>
              <a:gd name="adj2" fmla="val 21592078"/>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9" name="Auf der gleichen Seite des Rechtecks liegende Ecken abrunden 158"/>
          <p:cNvSpPr/>
          <p:nvPr/>
        </p:nvSpPr>
        <p:spPr>
          <a:xfrm rot="10800000">
            <a:off x="7845359" y="2855094"/>
            <a:ext cx="156519" cy="177114"/>
          </a:xfrm>
          <a:prstGeom prst="round2Same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1" name="Gerade Verbindung 160"/>
          <p:cNvCxnSpPr/>
          <p:nvPr/>
        </p:nvCxnSpPr>
        <p:spPr>
          <a:xfrm flipV="1">
            <a:off x="6558116" y="2782529"/>
            <a:ext cx="2703871" cy="983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3" name="Gerade Verbindung 162"/>
          <p:cNvCxnSpPr/>
          <p:nvPr/>
        </p:nvCxnSpPr>
        <p:spPr>
          <a:xfrm>
            <a:off x="6892413" y="3087329"/>
            <a:ext cx="20451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5" name="Gerader Verbinder 25"/>
          <p:cNvCxnSpPr/>
          <p:nvPr/>
        </p:nvCxnSpPr>
        <p:spPr>
          <a:xfrm flipV="1">
            <a:off x="8703402" y="3459413"/>
            <a:ext cx="186820" cy="4616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6" name="Gerader Verbinder 26"/>
          <p:cNvCxnSpPr/>
          <p:nvPr/>
        </p:nvCxnSpPr>
        <p:spPr>
          <a:xfrm flipV="1">
            <a:off x="8933030" y="3513135"/>
            <a:ext cx="124695" cy="5995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7" name="Gerader Verbinder 27"/>
          <p:cNvCxnSpPr/>
          <p:nvPr/>
        </p:nvCxnSpPr>
        <p:spPr>
          <a:xfrm flipV="1">
            <a:off x="9145321" y="3574172"/>
            <a:ext cx="165435" cy="70249"/>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8" name="Gerader Verbinder 47"/>
          <p:cNvCxnSpPr/>
          <p:nvPr/>
        </p:nvCxnSpPr>
        <p:spPr>
          <a:xfrm>
            <a:off x="6499472" y="3609296"/>
            <a:ext cx="152400" cy="635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9" name="Gerader Verbinder 48"/>
          <p:cNvCxnSpPr/>
          <p:nvPr/>
        </p:nvCxnSpPr>
        <p:spPr>
          <a:xfrm>
            <a:off x="6718170" y="3509256"/>
            <a:ext cx="197708" cy="4736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0" name="Gerader Verbinder 49"/>
          <p:cNvCxnSpPr/>
          <p:nvPr/>
        </p:nvCxnSpPr>
        <p:spPr>
          <a:xfrm>
            <a:off x="7033568" y="3446112"/>
            <a:ext cx="215900" cy="4762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1" name="Gerader Verbinder 50"/>
          <p:cNvCxnSpPr/>
          <p:nvPr/>
        </p:nvCxnSpPr>
        <p:spPr>
          <a:xfrm>
            <a:off x="7337251" y="3370709"/>
            <a:ext cx="222250" cy="53975"/>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2" name="Gerader Verbinder 51"/>
          <p:cNvCxnSpPr/>
          <p:nvPr/>
        </p:nvCxnSpPr>
        <p:spPr>
          <a:xfrm flipV="1">
            <a:off x="8206002" y="3382120"/>
            <a:ext cx="20320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3" name="Gerader Verbinder 52"/>
          <p:cNvCxnSpPr/>
          <p:nvPr/>
        </p:nvCxnSpPr>
        <p:spPr>
          <a:xfrm flipV="1">
            <a:off x="8455930" y="3429584"/>
            <a:ext cx="162359" cy="5085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4" name="Gerader Verbinder 53"/>
          <p:cNvCxnSpPr/>
          <p:nvPr/>
        </p:nvCxnSpPr>
        <p:spPr>
          <a:xfrm flipV="1">
            <a:off x="8058776" y="3333178"/>
            <a:ext cx="127000" cy="7461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5" name="Gerader Verbinder 54"/>
          <p:cNvCxnSpPr/>
          <p:nvPr/>
        </p:nvCxnSpPr>
        <p:spPr>
          <a:xfrm>
            <a:off x="7584770" y="3344437"/>
            <a:ext cx="171450" cy="5238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6" name="Gerader Verbinder 55"/>
          <p:cNvCxnSpPr/>
          <p:nvPr/>
        </p:nvCxnSpPr>
        <p:spPr>
          <a:xfrm>
            <a:off x="7805050" y="3380896"/>
            <a:ext cx="18638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0" name="Gerade Verbindung mit Pfeil 179"/>
          <p:cNvCxnSpPr/>
          <p:nvPr/>
        </p:nvCxnSpPr>
        <p:spPr>
          <a:xfrm flipH="1" flipV="1">
            <a:off x="7913786" y="3468515"/>
            <a:ext cx="201827" cy="101012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81" name="Textfeld 180"/>
          <p:cNvSpPr txBox="1"/>
          <p:nvPr/>
        </p:nvSpPr>
        <p:spPr>
          <a:xfrm>
            <a:off x="7570838" y="4513007"/>
            <a:ext cx="1229824" cy="307777"/>
          </a:xfrm>
          <a:prstGeom prst="rect">
            <a:avLst/>
          </a:prstGeom>
          <a:noFill/>
        </p:spPr>
        <p:txBody>
          <a:bodyPr wrap="none" rtlCol="0">
            <a:spAutoFit/>
          </a:bodyPr>
          <a:lstStyle/>
          <a:p>
            <a:r>
              <a:rPr lang="de-DE" dirty="0" smtClean="0"/>
              <a:t>Prismenbank</a:t>
            </a:r>
            <a:endParaRPr lang="de-DE" dirty="0"/>
          </a:p>
        </p:txBody>
      </p:sp>
      <p:cxnSp>
        <p:nvCxnSpPr>
          <p:cNvPr id="185" name="Gerade Verbindung mit Pfeil 184"/>
          <p:cNvCxnSpPr/>
          <p:nvPr/>
        </p:nvCxnSpPr>
        <p:spPr>
          <a:xfrm>
            <a:off x="5574890" y="3274142"/>
            <a:ext cx="648929" cy="9832"/>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51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par>
                                <p:cTn id="14" presetID="10" presetClass="entr" presetSubtype="0"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fade">
                                      <p:cBhvr>
                                        <p:cTn id="22" dur="500"/>
                                        <p:tgtEl>
                                          <p:spTgt spid="159"/>
                                        </p:tgtEl>
                                      </p:cBhvr>
                                    </p:animEffect>
                                  </p:childTnLst>
                                </p:cTn>
                              </p:par>
                              <p:par>
                                <p:cTn id="23" presetID="10" presetClass="entr" presetSubtype="0" fill="hold" nodeType="with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par>
                                <p:cTn id="26" presetID="10" presetClass="entr" presetSubtype="0" fill="hold"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500"/>
                                        <p:tgtEl>
                                          <p:spTgt spid="163"/>
                                        </p:tgtEl>
                                      </p:cBhvr>
                                    </p:animEffect>
                                  </p:childTnLst>
                                </p:cTn>
                              </p:par>
                              <p:par>
                                <p:cTn id="29" presetID="10" presetClass="entr" presetSubtype="0" fill="hold" nodeType="withEffect">
                                  <p:stCondLst>
                                    <p:cond delay="0"/>
                                  </p:stCondLst>
                                  <p:childTnLst>
                                    <p:set>
                                      <p:cBhvr>
                                        <p:cTn id="30" dur="1" fill="hold">
                                          <p:stCondLst>
                                            <p:cond delay="0"/>
                                          </p:stCondLst>
                                        </p:cTn>
                                        <p:tgtEl>
                                          <p:spTgt spid="165"/>
                                        </p:tgtEl>
                                        <p:attrNameLst>
                                          <p:attrName>style.visibility</p:attrName>
                                        </p:attrNameLst>
                                      </p:cBhvr>
                                      <p:to>
                                        <p:strVal val="visible"/>
                                      </p:to>
                                    </p:set>
                                    <p:animEffect transition="in" filter="fade">
                                      <p:cBhvr>
                                        <p:cTn id="31" dur="500"/>
                                        <p:tgtEl>
                                          <p:spTgt spid="165"/>
                                        </p:tgtEl>
                                      </p:cBhvr>
                                    </p:animEffect>
                                  </p:childTnLst>
                                </p:cTn>
                              </p:par>
                              <p:par>
                                <p:cTn id="32" presetID="10" presetClass="entr" presetSubtype="0" fill="hold" nodeType="withEffect">
                                  <p:stCondLst>
                                    <p:cond delay="0"/>
                                  </p:stCondLst>
                                  <p:childTnLst>
                                    <p:set>
                                      <p:cBhvr>
                                        <p:cTn id="33" dur="1" fill="hold">
                                          <p:stCondLst>
                                            <p:cond delay="0"/>
                                          </p:stCondLst>
                                        </p:cTn>
                                        <p:tgtEl>
                                          <p:spTgt spid="166"/>
                                        </p:tgtEl>
                                        <p:attrNameLst>
                                          <p:attrName>style.visibility</p:attrName>
                                        </p:attrNameLst>
                                      </p:cBhvr>
                                      <p:to>
                                        <p:strVal val="visible"/>
                                      </p:to>
                                    </p:set>
                                    <p:animEffect transition="in" filter="fade">
                                      <p:cBhvr>
                                        <p:cTn id="34" dur="500"/>
                                        <p:tgtEl>
                                          <p:spTgt spid="166"/>
                                        </p:tgtEl>
                                      </p:cBhvr>
                                    </p:animEffect>
                                  </p:childTnLst>
                                </p:cTn>
                              </p:par>
                              <p:par>
                                <p:cTn id="35" presetID="10" presetClass="entr" presetSubtype="0" fill="hold" nodeType="withEffect">
                                  <p:stCondLst>
                                    <p:cond delay="0"/>
                                  </p:stCondLst>
                                  <p:childTnLst>
                                    <p:set>
                                      <p:cBhvr>
                                        <p:cTn id="36" dur="1" fill="hold">
                                          <p:stCondLst>
                                            <p:cond delay="0"/>
                                          </p:stCondLst>
                                        </p:cTn>
                                        <p:tgtEl>
                                          <p:spTgt spid="167"/>
                                        </p:tgtEl>
                                        <p:attrNameLst>
                                          <p:attrName>style.visibility</p:attrName>
                                        </p:attrNameLst>
                                      </p:cBhvr>
                                      <p:to>
                                        <p:strVal val="visible"/>
                                      </p:to>
                                    </p:set>
                                    <p:animEffect transition="in" filter="fade">
                                      <p:cBhvr>
                                        <p:cTn id="37" dur="500"/>
                                        <p:tgtEl>
                                          <p:spTgt spid="167"/>
                                        </p:tgtEl>
                                      </p:cBhvr>
                                    </p:animEffect>
                                  </p:childTnLst>
                                </p:cTn>
                              </p:par>
                              <p:par>
                                <p:cTn id="38" presetID="10" presetClass="entr" presetSubtype="0" fill="hold" nodeType="withEffect">
                                  <p:stCondLst>
                                    <p:cond delay="0"/>
                                  </p:stCondLst>
                                  <p:childTnLst>
                                    <p:set>
                                      <p:cBhvr>
                                        <p:cTn id="39" dur="1" fill="hold">
                                          <p:stCondLst>
                                            <p:cond delay="0"/>
                                          </p:stCondLst>
                                        </p:cTn>
                                        <p:tgtEl>
                                          <p:spTgt spid="168"/>
                                        </p:tgtEl>
                                        <p:attrNameLst>
                                          <p:attrName>style.visibility</p:attrName>
                                        </p:attrNameLst>
                                      </p:cBhvr>
                                      <p:to>
                                        <p:strVal val="visible"/>
                                      </p:to>
                                    </p:set>
                                    <p:animEffect transition="in" filter="fade">
                                      <p:cBhvr>
                                        <p:cTn id="40" dur="500"/>
                                        <p:tgtEl>
                                          <p:spTgt spid="168"/>
                                        </p:tgtEl>
                                      </p:cBhvr>
                                    </p:animEffect>
                                  </p:childTnLst>
                                </p:cTn>
                              </p:par>
                              <p:par>
                                <p:cTn id="41" presetID="10" presetClass="entr" presetSubtype="0" fill="hold" nodeType="withEffect">
                                  <p:stCondLst>
                                    <p:cond delay="0"/>
                                  </p:stCondLst>
                                  <p:childTnLst>
                                    <p:set>
                                      <p:cBhvr>
                                        <p:cTn id="42" dur="1" fill="hold">
                                          <p:stCondLst>
                                            <p:cond delay="0"/>
                                          </p:stCondLst>
                                        </p:cTn>
                                        <p:tgtEl>
                                          <p:spTgt spid="169"/>
                                        </p:tgtEl>
                                        <p:attrNameLst>
                                          <p:attrName>style.visibility</p:attrName>
                                        </p:attrNameLst>
                                      </p:cBhvr>
                                      <p:to>
                                        <p:strVal val="visible"/>
                                      </p:to>
                                    </p:set>
                                    <p:animEffect transition="in" filter="fade">
                                      <p:cBhvr>
                                        <p:cTn id="43" dur="500"/>
                                        <p:tgtEl>
                                          <p:spTgt spid="169"/>
                                        </p:tgtEl>
                                      </p:cBhvr>
                                    </p:animEffect>
                                  </p:childTnLst>
                                </p:cTn>
                              </p:par>
                              <p:par>
                                <p:cTn id="44" presetID="10" presetClass="entr" presetSubtype="0" fill="hold" nodeType="withEffect">
                                  <p:stCondLst>
                                    <p:cond delay="0"/>
                                  </p:stCondLst>
                                  <p:childTnLst>
                                    <p:set>
                                      <p:cBhvr>
                                        <p:cTn id="45" dur="1" fill="hold">
                                          <p:stCondLst>
                                            <p:cond delay="0"/>
                                          </p:stCondLst>
                                        </p:cTn>
                                        <p:tgtEl>
                                          <p:spTgt spid="170"/>
                                        </p:tgtEl>
                                        <p:attrNameLst>
                                          <p:attrName>style.visibility</p:attrName>
                                        </p:attrNameLst>
                                      </p:cBhvr>
                                      <p:to>
                                        <p:strVal val="visible"/>
                                      </p:to>
                                    </p:set>
                                    <p:animEffect transition="in" filter="fade">
                                      <p:cBhvr>
                                        <p:cTn id="46" dur="500"/>
                                        <p:tgtEl>
                                          <p:spTgt spid="170"/>
                                        </p:tgtEl>
                                      </p:cBhvr>
                                    </p:animEffect>
                                  </p:childTnLst>
                                </p:cTn>
                              </p:par>
                              <p:par>
                                <p:cTn id="47" presetID="10" presetClass="entr" presetSubtype="0" fill="hold" nodeType="withEffect">
                                  <p:stCondLst>
                                    <p:cond delay="0"/>
                                  </p:stCondLst>
                                  <p:childTnLst>
                                    <p:set>
                                      <p:cBhvr>
                                        <p:cTn id="48" dur="1" fill="hold">
                                          <p:stCondLst>
                                            <p:cond delay="0"/>
                                          </p:stCondLst>
                                        </p:cTn>
                                        <p:tgtEl>
                                          <p:spTgt spid="171"/>
                                        </p:tgtEl>
                                        <p:attrNameLst>
                                          <p:attrName>style.visibility</p:attrName>
                                        </p:attrNameLst>
                                      </p:cBhvr>
                                      <p:to>
                                        <p:strVal val="visible"/>
                                      </p:to>
                                    </p:set>
                                    <p:animEffect transition="in" filter="fade">
                                      <p:cBhvr>
                                        <p:cTn id="49" dur="500"/>
                                        <p:tgtEl>
                                          <p:spTgt spid="171"/>
                                        </p:tgtEl>
                                      </p:cBhvr>
                                    </p:animEffect>
                                  </p:childTnLst>
                                </p:cTn>
                              </p:par>
                              <p:par>
                                <p:cTn id="50" presetID="10" presetClass="entr" presetSubtype="0" fill="hold" nodeType="withEffect">
                                  <p:stCondLst>
                                    <p:cond delay="0"/>
                                  </p:stCondLst>
                                  <p:childTnLst>
                                    <p:set>
                                      <p:cBhvr>
                                        <p:cTn id="51" dur="1" fill="hold">
                                          <p:stCondLst>
                                            <p:cond delay="0"/>
                                          </p:stCondLst>
                                        </p:cTn>
                                        <p:tgtEl>
                                          <p:spTgt spid="172"/>
                                        </p:tgtEl>
                                        <p:attrNameLst>
                                          <p:attrName>style.visibility</p:attrName>
                                        </p:attrNameLst>
                                      </p:cBhvr>
                                      <p:to>
                                        <p:strVal val="visible"/>
                                      </p:to>
                                    </p:set>
                                    <p:animEffect transition="in" filter="fade">
                                      <p:cBhvr>
                                        <p:cTn id="52" dur="500"/>
                                        <p:tgtEl>
                                          <p:spTgt spid="172"/>
                                        </p:tgtEl>
                                      </p:cBhvr>
                                    </p:animEffect>
                                  </p:childTnLst>
                                </p:cTn>
                              </p:par>
                              <p:par>
                                <p:cTn id="53" presetID="10" presetClass="entr" presetSubtype="0" fill="hold" nodeType="with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fade">
                                      <p:cBhvr>
                                        <p:cTn id="55" dur="500"/>
                                        <p:tgtEl>
                                          <p:spTgt spid="173"/>
                                        </p:tgtEl>
                                      </p:cBhvr>
                                    </p:animEffect>
                                  </p:childTnLst>
                                </p:cTn>
                              </p:par>
                              <p:par>
                                <p:cTn id="56" presetID="10" presetClass="entr" presetSubtype="0" fill="hold" nodeType="withEffect">
                                  <p:stCondLst>
                                    <p:cond delay="0"/>
                                  </p:stCondLst>
                                  <p:childTnLst>
                                    <p:set>
                                      <p:cBhvr>
                                        <p:cTn id="57" dur="1" fill="hold">
                                          <p:stCondLst>
                                            <p:cond delay="0"/>
                                          </p:stCondLst>
                                        </p:cTn>
                                        <p:tgtEl>
                                          <p:spTgt spid="174"/>
                                        </p:tgtEl>
                                        <p:attrNameLst>
                                          <p:attrName>style.visibility</p:attrName>
                                        </p:attrNameLst>
                                      </p:cBhvr>
                                      <p:to>
                                        <p:strVal val="visible"/>
                                      </p:to>
                                    </p:set>
                                    <p:animEffect transition="in" filter="fade">
                                      <p:cBhvr>
                                        <p:cTn id="58" dur="500"/>
                                        <p:tgtEl>
                                          <p:spTgt spid="174"/>
                                        </p:tgtEl>
                                      </p:cBhvr>
                                    </p:animEffect>
                                  </p:childTnLst>
                                </p:cTn>
                              </p:par>
                              <p:par>
                                <p:cTn id="59" presetID="10" presetClass="entr" presetSubtype="0" fill="hold" nodeType="withEffect">
                                  <p:stCondLst>
                                    <p:cond delay="0"/>
                                  </p:stCondLst>
                                  <p:childTnLst>
                                    <p:set>
                                      <p:cBhvr>
                                        <p:cTn id="60" dur="1" fill="hold">
                                          <p:stCondLst>
                                            <p:cond delay="0"/>
                                          </p:stCondLst>
                                        </p:cTn>
                                        <p:tgtEl>
                                          <p:spTgt spid="175"/>
                                        </p:tgtEl>
                                        <p:attrNameLst>
                                          <p:attrName>style.visibility</p:attrName>
                                        </p:attrNameLst>
                                      </p:cBhvr>
                                      <p:to>
                                        <p:strVal val="visible"/>
                                      </p:to>
                                    </p:set>
                                    <p:animEffect transition="in" filter="fade">
                                      <p:cBhvr>
                                        <p:cTn id="61" dur="500"/>
                                        <p:tgtEl>
                                          <p:spTgt spid="175"/>
                                        </p:tgtEl>
                                      </p:cBhvr>
                                    </p:animEffect>
                                  </p:childTnLst>
                                </p:cTn>
                              </p:par>
                              <p:par>
                                <p:cTn id="62" presetID="10" presetClass="entr" presetSubtype="0" fill="hold" nodeType="withEffect">
                                  <p:stCondLst>
                                    <p:cond delay="0"/>
                                  </p:stCondLst>
                                  <p:childTnLst>
                                    <p:set>
                                      <p:cBhvr>
                                        <p:cTn id="63" dur="1" fill="hold">
                                          <p:stCondLst>
                                            <p:cond delay="0"/>
                                          </p:stCondLst>
                                        </p:cTn>
                                        <p:tgtEl>
                                          <p:spTgt spid="176"/>
                                        </p:tgtEl>
                                        <p:attrNameLst>
                                          <p:attrName>style.visibility</p:attrName>
                                        </p:attrNameLst>
                                      </p:cBhvr>
                                      <p:to>
                                        <p:strVal val="visible"/>
                                      </p:to>
                                    </p:set>
                                    <p:animEffect transition="in" filter="fade">
                                      <p:cBhvr>
                                        <p:cTn id="64" dur="500"/>
                                        <p:tgtEl>
                                          <p:spTgt spid="176"/>
                                        </p:tgtEl>
                                      </p:cBhvr>
                                    </p:animEffect>
                                  </p:childTnLst>
                                </p:cTn>
                              </p:par>
                              <p:par>
                                <p:cTn id="65" presetID="10" presetClass="entr" presetSubtype="0" fill="hold" nodeType="withEffect">
                                  <p:stCondLst>
                                    <p:cond delay="0"/>
                                  </p:stCondLst>
                                  <p:childTnLst>
                                    <p:set>
                                      <p:cBhvr>
                                        <p:cTn id="66" dur="1" fill="hold">
                                          <p:stCondLst>
                                            <p:cond delay="0"/>
                                          </p:stCondLst>
                                        </p:cTn>
                                        <p:tgtEl>
                                          <p:spTgt spid="180"/>
                                        </p:tgtEl>
                                        <p:attrNameLst>
                                          <p:attrName>style.visibility</p:attrName>
                                        </p:attrNameLst>
                                      </p:cBhvr>
                                      <p:to>
                                        <p:strVal val="visible"/>
                                      </p:to>
                                    </p:set>
                                    <p:animEffect transition="in" filter="fade">
                                      <p:cBhvr>
                                        <p:cTn id="67" dur="500"/>
                                        <p:tgtEl>
                                          <p:spTgt spid="18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1"/>
                                        </p:tgtEl>
                                        <p:attrNameLst>
                                          <p:attrName>style.visibility</p:attrName>
                                        </p:attrNameLst>
                                      </p:cBhvr>
                                      <p:to>
                                        <p:strVal val="visible"/>
                                      </p:to>
                                    </p:set>
                                    <p:animEffect transition="in" filter="fade">
                                      <p:cBhvr>
                                        <p:cTn id="70" dur="500"/>
                                        <p:tgtEl>
                                          <p:spTgt spid="181"/>
                                        </p:tgtEl>
                                      </p:cBhvr>
                                    </p:animEffect>
                                  </p:childTnLst>
                                </p:cTn>
                              </p:par>
                              <p:par>
                                <p:cTn id="71" presetID="10" presetClass="entr" presetSubtype="0" fill="hold" nodeType="withEffect">
                                  <p:stCondLst>
                                    <p:cond delay="0"/>
                                  </p:stCondLst>
                                  <p:childTnLst>
                                    <p:set>
                                      <p:cBhvr>
                                        <p:cTn id="72" dur="1" fill="hold">
                                          <p:stCondLst>
                                            <p:cond delay="0"/>
                                          </p:stCondLst>
                                        </p:cTn>
                                        <p:tgtEl>
                                          <p:spTgt spid="185"/>
                                        </p:tgtEl>
                                        <p:attrNameLst>
                                          <p:attrName>style.visibility</p:attrName>
                                        </p:attrNameLst>
                                      </p:cBhvr>
                                      <p:to>
                                        <p:strVal val="visible"/>
                                      </p:to>
                                    </p:set>
                                    <p:animEffect transition="in" filter="fade">
                                      <p:cBhvr>
                                        <p:cTn id="73"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6" grpId="0"/>
      <p:bldP spid="159" grpId="0" animBg="1"/>
      <p:bldP spid="1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51"/>
          <p:cNvGrpSpPr/>
          <p:nvPr/>
        </p:nvGrpSpPr>
        <p:grpSpPr>
          <a:xfrm>
            <a:off x="3766031" y="1404000"/>
            <a:ext cx="4090114" cy="4304146"/>
            <a:chOff x="2242031" y="1404000"/>
            <a:chExt cx="4090114" cy="4304146"/>
          </a:xfrm>
        </p:grpSpPr>
        <p:pic>
          <p:nvPicPr>
            <p:cNvPr id="27" name="Grafik 26"/>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3034763" y="1404000"/>
              <a:ext cx="3297382" cy="4304146"/>
            </a:xfrm>
            <a:prstGeom prst="rect">
              <a:avLst/>
            </a:prstGeom>
          </p:spPr>
        </p:pic>
        <p:grpSp>
          <p:nvGrpSpPr>
            <p:cNvPr id="5" name="Gruppieren 41"/>
            <p:cNvGrpSpPr/>
            <p:nvPr/>
          </p:nvGrpSpPr>
          <p:grpSpPr>
            <a:xfrm>
              <a:off x="2242031" y="4878412"/>
              <a:ext cx="684436" cy="707886"/>
              <a:chOff x="5230050" y="4059132"/>
              <a:chExt cx="1802637" cy="957658"/>
            </a:xfrm>
          </p:grpSpPr>
          <p:cxnSp>
            <p:nvCxnSpPr>
              <p:cNvPr id="43" name="Gerade Verbindung mit Pfeil 42"/>
              <p:cNvCxnSpPr/>
              <p:nvPr/>
            </p:nvCxnSpPr>
            <p:spPr>
              <a:xfrm>
                <a:off x="5234837" y="4537962"/>
                <a:ext cx="1785769" cy="80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Gerader Verbinder 43"/>
              <p:cNvCxnSpPr/>
              <p:nvPr/>
            </p:nvCxnSpPr>
            <p:spPr>
              <a:xfrm>
                <a:off x="5230050" y="4387892"/>
                <a:ext cx="4787" cy="338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p:cNvCxnSpPr/>
              <p:nvPr/>
            </p:nvCxnSpPr>
            <p:spPr>
              <a:xfrm>
                <a:off x="7020606" y="4365839"/>
                <a:ext cx="0" cy="34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5278407" y="4059132"/>
                <a:ext cx="1754280" cy="957658"/>
              </a:xfrm>
              <a:prstGeom prst="rect">
                <a:avLst/>
              </a:prstGeom>
              <a:noFill/>
              <a:ln>
                <a:noFill/>
              </a:ln>
            </p:spPr>
            <p:txBody>
              <a:bodyPr wrap="square" rtlCol="0">
                <a:spAutoFit/>
              </a:bodyPr>
              <a:lstStyle/>
              <a:p>
                <a:pPr algn="ctr"/>
                <a:r>
                  <a:rPr lang="de-DE" sz="2000" dirty="0">
                    <a:cs typeface="Arial" panose="020B0604020202020204" pitchFamily="34" charset="0"/>
                  </a:rPr>
                  <a:t>10 mm</a:t>
                </a:r>
              </a:p>
            </p:txBody>
          </p:sp>
        </p:grpSp>
      </p:grpSp>
      <p:sp>
        <p:nvSpPr>
          <p:cNvPr id="2" name="Titel 1"/>
          <p:cNvSpPr>
            <a:spLocks noGrp="1"/>
          </p:cNvSpPr>
          <p:nvPr>
            <p:ph type="title"/>
          </p:nvPr>
        </p:nvSpPr>
        <p:spPr/>
        <p:txBody>
          <a:bodyPr/>
          <a:lstStyle/>
          <a:p>
            <a:r>
              <a:rPr lang="de-DE" dirty="0" smtClean="0">
                <a:solidFill>
                  <a:schemeClr val="bg2"/>
                </a:solidFill>
              </a:rPr>
              <a:t>Prismenbank</a:t>
            </a:r>
            <a:endParaRPr lang="de-DE" dirty="0">
              <a:solidFill>
                <a:schemeClr val="bg2"/>
              </a:solidFill>
            </a:endParaRPr>
          </a:p>
        </p:txBody>
      </p:sp>
      <p:sp>
        <p:nvSpPr>
          <p:cNvPr id="3" name="Textplatzhalter 2"/>
          <p:cNvSpPr>
            <a:spLocks noGrp="1"/>
          </p:cNvSpPr>
          <p:nvPr>
            <p:ph type="body" sz="quarter" idx="4294967295"/>
          </p:nvPr>
        </p:nvSpPr>
        <p:spPr>
          <a:xfrm>
            <a:off x="1812001" y="1152000"/>
            <a:ext cx="8569325" cy="252000"/>
          </a:xfrm>
          <a:prstGeom prst="rect">
            <a:avLst/>
          </a:prstGeom>
        </p:spPr>
        <p:txBody>
          <a:bodyPr/>
          <a:lstStyle/>
          <a:p>
            <a:pPr marL="342900" indent="-342900">
              <a:buFont typeface="Wingdings" panose="05000000000000000000" pitchFamily="2" charset="2"/>
              <a:buChar char="Ø"/>
            </a:pPr>
            <a:r>
              <a:rPr lang="de-DE" b="0" dirty="0" err="1" smtClean="0"/>
              <a:t>Pentaprismenhalter</a:t>
            </a:r>
            <a:endParaRPr lang="de-DE" b="0" dirty="0"/>
          </a:p>
        </p:txBody>
      </p:sp>
      <p:grpSp>
        <p:nvGrpSpPr>
          <p:cNvPr id="6" name="Gruppieren 3"/>
          <p:cNvGrpSpPr/>
          <p:nvPr/>
        </p:nvGrpSpPr>
        <p:grpSpPr>
          <a:xfrm>
            <a:off x="2271373" y="2323232"/>
            <a:ext cx="3751354" cy="400110"/>
            <a:chOff x="747373" y="2323232"/>
            <a:chExt cx="3751354" cy="400110"/>
          </a:xfrm>
        </p:grpSpPr>
        <p:sp>
          <p:nvSpPr>
            <p:cNvPr id="31" name="Textfeld 30"/>
            <p:cNvSpPr txBox="1"/>
            <p:nvPr/>
          </p:nvSpPr>
          <p:spPr>
            <a:xfrm>
              <a:off x="747373" y="2323232"/>
              <a:ext cx="1624163" cy="400110"/>
            </a:xfrm>
            <a:prstGeom prst="rect">
              <a:avLst/>
            </a:prstGeom>
            <a:noFill/>
          </p:spPr>
          <p:txBody>
            <a:bodyPr wrap="none" rtlCol="0">
              <a:spAutoFit/>
            </a:bodyPr>
            <a:lstStyle/>
            <a:p>
              <a:r>
                <a:rPr lang="de-DE" sz="2000" dirty="0" err="1"/>
                <a:t>Pentaprisma</a:t>
              </a:r>
              <a:endParaRPr lang="de-DE" sz="2000" dirty="0"/>
            </a:p>
          </p:txBody>
        </p:sp>
        <p:cxnSp>
          <p:nvCxnSpPr>
            <p:cNvPr id="32" name="Gerade Verbindung mit Pfeil 31"/>
            <p:cNvCxnSpPr>
              <a:stCxn id="31" idx="3"/>
            </p:cNvCxnSpPr>
            <p:nvPr/>
          </p:nvCxnSpPr>
          <p:spPr>
            <a:xfrm>
              <a:off x="2371536" y="2523287"/>
              <a:ext cx="2127191" cy="30988"/>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7" name="Gruppieren 50"/>
          <p:cNvGrpSpPr/>
          <p:nvPr/>
        </p:nvGrpSpPr>
        <p:grpSpPr>
          <a:xfrm>
            <a:off x="6675212" y="1625861"/>
            <a:ext cx="3580972" cy="400110"/>
            <a:chOff x="5151212" y="1625861"/>
            <a:chExt cx="3580972" cy="400110"/>
          </a:xfrm>
        </p:grpSpPr>
        <p:sp>
          <p:nvSpPr>
            <p:cNvPr id="33" name="Textfeld 32"/>
            <p:cNvSpPr txBox="1"/>
            <p:nvPr/>
          </p:nvSpPr>
          <p:spPr>
            <a:xfrm>
              <a:off x="7606555" y="1625861"/>
              <a:ext cx="1125629" cy="400110"/>
            </a:xfrm>
            <a:prstGeom prst="rect">
              <a:avLst/>
            </a:prstGeom>
            <a:noFill/>
          </p:spPr>
          <p:txBody>
            <a:bodyPr wrap="none" rtlCol="0">
              <a:spAutoFit/>
            </a:bodyPr>
            <a:lstStyle/>
            <a:p>
              <a:r>
                <a:rPr lang="de-DE" sz="2000" dirty="0"/>
                <a:t>Klemme</a:t>
              </a:r>
            </a:p>
          </p:txBody>
        </p:sp>
        <p:cxnSp>
          <p:nvCxnSpPr>
            <p:cNvPr id="34" name="Gerade Verbindung mit Pfeil 33"/>
            <p:cNvCxnSpPr>
              <a:stCxn id="33" idx="1"/>
            </p:cNvCxnSpPr>
            <p:nvPr/>
          </p:nvCxnSpPr>
          <p:spPr>
            <a:xfrm flipH="1" flipV="1">
              <a:off x="5151212" y="1791931"/>
              <a:ext cx="2455343" cy="33985"/>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8" name="Gruppieren 48"/>
          <p:cNvGrpSpPr/>
          <p:nvPr/>
        </p:nvGrpSpPr>
        <p:grpSpPr>
          <a:xfrm>
            <a:off x="7229393" y="3251335"/>
            <a:ext cx="3290327" cy="400110"/>
            <a:chOff x="5705392" y="3251335"/>
            <a:chExt cx="3290327" cy="400110"/>
          </a:xfrm>
        </p:grpSpPr>
        <p:sp>
          <p:nvSpPr>
            <p:cNvPr id="36" name="Textfeld 35"/>
            <p:cNvSpPr txBox="1"/>
            <p:nvPr/>
          </p:nvSpPr>
          <p:spPr>
            <a:xfrm>
              <a:off x="6093321" y="3251335"/>
              <a:ext cx="2902398" cy="400110"/>
            </a:xfrm>
            <a:prstGeom prst="rect">
              <a:avLst/>
            </a:prstGeom>
            <a:noFill/>
          </p:spPr>
          <p:txBody>
            <a:bodyPr wrap="none" rtlCol="0">
              <a:spAutoFit/>
            </a:bodyPr>
            <a:lstStyle/>
            <a:p>
              <a:r>
                <a:rPr lang="de-DE" sz="2000" dirty="0"/>
                <a:t>Prisma-Aufnahme Teil 2</a:t>
              </a:r>
            </a:p>
          </p:txBody>
        </p:sp>
        <p:cxnSp>
          <p:nvCxnSpPr>
            <p:cNvPr id="37" name="Gerade Verbindung mit Pfeil 36"/>
            <p:cNvCxnSpPr>
              <a:stCxn id="36" idx="1"/>
            </p:cNvCxnSpPr>
            <p:nvPr/>
          </p:nvCxnSpPr>
          <p:spPr>
            <a:xfrm flipH="1">
              <a:off x="5705392" y="3451390"/>
              <a:ext cx="387929" cy="886"/>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9" name="Gruppieren 47"/>
          <p:cNvGrpSpPr/>
          <p:nvPr/>
        </p:nvGrpSpPr>
        <p:grpSpPr>
          <a:xfrm>
            <a:off x="2271374" y="3315988"/>
            <a:ext cx="3886616" cy="400110"/>
            <a:chOff x="747374" y="3315988"/>
            <a:chExt cx="3886616" cy="400110"/>
          </a:xfrm>
        </p:grpSpPr>
        <p:sp>
          <p:nvSpPr>
            <p:cNvPr id="35" name="Textfeld 34"/>
            <p:cNvSpPr txBox="1"/>
            <p:nvPr/>
          </p:nvSpPr>
          <p:spPr>
            <a:xfrm>
              <a:off x="747374" y="3315988"/>
              <a:ext cx="2902398" cy="400110"/>
            </a:xfrm>
            <a:prstGeom prst="rect">
              <a:avLst/>
            </a:prstGeom>
            <a:noFill/>
          </p:spPr>
          <p:txBody>
            <a:bodyPr wrap="none" rtlCol="0">
              <a:spAutoFit/>
            </a:bodyPr>
            <a:lstStyle/>
            <a:p>
              <a:r>
                <a:rPr lang="de-DE" sz="2000" dirty="0"/>
                <a:t>Prisma-Aufnahme Teil 1</a:t>
              </a:r>
            </a:p>
          </p:txBody>
        </p:sp>
        <p:cxnSp>
          <p:nvCxnSpPr>
            <p:cNvPr id="38" name="Gerade Verbindung mit Pfeil 37"/>
            <p:cNvCxnSpPr>
              <a:stCxn id="35" idx="3"/>
            </p:cNvCxnSpPr>
            <p:nvPr/>
          </p:nvCxnSpPr>
          <p:spPr>
            <a:xfrm flipV="1">
              <a:off x="3649772" y="3452278"/>
              <a:ext cx="984218" cy="63765"/>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 name="Gruppieren 49"/>
          <p:cNvGrpSpPr/>
          <p:nvPr/>
        </p:nvGrpSpPr>
        <p:grpSpPr>
          <a:xfrm>
            <a:off x="2271373" y="4221028"/>
            <a:ext cx="4801930" cy="457081"/>
            <a:chOff x="747373" y="4221027"/>
            <a:chExt cx="4801930" cy="457081"/>
          </a:xfrm>
        </p:grpSpPr>
        <p:sp>
          <p:nvSpPr>
            <p:cNvPr id="28" name="Textfeld 27"/>
            <p:cNvSpPr txBox="1"/>
            <p:nvPr/>
          </p:nvSpPr>
          <p:spPr>
            <a:xfrm>
              <a:off x="747373" y="4221027"/>
              <a:ext cx="997389" cy="400110"/>
            </a:xfrm>
            <a:prstGeom prst="rect">
              <a:avLst/>
            </a:prstGeom>
            <a:noFill/>
          </p:spPr>
          <p:txBody>
            <a:bodyPr wrap="none" rtlCol="0">
              <a:spAutoFit/>
            </a:bodyPr>
            <a:lstStyle/>
            <a:p>
              <a:r>
                <a:rPr lang="de-DE" sz="2000" dirty="0"/>
                <a:t>Federn</a:t>
              </a:r>
            </a:p>
          </p:txBody>
        </p:sp>
        <p:cxnSp>
          <p:nvCxnSpPr>
            <p:cNvPr id="29" name="Gerade Verbindung mit Pfeil 28"/>
            <p:cNvCxnSpPr>
              <a:stCxn id="28" idx="3"/>
            </p:cNvCxnSpPr>
            <p:nvPr/>
          </p:nvCxnSpPr>
          <p:spPr>
            <a:xfrm>
              <a:off x="1744762" y="4421082"/>
              <a:ext cx="3804541" cy="154214"/>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a:stCxn id="28" idx="3"/>
            </p:cNvCxnSpPr>
            <p:nvPr/>
          </p:nvCxnSpPr>
          <p:spPr>
            <a:xfrm>
              <a:off x="1744762" y="4421082"/>
              <a:ext cx="2266685" cy="257026"/>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a:stCxn id="28" idx="3"/>
            </p:cNvCxnSpPr>
            <p:nvPr/>
          </p:nvCxnSpPr>
          <p:spPr>
            <a:xfrm flipV="1">
              <a:off x="1744762" y="4327317"/>
              <a:ext cx="2266685" cy="93765"/>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1" name="Gruppieren 46"/>
          <p:cNvGrpSpPr/>
          <p:nvPr/>
        </p:nvGrpSpPr>
        <p:grpSpPr>
          <a:xfrm>
            <a:off x="6022727" y="4876810"/>
            <a:ext cx="4489811" cy="400110"/>
            <a:chOff x="4498726" y="4876810"/>
            <a:chExt cx="4489811" cy="400110"/>
          </a:xfrm>
        </p:grpSpPr>
        <p:sp>
          <p:nvSpPr>
            <p:cNvPr id="40" name="Textfeld 39"/>
            <p:cNvSpPr txBox="1"/>
            <p:nvPr/>
          </p:nvSpPr>
          <p:spPr>
            <a:xfrm>
              <a:off x="6324025" y="4876810"/>
              <a:ext cx="2664512" cy="400110"/>
            </a:xfrm>
            <a:prstGeom prst="rect">
              <a:avLst/>
            </a:prstGeom>
            <a:noFill/>
          </p:spPr>
          <p:txBody>
            <a:bodyPr wrap="none" rtlCol="0">
              <a:spAutoFit/>
            </a:bodyPr>
            <a:lstStyle/>
            <a:p>
              <a:r>
                <a:rPr lang="de-DE" sz="2000" dirty="0" err="1"/>
                <a:t>Prismenhalter</a:t>
              </a:r>
              <a:r>
                <a:rPr lang="de-DE" sz="2000" dirty="0"/>
                <a:t>-Boden </a:t>
              </a:r>
            </a:p>
          </p:txBody>
        </p:sp>
        <p:cxnSp>
          <p:nvCxnSpPr>
            <p:cNvPr id="41" name="Gerade Verbindung mit Pfeil 40"/>
            <p:cNvCxnSpPr>
              <a:stCxn id="40" idx="1"/>
            </p:cNvCxnSpPr>
            <p:nvPr/>
          </p:nvCxnSpPr>
          <p:spPr>
            <a:xfrm flipH="1" flipV="1">
              <a:off x="4498726" y="5070840"/>
              <a:ext cx="1825299" cy="6025"/>
            </a:xfrm>
            <a:prstGeom prst="straightConnector1">
              <a:avLst/>
            </a:prstGeom>
            <a:ln w="19050">
              <a:solidFill>
                <a:schemeClr val="bg1"/>
              </a:solidFil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03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par>
                          <p:cTn id="30" fill="hold">
                            <p:stCondLst>
                              <p:cond delay="500"/>
                            </p:stCondLst>
                            <p:childTnLst>
                              <p:par>
                                <p:cTn id="31" presetID="10" presetClass="entr" presetSubtype="0" fill="hold" nodeType="afterEffect">
                                  <p:stCondLst>
                                    <p:cond delay="10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Gerader Verbinder 103"/>
          <p:cNvCxnSpPr/>
          <p:nvPr/>
        </p:nvCxnSpPr>
        <p:spPr>
          <a:xfrm flipV="1">
            <a:off x="3869398" y="3854797"/>
            <a:ext cx="3849488" cy="4037"/>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p:cNvCxnSpPr/>
          <p:nvPr/>
        </p:nvCxnSpPr>
        <p:spPr>
          <a:xfrm>
            <a:off x="4168927" y="3396009"/>
            <a:ext cx="3239886" cy="10535"/>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smtClean="0">
                <a:solidFill>
                  <a:schemeClr val="bg2"/>
                </a:solidFill>
              </a:rPr>
              <a:t>Strahlgang</a:t>
            </a:r>
            <a:endParaRPr lang="de-DE" dirty="0">
              <a:solidFill>
                <a:schemeClr val="bg2"/>
              </a:solidFill>
            </a:endParaRPr>
          </a:p>
        </p:txBody>
      </p:sp>
      <p:sp>
        <p:nvSpPr>
          <p:cNvPr id="3" name="Textplatzhalter 2"/>
          <p:cNvSpPr>
            <a:spLocks noGrp="1"/>
          </p:cNvSpPr>
          <p:nvPr>
            <p:ph type="body" sz="quarter" idx="4294967295"/>
          </p:nvPr>
        </p:nvSpPr>
        <p:spPr>
          <a:xfrm>
            <a:off x="1812001" y="1152000"/>
            <a:ext cx="8569325" cy="252000"/>
          </a:xfrm>
          <a:prstGeom prst="rect">
            <a:avLst/>
          </a:prstGeom>
        </p:spPr>
        <p:txBody>
          <a:bodyPr/>
          <a:lstStyle/>
          <a:p>
            <a:pPr marL="342900" indent="-342900">
              <a:buFont typeface="Wingdings" panose="05000000000000000000" pitchFamily="2" charset="2"/>
              <a:buChar char="Ø"/>
            </a:pPr>
            <a:r>
              <a:rPr lang="de-DE" b="0" dirty="0" smtClean="0"/>
              <a:t>Strahlengangfaltung in der Ebene</a:t>
            </a:r>
            <a:endParaRPr lang="de-DE" b="0" dirty="0"/>
          </a:p>
        </p:txBody>
      </p:sp>
      <p:grpSp>
        <p:nvGrpSpPr>
          <p:cNvPr id="4" name="Gruppieren 53"/>
          <p:cNvGrpSpPr/>
          <p:nvPr/>
        </p:nvGrpSpPr>
        <p:grpSpPr>
          <a:xfrm>
            <a:off x="4765119" y="4541977"/>
            <a:ext cx="2550505" cy="911859"/>
            <a:chOff x="1195337" y="5241518"/>
            <a:chExt cx="2550505" cy="911859"/>
          </a:xfrm>
        </p:grpSpPr>
        <p:grpSp>
          <p:nvGrpSpPr>
            <p:cNvPr id="5" name="Gruppieren 54"/>
            <p:cNvGrpSpPr/>
            <p:nvPr/>
          </p:nvGrpSpPr>
          <p:grpSpPr>
            <a:xfrm>
              <a:off x="1213215" y="5510143"/>
              <a:ext cx="1138196" cy="369332"/>
              <a:chOff x="492182" y="395134"/>
              <a:chExt cx="1138196" cy="369332"/>
            </a:xfrm>
          </p:grpSpPr>
          <p:sp>
            <p:nvSpPr>
              <p:cNvPr id="62" name="Textfeld 61"/>
              <p:cNvSpPr txBox="1"/>
              <p:nvPr/>
            </p:nvSpPr>
            <p:spPr>
              <a:xfrm>
                <a:off x="740391" y="395134"/>
                <a:ext cx="889987" cy="369332"/>
              </a:xfrm>
              <a:prstGeom prst="rect">
                <a:avLst/>
              </a:prstGeom>
              <a:noFill/>
            </p:spPr>
            <p:txBody>
              <a:bodyPr wrap="none" rtlCol="0">
                <a:spAutoFit/>
              </a:bodyPr>
              <a:lstStyle/>
              <a:p>
                <a:r>
                  <a:rPr lang="de-DE" dirty="0">
                    <a:latin typeface="Frutiger 45 Light" panose="020B0300000000000000" pitchFamily="34" charset="0"/>
                  </a:rPr>
                  <a:t>Spiegel</a:t>
                </a:r>
              </a:p>
            </p:txBody>
          </p:sp>
          <p:cxnSp>
            <p:nvCxnSpPr>
              <p:cNvPr id="63" name="Gerader Verbinder 62"/>
              <p:cNvCxnSpPr/>
              <p:nvPr/>
            </p:nvCxnSpPr>
            <p:spPr>
              <a:xfrm flipH="1">
                <a:off x="492182" y="590742"/>
                <a:ext cx="257445" cy="655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 name="Gruppieren 55"/>
            <p:cNvGrpSpPr/>
            <p:nvPr/>
          </p:nvGrpSpPr>
          <p:grpSpPr>
            <a:xfrm>
              <a:off x="1213215" y="5784045"/>
              <a:ext cx="2532627" cy="369332"/>
              <a:chOff x="1259395" y="5811753"/>
              <a:chExt cx="2532627" cy="369332"/>
            </a:xfrm>
          </p:grpSpPr>
          <p:sp>
            <p:nvSpPr>
              <p:cNvPr id="60" name="Textfeld 59"/>
              <p:cNvSpPr txBox="1"/>
              <p:nvPr/>
            </p:nvSpPr>
            <p:spPr>
              <a:xfrm>
                <a:off x="1432802" y="5811753"/>
                <a:ext cx="2359220" cy="369332"/>
              </a:xfrm>
              <a:prstGeom prst="rect">
                <a:avLst/>
              </a:prstGeom>
              <a:noFill/>
            </p:spPr>
            <p:txBody>
              <a:bodyPr wrap="square" rtlCol="0">
                <a:spAutoFit/>
              </a:bodyPr>
              <a:lstStyle/>
              <a:p>
                <a:pPr algn="ctr"/>
                <a:r>
                  <a:rPr lang="de-DE" dirty="0">
                    <a:latin typeface="Frutiger 45 Light" panose="020B0300000000000000" pitchFamily="34" charset="0"/>
                  </a:rPr>
                  <a:t>Galvanometerscanner</a:t>
                </a:r>
              </a:p>
            </p:txBody>
          </p:sp>
          <p:sp>
            <p:nvSpPr>
              <p:cNvPr id="61" name="Flussdiagramm: Verbindungsstelle 60"/>
              <p:cNvSpPr/>
              <p:nvPr/>
            </p:nvSpPr>
            <p:spPr>
              <a:xfrm>
                <a:off x="1259395" y="5896391"/>
                <a:ext cx="173407" cy="169277"/>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Frutiger 45 Light" panose="020B0300000000000000" pitchFamily="34" charset="0"/>
                </a:endParaRPr>
              </a:p>
            </p:txBody>
          </p:sp>
        </p:grpSp>
        <p:grpSp>
          <p:nvGrpSpPr>
            <p:cNvPr id="9" name="Gruppieren 56"/>
            <p:cNvGrpSpPr/>
            <p:nvPr/>
          </p:nvGrpSpPr>
          <p:grpSpPr>
            <a:xfrm>
              <a:off x="1195337" y="5241518"/>
              <a:ext cx="1606875" cy="369332"/>
              <a:chOff x="1195337" y="4965368"/>
              <a:chExt cx="1606875" cy="369332"/>
            </a:xfrm>
          </p:grpSpPr>
          <p:cxnSp>
            <p:nvCxnSpPr>
              <p:cNvPr id="58" name="Gerader Verbinder 57"/>
              <p:cNvCxnSpPr/>
              <p:nvPr/>
            </p:nvCxnSpPr>
            <p:spPr>
              <a:xfrm>
                <a:off x="1195337" y="5134645"/>
                <a:ext cx="275323" cy="0"/>
              </a:xfrm>
              <a:prstGeom prst="line">
                <a:avLst/>
              </a:prstGeom>
              <a:ln w="19050">
                <a:solidFill>
                  <a:srgbClr val="FF0000"/>
                </a:solidFill>
              </a:ln>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9" name="Textfeld 58"/>
              <p:cNvSpPr txBox="1"/>
              <p:nvPr/>
            </p:nvSpPr>
            <p:spPr>
              <a:xfrm>
                <a:off x="1463384" y="4965368"/>
                <a:ext cx="1338828" cy="369332"/>
              </a:xfrm>
              <a:prstGeom prst="rect">
                <a:avLst/>
              </a:prstGeom>
              <a:noFill/>
            </p:spPr>
            <p:txBody>
              <a:bodyPr wrap="none" rtlCol="0">
                <a:spAutoFit/>
              </a:bodyPr>
              <a:lstStyle/>
              <a:p>
                <a:r>
                  <a:rPr lang="de-DE" dirty="0">
                    <a:latin typeface="Frutiger 45 Light" panose="020B0300000000000000" pitchFamily="34" charset="0"/>
                  </a:rPr>
                  <a:t>Tonstrahlen</a:t>
                </a:r>
              </a:p>
            </p:txBody>
          </p:sp>
        </p:grpSp>
      </p:grpSp>
      <p:sp>
        <p:nvSpPr>
          <p:cNvPr id="87" name="Flussdiagramm: Verbindungsstelle 86"/>
          <p:cNvSpPr/>
          <p:nvPr/>
        </p:nvSpPr>
        <p:spPr>
          <a:xfrm>
            <a:off x="5676338" y="3607188"/>
            <a:ext cx="173407" cy="169277"/>
          </a:xfrm>
          <a:prstGeom prst="flowChartConnecto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Frutiger 45 Light" panose="020B0300000000000000" pitchFamily="34" charset="0"/>
            </a:endParaRPr>
          </a:p>
        </p:txBody>
      </p:sp>
      <p:grpSp>
        <p:nvGrpSpPr>
          <p:cNvPr id="11" name="Gruppieren 104"/>
          <p:cNvGrpSpPr/>
          <p:nvPr/>
        </p:nvGrpSpPr>
        <p:grpSpPr>
          <a:xfrm>
            <a:off x="3381912" y="2548760"/>
            <a:ext cx="2319821" cy="1306037"/>
            <a:chOff x="1857911" y="2548759"/>
            <a:chExt cx="2319821" cy="1306037"/>
          </a:xfrm>
          <a:effectLst>
            <a:glow rad="63500">
              <a:schemeClr val="accent6">
                <a:satMod val="175000"/>
                <a:alpha val="40000"/>
              </a:schemeClr>
            </a:glow>
          </a:effectLst>
        </p:grpSpPr>
        <p:cxnSp>
          <p:nvCxnSpPr>
            <p:cNvPr id="6" name="Gerader Verbinder 5"/>
            <p:cNvCxnSpPr>
              <a:stCxn id="87" idx="1"/>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a:endCxn id="90" idx="2"/>
            </p:cNvCxnSpPr>
            <p:nvPr/>
          </p:nvCxnSpPr>
          <p:spPr>
            <a:xfrm flipH="1" flipV="1">
              <a:off x="1857911" y="2548759"/>
              <a:ext cx="609720" cy="12959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 name="Gruppieren 164"/>
          <p:cNvGrpSpPr/>
          <p:nvPr/>
        </p:nvGrpSpPr>
        <p:grpSpPr>
          <a:xfrm>
            <a:off x="3825341" y="2647277"/>
            <a:ext cx="1882123" cy="1182227"/>
            <a:chOff x="1843365" y="2545786"/>
            <a:chExt cx="2334367" cy="1309010"/>
          </a:xfrm>
          <a:effectLst>
            <a:glow rad="63500">
              <a:schemeClr val="accent6">
                <a:satMod val="175000"/>
                <a:alpha val="40000"/>
              </a:schemeClr>
            </a:glow>
          </a:effectLst>
        </p:grpSpPr>
        <p:cxnSp>
          <p:nvCxnSpPr>
            <p:cNvPr id="166" name="Gerader Verbinder 165"/>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Gerader Verbinder 166"/>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Gerader Verbinder 167"/>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Gerader Verbinder 168"/>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Gerader Verbinder 169"/>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Gerader Verbinder 170"/>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Gerader Verbinder 171"/>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Gerader Verbinder 172"/>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Gerader Verbinder 173"/>
            <p:cNvCxnSpPr>
              <a:endCxn id="92" idx="2"/>
            </p:cNvCxnSpPr>
            <p:nvPr/>
          </p:nvCxnSpPr>
          <p:spPr>
            <a:xfrm flipH="1" flipV="1">
              <a:off x="1843365" y="2545786"/>
              <a:ext cx="624265" cy="12989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 name="Gruppieren 174"/>
          <p:cNvGrpSpPr/>
          <p:nvPr/>
        </p:nvGrpSpPr>
        <p:grpSpPr>
          <a:xfrm>
            <a:off x="4648036" y="2781886"/>
            <a:ext cx="1038614" cy="1062786"/>
            <a:chOff x="1906347" y="2598020"/>
            <a:chExt cx="2271385" cy="1256776"/>
          </a:xfrm>
          <a:effectLst>
            <a:glow rad="63500">
              <a:schemeClr val="accent6">
                <a:satMod val="175000"/>
                <a:alpha val="40000"/>
              </a:schemeClr>
            </a:glow>
          </a:effectLst>
        </p:grpSpPr>
        <p:cxnSp>
          <p:nvCxnSpPr>
            <p:cNvPr id="176" name="Gerader Verbinder 175"/>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Gerader Verbinder 176"/>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Gerader Verbinder 177"/>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Gerader Verbinder 179"/>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Gerader Verbinder 180"/>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Gerader Verbinder 181"/>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Gerader Verbinder 182"/>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Gerader Verbinder 183"/>
            <p:cNvCxnSpPr>
              <a:endCxn id="94" idx="2"/>
            </p:cNvCxnSpPr>
            <p:nvPr/>
          </p:nvCxnSpPr>
          <p:spPr>
            <a:xfrm flipH="1" flipV="1">
              <a:off x="1906347" y="2598020"/>
              <a:ext cx="561282" cy="12467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Gruppieren 184"/>
          <p:cNvGrpSpPr/>
          <p:nvPr/>
        </p:nvGrpSpPr>
        <p:grpSpPr>
          <a:xfrm>
            <a:off x="4252460" y="2725169"/>
            <a:ext cx="1508428" cy="1129626"/>
            <a:chOff x="1921490" y="2576491"/>
            <a:chExt cx="2256242" cy="1278305"/>
          </a:xfrm>
          <a:effectLst>
            <a:glow rad="63500">
              <a:schemeClr val="accent6">
                <a:satMod val="175000"/>
                <a:alpha val="40000"/>
              </a:schemeClr>
            </a:glow>
          </a:effectLst>
        </p:grpSpPr>
        <p:cxnSp>
          <p:nvCxnSpPr>
            <p:cNvPr id="186" name="Gerader Verbinder 185"/>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Gerader Verbinder 186"/>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8" name="Gerader Verbinder 187"/>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Gerader Verbinder 188"/>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0" name="Gerader Verbinder 189"/>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Gerader Verbinder 190"/>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Gerader Verbinder 192"/>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Gerader Verbinder 193"/>
            <p:cNvCxnSpPr>
              <a:endCxn id="93" idx="2"/>
            </p:cNvCxnSpPr>
            <p:nvPr/>
          </p:nvCxnSpPr>
          <p:spPr>
            <a:xfrm flipH="1" flipV="1">
              <a:off x="1921490" y="2576491"/>
              <a:ext cx="546140" cy="12682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uppieren 194"/>
          <p:cNvGrpSpPr/>
          <p:nvPr/>
        </p:nvGrpSpPr>
        <p:grpSpPr>
          <a:xfrm>
            <a:off x="5123546" y="2852933"/>
            <a:ext cx="617639" cy="994691"/>
            <a:chOff x="1909070" y="2707653"/>
            <a:chExt cx="2268662" cy="1147143"/>
          </a:xfrm>
          <a:effectLst>
            <a:glow rad="63500">
              <a:schemeClr val="accent6">
                <a:satMod val="175000"/>
                <a:alpha val="40000"/>
              </a:schemeClr>
            </a:glow>
          </a:effectLst>
        </p:grpSpPr>
        <p:cxnSp>
          <p:nvCxnSpPr>
            <p:cNvPr id="196" name="Gerader Verbinder 195"/>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Gerader Verbinder 196"/>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Gerader Verbinder 198"/>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Gerader Verbinder 199"/>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Gerader Verbinder 200"/>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Gerader Verbinder 201"/>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3" name="Gerader Verbinder 202"/>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Gerader Verbinder 203"/>
            <p:cNvCxnSpPr>
              <a:endCxn id="95" idx="2"/>
            </p:cNvCxnSpPr>
            <p:nvPr/>
          </p:nvCxnSpPr>
          <p:spPr>
            <a:xfrm flipH="1" flipV="1">
              <a:off x="1909070" y="2707653"/>
              <a:ext cx="558564" cy="11370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uppieren 204"/>
          <p:cNvGrpSpPr/>
          <p:nvPr/>
        </p:nvGrpSpPr>
        <p:grpSpPr>
          <a:xfrm>
            <a:off x="5551011" y="2868558"/>
            <a:ext cx="206532" cy="977337"/>
            <a:chOff x="2015154" y="2722253"/>
            <a:chExt cx="2162578" cy="1132543"/>
          </a:xfrm>
          <a:effectLst>
            <a:glow rad="63500">
              <a:schemeClr val="accent6">
                <a:satMod val="175000"/>
                <a:alpha val="40000"/>
              </a:schemeClr>
            </a:glow>
          </a:effectLst>
        </p:grpSpPr>
        <p:cxnSp>
          <p:nvCxnSpPr>
            <p:cNvPr id="206" name="Gerader Verbinder 205"/>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Gerader Verbinder 207"/>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Gerader Verbinder 208"/>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Gerader Verbinder 209"/>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1" name="Gerader Verbinder 210"/>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Gerader Verbinder 211"/>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Gerader Verbinder 212"/>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p:cNvCxnSpPr>
              <a:endCxn id="96" idx="2"/>
            </p:cNvCxnSpPr>
            <p:nvPr/>
          </p:nvCxnSpPr>
          <p:spPr>
            <a:xfrm flipH="1" flipV="1">
              <a:off x="2015154" y="2722253"/>
              <a:ext cx="452479" cy="11224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Gruppieren 339"/>
          <p:cNvGrpSpPr/>
          <p:nvPr/>
        </p:nvGrpSpPr>
        <p:grpSpPr>
          <a:xfrm flipH="1">
            <a:off x="5816756" y="2641394"/>
            <a:ext cx="1905115" cy="1187987"/>
            <a:chOff x="1843365" y="2545786"/>
            <a:chExt cx="2334368" cy="1309011"/>
          </a:xfrm>
          <a:effectLst>
            <a:glow rad="63500">
              <a:schemeClr val="accent6">
                <a:satMod val="175000"/>
                <a:alpha val="40000"/>
              </a:schemeClr>
            </a:glow>
          </a:effectLst>
        </p:grpSpPr>
        <p:cxnSp>
          <p:nvCxnSpPr>
            <p:cNvPr id="341" name="Gerader Verbinder 340"/>
            <p:cNvCxnSpPr/>
            <p:nvPr/>
          </p:nvCxnSpPr>
          <p:spPr>
            <a:xfrm flipH="1" flipV="1">
              <a:off x="4084488"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2" name="Gerader Verbinder 341"/>
            <p:cNvCxnSpPr/>
            <p:nvPr/>
          </p:nvCxnSpPr>
          <p:spPr>
            <a:xfrm flipH="1">
              <a:off x="3870560"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3" name="Gerader Verbinder 342"/>
            <p:cNvCxnSpPr/>
            <p:nvPr/>
          </p:nvCxnSpPr>
          <p:spPr>
            <a:xfrm flipH="1" flipV="1">
              <a:off x="3607692"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4" name="Gerader Verbinder 343"/>
            <p:cNvCxnSpPr/>
            <p:nvPr/>
          </p:nvCxnSpPr>
          <p:spPr>
            <a:xfrm flipH="1">
              <a:off x="3419760"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5" name="Gerader Verbinder 344"/>
            <p:cNvCxnSpPr/>
            <p:nvPr/>
          </p:nvCxnSpPr>
          <p:spPr>
            <a:xfrm flipH="1" flipV="1">
              <a:off x="3171890" y="3396008"/>
              <a:ext cx="239595"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6" name="Gerader Verbinder 345"/>
            <p:cNvCxnSpPr/>
            <p:nvPr/>
          </p:nvCxnSpPr>
          <p:spPr>
            <a:xfrm flipH="1">
              <a:off x="2919270" y="3396008"/>
              <a:ext cx="237621"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7" name="Gerader Verbinder 346"/>
            <p:cNvCxnSpPr/>
            <p:nvPr/>
          </p:nvCxnSpPr>
          <p:spPr>
            <a:xfrm flipH="1" flipV="1">
              <a:off x="2698600"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Gerader Verbinder 347"/>
            <p:cNvCxnSpPr/>
            <p:nvPr/>
          </p:nvCxnSpPr>
          <p:spPr>
            <a:xfrm flipH="1">
              <a:off x="2476126" y="3396009"/>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9" name="Gerader Verbinder 348"/>
            <p:cNvCxnSpPr/>
            <p:nvPr/>
          </p:nvCxnSpPr>
          <p:spPr>
            <a:xfrm flipH="1" flipV="1">
              <a:off x="1843365" y="2545786"/>
              <a:ext cx="624265" cy="12989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Gruppieren 349"/>
          <p:cNvGrpSpPr/>
          <p:nvPr/>
        </p:nvGrpSpPr>
        <p:grpSpPr>
          <a:xfrm flipH="1">
            <a:off x="5816861" y="2776711"/>
            <a:ext cx="1051301" cy="1067963"/>
            <a:chOff x="1906347" y="2598020"/>
            <a:chExt cx="2271385" cy="1256776"/>
          </a:xfrm>
          <a:effectLst>
            <a:glow rad="63500">
              <a:schemeClr val="accent6">
                <a:satMod val="175000"/>
                <a:alpha val="40000"/>
              </a:schemeClr>
            </a:glow>
          </a:effectLst>
        </p:grpSpPr>
        <p:cxnSp>
          <p:nvCxnSpPr>
            <p:cNvPr id="351" name="Gerader Verbinder 350"/>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2" name="Gerader Verbinder 351"/>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3" name="Gerader Verbinder 352"/>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Gerader Verbinder 353"/>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5" name="Gerader Verbinder 354"/>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6" name="Gerader Verbinder 355"/>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7" name="Gerader Verbinder 356"/>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8" name="Gerader Verbinder 357"/>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9" name="Gerader Verbinder 358"/>
            <p:cNvCxnSpPr/>
            <p:nvPr/>
          </p:nvCxnSpPr>
          <p:spPr>
            <a:xfrm flipH="1" flipV="1">
              <a:off x="1906347" y="2598020"/>
              <a:ext cx="561282" cy="12467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Gruppieren 359"/>
          <p:cNvGrpSpPr/>
          <p:nvPr/>
        </p:nvGrpSpPr>
        <p:grpSpPr>
          <a:xfrm flipH="1">
            <a:off x="5762677" y="2719666"/>
            <a:ext cx="1526857" cy="1135129"/>
            <a:chOff x="1921490" y="2576491"/>
            <a:chExt cx="2256249" cy="1278305"/>
          </a:xfrm>
          <a:effectLst>
            <a:glow rad="63500">
              <a:schemeClr val="accent6">
                <a:satMod val="175000"/>
                <a:alpha val="40000"/>
              </a:schemeClr>
            </a:glow>
          </a:effectLst>
        </p:grpSpPr>
        <p:cxnSp>
          <p:nvCxnSpPr>
            <p:cNvPr id="361" name="Gerader Verbinder 360"/>
            <p:cNvCxnSpPr/>
            <p:nvPr/>
          </p:nvCxnSpPr>
          <p:spPr>
            <a:xfrm flipH="1" flipV="1">
              <a:off x="4084494"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2" name="Gerader Verbinder 361"/>
            <p:cNvCxnSpPr/>
            <p:nvPr/>
          </p:nvCxnSpPr>
          <p:spPr>
            <a:xfrm flipH="1">
              <a:off x="3870565" y="3391972"/>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3" name="Gerader Verbinder 362"/>
            <p:cNvCxnSpPr/>
            <p:nvPr/>
          </p:nvCxnSpPr>
          <p:spPr>
            <a:xfrm flipH="1" flipV="1">
              <a:off x="3607697" y="3396008"/>
              <a:ext cx="262868"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4" name="Gerader Verbinder 363"/>
            <p:cNvCxnSpPr/>
            <p:nvPr/>
          </p:nvCxnSpPr>
          <p:spPr>
            <a:xfrm flipH="1">
              <a:off x="3419762" y="3396008"/>
              <a:ext cx="196841"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Gerader Verbinder 364"/>
            <p:cNvCxnSpPr/>
            <p:nvPr/>
          </p:nvCxnSpPr>
          <p:spPr>
            <a:xfrm flipH="1" flipV="1">
              <a:off x="3171894"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Gerader Verbinder 365"/>
            <p:cNvCxnSpPr/>
            <p:nvPr/>
          </p:nvCxnSpPr>
          <p:spPr>
            <a:xfrm flipH="1">
              <a:off x="2919272"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7" name="Gerader Verbinder 366"/>
            <p:cNvCxnSpPr/>
            <p:nvPr/>
          </p:nvCxnSpPr>
          <p:spPr>
            <a:xfrm flipH="1" flipV="1">
              <a:off x="2698603"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8" name="Gerader Verbinder 367"/>
            <p:cNvCxnSpPr/>
            <p:nvPr/>
          </p:nvCxnSpPr>
          <p:spPr>
            <a:xfrm flipH="1">
              <a:off x="2476129" y="3396008"/>
              <a:ext cx="212173"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9" name="Gerader Verbinder 368"/>
            <p:cNvCxnSpPr/>
            <p:nvPr/>
          </p:nvCxnSpPr>
          <p:spPr>
            <a:xfrm flipH="1" flipV="1">
              <a:off x="1921490" y="2576491"/>
              <a:ext cx="546141" cy="12682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uppieren 369"/>
          <p:cNvGrpSpPr/>
          <p:nvPr/>
        </p:nvGrpSpPr>
        <p:grpSpPr>
          <a:xfrm flipH="1">
            <a:off x="5782621" y="2848051"/>
            <a:ext cx="625184" cy="999536"/>
            <a:chOff x="1909070" y="2707653"/>
            <a:chExt cx="2268662" cy="1147143"/>
          </a:xfrm>
          <a:effectLst>
            <a:glow rad="63500">
              <a:schemeClr val="accent6">
                <a:satMod val="175000"/>
                <a:alpha val="40000"/>
              </a:schemeClr>
            </a:glow>
          </a:effectLst>
        </p:grpSpPr>
        <p:cxnSp>
          <p:nvCxnSpPr>
            <p:cNvPr id="371" name="Gerader Verbinder 370"/>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2" name="Gerader Verbinder 371"/>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3" name="Gerader Verbinder 372"/>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4" name="Gerader Verbinder 373"/>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5" name="Gerader Verbinder 374"/>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6" name="Gerader Verbinder 375"/>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7" name="Gerader Verbinder 376"/>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8" name="Gerader Verbinder 377"/>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9" name="Gerader Verbinder 378"/>
            <p:cNvCxnSpPr/>
            <p:nvPr/>
          </p:nvCxnSpPr>
          <p:spPr>
            <a:xfrm flipH="1" flipV="1">
              <a:off x="1909070" y="2707653"/>
              <a:ext cx="558564" cy="11370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7" name="Gruppieren 379"/>
          <p:cNvGrpSpPr/>
          <p:nvPr/>
        </p:nvGrpSpPr>
        <p:grpSpPr>
          <a:xfrm flipH="1">
            <a:off x="5766063" y="2863752"/>
            <a:ext cx="209055" cy="982098"/>
            <a:chOff x="2015154" y="2722253"/>
            <a:chExt cx="2162578" cy="1132543"/>
          </a:xfrm>
          <a:effectLst>
            <a:glow rad="63500">
              <a:schemeClr val="accent6">
                <a:satMod val="175000"/>
                <a:alpha val="40000"/>
              </a:schemeClr>
            </a:glow>
          </a:effectLst>
        </p:grpSpPr>
        <p:cxnSp>
          <p:nvCxnSpPr>
            <p:cNvPr id="381" name="Gerader Verbinder 380"/>
            <p:cNvCxnSpPr/>
            <p:nvPr/>
          </p:nvCxnSpPr>
          <p:spPr>
            <a:xfrm flipH="1" flipV="1">
              <a:off x="4084487" y="3376622"/>
              <a:ext cx="93245" cy="255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2" name="Gerader Verbinder 381"/>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3" name="Gerader Verbinder 382"/>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4" name="Gerader Verbinder 383"/>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5" name="Gerader Verbinder 384"/>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6" name="Gerader Verbinder 385"/>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7" name="Gerader Verbinder 386"/>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8" name="Gerader Verbinder 387"/>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9" name="Gerader Verbinder 388"/>
            <p:cNvCxnSpPr/>
            <p:nvPr/>
          </p:nvCxnSpPr>
          <p:spPr>
            <a:xfrm flipH="1" flipV="1">
              <a:off x="2015154" y="2722253"/>
              <a:ext cx="452479" cy="11224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uppieren 394"/>
          <p:cNvGrpSpPr/>
          <p:nvPr/>
        </p:nvGrpSpPr>
        <p:grpSpPr>
          <a:xfrm rot="20128481">
            <a:off x="3284290" y="2440527"/>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393" name="Rechteck 392"/>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4" name="Rechteck 393"/>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 name="Gruppieren 395"/>
          <p:cNvGrpSpPr/>
          <p:nvPr/>
        </p:nvGrpSpPr>
        <p:grpSpPr>
          <a:xfrm rot="20100000">
            <a:off x="3717363" y="2533654"/>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397" name="Rechteck 396"/>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8" name="Rechteck 397"/>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0" name="Gruppieren 398"/>
          <p:cNvGrpSpPr/>
          <p:nvPr/>
        </p:nvGrpSpPr>
        <p:grpSpPr>
          <a:xfrm rot="20580000">
            <a:off x="4140379" y="2612087"/>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00" name="Rechteck 399"/>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1" name="Rechteck 400"/>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401"/>
          <p:cNvGrpSpPr/>
          <p:nvPr/>
        </p:nvGrpSpPr>
        <p:grpSpPr>
          <a:xfrm rot="20820000">
            <a:off x="4558960" y="2686361"/>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800000" scaled="0"/>
            <a:tileRect/>
          </a:gradFill>
        </p:grpSpPr>
        <p:sp>
          <p:nvSpPr>
            <p:cNvPr id="403" name="Rechteck 402"/>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4" name="Rechteck 403"/>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2" name="Gruppieren 404"/>
          <p:cNvGrpSpPr/>
          <p:nvPr/>
        </p:nvGrpSpPr>
        <p:grpSpPr>
          <a:xfrm rot="21120000">
            <a:off x="5026072" y="2769546"/>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06" name="Rechteck 405"/>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7" name="Rechteck 406"/>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407"/>
          <p:cNvGrpSpPr/>
          <p:nvPr/>
        </p:nvGrpSpPr>
        <p:grpSpPr>
          <a:xfrm rot="21480000">
            <a:off x="5443527" y="2771195"/>
            <a:ext cx="203679"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09" name="Rechteck 408"/>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0" name="Rechteck 409"/>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414"/>
          <p:cNvGrpSpPr/>
          <p:nvPr/>
        </p:nvGrpSpPr>
        <p:grpSpPr>
          <a:xfrm rot="1020000" flipH="1">
            <a:off x="7185902" y="2617165"/>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25" name="Rechteck 424"/>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6" name="Rechteck 425"/>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5" name="Gruppieren 415"/>
          <p:cNvGrpSpPr/>
          <p:nvPr/>
        </p:nvGrpSpPr>
        <p:grpSpPr>
          <a:xfrm rot="840000" flipH="1">
            <a:off x="6770438" y="2700148"/>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23" name="Rechteck 422"/>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4" name="Rechteck 423"/>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6" name="Gruppieren 416"/>
          <p:cNvGrpSpPr/>
          <p:nvPr/>
        </p:nvGrpSpPr>
        <p:grpSpPr>
          <a:xfrm rot="540000" flipH="1">
            <a:off x="6314233" y="2783333"/>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21" name="Rechteck 420"/>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2" name="Rechteck 421"/>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7" name="Gruppieren 417"/>
          <p:cNvGrpSpPr/>
          <p:nvPr/>
        </p:nvGrpSpPr>
        <p:grpSpPr>
          <a:xfrm rot="120000" flipH="1">
            <a:off x="5873298" y="2767564"/>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19" name="Rechteck 418"/>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0" name="Rechteck 419"/>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8" name="Gruppieren 412"/>
          <p:cNvGrpSpPr/>
          <p:nvPr/>
        </p:nvGrpSpPr>
        <p:grpSpPr>
          <a:xfrm rot="1471519" flipH="1">
            <a:off x="8062633" y="2436896"/>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29" name="Rechteck 428"/>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0" name="Rechteck 429"/>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9" name="Gruppieren 413"/>
          <p:cNvGrpSpPr/>
          <p:nvPr/>
        </p:nvGrpSpPr>
        <p:grpSpPr>
          <a:xfrm rot="1500000" flipH="1">
            <a:off x="7623523" y="2530023"/>
            <a:ext cx="206518" cy="208289"/>
            <a:chOff x="3168806" y="1742431"/>
            <a:chExt cx="203679" cy="208289"/>
          </a:xfrm>
          <a:gradFill flip="none" rotWithShape="1">
            <a:gsLst>
              <a:gs pos="0">
                <a:schemeClr val="accent1">
                  <a:tint val="66000"/>
                  <a:satMod val="160000"/>
                  <a:alpha val="6000"/>
                </a:schemeClr>
              </a:gs>
              <a:gs pos="50000">
                <a:schemeClr val="accent1">
                  <a:tint val="44500"/>
                  <a:satMod val="160000"/>
                </a:schemeClr>
              </a:gs>
              <a:gs pos="100000">
                <a:schemeClr val="accent1">
                  <a:tint val="23500"/>
                  <a:satMod val="160000"/>
                </a:schemeClr>
              </a:gs>
            </a:gsLst>
            <a:lin ang="16200000" scaled="1"/>
            <a:tileRect/>
          </a:gradFill>
        </p:grpSpPr>
        <p:sp>
          <p:nvSpPr>
            <p:cNvPr id="427" name="Rechteck 426"/>
            <p:cNvSpPr/>
            <p:nvPr/>
          </p:nvSpPr>
          <p:spPr>
            <a:xfrm>
              <a:off x="3168806" y="1785257"/>
              <a:ext cx="203679" cy="165463"/>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8" name="Rechteck 427"/>
            <p:cNvSpPr/>
            <p:nvPr/>
          </p:nvSpPr>
          <p:spPr>
            <a:xfrm>
              <a:off x="3168806" y="1742431"/>
              <a:ext cx="203679" cy="68368"/>
            </a:xfrm>
            <a:prstGeom prst="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88"/>
          <p:cNvGrpSpPr/>
          <p:nvPr/>
        </p:nvGrpSpPr>
        <p:grpSpPr>
          <a:xfrm>
            <a:off x="3225459" y="2173066"/>
            <a:ext cx="5126823" cy="695491"/>
            <a:chOff x="882431" y="503297"/>
            <a:chExt cx="5126823" cy="695491"/>
          </a:xfrm>
        </p:grpSpPr>
        <p:sp>
          <p:nvSpPr>
            <p:cNvPr id="90" name="Textfeld 89"/>
            <p:cNvSpPr txBox="1"/>
            <p:nvPr/>
          </p:nvSpPr>
          <p:spPr>
            <a:xfrm>
              <a:off x="882431" y="509659"/>
              <a:ext cx="312906" cy="369332"/>
            </a:xfrm>
            <a:prstGeom prst="rect">
              <a:avLst/>
            </a:prstGeom>
            <a:noFill/>
          </p:spPr>
          <p:txBody>
            <a:bodyPr wrap="none" rtlCol="0">
              <a:spAutoFit/>
            </a:bodyPr>
            <a:lstStyle/>
            <a:p>
              <a:r>
                <a:rPr lang="de-DE" dirty="0">
                  <a:latin typeface="Frutiger 45 Light" panose="020B0300000000000000" pitchFamily="34" charset="0"/>
                </a:rPr>
                <a:t>1</a:t>
              </a:r>
            </a:p>
          </p:txBody>
        </p:sp>
        <p:sp>
          <p:nvSpPr>
            <p:cNvPr id="91" name="Textfeld 90"/>
            <p:cNvSpPr txBox="1"/>
            <p:nvPr/>
          </p:nvSpPr>
          <p:spPr>
            <a:xfrm>
              <a:off x="5568108" y="503297"/>
              <a:ext cx="441146" cy="369332"/>
            </a:xfrm>
            <a:prstGeom prst="rect">
              <a:avLst/>
            </a:prstGeom>
            <a:noFill/>
          </p:spPr>
          <p:txBody>
            <a:bodyPr wrap="none" rtlCol="0">
              <a:spAutoFit/>
            </a:bodyPr>
            <a:lstStyle/>
            <a:p>
              <a:r>
                <a:rPr lang="de-DE" dirty="0">
                  <a:latin typeface="Frutiger 45 Light" panose="020B0300000000000000" pitchFamily="34" charset="0"/>
                </a:rPr>
                <a:t>12</a:t>
              </a:r>
            </a:p>
          </p:txBody>
        </p:sp>
        <p:sp>
          <p:nvSpPr>
            <p:cNvPr id="92" name="Textfeld 91"/>
            <p:cNvSpPr txBox="1"/>
            <p:nvPr/>
          </p:nvSpPr>
          <p:spPr>
            <a:xfrm>
              <a:off x="1325861" y="608177"/>
              <a:ext cx="312906" cy="369332"/>
            </a:xfrm>
            <a:prstGeom prst="rect">
              <a:avLst/>
            </a:prstGeom>
            <a:noFill/>
          </p:spPr>
          <p:txBody>
            <a:bodyPr wrap="none" rtlCol="0">
              <a:spAutoFit/>
            </a:bodyPr>
            <a:lstStyle/>
            <a:p>
              <a:r>
                <a:rPr lang="de-DE" dirty="0">
                  <a:latin typeface="Frutiger 45 Light" panose="020B0300000000000000" pitchFamily="34" charset="0"/>
                </a:rPr>
                <a:t>2</a:t>
              </a:r>
            </a:p>
          </p:txBody>
        </p:sp>
        <p:sp>
          <p:nvSpPr>
            <p:cNvPr id="93" name="Textfeld 92"/>
            <p:cNvSpPr txBox="1"/>
            <p:nvPr/>
          </p:nvSpPr>
          <p:spPr>
            <a:xfrm>
              <a:off x="1752979" y="686069"/>
              <a:ext cx="312906" cy="369332"/>
            </a:xfrm>
            <a:prstGeom prst="rect">
              <a:avLst/>
            </a:prstGeom>
            <a:noFill/>
          </p:spPr>
          <p:txBody>
            <a:bodyPr wrap="none" rtlCol="0">
              <a:spAutoFit/>
            </a:bodyPr>
            <a:lstStyle/>
            <a:p>
              <a:r>
                <a:rPr lang="de-DE" dirty="0">
                  <a:latin typeface="Frutiger 45 Light" panose="020B0300000000000000" pitchFamily="34" charset="0"/>
                </a:rPr>
                <a:t>3</a:t>
              </a:r>
            </a:p>
          </p:txBody>
        </p:sp>
        <p:sp>
          <p:nvSpPr>
            <p:cNvPr id="94" name="Textfeld 93"/>
            <p:cNvSpPr txBox="1"/>
            <p:nvPr/>
          </p:nvSpPr>
          <p:spPr>
            <a:xfrm>
              <a:off x="2196409" y="740263"/>
              <a:ext cx="312906" cy="369332"/>
            </a:xfrm>
            <a:prstGeom prst="rect">
              <a:avLst/>
            </a:prstGeom>
            <a:noFill/>
          </p:spPr>
          <p:txBody>
            <a:bodyPr wrap="none" rtlCol="0">
              <a:spAutoFit/>
            </a:bodyPr>
            <a:lstStyle/>
            <a:p>
              <a:r>
                <a:rPr lang="de-DE" dirty="0">
                  <a:latin typeface="Frutiger 45 Light" panose="020B0300000000000000" pitchFamily="34" charset="0"/>
                </a:rPr>
                <a:t>4</a:t>
              </a:r>
            </a:p>
          </p:txBody>
        </p:sp>
        <p:sp>
          <p:nvSpPr>
            <p:cNvPr id="95" name="Textfeld 94"/>
            <p:cNvSpPr txBox="1"/>
            <p:nvPr/>
          </p:nvSpPr>
          <p:spPr>
            <a:xfrm>
              <a:off x="2624065" y="813833"/>
              <a:ext cx="312906" cy="369332"/>
            </a:xfrm>
            <a:prstGeom prst="rect">
              <a:avLst/>
            </a:prstGeom>
            <a:noFill/>
          </p:spPr>
          <p:txBody>
            <a:bodyPr wrap="none" rtlCol="0">
              <a:spAutoFit/>
            </a:bodyPr>
            <a:lstStyle/>
            <a:p>
              <a:r>
                <a:rPr lang="de-DE" dirty="0">
                  <a:latin typeface="Frutiger 45 Light" panose="020B0300000000000000" pitchFamily="34" charset="0"/>
                </a:rPr>
                <a:t>5</a:t>
              </a:r>
            </a:p>
          </p:txBody>
        </p:sp>
        <p:sp>
          <p:nvSpPr>
            <p:cNvPr id="96" name="Textfeld 95"/>
            <p:cNvSpPr txBox="1"/>
            <p:nvPr/>
          </p:nvSpPr>
          <p:spPr>
            <a:xfrm>
              <a:off x="3051531" y="829456"/>
              <a:ext cx="312906" cy="369332"/>
            </a:xfrm>
            <a:prstGeom prst="rect">
              <a:avLst/>
            </a:prstGeom>
            <a:noFill/>
          </p:spPr>
          <p:txBody>
            <a:bodyPr wrap="none" rtlCol="0">
              <a:spAutoFit/>
            </a:bodyPr>
            <a:lstStyle/>
            <a:p>
              <a:r>
                <a:rPr lang="de-DE" dirty="0">
                  <a:latin typeface="Frutiger 45 Light" panose="020B0300000000000000" pitchFamily="34" charset="0"/>
                </a:rPr>
                <a:t>6</a:t>
              </a:r>
            </a:p>
          </p:txBody>
        </p:sp>
        <p:sp>
          <p:nvSpPr>
            <p:cNvPr id="97" name="Textfeld 96"/>
            <p:cNvSpPr txBox="1"/>
            <p:nvPr/>
          </p:nvSpPr>
          <p:spPr>
            <a:xfrm>
              <a:off x="3515259" y="829456"/>
              <a:ext cx="327179" cy="369332"/>
            </a:xfrm>
            <a:prstGeom prst="rect">
              <a:avLst/>
            </a:prstGeom>
            <a:noFill/>
          </p:spPr>
          <p:txBody>
            <a:bodyPr wrap="square" rtlCol="0">
              <a:spAutoFit/>
            </a:bodyPr>
            <a:lstStyle/>
            <a:p>
              <a:r>
                <a:rPr lang="de-DE" dirty="0">
                  <a:latin typeface="Frutiger 45 Light" panose="020B0300000000000000" pitchFamily="34" charset="0"/>
                </a:rPr>
                <a:t>7</a:t>
              </a:r>
            </a:p>
          </p:txBody>
        </p:sp>
        <p:sp>
          <p:nvSpPr>
            <p:cNvPr id="98" name="Textfeld 97"/>
            <p:cNvSpPr txBox="1"/>
            <p:nvPr/>
          </p:nvSpPr>
          <p:spPr>
            <a:xfrm>
              <a:off x="3924449" y="813833"/>
              <a:ext cx="312906" cy="369332"/>
            </a:xfrm>
            <a:prstGeom prst="rect">
              <a:avLst/>
            </a:prstGeom>
            <a:noFill/>
          </p:spPr>
          <p:txBody>
            <a:bodyPr wrap="none" rtlCol="0">
              <a:spAutoFit/>
            </a:bodyPr>
            <a:lstStyle/>
            <a:p>
              <a:r>
                <a:rPr lang="de-DE" dirty="0">
                  <a:latin typeface="Frutiger 45 Light" panose="020B0300000000000000" pitchFamily="34" charset="0"/>
                </a:rPr>
                <a:t>8</a:t>
              </a:r>
            </a:p>
          </p:txBody>
        </p:sp>
        <p:sp>
          <p:nvSpPr>
            <p:cNvPr id="99" name="Textfeld 98"/>
            <p:cNvSpPr txBox="1"/>
            <p:nvPr/>
          </p:nvSpPr>
          <p:spPr>
            <a:xfrm>
              <a:off x="4342808" y="796171"/>
              <a:ext cx="312906" cy="369332"/>
            </a:xfrm>
            <a:prstGeom prst="rect">
              <a:avLst/>
            </a:prstGeom>
            <a:noFill/>
          </p:spPr>
          <p:txBody>
            <a:bodyPr wrap="none" rtlCol="0">
              <a:spAutoFit/>
            </a:bodyPr>
            <a:lstStyle/>
            <a:p>
              <a:r>
                <a:rPr lang="de-DE" dirty="0">
                  <a:latin typeface="Frutiger 45 Light" panose="020B0300000000000000" pitchFamily="34" charset="0"/>
                </a:rPr>
                <a:t>9</a:t>
              </a:r>
            </a:p>
          </p:txBody>
        </p:sp>
        <p:sp>
          <p:nvSpPr>
            <p:cNvPr id="100" name="Textfeld 99"/>
            <p:cNvSpPr txBox="1"/>
            <p:nvPr/>
          </p:nvSpPr>
          <p:spPr>
            <a:xfrm>
              <a:off x="4688860" y="722056"/>
              <a:ext cx="441146" cy="369332"/>
            </a:xfrm>
            <a:prstGeom prst="rect">
              <a:avLst/>
            </a:prstGeom>
            <a:noFill/>
          </p:spPr>
          <p:txBody>
            <a:bodyPr wrap="none" rtlCol="0">
              <a:spAutoFit/>
            </a:bodyPr>
            <a:lstStyle/>
            <a:p>
              <a:r>
                <a:rPr lang="de-DE" dirty="0">
                  <a:latin typeface="Frutiger 45 Light" panose="020B0300000000000000" pitchFamily="34" charset="0"/>
                </a:rPr>
                <a:t>10</a:t>
              </a:r>
            </a:p>
          </p:txBody>
        </p:sp>
        <p:sp>
          <p:nvSpPr>
            <p:cNvPr id="101" name="Textfeld 100"/>
            <p:cNvSpPr txBox="1"/>
            <p:nvPr/>
          </p:nvSpPr>
          <p:spPr>
            <a:xfrm>
              <a:off x="5135824" y="651618"/>
              <a:ext cx="441146" cy="369332"/>
            </a:xfrm>
            <a:prstGeom prst="rect">
              <a:avLst/>
            </a:prstGeom>
            <a:noFill/>
          </p:spPr>
          <p:txBody>
            <a:bodyPr wrap="none" rtlCol="0">
              <a:spAutoFit/>
            </a:bodyPr>
            <a:lstStyle/>
            <a:p>
              <a:r>
                <a:rPr lang="de-DE" dirty="0">
                  <a:latin typeface="Frutiger 45 Light" panose="020B0300000000000000" pitchFamily="34" charset="0"/>
                </a:rPr>
                <a:t>11</a:t>
              </a:r>
            </a:p>
          </p:txBody>
        </p:sp>
      </p:grpSp>
      <p:grpSp>
        <p:nvGrpSpPr>
          <p:cNvPr id="41" name="Gruppieren 431"/>
          <p:cNvGrpSpPr/>
          <p:nvPr/>
        </p:nvGrpSpPr>
        <p:grpSpPr>
          <a:xfrm>
            <a:off x="5763041" y="2562181"/>
            <a:ext cx="2417076" cy="1312399"/>
            <a:chOff x="4421745" y="3972953"/>
            <a:chExt cx="2417076" cy="1312399"/>
          </a:xfrm>
        </p:grpSpPr>
        <p:grpSp>
          <p:nvGrpSpPr>
            <p:cNvPr id="42" name="Gruppieren 329"/>
            <p:cNvGrpSpPr/>
            <p:nvPr/>
          </p:nvGrpSpPr>
          <p:grpSpPr>
            <a:xfrm flipH="1">
              <a:off x="4576399" y="3972953"/>
              <a:ext cx="2262422" cy="1312399"/>
              <a:chOff x="1857911" y="2548759"/>
              <a:chExt cx="2235118" cy="1306037"/>
            </a:xfrm>
            <a:effectLst>
              <a:glow rad="63500">
                <a:schemeClr val="accent6">
                  <a:satMod val="175000"/>
                  <a:alpha val="40000"/>
                </a:schemeClr>
              </a:glow>
            </a:effectLst>
          </p:grpSpPr>
          <p:cxnSp>
            <p:nvCxnSpPr>
              <p:cNvPr id="332" name="Gerader Verbinder 331"/>
              <p:cNvCxnSpPr/>
              <p:nvPr/>
            </p:nvCxnSpPr>
            <p:spPr>
              <a:xfrm flipH="1">
                <a:off x="3870559" y="3391971"/>
                <a:ext cx="222470" cy="452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3" name="Gerader Verbinder 332"/>
              <p:cNvCxnSpPr/>
              <p:nvPr/>
            </p:nvCxnSpPr>
            <p:spPr>
              <a:xfrm flipH="1" flipV="1">
                <a:off x="3607691" y="3396008"/>
                <a:ext cx="262867"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4" name="Gerader Verbinder 333"/>
              <p:cNvCxnSpPr/>
              <p:nvPr/>
            </p:nvCxnSpPr>
            <p:spPr>
              <a:xfrm flipH="1">
                <a:off x="3419757" y="3396008"/>
                <a:ext cx="196840"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5" name="Gerader Verbinder 334"/>
              <p:cNvCxnSpPr/>
              <p:nvPr/>
            </p:nvCxnSpPr>
            <p:spPr>
              <a:xfrm flipH="1" flipV="1">
                <a:off x="3171889" y="3396008"/>
                <a:ext cx="239594" cy="4487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Gerader Verbinder 335"/>
              <p:cNvCxnSpPr/>
              <p:nvPr/>
            </p:nvCxnSpPr>
            <p:spPr>
              <a:xfrm flipH="1">
                <a:off x="2919269" y="3396008"/>
                <a:ext cx="237620"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7" name="Gerader Verbinder 336"/>
              <p:cNvCxnSpPr/>
              <p:nvPr/>
            </p:nvCxnSpPr>
            <p:spPr>
              <a:xfrm flipH="1" flipV="1">
                <a:off x="2698599" y="3396009"/>
                <a:ext cx="228106" cy="448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8" name="Gerader Verbinder 337"/>
              <p:cNvCxnSpPr/>
              <p:nvPr/>
            </p:nvCxnSpPr>
            <p:spPr>
              <a:xfrm flipH="1">
                <a:off x="2476127" y="3396008"/>
                <a:ext cx="212174" cy="4587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Gerader Verbinder 338"/>
              <p:cNvCxnSpPr/>
              <p:nvPr/>
            </p:nvCxnSpPr>
            <p:spPr>
              <a:xfrm flipH="1" flipV="1">
                <a:off x="1857911" y="2548759"/>
                <a:ext cx="609720" cy="12959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31" name="Gerader Verbinder 430"/>
            <p:cNvCxnSpPr/>
            <p:nvPr/>
          </p:nvCxnSpPr>
          <p:spPr>
            <a:xfrm flipV="1">
              <a:off x="4421745" y="4846876"/>
              <a:ext cx="162411" cy="282583"/>
            </a:xfrm>
            <a:prstGeom prst="line">
              <a:avLst/>
            </a:prstGeom>
            <a:ln>
              <a:solidFill>
                <a:srgbClr val="FF0000"/>
              </a:solidFill>
            </a:ln>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406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subTnLst>
                                    <p:set>
                                      <p:cBhvr override="childStyle">
                                        <p:cTn dur="1" fill="hold" display="0" masterRel="sameClick" afterEffect="1">
                                          <p:stCondLst>
                                            <p:cond evt="end" delay="0">
                                              <p:tn val="12"/>
                                            </p:cond>
                                          </p:stCondLst>
                                        </p:cTn>
                                        <p:tgtEl>
                                          <p:spTgt spid="11"/>
                                        </p:tgtEl>
                                        <p:attrNameLst>
                                          <p:attrName>style.visibility</p:attrName>
                                        </p:attrNameLst>
                                      </p:cBhvr>
                                      <p:to>
                                        <p:strVal val="hidden"/>
                                      </p:to>
                                    </p:set>
                                  </p:sub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subTnLst>
                                    <p:set>
                                      <p:cBhvr override="childStyle">
                                        <p:cTn dur="1" fill="hold" display="0" masterRel="sameClick" afterEffect="1">
                                          <p:stCondLst>
                                            <p:cond evt="end" delay="0">
                                              <p:tn val="16"/>
                                            </p:cond>
                                          </p:stCondLst>
                                        </p:cTn>
                                        <p:tgtEl>
                                          <p:spTgt spid="13"/>
                                        </p:tgtEl>
                                        <p:attrNameLst>
                                          <p:attrName>style.visibility</p:attrName>
                                        </p:attrNameLst>
                                      </p:cBhvr>
                                      <p:to>
                                        <p:strVal val="hidden"/>
                                      </p:to>
                                    </p:set>
                                  </p:sub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subTnLst>
                                    <p:set>
                                      <p:cBhvr override="childStyle">
                                        <p:cTn dur="1" fill="hold" display="0" masterRel="sameClick" afterEffect="1">
                                          <p:stCondLst>
                                            <p:cond evt="end" delay="0">
                                              <p:tn val="20"/>
                                            </p:cond>
                                          </p:stCondLst>
                                        </p:cTn>
                                        <p:tgtEl>
                                          <p:spTgt spid="17"/>
                                        </p:tgtEl>
                                        <p:attrNameLst>
                                          <p:attrName>style.visibility</p:attrName>
                                        </p:attrNameLst>
                                      </p:cBhvr>
                                      <p:to>
                                        <p:strVal val="hidden"/>
                                      </p:to>
                                    </p:set>
                                  </p:sub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subTnLst>
                                    <p:set>
                                      <p:cBhvr override="childStyle">
                                        <p:cTn dur="1" fill="hold" display="0" masterRel="sameClick" afterEffect="1">
                                          <p:stCondLst>
                                            <p:cond evt="end" delay="0">
                                              <p:tn val="24"/>
                                            </p:cond>
                                          </p:stCondLst>
                                        </p:cTn>
                                        <p:tgtEl>
                                          <p:spTgt spid="15"/>
                                        </p:tgtEl>
                                        <p:attrNameLst>
                                          <p:attrName>style.visibility</p:attrName>
                                        </p:attrNameLst>
                                      </p:cBhvr>
                                      <p:to>
                                        <p:strVal val="hidden"/>
                                      </p:to>
                                    </p:set>
                                  </p:sub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sameClick" afterEffect="1">
                                          <p:stCondLst>
                                            <p:cond evt="end" delay="0">
                                              <p:tn val="28"/>
                                            </p:cond>
                                          </p:stCondLst>
                                        </p:cTn>
                                        <p:tgtEl>
                                          <p:spTgt spid="19"/>
                                        </p:tgtEl>
                                        <p:attrNameLst>
                                          <p:attrName>style.visibility</p:attrName>
                                        </p:attrNameLst>
                                      </p:cBhvr>
                                      <p:to>
                                        <p:strVal val="hidden"/>
                                      </p:to>
                                    </p:set>
                                  </p:sub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subTnLst>
                                    <p:set>
                                      <p:cBhvr override="childStyle">
                                        <p:cTn dur="1" fill="hold" display="0" masterRel="sameClick" afterEffect="1">
                                          <p:stCondLst>
                                            <p:cond evt="end" delay="0">
                                              <p:tn val="32"/>
                                            </p:cond>
                                          </p:stCondLst>
                                        </p:cTn>
                                        <p:tgtEl>
                                          <p:spTgt spid="21"/>
                                        </p:tgtEl>
                                        <p:attrNameLst>
                                          <p:attrName>style.visibility</p:attrName>
                                        </p:attrNameLst>
                                      </p:cBhvr>
                                      <p:to>
                                        <p:strVal val="hidden"/>
                                      </p:to>
                                    </p:set>
                                  </p:subTnLst>
                                </p:cTn>
                              </p:par>
                            </p:childTnLst>
                          </p:cTn>
                        </p:par>
                        <p:par>
                          <p:cTn id="35" fill="hold">
                            <p:stCondLst>
                              <p:cond delay="3000"/>
                            </p:stCondLst>
                            <p:childTnLst>
                              <p:par>
                                <p:cTn id="36" presetID="10"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subTnLst>
                                    <p:set>
                                      <p:cBhvr override="childStyle">
                                        <p:cTn dur="1" fill="hold" display="0" masterRel="sameClick" afterEffect="1">
                                          <p:stCondLst>
                                            <p:cond evt="end" delay="0">
                                              <p:tn val="36"/>
                                            </p:cond>
                                          </p:stCondLst>
                                        </p:cTn>
                                        <p:tgtEl>
                                          <p:spTgt spid="27"/>
                                        </p:tgtEl>
                                        <p:attrNameLst>
                                          <p:attrName>style.visibility</p:attrName>
                                        </p:attrNameLst>
                                      </p:cBhvr>
                                      <p:to>
                                        <p:strVal val="hidden"/>
                                      </p:to>
                                    </p:set>
                                  </p:sub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subTnLst>
                                    <p:set>
                                      <p:cBhvr override="childStyle">
                                        <p:cTn dur="1" fill="hold" display="0" masterRel="sameClick" afterEffect="1">
                                          <p:stCondLst>
                                            <p:cond evt="end" delay="0">
                                              <p:tn val="40"/>
                                            </p:cond>
                                          </p:stCondLst>
                                        </p:cTn>
                                        <p:tgtEl>
                                          <p:spTgt spid="26"/>
                                        </p:tgtEl>
                                        <p:attrNameLst>
                                          <p:attrName>style.visibility</p:attrName>
                                        </p:attrNameLst>
                                      </p:cBhvr>
                                      <p:to>
                                        <p:strVal val="hidden"/>
                                      </p:to>
                                    </p:set>
                                  </p:sub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subTnLst>
                                    <p:set>
                                      <p:cBhvr override="childStyle">
                                        <p:cTn dur="1" fill="hold" display="0" masterRel="sameClick" afterEffect="1">
                                          <p:stCondLst>
                                            <p:cond evt="end" delay="0">
                                              <p:tn val="44"/>
                                            </p:cond>
                                          </p:stCondLst>
                                        </p:cTn>
                                        <p:tgtEl>
                                          <p:spTgt spid="24"/>
                                        </p:tgtEl>
                                        <p:attrNameLst>
                                          <p:attrName>style.visibility</p:attrName>
                                        </p:attrNameLst>
                                      </p:cBhvr>
                                      <p:to>
                                        <p:strVal val="hidden"/>
                                      </p:to>
                                    </p:set>
                                  </p:sub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subTnLst>
                                    <p:set>
                                      <p:cBhvr override="childStyle">
                                        <p:cTn dur="1" fill="hold" display="0" masterRel="sameClick" afterEffect="1">
                                          <p:stCondLst>
                                            <p:cond evt="end" delay="0">
                                              <p:tn val="48"/>
                                            </p:cond>
                                          </p:stCondLst>
                                        </p:cTn>
                                        <p:tgtEl>
                                          <p:spTgt spid="25"/>
                                        </p:tgtEl>
                                        <p:attrNameLst>
                                          <p:attrName>style.visibility</p:attrName>
                                        </p:attrNameLst>
                                      </p:cBhvr>
                                      <p:to>
                                        <p:strVal val="hidden"/>
                                      </p:to>
                                    </p:set>
                                  </p:subTnLst>
                                </p:cTn>
                              </p:par>
                            </p:childTnLst>
                          </p:cTn>
                        </p:par>
                        <p:par>
                          <p:cTn id="51" fill="hold">
                            <p:stCondLst>
                              <p:cond delay="5000"/>
                            </p:stCondLst>
                            <p:childTnLst>
                              <p:par>
                                <p:cTn id="52" presetID="10" presetClass="entr" presetSubtype="0"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subTnLst>
                                    <p:set>
                                      <p:cBhvr override="childStyle">
                                        <p:cTn dur="1" fill="hold" display="0" masterRel="sameClick" afterEffect="1">
                                          <p:stCondLst>
                                            <p:cond evt="end" delay="0">
                                              <p:tn val="52"/>
                                            </p:cond>
                                          </p:stCondLst>
                                        </p:cTn>
                                        <p:tgtEl>
                                          <p:spTgt spid="23"/>
                                        </p:tgtEl>
                                        <p:attrNameLst>
                                          <p:attrName>style.visibility</p:attrName>
                                        </p:attrNameLst>
                                      </p:cBhvr>
                                      <p:to>
                                        <p:strVal val="hidden"/>
                                      </p:to>
                                    </p:set>
                                  </p:subTnLst>
                                </p:cTn>
                              </p:par>
                            </p:childTnLst>
                          </p:cTn>
                        </p:par>
                        <p:par>
                          <p:cTn id="55" fill="hold">
                            <p:stCondLst>
                              <p:cond delay="5500"/>
                            </p:stCondLst>
                            <p:childTnLst>
                              <p:par>
                                <p:cTn id="56" presetID="10" presetClass="entr" presetSubtype="0" fill="hold"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subTnLst>
                                    <p:set>
                                      <p:cBhvr override="childStyle">
                                        <p:cTn dur="1" fill="hold" display="0" masterRel="sameClick" afterEffect="1">
                                          <p:stCondLst>
                                            <p:cond evt="end" delay="0">
                                              <p:tn val="56"/>
                                            </p:cond>
                                          </p:stCondLst>
                                        </p:cTn>
                                        <p:tgtEl>
                                          <p:spTgt spid="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räsentation_Master_RWTH_Institute_16zu9">
  <a:themeElements>
    <a:clrScheme name="RWTH Farben">
      <a:dk1>
        <a:srgbClr val="000000"/>
      </a:dk1>
      <a:lt1>
        <a:srgbClr val="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1359</Words>
  <Application>Microsoft Office PowerPoint</Application>
  <PresentationFormat>Breitbild</PresentationFormat>
  <Paragraphs>219</Paragraphs>
  <Slides>26</Slides>
  <Notes>8</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Arial</vt:lpstr>
      <vt:lpstr>Cambria Math</vt:lpstr>
      <vt:lpstr>Frutiger 45 Light</vt:lpstr>
      <vt:lpstr>Noto Sans Symbols</vt:lpstr>
      <vt:lpstr>Symbol</vt:lpstr>
      <vt:lpstr>Wingdings</vt:lpstr>
      <vt:lpstr>Präsentation_Master_RWTH_Institute_16zu9</vt:lpstr>
      <vt:lpstr>COSIMA Treffen 17.05.2018</vt:lpstr>
      <vt:lpstr>Inhaltsverzeichnis</vt:lpstr>
      <vt:lpstr>Stand der Technik</vt:lpstr>
      <vt:lpstr>Inhaltsverzeichnis</vt:lpstr>
      <vt:lpstr>Konstruktion – Rahmen-Basis-Konstruktion</vt:lpstr>
      <vt:lpstr>Konstruktion – Rahmen-Basis-Konstruktion</vt:lpstr>
      <vt:lpstr>Konstruktion - Prismenbank</vt:lpstr>
      <vt:lpstr>Prismenbank</vt:lpstr>
      <vt:lpstr>Strahlgang</vt:lpstr>
      <vt:lpstr>Inhaltsverzeichnis</vt:lpstr>
      <vt:lpstr>Software</vt:lpstr>
      <vt:lpstr>MS Maschinenraum</vt:lpstr>
      <vt:lpstr>Harfenkapitän</vt:lpstr>
      <vt:lpstr>Konstruktion – Rahmen-Basis-Konstruktion</vt:lpstr>
      <vt:lpstr>Inhaltsverzeichnis</vt:lpstr>
      <vt:lpstr>Zeitplanung</vt:lpstr>
      <vt:lpstr>Inhaltsverzeichnis</vt:lpstr>
      <vt:lpstr>I^2C Bus</vt:lpstr>
      <vt:lpstr>I^2C Multiplexer</vt:lpstr>
      <vt:lpstr>Inhaltsverzeichnis</vt:lpstr>
      <vt:lpstr>Maschine Learning &amp; Pattern Recognition</vt:lpstr>
      <vt:lpstr>Maschine Learning &amp; Pattern Recognition</vt:lpstr>
      <vt:lpstr>Maschine Learning &amp; Pattern Recognition</vt:lpstr>
      <vt:lpstr>Inhaltsverzeichnis</vt:lpstr>
      <vt:lpstr>Nächste Schritte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Optimierung und Erweiterung der Steuersoftware eines Lasermusikinstruments</dc:title>
  <dc:creator>Cailing</dc:creator>
  <cp:lastModifiedBy>Daniel Wolff</cp:lastModifiedBy>
  <cp:revision>148</cp:revision>
  <dcterms:modified xsi:type="dcterms:W3CDTF">2018-05-16T20:58:14Z</dcterms:modified>
</cp:coreProperties>
</file>