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63" r:id="rId4"/>
  </p:sldMasterIdLst>
  <p:notesMasterIdLst>
    <p:notesMasterId r:id="rId13"/>
  </p:notesMasterIdLst>
  <p:handoutMasterIdLst>
    <p:handoutMasterId r:id="rId14"/>
  </p:handoutMasterIdLst>
  <p:sldIdLst>
    <p:sldId id="3825" r:id="rId5"/>
    <p:sldId id="3827" r:id="rId6"/>
    <p:sldId id="3828" r:id="rId7"/>
    <p:sldId id="3791" r:id="rId8"/>
    <p:sldId id="3835" r:id="rId9"/>
    <p:sldId id="3837" r:id="rId10"/>
    <p:sldId id="3833" r:id="rId11"/>
    <p:sldId id="383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111" d="100"/>
          <a:sy n="111" d="100"/>
        </p:scale>
        <p:origin x="300" y="90"/>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98086B-B3A5-1FE8-3558-A9796E35D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5C82E36-4C64-4993-3B11-3EA3E43223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7/13/2023</a:t>
            </a:r>
          </a:p>
        </p:txBody>
      </p:sp>
      <p:sp>
        <p:nvSpPr>
          <p:cNvPr id="4" name="Footer Placeholder 3">
            <a:extLst>
              <a:ext uri="{FF2B5EF4-FFF2-40B4-BE49-F238E27FC236}">
                <a16:creationId xmlns:a16="http://schemas.microsoft.com/office/drawing/2014/main" id="{DCEFB919-E607-8F33-89B1-9F457E63F1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Clickety, Click, Clique!!!</a:t>
            </a:r>
          </a:p>
        </p:txBody>
      </p:sp>
      <p:sp>
        <p:nvSpPr>
          <p:cNvPr id="5" name="Slide Number Placeholder 4">
            <a:extLst>
              <a:ext uri="{FF2B5EF4-FFF2-40B4-BE49-F238E27FC236}">
                <a16:creationId xmlns:a16="http://schemas.microsoft.com/office/drawing/2014/main" id="{2171670B-1D71-1A87-2FA0-E21B9A3C7F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DA1C9-8819-4599-A295-39199C54AAB5}" type="slidenum">
              <a:rPr lang="en-US" smtClean="0"/>
              <a:t>‹#›</a:t>
            </a:fld>
            <a:endParaRPr lang="en-US"/>
          </a:p>
        </p:txBody>
      </p:sp>
    </p:spTree>
    <p:extLst>
      <p:ext uri="{BB962C8B-B14F-4D97-AF65-F5344CB8AC3E}">
        <p14:creationId xmlns:p14="http://schemas.microsoft.com/office/powerpoint/2010/main" val="405543516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7/13/2023</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Clickety, Click, Clique!!!</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5BDFF4-F001-45FE-86A8-7C4E3AA33F27}"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Clickety, Click, Clique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13">
            <a:extLst>
              <a:ext uri="{FF2B5EF4-FFF2-40B4-BE49-F238E27FC236}">
                <a16:creationId xmlns:a16="http://schemas.microsoft.com/office/drawing/2014/main" id="{FC20A82E-7521-73DF-006C-1F7E7CE8BEAD}"/>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817FFB5-8EA5-550C-A3B5-C211B53D3A7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07D36731-20CE-380D-FCF8-4C1BDAC14517}"/>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C49F67B6-5A4C-F110-E916-DD6E5FBBCAA9}"/>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2CA8E67C-30FD-DC2F-3ED2-2F213BD054D7}"/>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A2D35F0-864C-65EE-43A6-725C4546C995}"/>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BDB957EB-6670-F6BD-D1DD-86A35F4CA081}"/>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82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FEE0BF5-40AF-4577-8726-79280C37DFA0}" type="datetime1">
              <a:rPr lang="en-US" smtClean="0">
                <a:solidFill>
                  <a:prstClr val="black">
                    <a:tint val="75000"/>
                  </a:prstClr>
                </a:solidFill>
              </a:rPr>
              <a:t>7/12/2023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036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96B5AAD-2511-4375-82F5-F5A45837D6AC}"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86465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CD52950-7898-4E56-9588-93C072D343CC}"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977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9CEB0D5-ED46-4C3F-8A3A-82B3F77F0155}"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0477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93635F05-83C0-4C2C-AC99-FC46825B0794}" type="datetime1">
              <a:rPr lang="en-US" smtClean="0">
                <a:solidFill>
                  <a:prstClr val="black">
                    <a:tint val="75000"/>
                  </a:prstClr>
                </a:solidFill>
              </a:rPr>
              <a:t>7/12/2023</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50641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FF24E001-A3E1-4624-92E6-823CEFEE7576}" type="datetime1">
              <a:rPr lang="en-US" smtClean="0">
                <a:solidFill>
                  <a:prstClr val="black">
                    <a:tint val="75000"/>
                  </a:prstClr>
                </a:solidFill>
              </a:rPr>
              <a:t>7/12/2023</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6339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6755918-C77C-486F-9298-2649F1FDBDF6}"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30976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CC453EC-2790-4AC2-9DD9-0BB97C66B74C}"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208922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E67BB864-2395-435C-BF31-45C6B0A25EF4}"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758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fld id="{A6EA233F-EF04-4687-A111-E340BA8B4356}" type="datetime1">
              <a:rPr lang="en-US" smtClean="0">
                <a:solidFill>
                  <a:prstClr val="black">
                    <a:tint val="75000"/>
                  </a:prstClr>
                </a:solidFill>
              </a:rPr>
              <a:t>7/12/2023</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Clickety, Click, Clique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5771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defRPr/>
            </a:pPr>
            <a:fld id="{330DAE1F-DC12-4F6A-A994-46694D2D57C4}"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501140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7943357B-E6A9-4133-8B5B-09B81AAE3CA8}" type="datetime1">
              <a:rPr lang="en-US" smtClean="0">
                <a:solidFill>
                  <a:prstClr val="black">
                    <a:tint val="75000"/>
                  </a:prstClr>
                </a:solidFill>
              </a:rPr>
              <a:t>7/12/2023</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fld id="{73205D17-B538-4F14-B450-5B250D405AFE}" type="datetime1">
              <a:rPr lang="en-US" smtClean="0"/>
              <a:t>7/12/2023</a:t>
            </a:fld>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Clickety, Click, Clique</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48CE9A83-89A6-4B24-A99F-490966F1CE9E}" type="datetime1">
              <a:rPr lang="en-US" smtClean="0">
                <a:solidFill>
                  <a:prstClr val="black">
                    <a:tint val="75000"/>
                  </a:prstClr>
                </a:solidFill>
              </a:rPr>
              <a:t>7/12/2023</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fld id="{27C9A59E-CE28-466C-880B-7A173CD10ADB}" type="datetime1">
              <a:rPr lang="en-US" smtClean="0">
                <a:solidFill>
                  <a:prstClr val="black">
                    <a:tint val="75000"/>
                  </a:prstClr>
                </a:solidFill>
              </a:rPr>
              <a:t>7/12/2023</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51758-B269-418B-ADF9-A41568E4A928}" type="datetime1">
              <a:rPr lang="en-US" smtClean="0"/>
              <a:t>7/12/2023</a:t>
            </a:fld>
            <a:endParaRPr lang="en-US" dirty="0"/>
          </a:p>
        </p:txBody>
      </p:sp>
      <p:sp>
        <p:nvSpPr>
          <p:cNvPr id="5" name="Footer Placeholder 4"/>
          <p:cNvSpPr>
            <a:spLocks noGrp="1"/>
          </p:cNvSpPr>
          <p:nvPr>
            <p:ph type="ftr" sz="quarter" idx="11"/>
          </p:nvPr>
        </p:nvSpPr>
        <p:spPr/>
        <p:txBody>
          <a:bodyPr/>
          <a:lstStyle/>
          <a:p>
            <a:r>
              <a:rPr lang="en-US"/>
              <a:t>Clickety, Click, Clique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Oval 6">
            <a:extLst>
              <a:ext uri="{FF2B5EF4-FFF2-40B4-BE49-F238E27FC236}">
                <a16:creationId xmlns:a16="http://schemas.microsoft.com/office/drawing/2014/main" id="{E644AEFD-187B-FF8E-D9A6-5A151F2BC58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3513CCB1-F2C1-A198-EB9C-DB50BD4AAD7C}"/>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DC1D0F19-DC0C-0025-076D-DFE5F59994A7}"/>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57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BC1C5D1-D1B9-4379-914C-674321F8554F}" type="datetime1">
              <a:rPr lang="en-US" smtClean="0">
                <a:solidFill>
                  <a:prstClr val="black">
                    <a:tint val="75000"/>
                  </a:prstClr>
                </a:solidFill>
              </a:rPr>
              <a:t>7/12/2023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3090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15AD38A-7BA4-4293-B368-DCD62960E2C0}" type="datetime1">
              <a:rPr lang="en-US" smtClean="0">
                <a:solidFill>
                  <a:prstClr val="black">
                    <a:tint val="75000"/>
                  </a:prstClr>
                </a:solidFill>
              </a:rPr>
              <a:t>7/12/2023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32572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DFA9BE39-04BA-49C2-A67C-E3DCF791E410}"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89954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629E1750-26A3-4E61-8A44-D0C7FD55C7C5}"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356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A0719FEB-F2C6-4C7C-812D-A61D75749C87}"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47324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E479FA8-9A89-4563-AC83-B76E2C6067CB}" type="datetime1">
              <a:rPr lang="en-US" smtClean="0">
                <a:solidFill>
                  <a:prstClr val="black">
                    <a:tint val="75000"/>
                  </a:prstClr>
                </a:solidFill>
              </a:rPr>
              <a:t>7/12/2023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94450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A8F4D8D2-0D84-46FB-B03A-B21666D249F9}" type="datetime1">
              <a:rPr lang="en-US" smtClean="0">
                <a:solidFill>
                  <a:prstClr val="black">
                    <a:tint val="75000"/>
                  </a:prstClr>
                </a:solidFill>
              </a:rPr>
              <a:t>7/12/2023</a:t>
            </a:fld>
            <a:endParaRPr lang="en-US" dirty="0">
              <a:solidFill>
                <a:prstClr val="black">
                  <a:tint val="75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r>
              <a:rPr lang="en-US">
                <a:solidFill>
                  <a:prstClr val="black">
                    <a:tint val="75000"/>
                  </a:prstClr>
                </a:solidFill>
              </a:rPr>
              <a:t>Clickety, Click, Clique</a:t>
            </a:r>
            <a:endParaRPr lang="en-US" dirty="0">
              <a:solidFill>
                <a:prstClr val="black">
                  <a:tint val="75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26064307"/>
      </p:ext>
    </p:extLst>
  </p:cSld>
  <p:clrMap bg1="dk1" tx1="lt1" bg2="dk2"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 id="2147483981" r:id="rId18"/>
    <p:sldLayoutId id="2147483982" r:id="rId19"/>
    <p:sldLayoutId id="2147483774" r:id="rId20"/>
    <p:sldLayoutId id="2147483783" r:id="rId21"/>
    <p:sldLayoutId id="2147483786" r:id="rId22"/>
    <p:sldLayoutId id="2147483788" r:id="rId23"/>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nvkelso/natural-earth-vector/master/geojson/ne_110m_admin_0_countries.geojson" TargetMode="External"/><Relationship Id="rId2" Type="http://schemas.openxmlformats.org/officeDocument/2006/relationships/hyperlink" Target="https://www.kaggle.com/datasets/rajkumarpandey02/2023-world-population-by-country" TargetMode="External"/><Relationship Id="rId1" Type="http://schemas.openxmlformats.org/officeDocument/2006/relationships/slideLayout" Target="../slideLayouts/slideLayout2.xml"/><Relationship Id="rId4" Type="http://schemas.openxmlformats.org/officeDocument/2006/relationships/hyperlink" Target="https://media.istockphoto.com/id/862480656/vector/abstract-world-map-blue-map-of-the-earth-from-the-square-points-dark-background-blue-glow.jpg?s=612x612&amp;w=0&amp;k=20&amp;c=MhiXx71esxaAVNl1sIwRTsFZ9lMTgZhQal8RJWKZSa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161234" y="2262332"/>
            <a:ext cx="7261878" cy="1803367"/>
          </a:xfrm>
          <a:ln w="22225">
            <a:noFill/>
          </a:ln>
          <a:effectLst>
            <a:glow rad="63500">
              <a:schemeClr val="accent3">
                <a:satMod val="175000"/>
                <a:alpha val="40000"/>
              </a:schemeClr>
            </a:glow>
            <a:outerShdw blurRad="50800" dist="38100" dir="2700000" algn="tl" rotWithShape="0">
              <a:schemeClr val="tx1"/>
            </a:outerShdw>
          </a:effectLst>
        </p:spPr>
        <p:txBody>
          <a:bodyPr>
            <a:noAutofit/>
          </a:bodyPr>
          <a:lstStyle/>
          <a:p>
            <a:pPr algn="ctr" defTabSz="406908">
              <a:lnSpc>
                <a:spcPct val="90000"/>
              </a:lnSpc>
            </a:pPr>
            <a:r>
              <a:rPr lang="en-US" sz="6600" b="0" i="0" kern="1200" dirty="0">
                <a:ln>
                  <a:solidFill>
                    <a:schemeClr val="bg1"/>
                  </a:solidFill>
                  <a:prstDash val="solid"/>
                </a:ln>
                <a:solidFill>
                  <a:srgbClr val="000000"/>
                </a:solidFill>
                <a:effectLst>
                  <a:outerShdw blurRad="50800" dist="63500" dir="6000000" algn="tl" rotWithShape="0">
                    <a:schemeClr val="bg1">
                      <a:alpha val="23000"/>
                    </a:schemeClr>
                  </a:outerShdw>
                </a:effectLst>
                <a:latin typeface="Bodoni MT Black" panose="02070A03080606020203" pitchFamily="18" charset="0"/>
              </a:rPr>
              <a:t>Clickety, Click, Clique!!!</a:t>
            </a:r>
            <a:endParaRPr lang="en-US" sz="6600" dirty="0">
              <a:ln>
                <a:solidFill>
                  <a:schemeClr val="bg1"/>
                </a:solidFill>
                <a:prstDash val="solid"/>
              </a:ln>
              <a:effectLst>
                <a:outerShdw blurRad="50800" dist="63500" dir="6000000" algn="tl" rotWithShape="0">
                  <a:schemeClr val="bg1">
                    <a:alpha val="23000"/>
                  </a:schemeClr>
                </a:outerShdw>
              </a:effectLst>
              <a:latin typeface="Bodoni MT Black" panose="02070A03080606020203" pitchFamily="18" charset="0"/>
            </a:endParaRP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580079" y="4184374"/>
            <a:ext cx="7929385" cy="2842591"/>
          </a:xfrm>
          <a:ln w="28575">
            <a:noFill/>
          </a:ln>
        </p:spPr>
        <p:txBody>
          <a:bodyPr>
            <a:normAutofit/>
          </a:bodyPr>
          <a:lstStyle/>
          <a:p>
            <a:pPr algn="ctr" defTabSz="406908">
              <a:spcBef>
                <a:spcPts val="890"/>
              </a:spcBef>
            </a:pPr>
            <a:r>
              <a:rPr lang="en-US" b="1" i="0" kern="1200" cap="all" dirty="0">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Jorge Serrano</a:t>
            </a:r>
          </a:p>
          <a:p>
            <a:pPr algn="ctr" defTabSz="406908">
              <a:spcBef>
                <a:spcPts val="890"/>
              </a:spcBef>
            </a:pPr>
            <a:r>
              <a:rPr lang="en-US" b="1" i="0" kern="1200" cap="all" dirty="0">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Jessica Parker</a:t>
            </a:r>
            <a:endParaRPr lang="en-US" b="1" dirty="0">
              <a:ln w="0">
                <a:solidFill>
                  <a:schemeClr val="bg1"/>
                </a:solidFill>
                <a:prstDash val="solid"/>
              </a:ln>
              <a:effectLst>
                <a:outerShdw blurRad="50800" dist="38100" dir="2700000" algn="tl" rotWithShape="0">
                  <a:prstClr val="black">
                    <a:alpha val="72000"/>
                  </a:prstClr>
                </a:outerShdw>
              </a:effectLst>
              <a:latin typeface="Amasis MT Pro Black" panose="02040A04050005020304" pitchFamily="18" charset="0"/>
            </a:endParaRPr>
          </a:p>
          <a:p>
            <a:pPr algn="ctr" defTabSz="406908">
              <a:spcBef>
                <a:spcPts val="890"/>
              </a:spcBef>
            </a:pPr>
            <a:r>
              <a:rPr lang="en-US" b="1" i="0" kern="1200" cap="all" dirty="0">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Charles </a:t>
            </a:r>
            <a:r>
              <a:rPr lang="en-US" b="1" i="0" kern="1200" cap="all" dirty="0" err="1">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Descheneaux</a:t>
            </a:r>
            <a:endParaRPr lang="en-US" b="1" dirty="0">
              <a:ln w="0">
                <a:solidFill>
                  <a:schemeClr val="bg1"/>
                </a:solidFill>
                <a:prstDash val="solid"/>
              </a:ln>
              <a:effectLst>
                <a:outerShdw blurRad="50800" dist="38100" dir="2700000" algn="tl" rotWithShape="0">
                  <a:prstClr val="black">
                    <a:alpha val="72000"/>
                  </a:prstClr>
                </a:outerShdw>
              </a:effectLst>
              <a:latin typeface="Amasis MT Pro Black" panose="02040A04050005020304" pitchFamily="18" charset="0"/>
            </a:endParaRPr>
          </a:p>
          <a:p>
            <a:pPr algn="ctr" defTabSz="406908">
              <a:spcBef>
                <a:spcPts val="890"/>
              </a:spcBef>
            </a:pPr>
            <a:r>
              <a:rPr lang="en-US" b="1" i="0" kern="1200" cap="all" dirty="0">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 Jennifer Bowling</a:t>
            </a:r>
          </a:p>
          <a:p>
            <a:pPr algn="ctr" defTabSz="406908">
              <a:spcBef>
                <a:spcPts val="890"/>
              </a:spcBef>
            </a:pPr>
            <a:r>
              <a:rPr lang="en-US" b="1" i="0" kern="1200" cap="all" dirty="0">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Joyce </a:t>
            </a:r>
            <a:r>
              <a:rPr lang="en-US" b="1" i="0" kern="1200" cap="all" dirty="0" err="1">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Ghali</a:t>
            </a:r>
            <a:endParaRPr lang="en-US" b="1" dirty="0">
              <a:ln w="0">
                <a:solidFill>
                  <a:schemeClr val="bg1"/>
                </a:solidFill>
                <a:prstDash val="solid"/>
              </a:ln>
              <a:effectLst>
                <a:outerShdw blurRad="50800" dist="38100" dir="2700000" algn="tl" rotWithShape="0">
                  <a:prstClr val="black">
                    <a:alpha val="72000"/>
                  </a:prstClr>
                </a:outerShdw>
              </a:effectLst>
              <a:latin typeface="Amasis MT Pro Black" panose="02040A04050005020304" pitchFamily="18" charset="0"/>
            </a:endParaRPr>
          </a:p>
          <a:p>
            <a:pPr algn="ctr" defTabSz="406908">
              <a:spcBef>
                <a:spcPts val="890"/>
              </a:spcBef>
            </a:pPr>
            <a:r>
              <a:rPr lang="en-US" b="1" i="0" kern="1200" cap="all" dirty="0">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Justin </a:t>
            </a:r>
            <a:r>
              <a:rPr lang="en-US" b="1" i="0" kern="1200" cap="all" dirty="0" err="1">
                <a:ln w="0">
                  <a:solidFill>
                    <a:schemeClr val="bg1"/>
                  </a:solidFill>
                  <a:prstDash val="solid"/>
                </a:ln>
                <a:solidFill>
                  <a:schemeClr val="bg2">
                    <a:lumMod val="40000"/>
                    <a:lumOff val="60000"/>
                  </a:schemeClr>
                </a:solidFill>
                <a:effectLst>
                  <a:outerShdw blurRad="50800" dist="38100" dir="2700000" algn="tl" rotWithShape="0">
                    <a:prstClr val="black">
                      <a:alpha val="72000"/>
                    </a:prstClr>
                  </a:outerShdw>
                </a:effectLst>
                <a:latin typeface="Amasis MT Pro Black" panose="02040A04050005020304" pitchFamily="18" charset="0"/>
                <a:ea typeface="+mj-ea"/>
                <a:cs typeface="+mj-cs"/>
              </a:rPr>
              <a:t>Mangaroo</a:t>
            </a:r>
            <a:endParaRPr lang="en-US" b="1" dirty="0">
              <a:ln w="0">
                <a:solidFill>
                  <a:schemeClr val="bg1"/>
                </a:solidFill>
                <a:prstDash val="solid"/>
              </a:ln>
              <a:effectLst>
                <a:outerShdw blurRad="50800" dist="38100" dir="2700000" algn="tl" rotWithShape="0">
                  <a:prstClr val="black">
                    <a:alpha val="72000"/>
                  </a:prstClr>
                </a:outerShdw>
              </a:effectLst>
              <a:latin typeface="Amasis MT Pro Black" panose="02040A04050005020304" pitchFamily="18" charset="0"/>
            </a:endParaRPr>
          </a:p>
        </p:txBody>
      </p:sp>
    </p:spTree>
    <p:extLst>
      <p:ext uri="{BB962C8B-B14F-4D97-AF65-F5344CB8AC3E}">
        <p14:creationId xmlns:p14="http://schemas.microsoft.com/office/powerpoint/2010/main" val="800962904"/>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AF813CD0-4CC7-CD38-9E69-06D10527DF23}"/>
              </a:ext>
            </a:extLst>
          </p:cNvPr>
          <p:cNvSpPr/>
          <p:nvPr/>
        </p:nvSpPr>
        <p:spPr>
          <a:xfrm>
            <a:off x="8337376" y="1028064"/>
            <a:ext cx="2313562" cy="2509736"/>
          </a:xfrm>
          <a:prstGeom prst="fram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41088" y="365124"/>
            <a:ext cx="7345047" cy="996404"/>
          </a:xfrm>
          <a:effectLst>
            <a:outerShdw blurRad="50800" dist="38100" dir="5400000" algn="t" rotWithShape="0">
              <a:prstClr val="black">
                <a:alpha val="53000"/>
              </a:prstClr>
            </a:outerShdw>
          </a:effectLst>
        </p:spPr>
        <p:txBody>
          <a:bodyPr/>
          <a:lstStyle/>
          <a:p>
            <a:pPr algn="ctr"/>
            <a:r>
              <a:rPr lang="en-US" sz="5400" dirty="0">
                <a:latin typeface="Bodoni MT Black" panose="02070A03080606020203" pitchFamily="18" charset="0"/>
              </a:rPr>
              <a:t>Purpose</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341088" y="1361528"/>
            <a:ext cx="7543455" cy="4352544"/>
          </a:xfrm>
        </p:spPr>
        <p:txBody>
          <a:bodyPr>
            <a:normAutofit/>
          </a:bodyPr>
          <a:lstStyle/>
          <a:p>
            <a:pPr algn="l" fontAlgn="base"/>
            <a:endParaRPr lang="en-US" b="0" i="0" dirty="0">
              <a:effectLst/>
              <a:latin typeface="Inter"/>
            </a:endParaRPr>
          </a:p>
          <a:p>
            <a:pPr algn="l" fontAlgn="base"/>
            <a:r>
              <a:rPr lang="en-US" sz="3500" b="0" i="0" dirty="0">
                <a:effectLst/>
                <a:latin typeface="Inter"/>
              </a:rPr>
              <a:t>The purpose of this project is to examine the population of the world, by looking at each country, individually. We will view the population, growth rate, and density of these countries using our dashboard. </a:t>
            </a:r>
          </a:p>
          <a:p>
            <a:pPr algn="l" fontAlgn="base"/>
            <a:endParaRPr lang="en-US" dirty="0">
              <a:latin typeface="Inter"/>
            </a:endParaRPr>
          </a:p>
          <a:p>
            <a:pPr algn="l" fontAlgn="base"/>
            <a:endParaRPr lang="en-US" b="0" i="0" dirty="0">
              <a:effectLst/>
              <a:latin typeface="Inter"/>
            </a:endParaRPr>
          </a:p>
          <a:p>
            <a:pPr algn="l" fontAlgn="base"/>
            <a:endParaRPr lang="en-US" dirty="0">
              <a:latin typeface="Inter"/>
            </a:endParaRPr>
          </a:p>
          <a:p>
            <a:pPr algn="l" fontAlgn="base"/>
            <a:endParaRPr lang="en-US" dirty="0"/>
          </a:p>
        </p:txBody>
      </p:sp>
      <p:sp>
        <p:nvSpPr>
          <p:cNvPr id="9" name="Oval 8">
            <a:extLst>
              <a:ext uri="{FF2B5EF4-FFF2-40B4-BE49-F238E27FC236}">
                <a16:creationId xmlns:a16="http://schemas.microsoft.com/office/drawing/2014/main" id="{BAC08674-C627-A9B9-E87C-FDD33F496014}"/>
              </a:ext>
            </a:extLst>
          </p:cNvPr>
          <p:cNvSpPr/>
          <p:nvPr/>
        </p:nvSpPr>
        <p:spPr>
          <a:xfrm>
            <a:off x="7705638" y="2594801"/>
            <a:ext cx="1756415" cy="166839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193766"/>
      </p:ext>
    </p:extLst>
  </p:cSld>
  <p:clrMapOvr>
    <a:masterClrMapping/>
  </p:clrMapOvr>
  <mc:AlternateContent xmlns:mc="http://schemas.openxmlformats.org/markup-compatibility/2006" xmlns:p14="http://schemas.microsoft.com/office/powerpoint/2010/main">
    <mc:Choice Requires="p14">
      <p:transition spd="slow" p14:dur="30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072574" y="1063416"/>
            <a:ext cx="6046851" cy="655090"/>
          </a:xfrm>
          <a:effectLst>
            <a:outerShdw blurRad="50800" dist="76200" dir="5400000" algn="t" rotWithShape="0">
              <a:prstClr val="black">
                <a:alpha val="64000"/>
              </a:prstClr>
            </a:outerShdw>
          </a:effectLst>
        </p:spPr>
        <p:txBody>
          <a:bodyPr>
            <a:noAutofit/>
          </a:bodyPr>
          <a:lstStyle/>
          <a:p>
            <a:pPr algn="ctr"/>
            <a:r>
              <a:rPr lang="en-US" dirty="0">
                <a:solidFill>
                  <a:srgbClr val="FFFFFF"/>
                </a:solidFill>
                <a:latin typeface="Bodoni MT Black" panose="02070A03080606020203" pitchFamily="18" charset="0"/>
              </a:rPr>
              <a:t>Applications  Used</a:t>
            </a:r>
            <a:endParaRPr lang="en-US" dirty="0">
              <a:latin typeface="Bodoni MT Black" panose="02070A03080606020203" pitchFamily="18" charset="0"/>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1262062" y="2186932"/>
            <a:ext cx="9667874" cy="1612392"/>
          </a:xfrm>
        </p:spPr>
        <p:txBody>
          <a:bodyPr>
            <a:normAutofit fontScale="25000" lnSpcReduction="20000"/>
          </a:bodyPr>
          <a:lstStyle/>
          <a:p>
            <a:pPr marL="342900" indent="-342900" algn="ctr">
              <a:buFont typeface="Arial" panose="020B0604020202020204" pitchFamily="34" charset="0"/>
              <a:buChar char="•"/>
            </a:pPr>
            <a:r>
              <a:rPr lang="en-US" sz="7200" b="1" dirty="0">
                <a:solidFill>
                  <a:schemeClr val="tx1"/>
                </a:solidFill>
                <a:latin typeface="Amasis MT Pro Medium" panose="02040604050005020304" pitchFamily="18" charset="0"/>
              </a:rPr>
              <a:t>SQL LITE - stores world country data</a:t>
            </a:r>
          </a:p>
          <a:p>
            <a:pPr marL="342900" indent="-342900" algn="ctr">
              <a:buFont typeface="Arial" panose="020B0604020202020204" pitchFamily="34" charset="0"/>
              <a:buChar char="•"/>
            </a:pPr>
            <a:r>
              <a:rPr lang="en-US" sz="7200" b="1" dirty="0">
                <a:solidFill>
                  <a:schemeClr val="tx1"/>
                </a:solidFill>
                <a:latin typeface="Amasis MT Pro Medium" panose="02040604050005020304" pitchFamily="18" charset="0"/>
              </a:rPr>
              <a:t>Leaflet - map display</a:t>
            </a:r>
          </a:p>
          <a:p>
            <a:pPr marL="342900" indent="-342900" algn="ctr">
              <a:buFont typeface="Arial" panose="020B0604020202020204" pitchFamily="34" charset="0"/>
              <a:buChar char="•"/>
            </a:pPr>
            <a:r>
              <a:rPr lang="en-US" sz="7200" b="1" dirty="0" err="1">
                <a:solidFill>
                  <a:schemeClr val="tx1"/>
                </a:solidFill>
                <a:latin typeface="Amasis MT Pro Medium" panose="02040604050005020304" pitchFamily="18" charset="0"/>
              </a:rPr>
              <a:t>Plotly</a:t>
            </a:r>
            <a:r>
              <a:rPr lang="en-US" sz="7200" b="1" dirty="0">
                <a:solidFill>
                  <a:schemeClr val="tx1"/>
                </a:solidFill>
                <a:latin typeface="Amasis MT Pro Medium" panose="02040604050005020304" pitchFamily="18" charset="0"/>
              </a:rPr>
              <a:t> - bar &amp; line graphs</a:t>
            </a:r>
          </a:p>
          <a:p>
            <a:pPr marL="342900" indent="-342900" algn="ctr">
              <a:buFont typeface="Arial" panose="020B0604020202020204" pitchFamily="34" charset="0"/>
              <a:buChar char="•"/>
            </a:pPr>
            <a:r>
              <a:rPr lang="en-US" sz="7200" b="1" dirty="0" err="1">
                <a:solidFill>
                  <a:schemeClr val="tx1"/>
                </a:solidFill>
                <a:latin typeface="Amasis MT Pro Medium" panose="02040604050005020304" pitchFamily="18" charset="0"/>
              </a:rPr>
              <a:t>Geojson</a:t>
            </a:r>
            <a:r>
              <a:rPr lang="en-US" sz="7200" b="1" dirty="0">
                <a:solidFill>
                  <a:schemeClr val="tx1"/>
                </a:solidFill>
                <a:latin typeface="Amasis MT Pro Medium" panose="02040604050005020304" pitchFamily="18" charset="0"/>
              </a:rPr>
              <a:t> - geographical coordinates</a:t>
            </a:r>
          </a:p>
          <a:p>
            <a:pPr marL="342900" indent="-342900" algn="ctr">
              <a:buFont typeface="Arial" panose="020B0604020202020204" pitchFamily="34" charset="0"/>
              <a:buChar char="•"/>
            </a:pPr>
            <a:r>
              <a:rPr lang="en-US" sz="7200" b="1" dirty="0">
                <a:solidFill>
                  <a:schemeClr val="tx1"/>
                </a:solidFill>
                <a:latin typeface="Amasis MT Pro Medium" panose="02040604050005020304" pitchFamily="18" charset="0"/>
              </a:rPr>
              <a:t>Flask </a:t>
            </a:r>
            <a:r>
              <a:rPr lang="en-US" sz="7200" b="1" dirty="0" err="1">
                <a:solidFill>
                  <a:schemeClr val="tx1"/>
                </a:solidFill>
                <a:latin typeface="Amasis MT Pro Medium" panose="02040604050005020304" pitchFamily="18" charset="0"/>
              </a:rPr>
              <a:t>api</a:t>
            </a:r>
            <a:r>
              <a:rPr lang="en-US" sz="7200" b="1" dirty="0">
                <a:solidFill>
                  <a:schemeClr val="tx1"/>
                </a:solidFill>
                <a:latin typeface="Amasis MT Pro Medium" panose="02040604050005020304" pitchFamily="18" charset="0"/>
              </a:rPr>
              <a:t> - pulls data and makes accessible</a:t>
            </a:r>
          </a:p>
          <a:p>
            <a:pPr marL="342900" indent="-342900" algn="ctr">
              <a:buFont typeface="Arial" panose="020B0604020202020204" pitchFamily="34" charset="0"/>
              <a:buChar char="•"/>
            </a:pPr>
            <a:r>
              <a:rPr lang="en-US" sz="7200" b="1" dirty="0" err="1">
                <a:solidFill>
                  <a:schemeClr val="tx1"/>
                </a:solidFill>
                <a:latin typeface="Amasis MT Pro Medium" panose="02040604050005020304" pitchFamily="18" charset="0"/>
              </a:rPr>
              <a:t>Javascript</a:t>
            </a:r>
            <a:r>
              <a:rPr lang="en-US" sz="7200" b="1" dirty="0">
                <a:solidFill>
                  <a:schemeClr val="tx1"/>
                </a:solidFill>
                <a:latin typeface="Amasis MT Pro Medium" panose="02040604050005020304" pitchFamily="18" charset="0"/>
              </a:rPr>
              <a:t> - coding</a:t>
            </a:r>
          </a:p>
          <a:p>
            <a:pPr marL="342900" indent="-342900" algn="ctr">
              <a:buFont typeface="Arial" panose="020B0604020202020204" pitchFamily="34" charset="0"/>
              <a:buChar char="•"/>
            </a:pPr>
            <a:r>
              <a:rPr lang="en-US" sz="7200" b="1" dirty="0">
                <a:solidFill>
                  <a:schemeClr val="tx1"/>
                </a:solidFill>
                <a:latin typeface="Amasis MT Pro Medium" panose="02040604050005020304" pitchFamily="18" charset="0"/>
              </a:rPr>
              <a:t>Html - dashboard</a:t>
            </a:r>
          </a:p>
          <a:p>
            <a:pPr marL="342900" indent="-342900" algn="ctr">
              <a:buFont typeface="Arial" panose="020B0604020202020204" pitchFamily="34" charset="0"/>
              <a:buChar char="•"/>
            </a:pPr>
            <a:r>
              <a:rPr lang="en-US" sz="7200" b="1" dirty="0" err="1">
                <a:solidFill>
                  <a:schemeClr val="tx1"/>
                </a:solidFill>
                <a:latin typeface="Amasis MT Pro Medium" panose="02040604050005020304" pitchFamily="18" charset="0"/>
              </a:rPr>
              <a:t>Css</a:t>
            </a:r>
            <a:r>
              <a:rPr lang="en-US" sz="7200" b="1" dirty="0">
                <a:solidFill>
                  <a:schemeClr val="tx1"/>
                </a:solidFill>
                <a:latin typeface="Amasis MT Pro Medium" panose="02040604050005020304" pitchFamily="18" charset="0"/>
              </a:rPr>
              <a:t> - visually appealing </a:t>
            </a:r>
          </a:p>
          <a:p>
            <a:pPr marL="342900" indent="-342900" algn="ctr">
              <a:buFont typeface="Arial" panose="020B0604020202020204" pitchFamily="34" charset="0"/>
              <a:buChar char="•"/>
            </a:pPr>
            <a:r>
              <a:rPr lang="en-US" sz="7200" b="1" dirty="0">
                <a:solidFill>
                  <a:schemeClr val="tx1"/>
                </a:solidFill>
                <a:latin typeface="Amasis MT Pro Medium" panose="02040604050005020304" pitchFamily="18" charset="0"/>
              </a:rPr>
              <a:t>D3 - query the data</a:t>
            </a:r>
          </a:p>
          <a:p>
            <a:pPr marL="342900" indent="-342900" algn="ctr">
              <a:buFont typeface="Arial" panose="020B0604020202020204" pitchFamily="34" charset="0"/>
              <a:buChar char="•"/>
            </a:pPr>
            <a:endParaRPr lang="en-US" sz="7400" b="1" dirty="0">
              <a:solidFill>
                <a:schemeClr val="tx1"/>
              </a:solidFill>
            </a:endParaRPr>
          </a:p>
          <a:p>
            <a:pPr marL="342900" indent="-342900" algn="ctr">
              <a:buFont typeface="Arial" panose="020B0604020202020204" pitchFamily="34" charset="0"/>
              <a:buChar char="•"/>
            </a:pPr>
            <a:endParaRPr lang="en-US" b="1" dirty="0">
              <a:solidFill>
                <a:schemeClr val="tx1"/>
              </a:solidFill>
            </a:endParaRPr>
          </a:p>
          <a:p>
            <a:pPr marL="342900" indent="-342900" algn="ctr">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4283594893"/>
      </p:ext>
    </p:extLst>
  </p:cSld>
  <p:clrMapOvr>
    <a:masterClrMapping/>
  </p:clrMapOvr>
  <mc:AlternateContent xmlns:mc="http://schemas.openxmlformats.org/markup-compatibility/2006" xmlns:p14="http://schemas.microsoft.com/office/powerpoint/2010/main">
    <mc:Choice Requires="p14">
      <p:transition spd="slow" p14:dur="30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2726635" y="122823"/>
            <a:ext cx="5809527" cy="740186"/>
          </a:xfrm>
          <a:effectLst>
            <a:outerShdw blurRad="76200" dist="76200" dir="5400000" algn="t" rotWithShape="0">
              <a:prstClr val="black">
                <a:alpha val="63000"/>
              </a:prstClr>
            </a:outerShdw>
          </a:effectLst>
        </p:spPr>
        <p:txBody>
          <a:bodyPr/>
          <a:lstStyle/>
          <a:p>
            <a:pPr algn="ctr"/>
            <a:r>
              <a:rPr lang="en-US" sz="5400" dirty="0">
                <a:latin typeface="Bodoni MT Black" panose="02070A03080606020203" pitchFamily="18" charset="0"/>
              </a:rPr>
              <a:t>Sources</a:t>
            </a:r>
          </a:p>
        </p:txBody>
      </p:sp>
      <p:sp>
        <p:nvSpPr>
          <p:cNvPr id="2" name="Content Placeholder 1">
            <a:extLst>
              <a:ext uri="{FF2B5EF4-FFF2-40B4-BE49-F238E27FC236}">
                <a16:creationId xmlns:a16="http://schemas.microsoft.com/office/drawing/2014/main" id="{6D85233E-F6D3-1830-3C8E-A9126403AA13}"/>
              </a:ext>
            </a:extLst>
          </p:cNvPr>
          <p:cNvSpPr txBox="1">
            <a:spLocks noGrp="1"/>
          </p:cNvSpPr>
          <p:nvPr>
            <p:ph idx="1"/>
          </p:nvPr>
        </p:nvSpPr>
        <p:spPr>
          <a:xfrm>
            <a:off x="162128" y="1478582"/>
            <a:ext cx="11867744" cy="7299434"/>
          </a:xfrm>
          <a:prstGeom prst="rect">
            <a:avLst/>
          </a:prstGeom>
          <a:noFill/>
        </p:spPr>
        <p:txBody>
          <a:bodyPr wrap="square">
            <a:spAutoFit/>
          </a:bodyPr>
          <a:lstStyle/>
          <a:p>
            <a:r>
              <a:rPr lang="en-US" b="1" dirty="0">
                <a:effectLst>
                  <a:glow rad="139700">
                    <a:schemeClr val="accent1">
                      <a:satMod val="175000"/>
                      <a:alpha val="56000"/>
                    </a:schemeClr>
                  </a:glow>
                </a:effectLst>
              </a:rPr>
              <a:t>Data Source: </a:t>
            </a:r>
            <a:r>
              <a:rPr lang="en-US" b="1" dirty="0">
                <a:effectLst>
                  <a:glow rad="139700">
                    <a:schemeClr val="accent1">
                      <a:satMod val="175000"/>
                      <a:alpha val="56000"/>
                    </a:schemeClr>
                  </a:glow>
                </a:effectLst>
                <a:hlinkClick r:id="rId2">
                  <a:extLst>
                    <a:ext uri="{A12FA001-AC4F-418D-AE19-62706E023703}">
                      <ahyp:hlinkClr xmlns:ahyp="http://schemas.microsoft.com/office/drawing/2018/hyperlinkcolor" val="tx"/>
                    </a:ext>
                  </a:extLst>
                </a:hlinkClick>
              </a:rPr>
              <a:t>https://www.kaggle.com/datasets/rajkumarpandey02/2023-world-population-by-country</a:t>
            </a:r>
            <a:endParaRPr lang="en-US" b="1" dirty="0">
              <a:effectLst>
                <a:glow rad="139700">
                  <a:schemeClr val="accent1">
                    <a:satMod val="175000"/>
                    <a:alpha val="56000"/>
                  </a:schemeClr>
                </a:glow>
              </a:effectLst>
            </a:endParaRPr>
          </a:p>
          <a:p>
            <a:pPr marL="0" indent="0">
              <a:buNone/>
            </a:pPr>
            <a:endParaRPr lang="en-US" b="1" dirty="0">
              <a:effectLst>
                <a:glow rad="139700">
                  <a:schemeClr val="accent1">
                    <a:satMod val="175000"/>
                    <a:alpha val="56000"/>
                  </a:schemeClr>
                </a:glow>
              </a:effectLst>
            </a:endParaRPr>
          </a:p>
          <a:p>
            <a:r>
              <a:rPr lang="en-US" b="1" dirty="0" err="1">
                <a:effectLst>
                  <a:glow rad="139700">
                    <a:schemeClr val="accent1">
                      <a:satMod val="175000"/>
                      <a:alpha val="56000"/>
                    </a:schemeClr>
                  </a:glow>
                </a:effectLst>
              </a:rPr>
              <a:t>Geojson</a:t>
            </a:r>
            <a:r>
              <a:rPr lang="en-US" b="1" dirty="0">
                <a:effectLst>
                  <a:glow rad="139700">
                    <a:schemeClr val="accent1">
                      <a:satMod val="175000"/>
                      <a:alpha val="56000"/>
                    </a:schemeClr>
                  </a:glow>
                </a:effectLst>
              </a:rPr>
              <a:t> Data: </a:t>
            </a:r>
            <a:r>
              <a:rPr lang="en-US" b="1" dirty="0">
                <a:effectLst>
                  <a:glow rad="139700">
                    <a:schemeClr val="accent1">
                      <a:satMod val="175000"/>
                      <a:alpha val="56000"/>
                    </a:schemeClr>
                  </a:glow>
                </a:effectLst>
                <a:hlinkClick r:id="rId3">
                  <a:extLst>
                    <a:ext uri="{A12FA001-AC4F-418D-AE19-62706E023703}">
                      <ahyp:hlinkClr xmlns:ahyp="http://schemas.microsoft.com/office/drawing/2018/hyperlinkcolor" val="tx"/>
                    </a:ext>
                  </a:extLst>
                </a:hlinkClick>
              </a:rPr>
              <a:t>https://raw.githubusercontent.com/nvkelso/natural-earth-vector/master/geojson/ne_110m_admin_0_countries.geojson</a:t>
            </a:r>
            <a:endParaRPr lang="en-US" b="1" dirty="0">
              <a:effectLst>
                <a:glow rad="139700">
                  <a:schemeClr val="accent1">
                    <a:satMod val="175000"/>
                    <a:alpha val="56000"/>
                  </a:schemeClr>
                </a:glow>
              </a:effectLst>
            </a:endParaRPr>
          </a:p>
          <a:p>
            <a:endParaRPr lang="en-US" b="1" dirty="0">
              <a:effectLst>
                <a:glow rad="139700">
                  <a:schemeClr val="accent1">
                    <a:satMod val="175000"/>
                    <a:alpha val="56000"/>
                  </a:schemeClr>
                </a:glow>
              </a:effectLst>
            </a:endParaRPr>
          </a:p>
          <a:p>
            <a:r>
              <a:rPr lang="en-US" b="1" dirty="0">
                <a:effectLst>
                  <a:glow rad="139700">
                    <a:schemeClr val="accent1">
                      <a:satMod val="175000"/>
                      <a:alpha val="56000"/>
                    </a:schemeClr>
                  </a:glow>
                </a:effectLst>
              </a:rPr>
              <a:t>Dashboard background: </a:t>
            </a:r>
            <a:r>
              <a:rPr lang="en-US" b="1" dirty="0">
                <a:effectLst>
                  <a:glow rad="139700">
                    <a:schemeClr val="accent1">
                      <a:satMod val="175000"/>
                      <a:alpha val="56000"/>
                    </a:schemeClr>
                  </a:glow>
                </a:effectLst>
                <a:hlinkClick r:id="rId4">
                  <a:extLst>
                    <a:ext uri="{A12FA001-AC4F-418D-AE19-62706E023703}">
                      <ahyp:hlinkClr xmlns:ahyp="http://schemas.microsoft.com/office/drawing/2018/hyperlinkcolor" val="tx"/>
                    </a:ext>
                  </a:extLst>
                </a:hlinkClick>
              </a:rPr>
              <a:t>https://media.istockphoto.com/id/862480656/vector/abstract-world-map-blue-map-of-the-earth-from-the-square-points-dark-background-blue-glow.jpg?s=612x612&amp;w=0&amp;k=20&amp;c=MhiXx71esxaAVNl1sIwRTsFZ9lMTgZhQal8RJWKZSaE=</a:t>
            </a:r>
            <a:endParaRPr lang="en-US" b="1" dirty="0">
              <a:effectLst>
                <a:glow rad="139700">
                  <a:schemeClr val="accent1">
                    <a:satMod val="175000"/>
                    <a:alpha val="56000"/>
                  </a:schemeClr>
                </a:glow>
              </a:effectLst>
            </a:endParaRPr>
          </a:p>
          <a:p>
            <a:endParaRPr lang="en-US" b="1" dirty="0">
              <a:effectLst>
                <a:glow rad="139700">
                  <a:schemeClr val="accent1">
                    <a:satMod val="175000"/>
                    <a:alpha val="56000"/>
                  </a:schemeClr>
                </a:glow>
              </a:effectLst>
            </a:endParaRPr>
          </a:p>
          <a:p>
            <a:r>
              <a:rPr lang="en-US" b="1" dirty="0">
                <a:effectLst>
                  <a:glow rad="139700">
                    <a:schemeClr val="accent1">
                      <a:satMod val="175000"/>
                      <a:alpha val="56000"/>
                    </a:schemeClr>
                  </a:glow>
                </a:effectLst>
              </a:rPr>
              <a:t>Project Help: https://www.w3schools.com</a:t>
            </a:r>
          </a:p>
          <a:p>
            <a:endParaRPr lang="en-US" b="1" dirty="0">
              <a:effectLst>
                <a:glow rad="139700">
                  <a:schemeClr val="accent1">
                    <a:satMod val="175000"/>
                    <a:alpha val="56000"/>
                  </a:schemeClr>
                </a:glow>
              </a:effectLst>
            </a:endParaRPr>
          </a:p>
          <a:p>
            <a:pPr marL="0" indent="0">
              <a:buNone/>
            </a:pPr>
            <a:endParaRPr lang="en-US" b="1" dirty="0">
              <a:effectLst>
                <a:glow rad="139700">
                  <a:schemeClr val="accent1">
                    <a:satMod val="175000"/>
                    <a:alpha val="56000"/>
                  </a:schemeClr>
                </a:glow>
              </a:effectLst>
            </a:endParaRPr>
          </a:p>
          <a:p>
            <a:pPr marL="0" indent="0">
              <a:buNone/>
            </a:pPr>
            <a:endParaRPr lang="en-US" b="1" dirty="0">
              <a:effectLst>
                <a:glow rad="139700">
                  <a:schemeClr val="accent1">
                    <a:satMod val="175000"/>
                    <a:alpha val="56000"/>
                  </a:schemeClr>
                </a:glow>
              </a:effectLst>
            </a:endParaRPr>
          </a:p>
          <a:p>
            <a:pPr marL="0" indent="0">
              <a:buNone/>
            </a:pPr>
            <a:endParaRPr lang="en-US" b="1" dirty="0">
              <a:effectLst>
                <a:glow rad="139700">
                  <a:schemeClr val="accent1">
                    <a:satMod val="175000"/>
                    <a:alpha val="56000"/>
                  </a:schemeClr>
                </a:glow>
              </a:effectLst>
            </a:endParaRPr>
          </a:p>
          <a:p>
            <a:endParaRPr lang="en-US" b="1" dirty="0">
              <a:effectLst>
                <a:glow rad="139700">
                  <a:schemeClr val="accent1">
                    <a:satMod val="175000"/>
                    <a:alpha val="56000"/>
                  </a:schemeClr>
                </a:glow>
              </a:effectLst>
            </a:endParaRPr>
          </a:p>
          <a:p>
            <a:endParaRPr lang="en-US" b="1" dirty="0">
              <a:effectLst>
                <a:glow rad="139700">
                  <a:schemeClr val="accent1">
                    <a:satMod val="175000"/>
                    <a:alpha val="56000"/>
                  </a:schemeClr>
                </a:glow>
              </a:effectLst>
            </a:endParaRPr>
          </a:p>
          <a:p>
            <a:endParaRPr lang="en-US" b="1" dirty="0">
              <a:effectLst>
                <a:glow rad="139700">
                  <a:schemeClr val="accent1">
                    <a:satMod val="175000"/>
                    <a:alpha val="56000"/>
                  </a:schemeClr>
                </a:glow>
              </a:effectLst>
            </a:endParaRPr>
          </a:p>
        </p:txBody>
      </p:sp>
    </p:spTree>
    <p:extLst>
      <p:ext uri="{BB962C8B-B14F-4D97-AF65-F5344CB8AC3E}">
        <p14:creationId xmlns:p14="http://schemas.microsoft.com/office/powerpoint/2010/main" val="1019213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472A41E-4BF2-EF46-BEA0-C69C5397FCA1}"/>
              </a:ext>
            </a:extLst>
          </p:cNvPr>
          <p:cNvPicPr>
            <a:picLocks noChangeAspect="1"/>
          </p:cNvPicPr>
          <p:nvPr/>
        </p:nvPicPr>
        <p:blipFill>
          <a:blip r:embed="rId2"/>
          <a:stretch>
            <a:fillRect/>
          </a:stretch>
        </p:blipFill>
        <p:spPr>
          <a:xfrm>
            <a:off x="1495211" y="922476"/>
            <a:ext cx="9201577" cy="5556363"/>
          </a:xfrm>
          <a:prstGeom prst="rect">
            <a:avLst/>
          </a:prstGeom>
        </p:spPr>
      </p:pic>
      <p:sp>
        <p:nvSpPr>
          <p:cNvPr id="17" name="TextBox 16">
            <a:extLst>
              <a:ext uri="{FF2B5EF4-FFF2-40B4-BE49-F238E27FC236}">
                <a16:creationId xmlns:a16="http://schemas.microsoft.com/office/drawing/2014/main" id="{0C72F7EB-EAC5-68D1-EF77-21540A898C62}"/>
              </a:ext>
            </a:extLst>
          </p:cNvPr>
          <p:cNvSpPr txBox="1"/>
          <p:nvPr/>
        </p:nvSpPr>
        <p:spPr>
          <a:xfrm>
            <a:off x="3562793" y="36525"/>
            <a:ext cx="4897270" cy="830997"/>
          </a:xfrm>
          <a:prstGeom prst="rect">
            <a:avLst/>
          </a:prstGeom>
          <a:noFill/>
        </p:spPr>
        <p:txBody>
          <a:bodyPr wrap="square" rtlCol="0">
            <a:spAutoFit/>
          </a:bodyPr>
          <a:lstStyle/>
          <a:p>
            <a:pPr algn="ctr"/>
            <a:r>
              <a:rPr lang="en-US" sz="4800" dirty="0">
                <a:solidFill>
                  <a:srgbClr val="FF6600"/>
                </a:solidFill>
                <a:latin typeface="Bodoni MT Black" panose="02070A03080606020203" pitchFamily="18" charset="0"/>
              </a:rPr>
              <a:t>Dashboard</a:t>
            </a:r>
          </a:p>
        </p:txBody>
      </p:sp>
    </p:spTree>
    <p:extLst>
      <p:ext uri="{BB962C8B-B14F-4D97-AF65-F5344CB8AC3E}">
        <p14:creationId xmlns:p14="http://schemas.microsoft.com/office/powerpoint/2010/main" val="3978245780"/>
      </p:ext>
    </p:extLst>
  </p:cSld>
  <p:clrMapOvr>
    <a:masterClrMapping/>
  </p:clrMapOvr>
  <mc:AlternateContent xmlns:mc="http://schemas.openxmlformats.org/markup-compatibility/2006" xmlns:p14="http://schemas.microsoft.com/office/powerpoint/2010/main">
    <mc:Choice Requires="p14">
      <p:transition spd="slow" p14:dur="3000">
        <p:pull/>
      </p:transition>
    </mc:Choice>
    <mc:Fallback xmlns="">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77129" y="633883"/>
            <a:ext cx="7152046" cy="859066"/>
          </a:xfrm>
          <a:effectLst>
            <a:glow rad="228600">
              <a:schemeClr val="accent2">
                <a:satMod val="175000"/>
                <a:alpha val="20000"/>
              </a:schemeClr>
            </a:glow>
            <a:outerShdw blurRad="50800" dist="38100" dir="10800000" algn="r" rotWithShape="0">
              <a:prstClr val="black">
                <a:alpha val="40000"/>
              </a:prstClr>
            </a:outerShdw>
          </a:effectLst>
        </p:spPr>
        <p:txBody>
          <a:bodyPr>
            <a:noAutofit/>
          </a:bodyPr>
          <a:lstStyle/>
          <a:p>
            <a:pPr marL="0" indent="0" algn="ctr">
              <a:buNone/>
            </a:pPr>
            <a:r>
              <a:rPr lang="en-US" sz="5400" dirty="0">
                <a:solidFill>
                  <a:schemeClr val="tx1"/>
                </a:solidFill>
                <a:latin typeface="Bodoni MT Black" panose="02070A03080606020203" pitchFamily="18" charset="0"/>
              </a:rPr>
              <a:t>Website Navigation</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471224" y="1536290"/>
            <a:ext cx="6692388" cy="4203029"/>
          </a:xfrm>
        </p:spPr>
        <p:txBody>
          <a:bodyPr>
            <a:normAutofit fontScale="92500" lnSpcReduction="10000"/>
          </a:bodyPr>
          <a:lstStyle/>
          <a:p>
            <a:pPr marL="0" indent="0">
              <a:buNone/>
            </a:pPr>
            <a:endParaRPr lang="en-US" dirty="0">
              <a:solidFill>
                <a:srgbClr val="FFFFFF"/>
              </a:solidFill>
            </a:endParaRPr>
          </a:p>
          <a:p>
            <a:pPr marL="457200" indent="-457200">
              <a:buFont typeface="+mj-lt"/>
              <a:buAutoNum type="arabicPeriod"/>
            </a:pPr>
            <a:r>
              <a:rPr lang="en-US" dirty="0">
                <a:solidFill>
                  <a:srgbClr val="FFFFFF"/>
                </a:solidFill>
              </a:rPr>
              <a:t>Drop-down – displays all the countries of the dataset</a:t>
            </a:r>
          </a:p>
          <a:p>
            <a:pPr marL="457200" indent="-457200">
              <a:buFont typeface="+mj-lt"/>
              <a:buAutoNum type="arabicPeriod"/>
            </a:pPr>
            <a:r>
              <a:rPr lang="en-US" dirty="0">
                <a:solidFill>
                  <a:srgbClr val="FFFFFF"/>
                </a:solidFill>
              </a:rPr>
              <a:t>Bulleted Demographics – displays data that is specific to the selected country</a:t>
            </a:r>
          </a:p>
          <a:p>
            <a:pPr marL="457200" indent="-457200">
              <a:buFont typeface="+mj-lt"/>
              <a:buAutoNum type="arabicPeriod"/>
            </a:pPr>
            <a:r>
              <a:rPr lang="en-US" dirty="0">
                <a:solidFill>
                  <a:srgbClr val="FFFFFF"/>
                </a:solidFill>
              </a:rPr>
              <a:t>World Map – displays geographical locations of the selected country</a:t>
            </a:r>
          </a:p>
          <a:p>
            <a:pPr marL="457200" indent="-457200">
              <a:buFont typeface="+mj-lt"/>
              <a:buAutoNum type="arabicPeriod"/>
            </a:pPr>
            <a:r>
              <a:rPr lang="en-US" dirty="0">
                <a:solidFill>
                  <a:srgbClr val="FFFFFF"/>
                </a:solidFill>
              </a:rPr>
              <a:t>Bar Chart – displays the population of the selected country</a:t>
            </a:r>
          </a:p>
          <a:p>
            <a:pPr marL="457200" indent="-457200">
              <a:buFont typeface="+mj-lt"/>
              <a:buAutoNum type="arabicPeriod"/>
            </a:pPr>
            <a:r>
              <a:rPr lang="en-US" dirty="0">
                <a:solidFill>
                  <a:srgbClr val="FFFFFF"/>
                </a:solidFill>
              </a:rPr>
              <a:t>Line Chart – displays the growth rate of the selected country</a:t>
            </a:r>
          </a:p>
          <a:p>
            <a:pPr marL="457200" indent="-457200">
              <a:buFont typeface="+mj-lt"/>
              <a:buAutoNum type="arabicPeriod"/>
            </a:pPr>
            <a:r>
              <a:rPr lang="en-US" dirty="0">
                <a:solidFill>
                  <a:srgbClr val="FFFFFF"/>
                </a:solidFill>
              </a:rPr>
              <a:t>Flask API – allows one to retrieve all data</a:t>
            </a:r>
          </a:p>
          <a:p>
            <a:pPr marL="457200" indent="-457200">
              <a:buFont typeface="Arial" panose="020B0604020202020204" pitchFamily="34" charset="0"/>
              <a:buChar char="•"/>
            </a:pPr>
            <a:endParaRPr lang="en-US" dirty="0">
              <a:solidFill>
                <a:srgbClr val="FFFFFF"/>
              </a:solidFill>
            </a:endParaRPr>
          </a:p>
          <a:p>
            <a:pPr marL="457200" indent="-457200">
              <a:buFont typeface="Arial" panose="020B0604020202020204" pitchFamily="34" charset="0"/>
              <a:buChar char="•"/>
            </a:pPr>
            <a:endParaRPr lang="en-US" dirty="0">
              <a:solidFill>
                <a:srgbClr val="FFFFFF"/>
              </a:solidFill>
            </a:endParaRPr>
          </a:p>
          <a:p>
            <a:pPr marL="457200" indent="-457200">
              <a:buFont typeface="Arial" panose="020B0604020202020204" pitchFamily="34" charset="0"/>
              <a:buChar char="•"/>
            </a:pPr>
            <a:endParaRPr lang="en-US" dirty="0">
              <a:solidFill>
                <a:srgbClr val="FFFFFF"/>
              </a:solidFill>
            </a:endParaRPr>
          </a:p>
          <a:p>
            <a:endParaRPr lang="en-US" dirty="0">
              <a:solidFill>
                <a:srgbClr val="FFFFFF"/>
              </a:solidFill>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6</a:t>
            </a:fld>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descr="Photograph of the earth">
            <a:extLst>
              <a:ext uri="{FF2B5EF4-FFF2-40B4-BE49-F238E27FC236}">
                <a16:creationId xmlns:a16="http://schemas.microsoft.com/office/drawing/2014/main" id="{B662638D-00C9-347B-C0BE-2566B2E95C68}"/>
              </a:ext>
            </a:extLst>
          </p:cNvPr>
          <p:cNvPicPr>
            <a:picLocks noChangeAspect="1"/>
          </p:cNvPicPr>
          <p:nvPr/>
        </p:nvPicPr>
        <p:blipFill rotWithShape="1">
          <a:blip r:embed="rId3"/>
          <a:srcRect l="26878" r="3241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979437023"/>
      </p:ext>
    </p:extLst>
  </p:cSld>
  <p:clrMapOvr>
    <a:masterClrMapping/>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1147863" y="2685151"/>
            <a:ext cx="3702736" cy="878745"/>
          </a:xfrm>
        </p:spPr>
        <p:txBody>
          <a:bodyPr/>
          <a:lstStyle/>
          <a:p>
            <a:r>
              <a:rPr lang="en-US" sz="4800" dirty="0">
                <a:ln w="25400">
                  <a:noFill/>
                </a:ln>
                <a:solidFill>
                  <a:schemeClr val="tx1"/>
                </a:solidFill>
                <a:effectLst>
                  <a:outerShdw blurRad="279400" dist="177800" dir="4800000" algn="l" rotWithShape="0">
                    <a:schemeClr val="bg1">
                      <a:alpha val="44000"/>
                    </a:schemeClr>
                  </a:outerShdw>
                </a:effectLst>
                <a:latin typeface="Bodoni MT Black" panose="02070A03080606020203" pitchFamily="18" charset="0"/>
              </a:rPr>
              <a:t>Challenges</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4A1B867-4489-C9DB-8304-943D120C5FAE}"/>
              </a:ext>
            </a:extLst>
          </p:cNvPr>
          <p:cNvSpPr txBox="1"/>
          <p:nvPr/>
        </p:nvSpPr>
        <p:spPr>
          <a:xfrm>
            <a:off x="5613443" y="817268"/>
            <a:ext cx="4893013" cy="6186309"/>
          </a:xfrm>
          <a:prstGeom prst="rect">
            <a:avLst/>
          </a:prstGeom>
          <a:noFill/>
        </p:spPr>
        <p:txBody>
          <a:bodyPr wrap="square" rtlCol="0">
            <a:spAutoFit/>
          </a:bodyPr>
          <a:lstStyle/>
          <a:p>
            <a:pPr marL="342900" indent="-342900">
              <a:buFont typeface="+mj-lt"/>
              <a:buAutoNum type="arabicPeriod"/>
            </a:pPr>
            <a:r>
              <a:rPr lang="en-US" dirty="0"/>
              <a:t>Deciding on a dataset( we went from  changes of </a:t>
            </a:r>
            <a:r>
              <a:rPr lang="en-US" dirty="0" err="1"/>
              <a:t>lego</a:t>
            </a:r>
            <a:r>
              <a:rPr lang="en-US" dirty="0"/>
              <a:t> colors, video games, music, Disney movies, and then we settled on World Population. </a:t>
            </a:r>
          </a:p>
          <a:p>
            <a:pPr marL="342900" indent="-342900">
              <a:buFont typeface="+mj-lt"/>
              <a:buAutoNum type="arabicPeriod"/>
            </a:pPr>
            <a:endParaRPr lang="en-US" dirty="0"/>
          </a:p>
          <a:p>
            <a:pPr marL="342900" indent="-342900">
              <a:buFont typeface="+mj-lt"/>
              <a:buAutoNum type="arabicPeriod"/>
            </a:pPr>
            <a:r>
              <a:rPr lang="en-US" dirty="0"/>
              <a:t>Had difficulties importing our dataset</a:t>
            </a:r>
          </a:p>
          <a:p>
            <a:pPr marL="342900" indent="-342900">
              <a:buFont typeface="+mj-lt"/>
              <a:buAutoNum type="arabicPeriod"/>
            </a:pPr>
            <a:endParaRPr lang="en-US" dirty="0"/>
          </a:p>
          <a:p>
            <a:pPr marL="342900" indent="-342900">
              <a:buFont typeface="+mj-lt"/>
              <a:buAutoNum type="arabicPeriod"/>
            </a:pPr>
            <a:r>
              <a:rPr lang="en-US" dirty="0"/>
              <a:t>Using the data to create the drop-down that allowed each country to be selected</a:t>
            </a:r>
          </a:p>
          <a:p>
            <a:pPr marL="342900" indent="-342900">
              <a:buFont typeface="+mj-lt"/>
              <a:buAutoNum type="arabicPeriod"/>
            </a:pPr>
            <a:endParaRPr lang="en-US" dirty="0"/>
          </a:p>
          <a:p>
            <a:pPr marL="342900" indent="-342900">
              <a:buFont typeface="+mj-lt"/>
              <a:buAutoNum type="arabicPeriod"/>
            </a:pPr>
            <a:r>
              <a:rPr lang="en-US" dirty="0"/>
              <a:t>Filtering the dataset to display each country’s demographics</a:t>
            </a:r>
          </a:p>
          <a:p>
            <a:pPr marL="342900" indent="-342900">
              <a:buFont typeface="+mj-lt"/>
              <a:buAutoNum type="arabicPeriod"/>
            </a:pPr>
            <a:endParaRPr lang="en-US" dirty="0"/>
          </a:p>
          <a:p>
            <a:pPr marL="342900" indent="-342900">
              <a:buFont typeface="+mj-lt"/>
              <a:buAutoNum type="arabicPeriod"/>
            </a:pPr>
            <a:r>
              <a:rPr lang="en-US" dirty="0"/>
              <a:t>Creating the maps and graphs</a:t>
            </a:r>
          </a:p>
          <a:p>
            <a:pPr marL="342900" indent="-342900">
              <a:buFont typeface="+mj-lt"/>
              <a:buAutoNum type="arabicPeriod"/>
            </a:pPr>
            <a:endParaRPr lang="en-US" dirty="0"/>
          </a:p>
          <a:p>
            <a:pPr marL="342900" indent="-342900">
              <a:buFont typeface="+mj-lt"/>
              <a:buAutoNum type="arabicPeriod"/>
            </a:pPr>
            <a:r>
              <a:rPr lang="en-US" dirty="0"/>
              <a:t>Making the dashboard visually appealing</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8" name="Slide Number Placeholder 15">
            <a:extLst>
              <a:ext uri="{FF2B5EF4-FFF2-40B4-BE49-F238E27FC236}">
                <a16:creationId xmlns:a16="http://schemas.microsoft.com/office/drawing/2014/main" id="{904B20DD-376A-0392-23AD-B962CB833463}"/>
              </a:ext>
            </a:extLst>
          </p:cNvPr>
          <p:cNvSpPr txBox="1">
            <a:spLocks/>
          </p:cNvSpPr>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en-US" dirty="0">
              <a:solidFill>
                <a:schemeClr val="tx1"/>
              </a:solidFill>
            </a:endParaRPr>
          </a:p>
        </p:txBody>
      </p:sp>
    </p:spTree>
    <p:extLst>
      <p:ext uri="{BB962C8B-B14F-4D97-AF65-F5344CB8AC3E}">
        <p14:creationId xmlns:p14="http://schemas.microsoft.com/office/powerpoint/2010/main" val="1783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ctrTitle"/>
          </p:nvPr>
        </p:nvSpPr>
        <p:spPr>
          <a:xfrm>
            <a:off x="2286000" y="1145512"/>
            <a:ext cx="5992238" cy="1159974"/>
          </a:xfrm>
          <a:ln>
            <a:noFill/>
          </a:ln>
          <a:effectLst>
            <a:glow rad="63500">
              <a:schemeClr val="bg2">
                <a:lumMod val="60000"/>
                <a:lumOff val="40000"/>
                <a:alpha val="40000"/>
              </a:schemeClr>
            </a:glow>
            <a:outerShdw blurRad="241300" dist="127000" dir="7200000" algn="tl" rotWithShape="0">
              <a:prstClr val="black">
                <a:alpha val="93000"/>
              </a:prstClr>
            </a:outerShdw>
          </a:effectLst>
        </p:spPr>
        <p:txBody>
          <a:bodyPr>
            <a:normAutofit/>
          </a:bodyPr>
          <a:lstStyle/>
          <a:p>
            <a:pPr algn="ctr"/>
            <a:r>
              <a:rPr lang="en-US" sz="6000" dirty="0">
                <a:latin typeface="Bodoni MT Black" panose="02070A03080606020203" pitchFamily="18" charset="0"/>
              </a:rPr>
              <a:t>Thank You !!</a:t>
            </a:r>
          </a:p>
        </p:txBody>
      </p:sp>
      <p:pic>
        <p:nvPicPr>
          <p:cNvPr id="12" name="Graphic 11" descr="Smiling Face with No Fill">
            <a:extLst>
              <a:ext uri="{FF2B5EF4-FFF2-40B4-BE49-F238E27FC236}">
                <a16:creationId xmlns:a16="http://schemas.microsoft.com/office/drawing/2014/main" id="{54CA23F1-DE43-D67A-8C51-C5EA8C4323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7643" y="1939437"/>
            <a:ext cx="5450557" cy="5450557"/>
          </a:xfrm>
          <a:prstGeom prst="rect">
            <a:avLst/>
          </a:prstGeom>
          <a:effectLst/>
        </p:spPr>
      </p:pic>
    </p:spTree>
    <p:extLst>
      <p:ext uri="{BB962C8B-B14F-4D97-AF65-F5344CB8AC3E}">
        <p14:creationId xmlns:p14="http://schemas.microsoft.com/office/powerpoint/2010/main" val="962258905"/>
      </p:ext>
    </p:extLst>
  </p:cSld>
  <p:clrMapOvr>
    <a:masterClrMapping/>
  </p:clrMapOvr>
  <mc:AlternateContent xmlns:mc="http://schemas.openxmlformats.org/markup-compatibility/2006" xmlns:p14="http://schemas.microsoft.com/office/powerpoint/2010/main">
    <mc:Choice Requires="p14">
      <p:transition spd="slow" p14:dur="30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10196</TotalTime>
  <Words>334</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Amasis MT Pro Black</vt:lpstr>
      <vt:lpstr>Amasis MT Pro Medium</vt:lpstr>
      <vt:lpstr>Arial</vt:lpstr>
      <vt:lpstr>Bodoni MT Black</vt:lpstr>
      <vt:lpstr>Calibri</vt:lpstr>
      <vt:lpstr>Century Gothic</vt:lpstr>
      <vt:lpstr>Inter</vt:lpstr>
      <vt:lpstr>Wingdings 3</vt:lpstr>
      <vt:lpstr>Ion</vt:lpstr>
      <vt:lpstr>Clickety, Click, Clique!!!</vt:lpstr>
      <vt:lpstr>Purpose</vt:lpstr>
      <vt:lpstr>Applications  Used</vt:lpstr>
      <vt:lpstr>Sources</vt:lpstr>
      <vt:lpstr>PowerPoint Presentation</vt:lpstr>
      <vt:lpstr>Website Navigation</vt:lpstr>
      <vt:lpstr>Challenges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Clickety, Click, Click!!!</dc:title>
  <dc:creator>Jessica Parker</dc:creator>
  <cp:lastModifiedBy>Jennifer N. Bowling</cp:lastModifiedBy>
  <cp:revision>3</cp:revision>
  <dcterms:created xsi:type="dcterms:W3CDTF">2023-06-30T01:14:00Z</dcterms:created>
  <dcterms:modified xsi:type="dcterms:W3CDTF">2023-07-13T01:41:20Z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