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6774600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6774600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67746004b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167746004b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67746004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67746004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67746004b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67746004b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67746004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67746004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the objective use of the tape line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7b670b1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7b670b1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Haley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67746004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67746004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Nihkil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67746004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67746004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Haley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67746004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67746004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get loss by dividing avg loss by .75 (desired distance set at the time of the experiments)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67746004b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167746004b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8bdd6d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8bdd6d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67746004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67746004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67746004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67746004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67746004b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167746004b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67746004b_3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379" name="Google Shape;379;g2167746004b_3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67746004b_1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</a:t>
            </a:r>
            <a:endParaRPr/>
          </a:p>
        </p:txBody>
      </p:sp>
      <p:sp>
        <p:nvSpPr>
          <p:cNvPr id="386" name="Google Shape;386;g2167746004b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67746004b_3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167746004b_3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67746004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67746004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7746004b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167746004b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67746004b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67746004b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67746004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67746004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98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Initial accuracy when first put into robot was …. Vs simulation accuracy</a:t>
            </a:r>
            <a:endParaRPr b="1">
              <a:solidFill>
                <a:srgbClr val="333C47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Some that were higher in sim were harder to translate to robot</a:t>
            </a:r>
            <a:endParaRPr b="1">
              <a:solidFill>
                <a:srgbClr val="333C47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Getting the code on the car itself (acclimated with the pipeline)</a:t>
            </a:r>
            <a:endParaRPr b="1">
              <a:solidFill>
                <a:srgbClr val="333C47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Deciding whose code to use</a:t>
            </a:r>
            <a:endParaRPr b="1">
              <a:solidFill>
                <a:srgbClr val="333C47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Accuracy in sim doesn’t match accuracy in the real life</a:t>
            </a:r>
            <a:endParaRPr b="1">
              <a:solidFill>
                <a:srgbClr val="333C47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i="1" lang="en">
                <a:solidFill>
                  <a:srgbClr val="333C47"/>
                </a:solidFill>
              </a:rPr>
              <a:t>Figuring out the units in sim vs in real life</a:t>
            </a:r>
            <a:endParaRPr i="1">
              <a:solidFill>
                <a:srgbClr val="333C47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Car didn’t work (hardware problems)</a:t>
            </a:r>
            <a:endParaRPr b="1">
              <a:solidFill>
                <a:srgbClr val="333C47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b="1" lang="en">
                <a:solidFill>
                  <a:srgbClr val="333C47"/>
                </a:solidFill>
              </a:rPr>
              <a:t>Simulation doesn’t translate very well</a:t>
            </a:r>
            <a:endParaRPr b="1">
              <a:solidFill>
                <a:srgbClr val="333C47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C47"/>
              </a:buClr>
              <a:buSzPts val="1100"/>
              <a:buChar char="-"/>
            </a:pPr>
            <a:r>
              <a:rPr i="1" lang="en">
                <a:solidFill>
                  <a:srgbClr val="333C47"/>
                </a:solidFill>
              </a:rPr>
              <a:t>Kp and Kd values were different</a:t>
            </a:r>
            <a:endParaRPr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67746004b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67746004b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Mo/Neil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67746004b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67746004b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Mo/Neil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Relationship Id="rId3" Type="http://schemas.openxmlformats.org/officeDocument/2006/relationships/image" Target="../media/image3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l Caps Red">
  <p:cSld name="Title - All Caps Red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3394800"/>
          </a:xfrm>
          <a:prstGeom prst="rect">
            <a:avLst/>
          </a:prstGeom>
          <a:solidFill>
            <a:srgbClr val="9500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68490" y="502920"/>
            <a:ext cx="83934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Black"/>
              <a:buNone/>
              <a:defRPr b="1" i="0" sz="36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5841242" y="3959352"/>
            <a:ext cx="292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335" y="3679601"/>
            <a:ext cx="1937641" cy="120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Bio Slide">
  <p:cSld name="LIGHT Bio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338328" y="0"/>
            <a:ext cx="8448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/>
          <p:nvPr>
            <p:ph idx="2" type="pic"/>
          </p:nvPr>
        </p:nvSpPr>
        <p:spPr>
          <a:xfrm>
            <a:off x="352808" y="1545335"/>
            <a:ext cx="1134900" cy="11349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1787857" y="1545335"/>
            <a:ext cx="69975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/>
          <p:nvPr>
            <p:ph idx="3" type="pic"/>
          </p:nvPr>
        </p:nvSpPr>
        <p:spPr>
          <a:xfrm>
            <a:off x="355082" y="3185341"/>
            <a:ext cx="1134900" cy="11349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4" type="body"/>
          </p:nvPr>
        </p:nvSpPr>
        <p:spPr>
          <a:xfrm>
            <a:off x="1790131" y="3185341"/>
            <a:ext cx="69975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Quotes">
  <p:cSld name="LIGHT Quote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38328" y="0"/>
            <a:ext cx="8448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60947" y="1545335"/>
            <a:ext cx="8424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354321" y="2612135"/>
            <a:ext cx="8424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3" type="body"/>
          </p:nvPr>
        </p:nvSpPr>
        <p:spPr>
          <a:xfrm>
            <a:off x="357634" y="3688872"/>
            <a:ext cx="8424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Header with Image, Charts or Tables">
  <p:cSld name="LIGHT Header with Image, Charts or Table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38328" y="0"/>
            <a:ext cx="8448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341194" y="1545336"/>
            <a:ext cx="8434200" cy="3015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Full-Bleed Graphic" showMasterSp="0">
  <p:cSld name="LIGHT Full-Bleed Graphic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1188720"/>
            <a:ext cx="9144000" cy="3954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37744" y="0"/>
            <a:ext cx="85497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End Slide" showMasterSp="0">
  <p:cSld name="LIGHT End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14400" y="3282696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b="1" i="0" sz="60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Title" showMasterSp="0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5260540" y="653192"/>
            <a:ext cx="3883460" cy="3883460"/>
          </a:xfrm>
          <a:prstGeom prst="rect">
            <a:avLst/>
          </a:prstGeom>
          <a:solidFill>
            <a:srgbClr val="A31F34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201" y="1348816"/>
            <a:ext cx="1491507" cy="8830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ctrTitle"/>
          </p:nvPr>
        </p:nvSpPr>
        <p:spPr>
          <a:xfrm>
            <a:off x="5348747" y="2300746"/>
            <a:ext cx="3664975" cy="8426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Black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5348747" y="3111632"/>
            <a:ext cx="3664975" cy="870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Agenda">
  <p:cSld name="Creative_Agenda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0" type="dt"/>
          </p:nvPr>
        </p:nvSpPr>
        <p:spPr>
          <a:xfrm>
            <a:off x="1042218" y="4767263"/>
            <a:ext cx="1643831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2920181" y="4767263"/>
            <a:ext cx="328397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9"/>
          <p:cNvCxnSpPr/>
          <p:nvPr/>
        </p:nvCxnSpPr>
        <p:spPr>
          <a:xfrm>
            <a:off x="4573239" y="1562100"/>
            <a:ext cx="0" cy="32099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739148" y="1523999"/>
            <a:ext cx="4001728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38327" y="0"/>
            <a:ext cx="8471375" cy="1189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Content_Large">
  <p:cSld name="Creative_Content_Larg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38327" y="0"/>
            <a:ext cx="8471375" cy="1189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865376" y="1527048"/>
            <a:ext cx="6954941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1042218" y="4767263"/>
            <a:ext cx="1643831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2920181" y="4767263"/>
            <a:ext cx="328397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1643217" y="1981200"/>
            <a:ext cx="0" cy="22859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Big_Type" showMasterSp="0">
  <p:cSld name="Creative_Big_Typ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954861" y="1213805"/>
            <a:ext cx="7873550" cy="2437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  <a:defRPr b="1" i="0" sz="54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1042218" y="4767263"/>
            <a:ext cx="1643831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2920181" y="4767263"/>
            <a:ext cx="328397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64" y="4687693"/>
            <a:ext cx="507614" cy="3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Slide with Full-Bleed Graphic">
  <p:cSld name="LIGHT Slide with Full-Bleed Graphic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1188720"/>
            <a:ext cx="9144000" cy="3954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38328" y="0"/>
            <a:ext cx="84597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0" y="1188721"/>
            <a:ext cx="9144000" cy="395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Phases_4Panel" showMasterSp="0">
  <p:cSld name="Creative_Phases_4Pane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0" y="0"/>
            <a:ext cx="4572000" cy="25786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4572000" y="0"/>
            <a:ext cx="4572000" cy="2578608"/>
          </a:xfrm>
          <a:prstGeom prst="rect">
            <a:avLst/>
          </a:prstGeom>
          <a:solidFill>
            <a:srgbClr val="8A8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0" y="2564892"/>
            <a:ext cx="4572000" cy="2578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572000" y="2564892"/>
            <a:ext cx="4572000" cy="2578608"/>
          </a:xfrm>
          <a:prstGeom prst="rect">
            <a:avLst/>
          </a:prstGeom>
          <a:solidFill>
            <a:srgbClr val="A31F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27819" y="976725"/>
            <a:ext cx="4367981" cy="103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665405" y="991473"/>
            <a:ext cx="4367981" cy="103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3" type="body"/>
          </p:nvPr>
        </p:nvSpPr>
        <p:spPr>
          <a:xfrm>
            <a:off x="122901" y="3547863"/>
            <a:ext cx="4367981" cy="103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4" type="body"/>
          </p:nvPr>
        </p:nvSpPr>
        <p:spPr>
          <a:xfrm>
            <a:off x="4660487" y="3562611"/>
            <a:ext cx="4367981" cy="103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Phases_6Panel" showMasterSp="0">
  <p:cSld name="Creative_Phases_6Pane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1714500"/>
            <a:ext cx="4572000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572000" y="0"/>
            <a:ext cx="45720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0" y="0"/>
            <a:ext cx="4572000" cy="17190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4572000" y="1714500"/>
            <a:ext cx="4572000" cy="1719072"/>
          </a:xfrm>
          <a:prstGeom prst="rect">
            <a:avLst/>
          </a:prstGeom>
          <a:solidFill>
            <a:srgbClr val="9500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0" y="3424428"/>
            <a:ext cx="4572000" cy="17190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4572000" y="3424428"/>
            <a:ext cx="4572000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27819" y="567150"/>
            <a:ext cx="4367981" cy="60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665405" y="552450"/>
            <a:ext cx="4367981" cy="619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3" type="body"/>
          </p:nvPr>
        </p:nvSpPr>
        <p:spPr>
          <a:xfrm>
            <a:off x="122901" y="3971925"/>
            <a:ext cx="4367981" cy="614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4660487" y="3971925"/>
            <a:ext cx="4367981" cy="62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5" type="body"/>
          </p:nvPr>
        </p:nvSpPr>
        <p:spPr>
          <a:xfrm>
            <a:off x="127819" y="2253075"/>
            <a:ext cx="4367981" cy="60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6" type="body"/>
          </p:nvPr>
        </p:nvSpPr>
        <p:spPr>
          <a:xfrm>
            <a:off x="4665405" y="2238375"/>
            <a:ext cx="4367981" cy="619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Quote1" showMasterSp="0">
  <p:cSld name="Creative_Quote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 b="36900" l="0" r="0" t="19908"/>
          <a:stretch/>
        </p:blipFill>
        <p:spPr>
          <a:xfrm>
            <a:off x="0" y="0"/>
            <a:ext cx="9144000" cy="258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46555" l="0" r="0" t="11001"/>
          <a:stretch/>
        </p:blipFill>
        <p:spPr>
          <a:xfrm>
            <a:off x="0" y="2567448"/>
            <a:ext cx="9144000" cy="257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2625492" y="643360"/>
            <a:ext cx="3883460" cy="388346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61021" y="1299496"/>
            <a:ext cx="3620114" cy="276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257142"/>
              </a:lnSpc>
              <a:spcBef>
                <a:spcPts val="1000"/>
              </a:spcBef>
              <a:spcAft>
                <a:spcPts val="0"/>
              </a:spcAft>
              <a:buClr>
                <a:srgbClr val="A31F34"/>
              </a:buClr>
              <a:buSzPts val="1400"/>
              <a:buNone/>
              <a:defRPr b="1" i="0" sz="1400">
                <a:solidFill>
                  <a:srgbClr val="A31F34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ctr">
              <a:lnSpc>
                <a:spcPct val="257142"/>
              </a:lnSpc>
              <a:spcBef>
                <a:spcPts val="500"/>
              </a:spcBef>
              <a:spcAft>
                <a:spcPts val="0"/>
              </a:spcAft>
              <a:buClr>
                <a:srgbClr val="A31F34"/>
              </a:buClr>
              <a:buSzPts val="1400"/>
              <a:buNone/>
              <a:defRPr sz="1400">
                <a:solidFill>
                  <a:srgbClr val="A31F34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Quote2" showMasterSp="0">
  <p:cSld name="Creative_Quote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/>
          <p:nvPr/>
        </p:nvSpPr>
        <p:spPr>
          <a:xfrm>
            <a:off x="2625492" y="643360"/>
            <a:ext cx="3883460" cy="3883460"/>
          </a:xfrm>
          <a:prstGeom prst="rect">
            <a:avLst/>
          </a:prstGeom>
          <a:solidFill>
            <a:srgbClr val="A31F34">
              <a:alpha val="8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761021" y="1299496"/>
            <a:ext cx="3620114" cy="276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257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ctr">
              <a:lnSpc>
                <a:spcPct val="257142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Quote_Brackets" showMasterSp="0">
  <p:cSld name="Creative_Quote_Bracke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AC00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897626" y="1789471"/>
            <a:ext cx="5309419" cy="148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2333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6720" y="1782120"/>
            <a:ext cx="25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684172" y="1782120"/>
            <a:ext cx="25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Dividers" showMasterSp="0">
  <p:cSld name="Creative_Divider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5260540" y="653192"/>
            <a:ext cx="3883460" cy="3883460"/>
          </a:xfrm>
          <a:prstGeom prst="rect">
            <a:avLst/>
          </a:prstGeom>
          <a:solidFill>
            <a:srgbClr val="A31F34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5417573" y="786581"/>
            <a:ext cx="3569111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  <a:defRPr b="1" i="0" sz="24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End" showMasterSp="0">
  <p:cSld name="Creative_En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5260540" y="653192"/>
            <a:ext cx="3883460" cy="388346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315" y="997517"/>
            <a:ext cx="1224176" cy="75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4179702"/>
            <a:ext cx="1323975" cy="19057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5385816" y="1920240"/>
            <a:ext cx="3621024" cy="128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Black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7010400" y="4169664"/>
            <a:ext cx="21336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0" i="0" sz="8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5541264" y="3346704"/>
            <a:ext cx="34838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/>
            </a:lvl1pPr>
            <a:lvl2pPr indent="-228600" lvl="1" marL="914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ative_Content_Normal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38327" y="0"/>
            <a:ext cx="8471375" cy="1189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34297" y="1370013"/>
            <a:ext cx="8465573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2pPr>
            <a:lvl3pPr indent="-317500" lvl="2" marL="1371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1" sz="1400"/>
            </a:lvl3pPr>
            <a:lvl4pPr indent="-317500" lvl="3" marL="1828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1" sz="1400"/>
            </a:lvl4pPr>
            <a:lvl5pPr indent="-317500" lvl="4" marL="22860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1"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1042218" y="4767263"/>
            <a:ext cx="1643831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2920181" y="4767263"/>
            <a:ext cx="328397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Slide Normal">
  <p:cSld name="LIGHT Slide Norm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41194" y="0"/>
            <a:ext cx="8400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41194" y="1544806"/>
            <a:ext cx="84480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D47"/>
              </a:buClr>
              <a:buSzPts val="1600"/>
              <a:buNone/>
              <a:defRPr b="1" i="0">
                <a:solidFill>
                  <a:srgbClr val="333D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Dome Splash Screen" showMasterSp="0">
  <p:cSld name="LIGHT - Dome Splash Scree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050" y="627796"/>
            <a:ext cx="5024082" cy="390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Title - Dk Gray">
  <p:cSld name="LIGHT Title - Dk Gra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3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68490" y="502920"/>
            <a:ext cx="84069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Black"/>
              <a:buNone/>
              <a:defRPr b="1" i="0" sz="36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847520" y="3959352"/>
            <a:ext cx="292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335" y="3679601"/>
            <a:ext cx="1937641" cy="120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Title - Photo">
  <p:cSld name="LIGHT Title -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368490" y="502920"/>
            <a:ext cx="84207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Black"/>
              <a:buNone/>
              <a:defRPr b="1" i="0" sz="36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841241" y="3959352"/>
            <a:ext cx="29478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35" y="3679601"/>
            <a:ext cx="1937641" cy="120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Section Break White" showMasterSp="0">
  <p:cSld name="LIGHT Section Break Whi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914400" y="3282696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b="1" i="0" sz="36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536452" y="2715448"/>
            <a:ext cx="3177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7"/>
              </a:buClr>
              <a:buSzPts val="1400"/>
              <a:buNone/>
              <a:defRPr b="0" i="0" sz="1400">
                <a:solidFill>
                  <a:srgbClr val="323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342900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Slide Two Column">
  <p:cSld name="LIGHT Slide Two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38328" y="0"/>
            <a:ext cx="8434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42422" y="1512308"/>
            <a:ext cx="40521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D47"/>
              </a:buClr>
              <a:buSzPts val="1400"/>
              <a:buNone/>
              <a:defRPr b="1" i="0" sz="1400">
                <a:solidFill>
                  <a:srgbClr val="333D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722124" y="1528548"/>
            <a:ext cx="40398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D47"/>
              </a:buClr>
              <a:buSzPts val="1400"/>
              <a:buNone/>
              <a:defRPr b="1" i="0" sz="1400">
                <a:solidFill>
                  <a:srgbClr val="333D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Text with Image, Chart or Table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38328" y="0"/>
            <a:ext cx="8448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3275463" y="1545336"/>
            <a:ext cx="5502900" cy="32313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46926" y="1531688"/>
            <a:ext cx="25872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3164" y="4687693"/>
            <a:ext cx="507614" cy="3942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0"/>
            <a:ext cx="9144000" cy="1197900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41194" y="0"/>
            <a:ext cx="8393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54842" y="1544806"/>
            <a:ext cx="8393400" cy="30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D47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33D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707160" y="4790364"/>
            <a:ext cx="2054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9144000" cy="1197936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38327" y="0"/>
            <a:ext cx="8471375" cy="1189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 b="1" i="0" sz="2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34297" y="1370013"/>
            <a:ext cx="8465573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1042218" y="4767263"/>
            <a:ext cx="1643831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920181" y="4767263"/>
            <a:ext cx="328397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3164" y="4687693"/>
            <a:ext cx="507614" cy="394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332FIPxZt3mKJRZmyKH5gCt9FpaUcFEX/view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L8BaHs0gnWpSIBSIf7sPf8Kjy1BxEffj/view" TargetMode="External"/><Relationship Id="rId6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_x3QHfGjzuR8rCNvo0D6s1dAwBEERxqU/view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://drive.google.com/file/d/1UM5cmefPOkLRy3UyjvLy-4xOoWAFd8q5/view" TargetMode="External"/><Relationship Id="rId6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XZFVIby26oQ9tF-FQgsu8eAOIWzr9ZZW/view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://drive.google.com/file/d/16s0z_1_qreoXFz1Puf1NFwrh918etJ_k/view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://drive.google.com/file/d/1pOalj7afXmU0OonbMAbD3_kaBThqVKS1/view" TargetMode="External"/><Relationship Id="rId8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239025" y="3620050"/>
            <a:ext cx="2176200" cy="13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368490" y="502920"/>
            <a:ext cx="8406900" cy="24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and Implementing Wall Following and Safety Algorithms</a:t>
            </a:r>
            <a:endParaRPr/>
          </a:p>
        </p:txBody>
      </p:sp>
      <p:pic>
        <p:nvPicPr>
          <p:cNvPr descr="MIT CSAIL (@MIT_CSAIL) / Twitter" id="173" name="Google Shape;173;p30"/>
          <p:cNvPicPr preferRelativeResize="0"/>
          <p:nvPr/>
        </p:nvPicPr>
        <p:blipFill rotWithShape="1">
          <a:blip r:embed="rId3">
            <a:alphaModFix/>
          </a:blip>
          <a:srcRect b="23533" l="0" r="0" t="19567"/>
          <a:stretch/>
        </p:blipFill>
        <p:spPr>
          <a:xfrm>
            <a:off x="6335525" y="3471550"/>
            <a:ext cx="2709700" cy="15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280250" y="3653200"/>
            <a:ext cx="4415100" cy="12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Nikhil Kakarla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Haley Sanchez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May Huang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Neil Chowdhury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Mohammadou Gningue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4739148" y="1523999"/>
            <a:ext cx="40017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</a:pPr>
            <a:r>
              <a:rPr lang="en" sz="2300"/>
              <a:t>01</a:t>
            </a:r>
            <a:r>
              <a:rPr lang="en"/>
              <a:t> </a:t>
            </a:r>
            <a:r>
              <a:rPr lang="en" sz="1700"/>
              <a:t>Goals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" sz="2300"/>
              <a:t>02</a:t>
            </a:r>
            <a:r>
              <a:rPr lang="en"/>
              <a:t> </a:t>
            </a:r>
            <a:r>
              <a:rPr lang="en" sz="1700"/>
              <a:t>Implementation and Design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>
                <a:solidFill>
                  <a:schemeClr val="accent1"/>
                </a:solidFill>
              </a:rPr>
              <a:t>03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sz="1700">
                <a:solidFill>
                  <a:schemeClr val="accent1"/>
                </a:solidFill>
              </a:rPr>
              <a:t>Experiments and Results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04</a:t>
            </a:r>
            <a:r>
              <a:rPr lang="en"/>
              <a:t> </a:t>
            </a:r>
            <a:r>
              <a:rPr lang="en" sz="1700"/>
              <a:t>Key Takeaways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293" name="Google Shape;293;p39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457949" y="4767263"/>
            <a:ext cx="233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523998"/>
            <a:ext cx="3108325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loss across all straight line cases was x%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Graphs</a:t>
            </a:r>
            <a:r>
              <a:rPr b="0" lang="en" sz="19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of error relative to the desired distance</a:t>
            </a:r>
            <a:r>
              <a:rPr b="0" lang="en" sz="19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of starting too far and too close to the wall</a:t>
            </a:r>
            <a:endParaRPr b="0" sz="500">
              <a:solidFill>
                <a:schemeClr val="dk2"/>
              </a:solidFill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13" y="2740300"/>
            <a:ext cx="5610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our Kp and Kd values</a:t>
            </a:r>
            <a:r>
              <a:rPr baseline="-25000" lang="en"/>
              <a:t> </a:t>
            </a:r>
            <a:r>
              <a:rPr lang="en"/>
              <a:t>allowed us to increase accuracy and study our system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334300" y="1370014"/>
            <a:ext cx="8465700" cy="3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/>
              <a:t>chosen</a:t>
            </a:r>
            <a:r>
              <a:rPr lang="en" sz="1600"/>
              <a:t> Kp and Kd values of 4 and 2 led to a 0.1404 m absolute loss</a:t>
            </a:r>
            <a:endParaRPr sz="1600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5" y="1764175"/>
            <a:ext cx="3932000" cy="2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25" y="1764175"/>
            <a:ext cx="3932000" cy="2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loss across all straight line cases was </a:t>
            </a:r>
            <a:r>
              <a:rPr lang="en"/>
              <a:t>.036 meters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">
                <a:solidFill>
                  <a:schemeClr val="dk2"/>
                </a:solidFill>
              </a:rPr>
              <a:t> </a:t>
            </a:r>
            <a:endParaRPr b="0" sz="500">
              <a:solidFill>
                <a:schemeClr val="dk2"/>
              </a:solidFill>
            </a:endParaRPr>
          </a:p>
        </p:txBody>
      </p:sp>
      <p:pic>
        <p:nvPicPr>
          <p:cNvPr id="317" name="Google Shape;317;p42" title="StartCloseClipp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00" y="1422088"/>
            <a:ext cx="4210750" cy="31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 title="IMG_1643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417" y="1422100"/>
            <a:ext cx="4210733" cy="3158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loss across all straight line cases was .036 meters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00">
              <a:solidFill>
                <a:schemeClr val="dk2"/>
              </a:solidFill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0" y="1370025"/>
            <a:ext cx="4282426" cy="32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0025"/>
            <a:ext cx="4282426" cy="32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 is resilient to changes in the direction of the wall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4" title="IMG_6645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350" y="2401450"/>
            <a:ext cx="4729651" cy="266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 title="IMG_1647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0" y="1263326"/>
            <a:ext cx="4362600" cy="24539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 is resilient to changes in the direction of the wall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0" y="1370025"/>
            <a:ext cx="4314600" cy="32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125" y="1370025"/>
            <a:ext cx="4314600" cy="32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1897626" y="1789471"/>
            <a:ext cx="5309400" cy="148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27"/>
              <a:t>0.071 meters</a:t>
            </a:r>
            <a:endParaRPr sz="4527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Avg loss achieved across all cases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safety controller computes the closest distance with 0.6% accuracy </a:t>
            </a:r>
            <a:endParaRPr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Mean error: 0.6%</a:t>
            </a:r>
            <a:endParaRPr/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00" y="1275325"/>
            <a:ext cx="4729450" cy="36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safety controller reacts to both sudden and static obstacles</a:t>
            </a:r>
            <a:endParaRPr/>
          </a:p>
        </p:txBody>
      </p:sp>
      <p:pic>
        <p:nvPicPr>
          <p:cNvPr id="360" name="Google Shape;360;p48" title="corner_stati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550" y="1284825"/>
            <a:ext cx="2280674" cy="17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 title="straight_left_static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0300" y="3239706"/>
            <a:ext cx="2280676" cy="171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 title="sudden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9625" y="1359494"/>
            <a:ext cx="2280676" cy="171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739148" y="1523999"/>
            <a:ext cx="40017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</a:pPr>
            <a:r>
              <a:rPr lang="en" sz="2300"/>
              <a:t>01</a:t>
            </a:r>
            <a:r>
              <a:rPr lang="en"/>
              <a:t> </a:t>
            </a:r>
            <a:r>
              <a:rPr lang="en" sz="1700"/>
              <a:t>Goals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" sz="2300"/>
              <a:t>02</a:t>
            </a:r>
            <a:r>
              <a:rPr lang="en"/>
              <a:t> </a:t>
            </a:r>
            <a:r>
              <a:rPr lang="en" sz="1700"/>
              <a:t>Implementation and Design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03</a:t>
            </a:r>
            <a:r>
              <a:rPr lang="en"/>
              <a:t> </a:t>
            </a:r>
            <a:r>
              <a:rPr lang="en" sz="1700"/>
              <a:t>Experiments and Results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04</a:t>
            </a:r>
            <a:r>
              <a:rPr lang="en"/>
              <a:t> </a:t>
            </a:r>
            <a:r>
              <a:rPr lang="en" sz="1700"/>
              <a:t>Key Takeaways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6457949" y="4767263"/>
            <a:ext cx="233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523998"/>
            <a:ext cx="3108325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Controller decreased risks while performing tasks with the robot</a:t>
            </a:r>
            <a:endParaRPr/>
          </a:p>
        </p:txBody>
      </p:sp>
      <p:pic>
        <p:nvPicPr>
          <p:cNvPr id="368" name="Google Shape;3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50" y="1189800"/>
            <a:ext cx="6785531" cy="38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4739148" y="1523999"/>
            <a:ext cx="40017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</a:pPr>
            <a:r>
              <a:rPr lang="en" sz="2300"/>
              <a:t>01</a:t>
            </a:r>
            <a:r>
              <a:rPr lang="en"/>
              <a:t> </a:t>
            </a:r>
            <a:r>
              <a:rPr lang="en" sz="1700"/>
              <a:t>Goals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" sz="2300"/>
              <a:t>02</a:t>
            </a:r>
            <a:r>
              <a:rPr lang="en"/>
              <a:t> </a:t>
            </a:r>
            <a:r>
              <a:rPr lang="en" sz="1700"/>
              <a:t>Implementation and Design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03</a:t>
            </a:r>
            <a:r>
              <a:rPr lang="en"/>
              <a:t> </a:t>
            </a:r>
            <a:r>
              <a:rPr lang="en" sz="1700"/>
              <a:t>Experiments and Results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>
                <a:solidFill>
                  <a:schemeClr val="accent1"/>
                </a:solidFill>
              </a:rPr>
              <a:t>04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sz="1700">
                <a:solidFill>
                  <a:schemeClr val="accent1"/>
                </a:solidFill>
              </a:rPr>
              <a:t>Key Takeaways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6457949" y="4767263"/>
            <a:ext cx="233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523998"/>
            <a:ext cx="3108325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idx="1" type="body"/>
          </p:nvPr>
        </p:nvSpPr>
        <p:spPr>
          <a:xfrm>
            <a:off x="1714500" y="1527050"/>
            <a:ext cx="71058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The best models in simulation may not work in the real world</a:t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Spending time to define and delegate tasks makes the team more efficient and allows us to budget robot time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Organizing files and recording commands allows for faster communication within the team</a:t>
            </a:r>
            <a:endParaRPr/>
          </a:p>
        </p:txBody>
      </p:sp>
      <p:sp>
        <p:nvSpPr>
          <p:cNvPr id="382" name="Google Shape;382;p51"/>
          <p:cNvSpPr txBox="1"/>
          <p:nvPr>
            <p:ph type="title"/>
          </p:nvPr>
        </p:nvSpPr>
        <p:spPr>
          <a:xfrm>
            <a:off x="338327" y="0"/>
            <a:ext cx="8471375" cy="1189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Completing our first team assignment taught us a variety of lessons</a:t>
            </a:r>
            <a:endParaRPr/>
          </a:p>
        </p:txBody>
      </p:sp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1675075" y="1527050"/>
            <a:ext cx="71451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Our wall follower achieved an average loss of .071 meters</a:t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Utilized LIDAR scanning and PD control</a:t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Robust to different changes in the wall and location</a:t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Our safety controller was robust and secure</a:t>
            </a:r>
            <a:endParaRPr/>
          </a:p>
          <a:p>
            <a:pPr indent="0" lvl="1" marL="9144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Achieved X reaction time to stimulus</a:t>
            </a:r>
            <a:endParaRPr/>
          </a:p>
          <a:p>
            <a:pPr indent="0" lvl="1" marL="9144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Able to react to both static and sudden obstacles</a:t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9144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9" name="Google Shape;389;p52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Our Wall Follower and Safety Controller are both accurate, robust, and </a:t>
            </a:r>
            <a:r>
              <a:rPr lang="en"/>
              <a:t>reliable</a:t>
            </a:r>
            <a:endParaRPr/>
          </a:p>
        </p:txBody>
      </p:sp>
      <p:sp>
        <p:nvSpPr>
          <p:cNvPr id="390" name="Google Shape;390;p52"/>
          <p:cNvSpPr txBox="1"/>
          <p:nvPr>
            <p:ph idx="12" type="sldNum"/>
          </p:nvPr>
        </p:nvSpPr>
        <p:spPr>
          <a:xfrm>
            <a:off x="6457949" y="4767263"/>
            <a:ext cx="233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739148" y="1523999"/>
            <a:ext cx="4001728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</a:pPr>
            <a:r>
              <a:rPr lang="en" sz="2300">
                <a:solidFill>
                  <a:schemeClr val="accent1"/>
                </a:solidFill>
              </a:rPr>
              <a:t>01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sz="1700">
                <a:solidFill>
                  <a:schemeClr val="accent1"/>
                </a:solidFill>
              </a:rPr>
              <a:t>Goals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" sz="2300"/>
              <a:t>02</a:t>
            </a:r>
            <a:r>
              <a:rPr lang="en"/>
              <a:t> </a:t>
            </a:r>
            <a:r>
              <a:rPr lang="en" sz="1700"/>
              <a:t>Implementation and Design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03</a:t>
            </a:r>
            <a:r>
              <a:rPr lang="en"/>
              <a:t> </a:t>
            </a:r>
            <a:r>
              <a:rPr lang="en" sz="1700"/>
              <a:t>Experiments and Results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04</a:t>
            </a:r>
            <a:r>
              <a:rPr lang="en"/>
              <a:t> </a:t>
            </a:r>
            <a:r>
              <a:rPr lang="en" sz="1700"/>
              <a:t>Key Takeaways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38327" y="0"/>
            <a:ext cx="8471375" cy="1189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457949" y="4767263"/>
            <a:ext cx="23320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523998"/>
            <a:ext cx="3108325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was</a:t>
            </a:r>
            <a:r>
              <a:rPr lang="en"/>
              <a:t> to implement accurate, safe, and robust algorithms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1854825" y="1918949"/>
            <a:ext cx="6954900" cy="24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Wall Following</a:t>
            </a:r>
            <a:endParaRPr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Safe, robust, accurate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Safety Controller</a:t>
            </a:r>
            <a:endParaRPr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Reliable, quick acting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739148" y="1523999"/>
            <a:ext cx="40017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</a:pPr>
            <a:r>
              <a:rPr lang="en" sz="2300"/>
              <a:t>01</a:t>
            </a:r>
            <a:r>
              <a:rPr lang="en"/>
              <a:t> </a:t>
            </a:r>
            <a:r>
              <a:rPr lang="en" sz="1700"/>
              <a:t>Goals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" sz="2300">
                <a:solidFill>
                  <a:schemeClr val="accent1"/>
                </a:solidFill>
              </a:rPr>
              <a:t>02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sz="1700">
                <a:solidFill>
                  <a:schemeClr val="accent1"/>
                </a:solidFill>
              </a:rPr>
              <a:t>Implementation and Design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03</a:t>
            </a:r>
            <a:r>
              <a:rPr lang="en"/>
              <a:t> </a:t>
            </a:r>
            <a:r>
              <a:rPr lang="en" sz="1700"/>
              <a:t>Experiments and Results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" sz="2300"/>
              <a:t>04</a:t>
            </a:r>
            <a:r>
              <a:rPr lang="en"/>
              <a:t> </a:t>
            </a:r>
            <a:r>
              <a:rPr lang="en" sz="1700"/>
              <a:t>Key Takeaways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457949" y="4767263"/>
            <a:ext cx="233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523998"/>
            <a:ext cx="3108325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 control dynamically handles errors and dampens oscillations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34297" y="1370013"/>
            <a:ext cx="8465700" cy="326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Diagram here about the PD and collected data from lecture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Maybe put some angles/which angles we sliced in order to create the 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025" y="2449625"/>
            <a:ext cx="3382200" cy="20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our simulated wall following into the real world proved challenging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41175" y="1693322"/>
            <a:ext cx="8465700" cy="25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Getting acclimated with the robot pipeline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Robot hardware issues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Choosing whose code to use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Simulation accuracy didn’t translate 1:1 to real world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Muxes allowed us to </a:t>
            </a:r>
            <a:r>
              <a:rPr lang="en"/>
              <a:t>override</a:t>
            </a:r>
            <a:r>
              <a:rPr lang="en"/>
              <a:t> signals and create a safety controller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34300" y="1370015"/>
            <a:ext cx="8465700" cy="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Safety controller node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917454" y="3091890"/>
            <a:ext cx="8136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37"/>
          <p:cNvCxnSpPr/>
          <p:nvPr/>
        </p:nvCxnSpPr>
        <p:spPr>
          <a:xfrm flipH="1" rot="10800000">
            <a:off x="2910850" y="3423252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7"/>
          <p:cNvCxnSpPr/>
          <p:nvPr/>
        </p:nvCxnSpPr>
        <p:spPr>
          <a:xfrm>
            <a:off x="2910850" y="3599652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7"/>
          <p:cNvCxnSpPr/>
          <p:nvPr/>
        </p:nvCxnSpPr>
        <p:spPr>
          <a:xfrm rot="-5400000">
            <a:off x="2290652" y="2636700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7"/>
          <p:cNvCxnSpPr/>
          <p:nvPr/>
        </p:nvCxnSpPr>
        <p:spPr>
          <a:xfrm flipH="1" rot="5400000">
            <a:off x="2114252" y="2636700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7"/>
          <p:cNvSpPr txBox="1"/>
          <p:nvPr/>
        </p:nvSpPr>
        <p:spPr>
          <a:xfrm>
            <a:off x="929825" y="3399550"/>
            <a:ext cx="4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3203850" y="3399550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2043909" y="4386225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2730997" y="3221975"/>
            <a:ext cx="48600" cy="22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2730997" y="3807614"/>
            <a:ext cx="48600" cy="22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1868800" y="3221975"/>
            <a:ext cx="48600" cy="22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1868800" y="3807614"/>
            <a:ext cx="48600" cy="22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2022956" y="2917675"/>
            <a:ext cx="602400" cy="16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/>
        </p:nvSpPr>
        <p:spPr>
          <a:xfrm>
            <a:off x="2027100" y="2258238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cxnSp>
        <p:nvCxnSpPr>
          <p:cNvPr id="238" name="Google Shape;238;p37"/>
          <p:cNvCxnSpPr/>
          <p:nvPr/>
        </p:nvCxnSpPr>
        <p:spPr>
          <a:xfrm flipH="1" rot="-5400000">
            <a:off x="2290552" y="4212675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7"/>
          <p:cNvCxnSpPr/>
          <p:nvPr/>
        </p:nvCxnSpPr>
        <p:spPr>
          <a:xfrm rot="5400000">
            <a:off x="2114152" y="4212675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7"/>
          <p:cNvCxnSpPr/>
          <p:nvPr/>
        </p:nvCxnSpPr>
        <p:spPr>
          <a:xfrm rot="10800000">
            <a:off x="1426638" y="3423252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7"/>
          <p:cNvCxnSpPr/>
          <p:nvPr/>
        </p:nvCxnSpPr>
        <p:spPr>
          <a:xfrm flipH="1">
            <a:off x="1426638" y="3599652"/>
            <a:ext cx="2436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7"/>
          <p:cNvSpPr txBox="1"/>
          <p:nvPr/>
        </p:nvSpPr>
        <p:spPr>
          <a:xfrm>
            <a:off x="4195750" y="1744475"/>
            <a:ext cx="433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Continuously measures the nearest distance to an obstacle from each side using a ROS Node.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When a crash is imminent, publishes to the </a:t>
            </a:r>
            <a:r>
              <a:rPr b="1" lang="en">
                <a:solidFill>
                  <a:schemeClr val="dk1"/>
                </a:solidFill>
              </a:rPr>
              <a:t>safety topic to override navigation: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4677588" y="3308100"/>
            <a:ext cx="439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/vesc/low_level/ackermann_cmd_mux/input/teleop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/vesc/low_level/ackermann_cmd_mux/input/safety</a:t>
            </a:r>
            <a:endParaRPr b="1"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/vesc/low_level/ackermann_cmd_mux/input/navigation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4" name="Google Shape;244;p37"/>
          <p:cNvCxnSpPr/>
          <p:nvPr/>
        </p:nvCxnSpPr>
        <p:spPr>
          <a:xfrm rot="10800000">
            <a:off x="4538588" y="3308100"/>
            <a:ext cx="0" cy="9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7"/>
          <p:cNvSpPr txBox="1"/>
          <p:nvPr/>
        </p:nvSpPr>
        <p:spPr>
          <a:xfrm>
            <a:off x="3863988" y="3614375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38327" y="0"/>
            <a:ext cx="8471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stops when projected to run into an object at the front within 1 second, at the sides within 0.4 seconds 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1964254" y="3029217"/>
            <a:ext cx="8913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8"/>
          <p:cNvCxnSpPr/>
          <p:nvPr/>
        </p:nvCxnSpPr>
        <p:spPr>
          <a:xfrm flipH="1" rot="10800000">
            <a:off x="3052346" y="3364719"/>
            <a:ext cx="2667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8"/>
          <p:cNvCxnSpPr/>
          <p:nvPr/>
        </p:nvCxnSpPr>
        <p:spPr>
          <a:xfrm>
            <a:off x="3052346" y="3543519"/>
            <a:ext cx="2667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8"/>
          <p:cNvCxnSpPr/>
          <p:nvPr/>
        </p:nvCxnSpPr>
        <p:spPr>
          <a:xfrm rot="-5400000">
            <a:off x="2383131" y="2560969"/>
            <a:ext cx="2466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8"/>
          <p:cNvCxnSpPr/>
          <p:nvPr/>
        </p:nvCxnSpPr>
        <p:spPr>
          <a:xfrm flipH="1" rot="5400000">
            <a:off x="2189931" y="2560969"/>
            <a:ext cx="2466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8"/>
          <p:cNvSpPr/>
          <p:nvPr/>
        </p:nvSpPr>
        <p:spPr>
          <a:xfrm>
            <a:off x="2855349" y="3160977"/>
            <a:ext cx="53100" cy="22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2855349" y="3754158"/>
            <a:ext cx="53100" cy="22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1910963" y="3160977"/>
            <a:ext cx="53100" cy="22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1910963" y="3754158"/>
            <a:ext cx="53100" cy="22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2079813" y="2852758"/>
            <a:ext cx="659700" cy="170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8"/>
          <p:cNvCxnSpPr/>
          <p:nvPr/>
        </p:nvCxnSpPr>
        <p:spPr>
          <a:xfrm flipH="1" rot="-5400000">
            <a:off x="2383022" y="4157103"/>
            <a:ext cx="2466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8"/>
          <p:cNvCxnSpPr/>
          <p:nvPr/>
        </p:nvCxnSpPr>
        <p:spPr>
          <a:xfrm rot="5400000">
            <a:off x="2189822" y="4157103"/>
            <a:ext cx="2466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8"/>
          <p:cNvCxnSpPr/>
          <p:nvPr/>
        </p:nvCxnSpPr>
        <p:spPr>
          <a:xfrm rot="10800000">
            <a:off x="1426772" y="3364719"/>
            <a:ext cx="2667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8"/>
          <p:cNvCxnSpPr/>
          <p:nvPr/>
        </p:nvCxnSpPr>
        <p:spPr>
          <a:xfrm flipH="1">
            <a:off x="1426772" y="3543519"/>
            <a:ext cx="2667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8"/>
          <p:cNvSpPr txBox="1"/>
          <p:nvPr/>
        </p:nvSpPr>
        <p:spPr>
          <a:xfrm>
            <a:off x="4253673" y="3386444"/>
            <a:ext cx="4986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Char char="●"/>
            </a:pPr>
            <a:r>
              <a:rPr lang="en" sz="100"/>
              <a:t>If the robot gets too close to an obstacle in the front </a:t>
            </a:r>
            <a:r>
              <a:rPr b="1" lang="en" sz="100"/>
              <a:t>AND </a:t>
            </a:r>
            <a:r>
              <a:rPr lang="en" sz="100"/>
              <a:t>its current velocity is directed forward </a:t>
            </a:r>
            <a:r>
              <a:rPr b="1" lang="en" sz="100"/>
              <a:t>THEN </a:t>
            </a:r>
            <a:r>
              <a:rPr lang="en" sz="100"/>
              <a:t>the safety controller</a:t>
            </a:r>
            <a:r>
              <a:rPr lang="en" sz="100"/>
              <a:t> sets its velocity to 0.</a:t>
            </a:r>
            <a:endParaRPr sz="100"/>
          </a:p>
        </p:txBody>
      </p:sp>
      <p:sp>
        <p:nvSpPr>
          <p:cNvPr id="266" name="Google Shape;266;p38"/>
          <p:cNvSpPr/>
          <p:nvPr/>
        </p:nvSpPr>
        <p:spPr>
          <a:xfrm rot="-538439">
            <a:off x="1656310" y="1869407"/>
            <a:ext cx="1313579" cy="524745"/>
          </a:xfrm>
          <a:prstGeom prst="rect">
            <a:avLst/>
          </a:prstGeom>
          <a:solidFill>
            <a:srgbClr val="95002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675"/>
          <a:stretch/>
        </p:blipFill>
        <p:spPr>
          <a:xfrm>
            <a:off x="2855352" y="2683988"/>
            <a:ext cx="308115" cy="285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8"/>
          <p:cNvCxnSpPr>
            <a:stCxn id="260" idx="3"/>
          </p:cNvCxnSpPr>
          <p:nvPr/>
        </p:nvCxnSpPr>
        <p:spPr>
          <a:xfrm rot="10800000">
            <a:off x="2301963" y="2482558"/>
            <a:ext cx="107700" cy="370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8"/>
          <p:cNvSpPr txBox="1"/>
          <p:nvPr/>
        </p:nvSpPr>
        <p:spPr>
          <a:xfrm>
            <a:off x="2739631" y="2299702"/>
            <a:ext cx="1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 signal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p38"/>
          <p:cNvSpPr/>
          <p:nvPr/>
        </p:nvSpPr>
        <p:spPr>
          <a:xfrm rot="-5400000">
            <a:off x="4237131" y="2855268"/>
            <a:ext cx="2392500" cy="566100"/>
          </a:xfrm>
          <a:prstGeom prst="rect">
            <a:avLst/>
          </a:prstGeom>
          <a:solidFill>
            <a:srgbClr val="95002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 rot="-754249">
            <a:off x="6180767" y="3060595"/>
            <a:ext cx="887680" cy="103332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8"/>
          <p:cNvCxnSpPr/>
          <p:nvPr/>
        </p:nvCxnSpPr>
        <p:spPr>
          <a:xfrm flipH="1" rot="10049113">
            <a:off x="7223377" y="3232977"/>
            <a:ext cx="265816" cy="1792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8"/>
          <p:cNvCxnSpPr/>
          <p:nvPr/>
        </p:nvCxnSpPr>
        <p:spPr>
          <a:xfrm rot="-750887">
            <a:off x="7268677" y="3406377"/>
            <a:ext cx="265816" cy="1792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/>
          <p:nvPr/>
        </p:nvCxnSpPr>
        <p:spPr>
          <a:xfrm rot="-6274453">
            <a:off x="6369848" y="2598842"/>
            <a:ext cx="247979" cy="1921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 flipH="1" rot="4525547">
            <a:off x="6182348" y="2640842"/>
            <a:ext cx="247979" cy="1921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8"/>
          <p:cNvSpPr/>
          <p:nvPr/>
        </p:nvSpPr>
        <p:spPr>
          <a:xfrm rot="-743308">
            <a:off x="6988759" y="3099503"/>
            <a:ext cx="53137" cy="226372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 rot="-743308">
            <a:off x="7139087" y="3676165"/>
            <a:ext cx="53137" cy="226372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 rot="-743308">
            <a:off x="6070672" y="3304162"/>
            <a:ext cx="53137" cy="226372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 rot="-743308">
            <a:off x="6221000" y="3880824"/>
            <a:ext cx="53137" cy="226372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 rot="-754622">
            <a:off x="6142544" y="2902967"/>
            <a:ext cx="657169" cy="171508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8"/>
          <p:cNvCxnSpPr/>
          <p:nvPr/>
        </p:nvCxnSpPr>
        <p:spPr>
          <a:xfrm flipH="1" rot="-6274453">
            <a:off x="6774149" y="4150818"/>
            <a:ext cx="247979" cy="1921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8"/>
          <p:cNvCxnSpPr/>
          <p:nvPr/>
        </p:nvCxnSpPr>
        <p:spPr>
          <a:xfrm rot="4525547">
            <a:off x="6586649" y="4192818"/>
            <a:ext cx="247979" cy="1921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 rot="8939469">
            <a:off x="5775568" y="3583427"/>
            <a:ext cx="261467" cy="1830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 flipH="1" rot="-1860531">
            <a:off x="5872461" y="3725910"/>
            <a:ext cx="261467" cy="1830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8"/>
          <p:cNvCxnSpPr/>
          <p:nvPr/>
        </p:nvCxnSpPr>
        <p:spPr>
          <a:xfrm rot="10800000">
            <a:off x="5746223" y="3565974"/>
            <a:ext cx="435000" cy="65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6563076" y="2006304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 signal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 rotWithShape="1">
          <a:blip r:embed="rId3">
            <a:alphaModFix/>
          </a:blip>
          <a:srcRect b="0" l="0" r="0" t="675"/>
          <a:stretch/>
        </p:blipFill>
        <p:spPr>
          <a:xfrm rot="-754018">
            <a:off x="6902090" y="2511351"/>
            <a:ext cx="306886" cy="2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MITSLOAN_04-18">
      <a:dk1>
        <a:srgbClr val="333C47"/>
      </a:dk1>
      <a:lt1>
        <a:srgbClr val="FFFFFF"/>
      </a:lt1>
      <a:dk2>
        <a:srgbClr val="041D40"/>
      </a:dk2>
      <a:lt2>
        <a:srgbClr val="E7E6E6"/>
      </a:lt2>
      <a:accent1>
        <a:srgbClr val="EC0044"/>
      </a:accent1>
      <a:accent2>
        <a:srgbClr val="ED7700"/>
      </a:accent2>
      <a:accent3>
        <a:srgbClr val="05698E"/>
      </a:accent3>
      <a:accent4>
        <a:srgbClr val="A31F34"/>
      </a:accent4>
      <a:accent5>
        <a:srgbClr val="545759"/>
      </a:accent5>
      <a:accent6>
        <a:srgbClr val="006B67"/>
      </a:accent6>
      <a:hlink>
        <a:srgbClr val="288DC0"/>
      </a:hlink>
      <a:folHlink>
        <a:srgbClr val="F6B2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 Slides">
  <a:themeElements>
    <a:clrScheme name="MITSLOAN">
      <a:dk1>
        <a:srgbClr val="333C47"/>
      </a:dk1>
      <a:lt1>
        <a:srgbClr val="FFFFFF"/>
      </a:lt1>
      <a:dk2>
        <a:srgbClr val="041D40"/>
      </a:dk2>
      <a:lt2>
        <a:srgbClr val="E7E6E6"/>
      </a:lt2>
      <a:accent1>
        <a:srgbClr val="EC0044"/>
      </a:accent1>
      <a:accent2>
        <a:srgbClr val="ED7700"/>
      </a:accent2>
      <a:accent3>
        <a:srgbClr val="545759"/>
      </a:accent3>
      <a:accent4>
        <a:srgbClr val="F6B220"/>
      </a:accent4>
      <a:accent5>
        <a:srgbClr val="00698E"/>
      </a:accent5>
      <a:accent6>
        <a:srgbClr val="006B67"/>
      </a:accent6>
      <a:hlink>
        <a:srgbClr val="288DC0"/>
      </a:hlink>
      <a:folHlink>
        <a:srgbClr val="A31F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