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30" r:id="rId2"/>
    <p:sldId id="326" r:id="rId3"/>
    <p:sldId id="391" r:id="rId4"/>
    <p:sldId id="366" r:id="rId5"/>
    <p:sldId id="368" r:id="rId6"/>
    <p:sldId id="367" r:id="rId7"/>
    <p:sldId id="327" r:id="rId8"/>
    <p:sldId id="358" r:id="rId9"/>
    <p:sldId id="312" r:id="rId10"/>
    <p:sldId id="351" r:id="rId11"/>
    <p:sldId id="364" r:id="rId12"/>
    <p:sldId id="350" r:id="rId13"/>
    <p:sldId id="353" r:id="rId14"/>
    <p:sldId id="365" r:id="rId15"/>
    <p:sldId id="354" r:id="rId16"/>
    <p:sldId id="355" r:id="rId17"/>
    <p:sldId id="369" r:id="rId18"/>
    <p:sldId id="370" r:id="rId19"/>
    <p:sldId id="356" r:id="rId20"/>
    <p:sldId id="359" r:id="rId21"/>
    <p:sldId id="360" r:id="rId22"/>
    <p:sldId id="361" r:id="rId23"/>
    <p:sldId id="371" r:id="rId24"/>
    <p:sldId id="363" r:id="rId25"/>
    <p:sldId id="392" r:id="rId26"/>
    <p:sldId id="393" r:id="rId27"/>
    <p:sldId id="394" r:id="rId28"/>
    <p:sldId id="395" r:id="rId29"/>
    <p:sldId id="396" r:id="rId30"/>
    <p:sldId id="372" r:id="rId31"/>
    <p:sldId id="373" r:id="rId32"/>
    <p:sldId id="374" r:id="rId33"/>
    <p:sldId id="375" r:id="rId34"/>
    <p:sldId id="376" r:id="rId35"/>
    <p:sldId id="377" r:id="rId36"/>
    <p:sldId id="397" r:id="rId37"/>
    <p:sldId id="398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268"/>
    <a:srgbClr val="4BD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6DD12-CDFC-4BA5-98CA-5C803247BC68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7DBFE-0C51-4195-80FD-DAD02D8CE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1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7DBFE-0C51-4195-80FD-DAD02D8CE54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0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0084" y="3949700"/>
            <a:ext cx="6564630" cy="158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0" y="4076700"/>
            <a:ext cx="7670800" cy="148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27" y="1598612"/>
            <a:ext cx="12056744" cy="677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inraw/VueTutori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9968" y="4395621"/>
            <a:ext cx="11486516" cy="40640"/>
          </a:xfrm>
          <a:prstGeom prst="rect">
            <a:avLst/>
          </a:prstGeom>
          <a:solidFill>
            <a:srgbClr val="3E5268"/>
          </a:solidFill>
        </p:spPr>
        <p:txBody>
          <a:bodyPr wrap="square" lIns="0" tIns="0" rIns="0" bIns="0" rtlCol="0"/>
          <a:lstStyle/>
          <a:p>
            <a:endParaRPr sz="1920" dirty="0"/>
          </a:p>
        </p:txBody>
      </p:sp>
      <p:sp>
        <p:nvSpPr>
          <p:cNvPr id="5" name="object 5"/>
          <p:cNvSpPr txBox="1"/>
          <p:nvPr/>
        </p:nvSpPr>
        <p:spPr>
          <a:xfrm>
            <a:off x="3003324" y="6376219"/>
            <a:ext cx="5674021" cy="115194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spc="331" dirty="0" err="1">
                <a:solidFill>
                  <a:srgbClr val="0070C0"/>
                </a:solidFill>
                <a:latin typeface="Calibri"/>
                <a:cs typeface="Calibri"/>
              </a:rPr>
              <a:t>YongSoo</a:t>
            </a:r>
            <a:r>
              <a:rPr lang="en-US" sz="2560" spc="331" dirty="0">
                <a:solidFill>
                  <a:srgbClr val="0070C0"/>
                </a:solidFill>
                <a:latin typeface="Calibri"/>
                <a:cs typeface="Calibri"/>
              </a:rPr>
              <a:t>, Lim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dirty="0">
                <a:latin typeface="Calibri"/>
                <a:cs typeface="Calibri"/>
              </a:rPr>
              <a:t>DEVELOPER 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gninraw</a:t>
            </a:r>
            <a:r>
              <a:rPr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@</a:t>
            </a: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dalsoft.co.kr</a:t>
            </a:r>
            <a:endParaRPr sz="192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127" y="6146393"/>
            <a:ext cx="1746842" cy="1746842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8" name="object 8"/>
          <p:cNvSpPr txBox="1"/>
          <p:nvPr/>
        </p:nvSpPr>
        <p:spPr>
          <a:xfrm>
            <a:off x="1128486" y="4704188"/>
            <a:ext cx="8218715" cy="472672"/>
          </a:xfrm>
          <a:prstGeom prst="rect">
            <a:avLst/>
          </a:prstGeo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Vue</a:t>
            </a:r>
            <a:r>
              <a:rPr lang="ko-KR" alt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의</a:t>
            </a:r>
            <a:r>
              <a:rPr 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 </a:t>
            </a:r>
            <a:r>
              <a:rPr lang="ko-KR" alt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생명주기</a:t>
            </a:r>
            <a:r>
              <a:rPr lang="en-US" altLang="ko-KR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 &amp; </a:t>
            </a:r>
            <a:r>
              <a:rPr lang="ko-KR" altLang="en-US" sz="2987" spc="149" dirty="0" err="1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디렉티브</a:t>
            </a:r>
            <a:endParaRPr sz="2987" dirty="0">
              <a:latin typeface="+mj-ea"/>
              <a:ea typeface="+mj-ea"/>
              <a:cs typeface="Century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4127" y="3196262"/>
            <a:ext cx="10919968" cy="941177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13547" marR="5419">
              <a:lnSpc>
                <a:spcPct val="150000"/>
              </a:lnSpc>
              <a:spcBef>
                <a:spcPts val="987"/>
              </a:spcBef>
            </a:pPr>
            <a:r>
              <a:rPr 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Vue.js </a:t>
            </a:r>
            <a:r>
              <a:rPr lang="ko-KR" alt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로 개발하기 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(with </a:t>
            </a:r>
            <a:r>
              <a:rPr lang="en-US" altLang="ko-KR" sz="4000" spc="85" dirty="0" err="1">
                <a:solidFill>
                  <a:srgbClr val="101010"/>
                </a:solidFill>
                <a:latin typeface="+mj-ea"/>
                <a:cs typeface="Century Gothic"/>
              </a:rPr>
              <a:t>VisualStudio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 Code)</a:t>
            </a:r>
            <a:endParaRPr sz="4000" dirty="0">
              <a:latin typeface="+mj-ea"/>
              <a:cs typeface="Century Gothic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06603" y="6219970"/>
            <a:ext cx="1551815" cy="1551815"/>
            <a:chOff x="3355309" y="2662498"/>
            <a:chExt cx="1454827" cy="1454827"/>
          </a:xfrm>
        </p:grpSpPr>
        <p:sp>
          <p:nvSpPr>
            <p:cNvPr id="10" name="타원 9"/>
            <p:cNvSpPr/>
            <p:nvPr/>
          </p:nvSpPr>
          <p:spPr>
            <a:xfrm>
              <a:off x="3355309" y="2662498"/>
              <a:ext cx="1454827" cy="14548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82A3CC"/>
              </a:solidFill>
            </a:ln>
            <a:effectLst>
              <a:outerShdw blurRad="25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0" dirty="0">
                <a:latin typeface="+mj-ea"/>
                <a:ea typeface="+mj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142" y="2792687"/>
              <a:ext cx="1019161" cy="1263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2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v-html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1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5D1A4-DDFD-4DBA-A8C5-C33EE569287E}"/>
              </a:ext>
            </a:extLst>
          </p:cNvPr>
          <p:cNvSpPr txBox="1"/>
          <p:nvPr/>
        </p:nvSpPr>
        <p:spPr>
          <a:xfrm>
            <a:off x="2180543" y="3733800"/>
            <a:ext cx="8643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HTML </a:t>
            </a:r>
            <a:r>
              <a:rPr lang="ko-KR" altLang="en-US" sz="2800" dirty="0"/>
              <a:t>태그 데이터를 화면에 출력하기 위한 </a:t>
            </a:r>
            <a:r>
              <a:rPr lang="ko-KR" altLang="en-US" sz="2800" dirty="0" err="1"/>
              <a:t>디렉티브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v-html="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" </a:t>
            </a:r>
            <a:r>
              <a:rPr lang="ko-KR" altLang="en-US" sz="2800" dirty="0"/>
              <a:t>이라는 </a:t>
            </a:r>
            <a:r>
              <a:rPr lang="ko-KR" altLang="en-US" sz="2800" dirty="0" err="1"/>
              <a:t>디렉티브를</a:t>
            </a:r>
            <a:r>
              <a:rPr lang="ko-KR" altLang="en-US" sz="2800" dirty="0"/>
              <a:t> 사용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678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E09260-816F-4CF1-A94E-DA027547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1" y="2226837"/>
            <a:ext cx="8116954" cy="21035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21DAC7-FA49-4DCF-9127-F30E740B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4724400"/>
            <a:ext cx="11887200" cy="25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v-model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2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5D1A4-DDFD-4DBA-A8C5-C33EE569287E}"/>
              </a:ext>
            </a:extLst>
          </p:cNvPr>
          <p:cNvSpPr txBox="1"/>
          <p:nvPr/>
        </p:nvSpPr>
        <p:spPr>
          <a:xfrm>
            <a:off x="1327785" y="3352800"/>
            <a:ext cx="9899015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입력 태그의 값과 데이터를 양방향으로 연결 할 때 사용 되는 </a:t>
            </a:r>
            <a:r>
              <a:rPr lang="ko-KR" altLang="en-US" sz="2800" dirty="0" err="1"/>
              <a:t>디렉티브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v-model="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"</a:t>
            </a:r>
            <a:r>
              <a:rPr lang="en-US" altLang="ko-KR" sz="2800" dirty="0"/>
              <a:t> </a:t>
            </a:r>
            <a:r>
              <a:rPr lang="ko-KR" altLang="en-US" sz="2800" dirty="0"/>
              <a:t>으로 사용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3963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207592-05C0-4CEB-8A2F-3C0024C0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968372"/>
            <a:ext cx="6785610" cy="25959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955CA1-6A53-4A03-BE2A-EACDAA18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3886200"/>
            <a:ext cx="6010224" cy="2709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73C34E-2B7E-42C3-9E83-9A47809CD651}"/>
              </a:ext>
            </a:extLst>
          </p:cNvPr>
          <p:cNvSpPr txBox="1"/>
          <p:nvPr/>
        </p:nvSpPr>
        <p:spPr>
          <a:xfrm>
            <a:off x="1855935" y="7239000"/>
            <a:ext cx="929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입력 가능한 태그와 데이터를 양방향 바인딩하는 </a:t>
            </a:r>
            <a:r>
              <a:rPr lang="ko-KR" altLang="en-US" sz="2800" dirty="0" err="1"/>
              <a:t>디렉티브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3328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 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v-if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와 </a:t>
            </a:r>
            <a:r>
              <a:rPr lang="en-US" altLang="ko-KR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v-show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16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5D1A4-DDFD-4DBA-A8C5-C33EE569287E}"/>
              </a:ext>
            </a:extLst>
          </p:cNvPr>
          <p:cNvSpPr txBox="1"/>
          <p:nvPr/>
        </p:nvSpPr>
        <p:spPr>
          <a:xfrm>
            <a:off x="1327785" y="2245310"/>
            <a:ext cx="98990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조건에 따라 블록을 </a:t>
            </a:r>
            <a:r>
              <a:rPr lang="en-US" altLang="ko-KR" sz="2800" dirty="0"/>
              <a:t>On/ Off</a:t>
            </a:r>
            <a:r>
              <a:rPr lang="ko-KR" altLang="en-US" sz="2800" dirty="0"/>
              <a:t>를 하는 </a:t>
            </a:r>
            <a:r>
              <a:rPr lang="ko-KR" altLang="en-US" sz="2800" dirty="0" err="1"/>
              <a:t>디렉티브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v-if</a:t>
            </a:r>
            <a:r>
              <a:rPr lang="ko-KR" altLang="en-US" sz="2800" dirty="0"/>
              <a:t>에 맞지 않으면 </a:t>
            </a:r>
            <a:r>
              <a:rPr lang="en-US" altLang="ko-KR" sz="2800" dirty="0"/>
              <a:t>v-else-if</a:t>
            </a:r>
            <a:r>
              <a:rPr lang="ko-KR" altLang="en-US" sz="2800" dirty="0"/>
              <a:t>를 검사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v-else-if</a:t>
            </a:r>
            <a:r>
              <a:rPr lang="ko-KR" altLang="en-US" sz="2800" dirty="0"/>
              <a:t>에도 맞지 않으면 최종적으로 </a:t>
            </a:r>
            <a:r>
              <a:rPr lang="en-US" altLang="ko-KR" sz="2800" dirty="0"/>
              <a:t>v-else</a:t>
            </a:r>
            <a:r>
              <a:rPr lang="ko-KR" altLang="en-US" sz="2800" dirty="0"/>
              <a:t>를 표시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v-if="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"</a:t>
            </a:r>
            <a:r>
              <a:rPr lang="en-US" altLang="ko-KR" sz="2800" dirty="0"/>
              <a:t> </a:t>
            </a:r>
            <a:r>
              <a:rPr lang="ko-KR" altLang="en-US" sz="2800" dirty="0"/>
              <a:t>으로 사용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v-else-if="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"</a:t>
            </a:r>
            <a:r>
              <a:rPr lang="en-US" altLang="ko-KR" sz="2800" dirty="0"/>
              <a:t> </a:t>
            </a:r>
            <a:r>
              <a:rPr lang="ko-KR" altLang="en-US" sz="2800" dirty="0"/>
              <a:t>으로 사용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v-else="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"</a:t>
            </a:r>
            <a:r>
              <a:rPr lang="en-US" altLang="ko-KR" sz="2800" dirty="0"/>
              <a:t> </a:t>
            </a:r>
            <a:r>
              <a:rPr lang="ko-KR" altLang="en-US" sz="2800" dirty="0"/>
              <a:t>으로 사용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CF175-9702-4F14-B7FE-A8AE2AE752D5}"/>
              </a:ext>
            </a:extLst>
          </p:cNvPr>
          <p:cNvSpPr txBox="1"/>
          <p:nvPr/>
        </p:nvSpPr>
        <p:spPr>
          <a:xfrm>
            <a:off x="0" y="457200"/>
            <a:ext cx="130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 v-if, v-else-if, v-else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4250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5D1A4-DDFD-4DBA-A8C5-C33EE569287E}"/>
              </a:ext>
            </a:extLst>
          </p:cNvPr>
          <p:cNvSpPr txBox="1"/>
          <p:nvPr/>
        </p:nvSpPr>
        <p:spPr>
          <a:xfrm>
            <a:off x="1327785" y="3657600"/>
            <a:ext cx="9899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조건에 따라 블록을 </a:t>
            </a:r>
            <a:r>
              <a:rPr lang="en-US" altLang="ko-KR" sz="2800" dirty="0"/>
              <a:t>On/ Off</a:t>
            </a:r>
            <a:r>
              <a:rPr lang="ko-KR" altLang="en-US" sz="2800" dirty="0"/>
              <a:t>를 하는 </a:t>
            </a:r>
            <a:r>
              <a:rPr lang="ko-KR" altLang="en-US" sz="2800" dirty="0" err="1"/>
              <a:t>디렉티브</a:t>
            </a:r>
            <a:endParaRPr lang="en-US" altLang="ko-KR" sz="2800" dirty="0"/>
          </a:p>
          <a:p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v-show="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"</a:t>
            </a:r>
            <a:r>
              <a:rPr lang="en-US" altLang="ko-KR" sz="2800" dirty="0"/>
              <a:t> </a:t>
            </a:r>
            <a:r>
              <a:rPr lang="ko-KR" altLang="en-US" sz="2800" dirty="0"/>
              <a:t>으로 사용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CF175-9702-4F14-B7FE-A8AE2AE752D5}"/>
              </a:ext>
            </a:extLst>
          </p:cNvPr>
          <p:cNvSpPr txBox="1"/>
          <p:nvPr/>
        </p:nvSpPr>
        <p:spPr>
          <a:xfrm>
            <a:off x="0" y="457200"/>
            <a:ext cx="130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 v-show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6942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599BDD5A-9B9A-4F61-97F4-A8DBECFDA90B}"/>
              </a:ext>
            </a:extLst>
          </p:cNvPr>
          <p:cNvSpPr txBox="1">
            <a:spLocks/>
          </p:cNvSpPr>
          <p:nvPr/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4400" kern="0" dirty="0">
                <a:solidFill>
                  <a:sysClr val="windowText" lastClr="000000"/>
                </a:solidFill>
              </a:rPr>
              <a:t>v-if, v-else-if, v-else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3B6E9E-DC86-45C7-9B77-67EAB8B8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2" y="1438275"/>
            <a:ext cx="8677598" cy="32861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71BAFC-AB50-4AB3-8A17-84494047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3" y="4739015"/>
            <a:ext cx="4515634" cy="21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A4F65">
              <a:alpha val="97889"/>
            </a:srgbClr>
          </a:solidFill>
        </p:spPr>
        <p:txBody>
          <a:bodyPr wrap="square" lIns="0" tIns="0" rIns="0" bIns="0" rtlCol="0"/>
          <a:lstStyle/>
          <a:p>
            <a:endParaRPr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462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>
                <a:moveTo>
                  <a:pt x="0" y="0"/>
                </a:moveTo>
                <a:lnTo>
                  <a:pt x="126424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1155700"/>
            <a:ext cx="172021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5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2000" spc="-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2819400"/>
            <a:ext cx="7018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b="1" dirty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텍스트 </a:t>
            </a:r>
            <a:r>
              <a:rPr lang="ko-KR" altLang="en-US" sz="4000" b="1" dirty="0" err="1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보간법과</a:t>
            </a:r>
            <a:r>
              <a:rPr lang="ko-KR" altLang="en-US" sz="4000" b="1" dirty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 </a:t>
            </a:r>
            <a:r>
              <a:rPr lang="ko-KR" altLang="en-US" sz="4000" b="1" dirty="0" err="1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디렉티브</a:t>
            </a:r>
            <a:endParaRPr sz="4000" dirty="0">
              <a:latin typeface="+mj-ea"/>
              <a:ea typeface="+mj-ea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863" y="4681265"/>
            <a:ext cx="6626936" cy="4853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2563" y="5223687"/>
            <a:ext cx="5102860" cy="4335161"/>
          </a:xfrm>
          <a:prstGeom prst="rect">
            <a:avLst/>
          </a:prstGeom>
          <a:solidFill>
            <a:srgbClr val="FFFFFF">
              <a:alpha val="98999"/>
            </a:srgbClr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+mj-ea"/>
              <a:ea typeface="+mj-ea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500" b="1" dirty="0">
                <a:solidFill>
                  <a:srgbClr val="2C2C2C"/>
                </a:solidFill>
                <a:latin typeface="+mj-ea"/>
                <a:ea typeface="+mj-ea"/>
                <a:cs typeface="DejaVu Sans"/>
              </a:rPr>
              <a:t>Subjects</a:t>
            </a:r>
          </a:p>
          <a:p>
            <a:pPr algn="ctr">
              <a:lnSpc>
                <a:spcPct val="100000"/>
              </a:lnSpc>
            </a:pPr>
            <a:endParaRPr sz="2500" dirty="0">
              <a:latin typeface="+mj-ea"/>
              <a:ea typeface="+mj-ea"/>
              <a:cs typeface="DejaVu Sans"/>
            </a:endParaRP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ko-KR" altLang="en-US" sz="2000" dirty="0">
                <a:latin typeface="+mj-ea"/>
                <a:ea typeface="+mj-ea"/>
                <a:cs typeface="DejaVu Sans"/>
              </a:rPr>
              <a:t>텍스트 </a:t>
            </a:r>
            <a:r>
              <a:rPr lang="ko-KR" altLang="en-US" sz="2000" dirty="0" err="1">
                <a:latin typeface="+mj-ea"/>
                <a:ea typeface="+mj-ea"/>
                <a:cs typeface="DejaVu Sans"/>
              </a:rPr>
              <a:t>보간법</a:t>
            </a:r>
            <a:endParaRPr lang="en-US" sz="2000" dirty="0">
              <a:latin typeface="+mj-ea"/>
              <a:ea typeface="+mj-ea"/>
              <a:cs typeface="DejaVu Sans"/>
            </a:endParaRP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sz="2000" dirty="0">
                <a:latin typeface="+mj-ea"/>
                <a:ea typeface="+mj-ea"/>
                <a:cs typeface="DejaVu Sans"/>
              </a:rPr>
              <a:t>v-bind</a:t>
            </a:r>
            <a:endParaRPr lang="en-US" altLang="ko-KR" sz="2000" dirty="0">
              <a:latin typeface="+mj-ea"/>
              <a:ea typeface="+mj-ea"/>
              <a:cs typeface="DejaVu Sans"/>
            </a:endParaRP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cs typeface="DejaVu Sans"/>
              </a:rPr>
              <a:t>v-html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cs typeface="DejaVu Sans"/>
              </a:rPr>
              <a:t>v-model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ea typeface="+mj-ea"/>
                <a:cs typeface="DejaVu Sans"/>
              </a:rPr>
              <a:t>v-if </a:t>
            </a:r>
            <a:r>
              <a:rPr lang="ko-KR" altLang="en-US" sz="2000" dirty="0">
                <a:latin typeface="+mj-ea"/>
                <a:ea typeface="+mj-ea"/>
                <a:cs typeface="DejaVu Sans"/>
              </a:rPr>
              <a:t>와 </a:t>
            </a:r>
            <a:r>
              <a:rPr lang="en-US" altLang="ko-KR" sz="2000" dirty="0">
                <a:latin typeface="+mj-ea"/>
                <a:ea typeface="+mj-ea"/>
                <a:cs typeface="DejaVu Sans"/>
              </a:rPr>
              <a:t>v-show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ea typeface="+mj-ea"/>
                <a:cs typeface="DejaVu Sans"/>
              </a:rPr>
              <a:t>v-for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endParaRPr lang="en-US" altLang="ko-KR" sz="2500" dirty="0">
              <a:latin typeface="+mj-ea"/>
              <a:ea typeface="+mj-ea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2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599BDD5A-9B9A-4F61-97F4-A8DBECFDA90B}"/>
              </a:ext>
            </a:extLst>
          </p:cNvPr>
          <p:cNvSpPr txBox="1">
            <a:spLocks/>
          </p:cNvSpPr>
          <p:nvPr/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4400" kern="0" dirty="0">
                <a:solidFill>
                  <a:sysClr val="windowText" lastClr="000000"/>
                </a:solidFill>
              </a:rPr>
              <a:t>v-show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A1114-B305-4090-8E75-2F8C56C99F8F}"/>
              </a:ext>
            </a:extLst>
          </p:cNvPr>
          <p:cNvSpPr txBox="1"/>
          <p:nvPr/>
        </p:nvSpPr>
        <p:spPr>
          <a:xfrm>
            <a:off x="2655064" y="7574769"/>
            <a:ext cx="769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조건에 따라 블록 표시를 </a:t>
            </a:r>
            <a:r>
              <a:rPr lang="en-US" altLang="ko-KR" sz="2800" dirty="0"/>
              <a:t>on/off</a:t>
            </a:r>
            <a:r>
              <a:rPr lang="ko-KR" altLang="en-US" sz="2800" dirty="0"/>
              <a:t>를 하는 </a:t>
            </a:r>
            <a:r>
              <a:rPr lang="ko-KR" altLang="en-US" sz="2800" dirty="0" err="1"/>
              <a:t>디렉티브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55E89-9A05-4F2F-A33E-D5FBE251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3" y="1447800"/>
            <a:ext cx="11418588" cy="225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AFC317-9B97-497B-B6B1-174E0C35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3" y="4114800"/>
            <a:ext cx="4494274" cy="25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599BDD5A-9B9A-4F61-97F4-A8DBECFDA90B}"/>
              </a:ext>
            </a:extLst>
          </p:cNvPr>
          <p:cNvSpPr txBox="1">
            <a:spLocks/>
          </p:cNvSpPr>
          <p:nvPr/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4400" kern="0" dirty="0">
                <a:solidFill>
                  <a:sysClr val="windowText" lastClr="000000"/>
                </a:solidFill>
              </a:rPr>
              <a:t>v-if</a:t>
            </a:r>
            <a:r>
              <a:rPr lang="ko-KR" altLang="en-US" sz="4400" kern="0" dirty="0">
                <a:solidFill>
                  <a:sysClr val="windowText" lastClr="000000"/>
                </a:solidFill>
              </a:rPr>
              <a:t>와 </a:t>
            </a:r>
            <a:r>
              <a:rPr lang="en-US" sz="4400" kern="0" dirty="0">
                <a:solidFill>
                  <a:sysClr val="windowText" lastClr="000000"/>
                </a:solidFill>
              </a:rPr>
              <a:t>v-show </a:t>
            </a:r>
            <a:r>
              <a:rPr lang="ko-KR" altLang="en-US" sz="4400" kern="0" dirty="0">
                <a:solidFill>
                  <a:sysClr val="windowText" lastClr="000000"/>
                </a:solidFill>
              </a:rPr>
              <a:t>차이점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E67A17-C5A2-44AE-89EB-792B71286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3326"/>
              </p:ext>
            </p:extLst>
          </p:nvPr>
        </p:nvGraphicFramePr>
        <p:xfrm>
          <a:off x="1287281" y="2209800"/>
          <a:ext cx="10430238" cy="309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14">
                  <a:extLst>
                    <a:ext uri="{9D8B030D-6E8A-4147-A177-3AD203B41FA5}">
                      <a16:colId xmlns:a16="http://schemas.microsoft.com/office/drawing/2014/main" val="3034692210"/>
                    </a:ext>
                  </a:extLst>
                </a:gridCol>
                <a:gridCol w="3605678">
                  <a:extLst>
                    <a:ext uri="{9D8B030D-6E8A-4147-A177-3AD203B41FA5}">
                      <a16:colId xmlns:a16="http://schemas.microsoft.com/office/drawing/2014/main" val="2843729538"/>
                    </a:ext>
                  </a:extLst>
                </a:gridCol>
                <a:gridCol w="3476746">
                  <a:extLst>
                    <a:ext uri="{9D8B030D-6E8A-4147-A177-3AD203B41FA5}">
                      <a16:colId xmlns:a16="http://schemas.microsoft.com/office/drawing/2014/main" val="12050605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v-if</a:t>
                      </a:r>
                      <a:endParaRPr lang="ko-KR" altLang="en-US" sz="4000" dirty="0"/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v-show</a:t>
                      </a:r>
                      <a:endParaRPr lang="ko-KR" altLang="en-US" sz="4000" dirty="0"/>
                    </a:p>
                  </a:txBody>
                  <a:tcPr marL="144049" marR="144049" marT="72025" marB="72025"/>
                </a:tc>
                <a:extLst>
                  <a:ext uri="{0D108BD9-81ED-4DB2-BD59-A6C34878D82A}">
                    <a16:rowId xmlns:a16="http://schemas.microsoft.com/office/drawing/2014/main" val="206281162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특징</a:t>
                      </a:r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블록 출력을 </a:t>
                      </a:r>
                      <a:r>
                        <a:rPr lang="en-US" altLang="ko-KR" sz="2800" dirty="0"/>
                        <a:t>on/off</a:t>
                      </a:r>
                      <a:endParaRPr lang="ko-KR" altLang="en-US" sz="2800" dirty="0"/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블록 출력을 </a:t>
                      </a:r>
                      <a:r>
                        <a:rPr lang="en-US" altLang="ko-KR" sz="2800" dirty="0"/>
                        <a:t>on/off</a:t>
                      </a:r>
                      <a:endParaRPr lang="ko-KR" altLang="en-US" sz="2800" dirty="0"/>
                    </a:p>
                  </a:txBody>
                  <a:tcPr marL="144049" marR="144049" marT="72025" marB="72025"/>
                </a:tc>
                <a:extLst>
                  <a:ext uri="{0D108BD9-81ED-4DB2-BD59-A6C34878D82A}">
                    <a16:rowId xmlns:a16="http://schemas.microsoft.com/office/drawing/2014/main" val="361125191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조건이 거짓인 경우</a:t>
                      </a:r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렌더링 하지 않음</a:t>
                      </a:r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렌더링 함</a:t>
                      </a:r>
                    </a:p>
                  </a:txBody>
                  <a:tcPr marL="144049" marR="144049" marT="72025" marB="72025"/>
                </a:tc>
                <a:extLst>
                  <a:ext uri="{0D108BD9-81ED-4DB2-BD59-A6C34878D82A}">
                    <a16:rowId xmlns:a16="http://schemas.microsoft.com/office/drawing/2014/main" val="244792596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토글</a:t>
                      </a:r>
                      <a:r>
                        <a:rPr lang="ko-KR" altLang="en-US" sz="2800" dirty="0"/>
                        <a:t> 비용</a:t>
                      </a:r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높음</a:t>
                      </a:r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낮음</a:t>
                      </a:r>
                    </a:p>
                  </a:txBody>
                  <a:tcPr marL="144049" marR="144049" marT="72025" marB="72025"/>
                </a:tc>
                <a:extLst>
                  <a:ext uri="{0D108BD9-81ED-4DB2-BD59-A6C34878D82A}">
                    <a16:rowId xmlns:a16="http://schemas.microsoft.com/office/drawing/2014/main" val="336205585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초기 렌더링 비용</a:t>
                      </a:r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낮음</a:t>
                      </a:r>
                    </a:p>
                  </a:txBody>
                  <a:tcPr marL="144049" marR="144049" marT="72025" marB="720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높음</a:t>
                      </a:r>
                    </a:p>
                  </a:txBody>
                  <a:tcPr marL="144049" marR="144049" marT="72025" marB="72025"/>
                </a:tc>
                <a:extLst>
                  <a:ext uri="{0D108BD9-81ED-4DB2-BD59-A6C34878D82A}">
                    <a16:rowId xmlns:a16="http://schemas.microsoft.com/office/drawing/2014/main" val="32441268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91DEFB-8AF5-4678-B87B-9ACDF3CF8B4C}"/>
              </a:ext>
            </a:extLst>
          </p:cNvPr>
          <p:cNvSpPr txBox="1"/>
          <p:nvPr/>
        </p:nvSpPr>
        <p:spPr>
          <a:xfrm>
            <a:off x="1327785" y="6434768"/>
            <a:ext cx="68854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실행 도중 조건이 바뀌지 않는 다면 </a:t>
            </a:r>
            <a:r>
              <a:rPr lang="en-US" altLang="ko-KR" sz="2800" dirty="0"/>
              <a:t>"</a:t>
            </a:r>
            <a:r>
              <a:rPr lang="en-US" altLang="ko-KR" sz="2800" b="1" dirty="0"/>
              <a:t>v-if</a:t>
            </a:r>
            <a:r>
              <a:rPr lang="en-US" altLang="ko-KR" sz="2800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실행 도중 조건이 자주 바뀐다면 </a:t>
            </a:r>
            <a:r>
              <a:rPr lang="en-US" altLang="ko-KR" sz="2800" dirty="0"/>
              <a:t>"</a:t>
            </a:r>
            <a:r>
              <a:rPr lang="en-US" altLang="ko-KR" sz="2800" b="1" dirty="0"/>
              <a:t>v-show</a:t>
            </a:r>
            <a:r>
              <a:rPr lang="en-US" altLang="ko-KR" sz="28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29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v-for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25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5D1A4-DDFD-4DBA-A8C5-C33EE569287E}"/>
              </a:ext>
            </a:extLst>
          </p:cNvPr>
          <p:cNvSpPr txBox="1"/>
          <p:nvPr/>
        </p:nvSpPr>
        <p:spPr>
          <a:xfrm>
            <a:off x="787401" y="3657600"/>
            <a:ext cx="1181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리스트 형식의 데이터를 반복해서 표시하기 위한 </a:t>
            </a:r>
            <a:r>
              <a:rPr lang="ko-KR" altLang="en-US" sz="2800" dirty="0" err="1"/>
              <a:t>디렉티브</a:t>
            </a:r>
            <a:endParaRPr lang="en-US" altLang="ko-KR" sz="2800" dirty="0"/>
          </a:p>
          <a:p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v-for=“</a:t>
            </a:r>
            <a:r>
              <a:rPr lang="ko-KR" altLang="en-US" sz="2800" b="1" dirty="0"/>
              <a:t>아이템 별칭 </a:t>
            </a:r>
            <a:r>
              <a:rPr lang="en-US" altLang="ko-KR" sz="2800" b="1" dirty="0"/>
              <a:t>in </a:t>
            </a:r>
            <a:r>
              <a:rPr lang="ko-KR" altLang="en-US" sz="2800" b="1" dirty="0"/>
              <a:t>리스트 변수</a:t>
            </a:r>
            <a:r>
              <a:rPr lang="en-US" altLang="ko-KR" sz="2800" b="1" dirty="0"/>
              <a:t>” :key=“</a:t>
            </a:r>
            <a:r>
              <a:rPr lang="ko-KR" altLang="en-US" sz="2800" b="1" dirty="0"/>
              <a:t>아이템 별칭</a:t>
            </a:r>
            <a:r>
              <a:rPr lang="en-US" altLang="ko-KR" sz="2800" b="1" dirty="0"/>
              <a:t>. </a:t>
            </a:r>
            <a:r>
              <a:rPr lang="ko-KR" altLang="en-US" sz="2800" b="1" dirty="0" err="1"/>
              <a:t>기준키</a:t>
            </a:r>
            <a:r>
              <a:rPr lang="en-US" altLang="ko-KR" sz="2800" b="1" dirty="0"/>
              <a:t>”</a:t>
            </a:r>
            <a:r>
              <a:rPr lang="en-US" altLang="ko-KR" sz="2800" dirty="0"/>
              <a:t> </a:t>
            </a:r>
            <a:r>
              <a:rPr lang="ko-KR" altLang="en-US" sz="2800" dirty="0"/>
              <a:t>으로 사용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9841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98BA79-E11E-4B25-930A-E564CB6E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1333377"/>
            <a:ext cx="3705225" cy="5448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079924-C924-4338-9CD8-99162BB8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92" y="1142877"/>
            <a:ext cx="56864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7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r>
              <a:rPr lang="ko-KR" altLang="en-US" sz="4000" kern="0" dirty="0" smtClean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4000" kern="0" dirty="0" smtClean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v-on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90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5D1A4-DDFD-4DBA-A8C5-C33EE569287E}"/>
              </a:ext>
            </a:extLst>
          </p:cNvPr>
          <p:cNvSpPr txBox="1"/>
          <p:nvPr/>
        </p:nvSpPr>
        <p:spPr>
          <a:xfrm>
            <a:off x="787401" y="3657600"/>
            <a:ext cx="1181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HTML </a:t>
            </a:r>
            <a:r>
              <a:rPr lang="ko-KR" altLang="en-US" sz="2800" dirty="0" smtClean="0"/>
              <a:t>태그의 이벤트에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연결하는 방법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v-on:event-name</a:t>
            </a:r>
            <a:r>
              <a:rPr lang="en-US" altLang="ko-KR" sz="2800" dirty="0" smtClean="0"/>
              <a:t>=“method-name” </a:t>
            </a:r>
            <a:r>
              <a:rPr lang="ko-KR" altLang="en-US" sz="2800" dirty="0"/>
              <a:t>으로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@event-name</a:t>
            </a:r>
            <a:r>
              <a:rPr lang="en-US" altLang="ko-KR" sz="2800" dirty="0"/>
              <a:t>=“method-name” </a:t>
            </a:r>
            <a:r>
              <a:rPr lang="ko-KR" altLang="en-US" sz="2800" dirty="0"/>
              <a:t>으로 </a:t>
            </a:r>
            <a:r>
              <a:rPr lang="ko-KR" altLang="en-US" sz="2800" dirty="0" smtClean="0"/>
              <a:t>줄여서 사용하기도 함</a:t>
            </a:r>
            <a:r>
              <a:rPr lang="en-US" altLang="ko-KR" sz="2800" dirty="0" smtClean="0"/>
              <a:t>. 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24279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81000"/>
            <a:ext cx="9397042" cy="3276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3294380"/>
            <a:ext cx="1107368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2"/>
            <a:ext cx="8264538" cy="139099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r>
              <a:rPr lang="ko-KR" altLang="en-US" sz="4000" kern="0" dirty="0" smtClean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4000" kern="0" dirty="0" smtClean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Computed , methods, watch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61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5D1A4-DDFD-4DBA-A8C5-C33EE569287E}"/>
              </a:ext>
            </a:extLst>
          </p:cNvPr>
          <p:cNvSpPr txBox="1"/>
          <p:nvPr/>
        </p:nvSpPr>
        <p:spPr>
          <a:xfrm>
            <a:off x="787400" y="762000"/>
            <a:ext cx="11811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computed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계산된 </a:t>
            </a:r>
            <a:r>
              <a:rPr lang="ko-KR" altLang="en-US" sz="2800" dirty="0" err="1" smtClean="0"/>
              <a:t>캐싱</a:t>
            </a: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계산된 속성은 종속성에 따라 </a:t>
            </a:r>
            <a:r>
              <a:rPr lang="ko-KR" altLang="en-US" sz="2800" dirty="0" err="1" smtClean="0"/>
              <a:t>캐시됨</a:t>
            </a: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관련된 속성값이 바뀌면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다시 계산됨</a:t>
            </a:r>
            <a:r>
              <a:rPr lang="en-US" altLang="ko-KR" sz="2800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바뀌지 않았으면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캐시 정보를 전다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methods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메소드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호출은 대 렌더링 할 때마다  항상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호출</a:t>
            </a: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사용자 정의 감시자 </a:t>
            </a: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변수 값이 바뀔 때 동작하는 함수 </a:t>
            </a: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752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00" y="3352800"/>
            <a:ext cx="12801600" cy="2215991"/>
          </a:xfrm>
        </p:spPr>
        <p:txBody>
          <a:bodyPr/>
          <a:lstStyle/>
          <a:p>
            <a:pPr algn="ctr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github.com/gninraw/VueTutorial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lecture/default.html </a:t>
            </a:r>
            <a:r>
              <a:rPr lang="ko-KR" altLang="en-US" dirty="0" smtClean="0"/>
              <a:t>을 다운받으세요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22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A4F65">
              <a:alpha val="97889"/>
            </a:srgbClr>
          </a:solidFill>
        </p:spPr>
        <p:txBody>
          <a:bodyPr wrap="square" lIns="0" tIns="0" rIns="0" bIns="0" rtlCol="0"/>
          <a:lstStyle/>
          <a:p>
            <a:endParaRPr sz="4000" dirty="0">
              <a:solidFill>
                <a:srgbClr val="3E526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462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>
                <a:moveTo>
                  <a:pt x="0" y="0"/>
                </a:moveTo>
                <a:lnTo>
                  <a:pt x="126424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1155700"/>
            <a:ext cx="172021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5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2000" spc="-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2819400"/>
            <a:ext cx="7018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b="1" dirty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Vue</a:t>
            </a:r>
            <a:r>
              <a:rPr lang="ko-KR" altLang="en-US" sz="4000" b="1" dirty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의 생명 주기</a:t>
            </a:r>
            <a:endParaRPr sz="4000" dirty="0">
              <a:latin typeface="+mj-ea"/>
              <a:ea typeface="+mj-ea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863" y="4681265"/>
            <a:ext cx="6626936" cy="4853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2563" y="5223687"/>
            <a:ext cx="5102860" cy="3463128"/>
          </a:xfrm>
          <a:prstGeom prst="rect">
            <a:avLst/>
          </a:prstGeom>
          <a:solidFill>
            <a:srgbClr val="FFFFFF">
              <a:alpha val="98999"/>
            </a:srgbClr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+mj-ea"/>
              <a:ea typeface="+mj-ea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500" b="1" dirty="0">
                <a:solidFill>
                  <a:srgbClr val="2C2C2C"/>
                </a:solidFill>
                <a:latin typeface="+mj-ea"/>
                <a:ea typeface="+mj-ea"/>
                <a:cs typeface="DejaVu Sans"/>
              </a:rPr>
              <a:t>Subjects</a:t>
            </a:r>
          </a:p>
          <a:p>
            <a:pPr algn="ctr">
              <a:lnSpc>
                <a:spcPct val="100000"/>
              </a:lnSpc>
            </a:pPr>
            <a:endParaRPr sz="2500" dirty="0">
              <a:latin typeface="+mj-ea"/>
              <a:ea typeface="+mj-ea"/>
              <a:cs typeface="DejaVu Sans"/>
            </a:endParaRP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solidFill>
                  <a:srgbClr val="2C2C2C"/>
                </a:solidFill>
                <a:latin typeface="+mj-ea"/>
                <a:ea typeface="+mj-ea"/>
                <a:cs typeface="DejaVu Sans"/>
              </a:rPr>
              <a:t>Creation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ea typeface="+mj-ea"/>
                <a:cs typeface="DejaVu Sans"/>
              </a:rPr>
              <a:t>Mounting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ea typeface="+mj-ea"/>
                <a:cs typeface="DejaVu Sans"/>
              </a:rPr>
              <a:t>Updating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ea typeface="+mj-ea"/>
                <a:cs typeface="DejaVu Sans"/>
              </a:rPr>
              <a:t>Destruction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endParaRPr lang="en-US" altLang="ko-KR" sz="2500" dirty="0">
              <a:latin typeface="+mj-ea"/>
              <a:ea typeface="+mj-ea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941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675D2A-0A43-4937-B51A-400C830DC9B1}"/>
              </a:ext>
            </a:extLst>
          </p:cNvPr>
          <p:cNvGrpSpPr/>
          <p:nvPr/>
        </p:nvGrpSpPr>
        <p:grpSpPr>
          <a:xfrm>
            <a:off x="4411663" y="0"/>
            <a:ext cx="4304929" cy="9753600"/>
            <a:chOff x="4411663" y="0"/>
            <a:chExt cx="4304929" cy="9753600"/>
          </a:xfrm>
        </p:grpSpPr>
        <p:pic>
          <p:nvPicPr>
            <p:cNvPr id="2050" name="Picture 2" descr="https://cdn-images-1.medium.com/max/800/1*tnSXRrpLBYmfHnIagITlcg.png">
              <a:extLst>
                <a:ext uri="{FF2B5EF4-FFF2-40B4-BE49-F238E27FC236}">
                  <a16:creationId xmlns:a16="http://schemas.microsoft.com/office/drawing/2014/main" id="{F08C1511-D4CA-47DC-AE04-FA663A631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663" y="0"/>
              <a:ext cx="4181475" cy="975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5E6EE9E-E525-4C16-96F1-B2B1C62396ED}"/>
                </a:ext>
              </a:extLst>
            </p:cNvPr>
            <p:cNvSpPr/>
            <p:nvPr/>
          </p:nvSpPr>
          <p:spPr>
            <a:xfrm>
              <a:off x="4521199" y="381000"/>
              <a:ext cx="1303055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61F7B9-2843-4DEA-98C4-C81854834AD1}"/>
                </a:ext>
              </a:extLst>
            </p:cNvPr>
            <p:cNvSpPr/>
            <p:nvPr/>
          </p:nvSpPr>
          <p:spPr>
            <a:xfrm>
              <a:off x="4521199" y="4495800"/>
              <a:ext cx="1303055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194940-4FF0-4BF4-9CEE-6B3E30B133B5}"/>
                </a:ext>
              </a:extLst>
            </p:cNvPr>
            <p:cNvSpPr/>
            <p:nvPr/>
          </p:nvSpPr>
          <p:spPr>
            <a:xfrm>
              <a:off x="7413537" y="5791200"/>
              <a:ext cx="1303055" cy="2057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EAD4D9-4940-480A-BD95-27002F69B2DD}"/>
                </a:ext>
              </a:extLst>
            </p:cNvPr>
            <p:cNvSpPr/>
            <p:nvPr/>
          </p:nvSpPr>
          <p:spPr>
            <a:xfrm>
              <a:off x="4521200" y="7658100"/>
              <a:ext cx="1303055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144CF0-47E1-4BB6-A5AB-41BDA2105B4E}"/>
              </a:ext>
            </a:extLst>
          </p:cNvPr>
          <p:cNvSpPr txBox="1"/>
          <p:nvPr/>
        </p:nvSpPr>
        <p:spPr>
          <a:xfrm>
            <a:off x="2038244" y="1071890"/>
            <a:ext cx="227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Creation Hook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FF61E-2615-42C9-B64A-670271F67CF1}"/>
              </a:ext>
            </a:extLst>
          </p:cNvPr>
          <p:cNvSpPr txBox="1"/>
          <p:nvPr/>
        </p:nvSpPr>
        <p:spPr>
          <a:xfrm>
            <a:off x="1844345" y="5186690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Mounting Hook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75562-3345-4D03-A225-652E030BFAAD}"/>
              </a:ext>
            </a:extLst>
          </p:cNvPr>
          <p:cNvSpPr txBox="1"/>
          <p:nvPr/>
        </p:nvSpPr>
        <p:spPr>
          <a:xfrm>
            <a:off x="9017000" y="6558290"/>
            <a:ext cx="23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Updating Hook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B16C9-3E2F-4D44-9E8A-C15F590B1DC2}"/>
              </a:ext>
            </a:extLst>
          </p:cNvPr>
          <p:cNvSpPr txBox="1"/>
          <p:nvPr/>
        </p:nvSpPr>
        <p:spPr>
          <a:xfrm>
            <a:off x="1669587" y="8348990"/>
            <a:ext cx="273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Destruction Hook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5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>
              <a:solidFill>
                <a:srgbClr val="4BD29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3800" y="4219798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</a:tabLst>
            </a:pPr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en-US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Creation(</a:t>
            </a:r>
            <a:r>
              <a:rPr lang="ko-KR" altLang="en-US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초기화 단계</a:t>
            </a:r>
            <a:r>
              <a:rPr lang="en-US" altLang="ko-KR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7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60AB51-D772-4889-B0B7-490B5912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12" y="2667000"/>
            <a:ext cx="5743575" cy="3133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7831-993D-4DA7-B84D-BE141116A4CF}"/>
              </a:ext>
            </a:extLst>
          </p:cNvPr>
          <p:cNvSpPr txBox="1"/>
          <p:nvPr/>
        </p:nvSpPr>
        <p:spPr>
          <a:xfrm>
            <a:off x="3125786" y="7086600"/>
            <a:ext cx="675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Vue</a:t>
            </a:r>
            <a:r>
              <a:rPr lang="ko-KR" altLang="en-US" sz="2800" dirty="0"/>
              <a:t> 컴포넌트가 </a:t>
            </a:r>
            <a:r>
              <a:rPr lang="en-US" altLang="ko-KR" sz="2800" dirty="0"/>
              <a:t>DOM</a:t>
            </a:r>
            <a:r>
              <a:rPr lang="ko-KR" altLang="en-US" sz="2800" dirty="0"/>
              <a:t>에 추가 되기 전  상태</a:t>
            </a:r>
          </a:p>
        </p:txBody>
      </p:sp>
    </p:spTree>
    <p:extLst>
      <p:ext uri="{BB962C8B-B14F-4D97-AF65-F5344CB8AC3E}">
        <p14:creationId xmlns:p14="http://schemas.microsoft.com/office/powerpoint/2010/main" val="29813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 err="1">
                <a:solidFill>
                  <a:srgbClr val="000000"/>
                </a:solidFill>
              </a:rPr>
              <a:t>beforeCreate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44E785-810A-4576-AC1E-B7B6B68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62" y="1981200"/>
            <a:ext cx="10353675" cy="3028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1473200" y="5943600"/>
            <a:ext cx="5136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가장 먼저 호출 되는 훅</a:t>
            </a:r>
            <a:r>
              <a:rPr lang="en-US" altLang="ko-KR" sz="2800" dirty="0"/>
              <a:t>(hook)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아직 </a:t>
            </a:r>
            <a:r>
              <a:rPr lang="en-US" altLang="ko-KR" sz="2800" dirty="0"/>
              <a:t>data</a:t>
            </a:r>
            <a:r>
              <a:rPr lang="ko-KR" altLang="en-US" sz="2800" dirty="0"/>
              <a:t>와 </a:t>
            </a:r>
            <a:r>
              <a:rPr lang="en-US" altLang="ko-KR" sz="2800" dirty="0"/>
              <a:t>event</a:t>
            </a:r>
            <a:r>
              <a:rPr lang="ko-KR" altLang="en-US" sz="2800" dirty="0"/>
              <a:t>에 접근 불가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26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>
                <a:solidFill>
                  <a:srgbClr val="000000"/>
                </a:solidFill>
              </a:rPr>
              <a:t>created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1473200" y="5943600"/>
            <a:ext cx="81932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data</a:t>
            </a:r>
            <a:r>
              <a:rPr lang="ko-KR" altLang="en-US" sz="2800" dirty="0"/>
              <a:t>와 </a:t>
            </a:r>
            <a:r>
              <a:rPr lang="en-US" altLang="ko-KR" sz="2800" dirty="0"/>
              <a:t>event</a:t>
            </a:r>
            <a:r>
              <a:rPr lang="ko-KR" altLang="en-US" sz="2800" dirty="0"/>
              <a:t>에 접근이 활성화가 되는 훅</a:t>
            </a:r>
            <a:r>
              <a:rPr lang="en-US" altLang="ko-KR" sz="2800" dirty="0"/>
              <a:t>(hook)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아직 컴포넌트와 </a:t>
            </a:r>
            <a:r>
              <a:rPr lang="en-US" altLang="ko-KR" sz="2800" dirty="0"/>
              <a:t>DOM</a:t>
            </a:r>
            <a:r>
              <a:rPr lang="ko-KR" altLang="en-US" sz="2800" dirty="0"/>
              <a:t>은 붙거나 렌더링 되지 않음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9996E2-BB91-4566-9A1E-88BA499E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09" y="2066925"/>
            <a:ext cx="5010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ps down, events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8" y="1981200"/>
            <a:ext cx="7524750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64000" y="1066800"/>
            <a:ext cx="6209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34495E"/>
                </a:solidFill>
                <a:latin typeface="Source Sans Pro"/>
              </a:rPr>
              <a:t>부모의 </a:t>
            </a:r>
            <a:r>
              <a:rPr lang="en-US" altLang="ko-KR" sz="3600" b="1" dirty="0" smtClean="0">
                <a:solidFill>
                  <a:srgbClr val="2C3E50"/>
                </a:solidFill>
                <a:latin typeface="Source Sans Pro"/>
              </a:rPr>
              <a:t>props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 </a:t>
            </a:r>
            <a:r>
              <a:rPr lang="ko-KR" altLang="en-US" sz="3600" b="1" dirty="0" smtClean="0">
                <a:solidFill>
                  <a:srgbClr val="2C3E50"/>
                </a:solidFill>
                <a:latin typeface="Source Sans Pro"/>
              </a:rPr>
              <a:t>아래로</a:t>
            </a:r>
            <a:endParaRPr lang="en-US" altLang="ko-KR" sz="3600" b="1" dirty="0" smtClean="0">
              <a:solidFill>
                <a:srgbClr val="2C3E50"/>
              </a:solidFill>
              <a:latin typeface="Source Sans Pro"/>
            </a:endParaRPr>
          </a:p>
          <a:p>
            <a:endParaRPr lang="en-US" altLang="ko-KR" sz="3600" b="1" dirty="0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600" y="8229600"/>
            <a:ext cx="4642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자식의 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events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 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위로</a:t>
            </a:r>
            <a:endParaRPr lang="ko-KR" alt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80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7400" y="1053548"/>
            <a:ext cx="10591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34495E"/>
                </a:solidFill>
                <a:latin typeface="Source Sans Pro"/>
              </a:rPr>
              <a:t>HTML </a:t>
            </a:r>
            <a:r>
              <a:rPr lang="ko-KR" altLang="en-US" sz="2800" b="1" dirty="0">
                <a:solidFill>
                  <a:srgbClr val="34495E"/>
                </a:solidFill>
                <a:latin typeface="Source Sans Pro"/>
              </a:rPr>
              <a:t>속성은 대소 문자를 구분하지 </a:t>
            </a:r>
            <a:r>
              <a:rPr lang="ko-KR" altLang="en-US" sz="2800" b="1" dirty="0" smtClean="0">
                <a:solidFill>
                  <a:srgbClr val="34495E"/>
                </a:solidFill>
                <a:latin typeface="Source Sans Pro"/>
              </a:rPr>
              <a:t>않음</a:t>
            </a:r>
            <a:endParaRPr lang="en-US" altLang="ko-KR" sz="2800" b="1" dirty="0" smtClean="0">
              <a:solidFill>
                <a:srgbClr val="34495E"/>
              </a:solidFill>
              <a:latin typeface="Source Sans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 smtClean="0">
              <a:solidFill>
                <a:srgbClr val="34495E"/>
              </a:solidFill>
              <a:latin typeface="Source Sans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 smtClean="0">
                <a:solidFill>
                  <a:srgbClr val="34495E"/>
                </a:solidFill>
                <a:latin typeface="Source Sans Pro"/>
              </a:rPr>
              <a:t>camelCased</a:t>
            </a:r>
            <a:r>
              <a:rPr lang="en-US" altLang="ko-KR" sz="2800" b="1" dirty="0" smtClean="0">
                <a:solidFill>
                  <a:srgbClr val="34495E"/>
                </a:solidFill>
                <a:latin typeface="Source Sans Pro"/>
              </a:rPr>
              <a:t> </a:t>
            </a:r>
            <a:r>
              <a:rPr lang="en-US" altLang="ko-KR" sz="2800" b="1" dirty="0">
                <a:solidFill>
                  <a:srgbClr val="34495E"/>
                </a:solidFill>
                <a:latin typeface="Source Sans Pro"/>
              </a:rPr>
              <a:t>prop </a:t>
            </a:r>
            <a:r>
              <a:rPr lang="ko-KR" altLang="en-US" sz="2800" b="1" dirty="0" smtClean="0">
                <a:solidFill>
                  <a:srgbClr val="34495E"/>
                </a:solidFill>
                <a:latin typeface="Source Sans Pro"/>
              </a:rPr>
              <a:t>이름 </a:t>
            </a:r>
            <a:r>
              <a:rPr lang="en-US" altLang="ko-KR" sz="2800" b="1" dirty="0" smtClean="0">
                <a:solidFill>
                  <a:srgbClr val="34495E"/>
                </a:solidFill>
                <a:latin typeface="Source Sans Pro"/>
                <a:sym typeface="Wingdings" panose="05000000000000000000" pitchFamily="2" charset="2"/>
              </a:rPr>
              <a:t> </a:t>
            </a:r>
            <a:r>
              <a:rPr lang="en-US" altLang="ko-KR" sz="2800" b="1" dirty="0" smtClean="0">
                <a:solidFill>
                  <a:srgbClr val="34495E"/>
                </a:solidFill>
                <a:latin typeface="Source Sans Pro"/>
              </a:rPr>
              <a:t>kebab-case</a:t>
            </a:r>
            <a:r>
              <a:rPr lang="en-US" altLang="ko-KR" sz="2800" b="1" dirty="0">
                <a:solidFill>
                  <a:srgbClr val="34495E"/>
                </a:solidFill>
                <a:latin typeface="Source Sans Pro"/>
              </a:rPr>
              <a:t>(</a:t>
            </a:r>
            <a:r>
              <a:rPr lang="ko-KR" altLang="en-US" sz="2800" b="1" dirty="0">
                <a:solidFill>
                  <a:srgbClr val="34495E"/>
                </a:solidFill>
                <a:latin typeface="Source Sans Pro"/>
              </a:rPr>
              <a:t>하이픈 구분</a:t>
            </a:r>
            <a:r>
              <a:rPr lang="en-US" altLang="ko-KR" sz="2800" b="1" dirty="0" smtClean="0">
                <a:solidFill>
                  <a:srgbClr val="34495E"/>
                </a:solidFill>
                <a:latin typeface="Source Sans Pro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ko-KR" sz="2800" b="1" dirty="0" smtClean="0">
                <a:solidFill>
                  <a:srgbClr val="34495E"/>
                </a:solidFill>
                <a:latin typeface="Source Sans Pro"/>
              </a:rPr>
              <a:t>    ex) </a:t>
            </a:r>
            <a:r>
              <a:rPr lang="en-US" altLang="ko-KR" sz="2800" b="1" dirty="0" err="1" smtClean="0">
                <a:solidFill>
                  <a:srgbClr val="34495E"/>
                </a:solidFill>
                <a:latin typeface="Source Sans Pro"/>
              </a:rPr>
              <a:t>myMessage</a:t>
            </a:r>
            <a:r>
              <a:rPr lang="en-US" altLang="ko-KR" sz="2800" b="1" dirty="0" smtClean="0">
                <a:solidFill>
                  <a:srgbClr val="34495E"/>
                </a:solidFill>
                <a:latin typeface="Source Sans Pro"/>
              </a:rPr>
              <a:t> </a:t>
            </a:r>
            <a:r>
              <a:rPr lang="en-US" altLang="ko-KR" sz="2800" b="1" dirty="0" smtClean="0">
                <a:solidFill>
                  <a:srgbClr val="34495E"/>
                </a:solidFill>
                <a:latin typeface="Source Sans Pro"/>
                <a:sym typeface="Wingdings" panose="05000000000000000000" pitchFamily="2" charset="2"/>
              </a:rPr>
              <a:t></a:t>
            </a:r>
            <a:r>
              <a:rPr lang="en-US" altLang="ko-KR" sz="2800" b="1" dirty="0" smtClean="0">
                <a:solidFill>
                  <a:srgbClr val="34495E"/>
                </a:solidFill>
                <a:latin typeface="Source Sans Pro"/>
              </a:rPr>
              <a:t> my-message</a:t>
            </a:r>
          </a:p>
          <a:p>
            <a:endParaRPr lang="en-US" altLang="ko-KR" sz="2800" b="1" dirty="0">
              <a:solidFill>
                <a:srgbClr val="34495E"/>
              </a:solidFill>
              <a:latin typeface="Source Sans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4495E"/>
                </a:solidFill>
                <a:latin typeface="Source Sans Pro"/>
              </a:rPr>
              <a:t>모든 </a:t>
            </a:r>
            <a:r>
              <a:rPr lang="en-US" altLang="ko-KR" sz="2800" dirty="0">
                <a:solidFill>
                  <a:srgbClr val="34495E"/>
                </a:solidFill>
                <a:latin typeface="Source Sans Pro"/>
              </a:rPr>
              <a:t>props</a:t>
            </a:r>
            <a:r>
              <a:rPr lang="ko-KR" altLang="en-US" sz="2800" dirty="0">
                <a:solidFill>
                  <a:srgbClr val="34495E"/>
                </a:solidFill>
                <a:latin typeface="Source Sans Pro"/>
              </a:rPr>
              <a:t>는 하위 속성과 상위 속성 사이의 </a:t>
            </a:r>
            <a:r>
              <a:rPr lang="ko-KR" altLang="en-US" sz="2800" b="1" dirty="0" err="1">
                <a:solidFill>
                  <a:srgbClr val="2C3E50"/>
                </a:solidFill>
                <a:latin typeface="Source Sans Pro"/>
              </a:rPr>
              <a:t>단방향</a:t>
            </a:r>
            <a:r>
              <a:rPr lang="ko-KR" altLang="en-US" sz="2800" dirty="0">
                <a:solidFill>
                  <a:srgbClr val="34495E"/>
                </a:solidFill>
                <a:latin typeface="Source Sans Pro"/>
              </a:rPr>
              <a:t> 바인딩을 </a:t>
            </a:r>
            <a:r>
              <a:rPr lang="ko-KR" altLang="en-US" sz="2800" dirty="0" smtClean="0">
                <a:solidFill>
                  <a:srgbClr val="34495E"/>
                </a:solidFill>
                <a:latin typeface="Source Sans Pro"/>
              </a:rPr>
              <a:t>형성</a:t>
            </a:r>
            <a:endParaRPr lang="en-US" altLang="ko-KR" sz="2800" dirty="0" smtClean="0">
              <a:solidFill>
                <a:srgbClr val="34495E"/>
              </a:solidFill>
              <a:latin typeface="Source Sans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상위 </a:t>
            </a:r>
            <a:r>
              <a:rPr lang="ko-KR" altLang="en-US" dirty="0"/>
              <a:t>속성이 업데이트되면 하위로 흐르게 되지만 그 반대는 </a:t>
            </a:r>
            <a:r>
              <a:rPr lang="ko-KR" altLang="en-US" dirty="0" smtClean="0"/>
              <a:t>안됨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9040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>
              <a:solidFill>
                <a:srgbClr val="4BD29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3800" y="4219798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</a:tabLst>
            </a:pPr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en-US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Mounting(DOM </a:t>
            </a:r>
            <a:r>
              <a:rPr lang="ko-KR" altLang="en-US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 단계</a:t>
            </a:r>
            <a:r>
              <a:rPr lang="en-US" altLang="ko-KR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67831-993D-4DA7-B84D-BE141116A4CF}"/>
              </a:ext>
            </a:extLst>
          </p:cNvPr>
          <p:cNvSpPr txBox="1"/>
          <p:nvPr/>
        </p:nvSpPr>
        <p:spPr>
          <a:xfrm>
            <a:off x="2537639" y="7772400"/>
            <a:ext cx="886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초기 렌더링 직전에 컴포넌트에 직접 접근 가능한 상태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FC6A0A-D837-47FF-9327-E44015FA1D0C}"/>
              </a:ext>
            </a:extLst>
          </p:cNvPr>
          <p:cNvGrpSpPr/>
          <p:nvPr/>
        </p:nvGrpSpPr>
        <p:grpSpPr>
          <a:xfrm>
            <a:off x="3918753" y="457200"/>
            <a:ext cx="6100785" cy="7072313"/>
            <a:chOff x="3763961" y="457200"/>
            <a:chExt cx="6100785" cy="707231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E7DE54D-36CB-40CC-9255-38D35E49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3961" y="457200"/>
              <a:ext cx="5476875" cy="68294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9AE2A86-D269-4797-82EB-428E78FC66B6}"/>
                </a:ext>
              </a:extLst>
            </p:cNvPr>
            <p:cNvSpPr/>
            <p:nvPr/>
          </p:nvSpPr>
          <p:spPr>
            <a:xfrm>
              <a:off x="6969146" y="6462713"/>
              <a:ext cx="2895600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25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텍스트 </a:t>
            </a:r>
            <a:r>
              <a:rPr lang="ko-KR" altLang="en-US" sz="4000" kern="0" dirty="0" err="1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보간법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4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 err="1">
                <a:solidFill>
                  <a:srgbClr val="000000"/>
                </a:solidFill>
              </a:rPr>
              <a:t>beforeMount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44E785-810A-4576-AC1E-B7B6B68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62" y="1981200"/>
            <a:ext cx="10353675" cy="3028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1473200" y="5943600"/>
            <a:ext cx="64171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초기 렌더링 직전에 실행하는 훅</a:t>
            </a:r>
            <a:r>
              <a:rPr lang="en-US" altLang="ko-KR" sz="2800" dirty="0"/>
              <a:t>(hook)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아직 컴포넌트에 접근 불가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39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dirty="0">
                <a:solidFill>
                  <a:srgbClr val="000000"/>
                </a:solidFill>
              </a:rPr>
              <a:t>mounted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1473200" y="6934200"/>
            <a:ext cx="770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렌더링 된 </a:t>
            </a:r>
            <a:r>
              <a:rPr lang="en-US" altLang="ko-KR" sz="2800" dirty="0"/>
              <a:t>DOM</a:t>
            </a:r>
            <a:r>
              <a:rPr lang="ko-KR" altLang="en-US" sz="2800" dirty="0"/>
              <a:t>에 접근이 가능한 되는 훅</a:t>
            </a:r>
            <a:r>
              <a:rPr lang="en-US" altLang="ko-KR" sz="2800" dirty="0"/>
              <a:t>(hook)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3AC5B-796B-490E-84CA-8F237272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34" y="2461320"/>
            <a:ext cx="75723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dirty="0">
                <a:solidFill>
                  <a:srgbClr val="000000"/>
                </a:solidFill>
              </a:rPr>
              <a:t>mounted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662403" y="7620000"/>
            <a:ext cx="12054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부모 컴포넌트의 </a:t>
            </a:r>
            <a:r>
              <a:rPr lang="en-US" altLang="ko-KR" sz="2800" dirty="0"/>
              <a:t>mounted</a:t>
            </a:r>
            <a:r>
              <a:rPr lang="ko-KR" altLang="en-US" sz="2800" dirty="0"/>
              <a:t>는 자식 컴포넌트의 </a:t>
            </a:r>
            <a:r>
              <a:rPr lang="en-US" altLang="ko-KR" sz="2800" dirty="0"/>
              <a:t>mounted</a:t>
            </a:r>
            <a:r>
              <a:rPr lang="ko-KR" altLang="en-US" sz="2800" dirty="0"/>
              <a:t>가 끝나야 호출이 됨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62C19E-CBFE-41A1-875F-C45C6339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37" y="1066800"/>
            <a:ext cx="66389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>
              <a:solidFill>
                <a:srgbClr val="4BD29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3800" y="4219798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</a:tabLst>
            </a:pPr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en-US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Updating(</a:t>
            </a:r>
            <a:r>
              <a:rPr lang="ko-KR" altLang="en-US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 렌더링 단계</a:t>
            </a:r>
            <a:r>
              <a:rPr lang="en-US" altLang="ko-KR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1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67831-993D-4DA7-B84D-BE141116A4CF}"/>
              </a:ext>
            </a:extLst>
          </p:cNvPr>
          <p:cNvSpPr txBox="1"/>
          <p:nvPr/>
        </p:nvSpPr>
        <p:spPr>
          <a:xfrm>
            <a:off x="2463800" y="6961666"/>
            <a:ext cx="886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컴포넌트에 반응형 속성들이 변경 시 발생하는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65525-D514-4121-AB44-7F9AEBFA670D}"/>
              </a:ext>
            </a:extLst>
          </p:cNvPr>
          <p:cNvSpPr/>
          <p:nvPr/>
        </p:nvSpPr>
        <p:spPr>
          <a:xfrm>
            <a:off x="3683000" y="685800"/>
            <a:ext cx="3741804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2B9C280-F6E1-471D-A2D3-A0042308E50A}"/>
              </a:ext>
            </a:extLst>
          </p:cNvPr>
          <p:cNvGrpSpPr/>
          <p:nvPr/>
        </p:nvGrpSpPr>
        <p:grpSpPr>
          <a:xfrm>
            <a:off x="2635250" y="1282417"/>
            <a:ext cx="7734300" cy="5403024"/>
            <a:chOff x="2635250" y="1282417"/>
            <a:chExt cx="7734300" cy="54030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4C0DEB-8FAF-4D07-8BE9-9DBC6CAB2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5250" y="2570641"/>
              <a:ext cx="7734300" cy="34004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9AE2A86-D269-4797-82EB-428E78FC66B6}"/>
                </a:ext>
              </a:extLst>
            </p:cNvPr>
            <p:cNvSpPr/>
            <p:nvPr/>
          </p:nvSpPr>
          <p:spPr>
            <a:xfrm>
              <a:off x="3153503" y="1580041"/>
              <a:ext cx="3741804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828CE-A3CA-492B-9931-21F248843BD8}"/>
                </a:ext>
              </a:extLst>
            </p:cNvPr>
            <p:cNvSpPr/>
            <p:nvPr/>
          </p:nvSpPr>
          <p:spPr>
            <a:xfrm>
              <a:off x="3065396" y="5204304"/>
              <a:ext cx="3741804" cy="1481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922ED2-90D2-403E-90C4-4CA3172079EB}"/>
                </a:ext>
              </a:extLst>
            </p:cNvPr>
            <p:cNvSpPr/>
            <p:nvPr/>
          </p:nvSpPr>
          <p:spPr>
            <a:xfrm>
              <a:off x="3668972" y="1282417"/>
              <a:ext cx="3741804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2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 err="1">
                <a:solidFill>
                  <a:srgbClr val="000000"/>
                </a:solidFill>
              </a:rPr>
              <a:t>beforeUpdate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1473200" y="6757509"/>
            <a:ext cx="1005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데이터가 변하여 다시 렌더링 되고 패치 전 호출 되는 훅</a:t>
            </a:r>
            <a:r>
              <a:rPr lang="en-US" altLang="ko-KR" sz="2800" dirty="0"/>
              <a:t>(hook)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C3F78D-039C-40BD-A0AE-2439D61B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93" y="2819400"/>
            <a:ext cx="56483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dirty="0">
                <a:solidFill>
                  <a:srgbClr val="000000"/>
                </a:solidFill>
              </a:rPr>
              <a:t>updated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1473200" y="6626246"/>
            <a:ext cx="1005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데이터가 변하여 다시 렌더링 되고 </a:t>
            </a:r>
            <a:r>
              <a:rPr lang="ko-KR" altLang="en-US" sz="2800"/>
              <a:t>패치 후 </a:t>
            </a:r>
            <a:r>
              <a:rPr lang="ko-KR" altLang="en-US" sz="2800" dirty="0"/>
              <a:t>호출 되는 훅</a:t>
            </a:r>
            <a:r>
              <a:rPr lang="en-US" altLang="ko-KR" sz="2800" dirty="0"/>
              <a:t>(hook)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86576-52BF-4FDC-95DB-96C0D3AE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36" y="2632413"/>
            <a:ext cx="10620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>
              <a:solidFill>
                <a:srgbClr val="4BD29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3800" y="4219798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</a:tabLst>
            </a:pPr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en-US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Destruction(</a:t>
            </a:r>
            <a:r>
              <a:rPr lang="ko-KR" altLang="en-US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제거 단계</a:t>
            </a:r>
            <a:r>
              <a:rPr lang="en-US" altLang="ko-KR" sz="400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9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67831-993D-4DA7-B84D-BE141116A4CF}"/>
              </a:ext>
            </a:extLst>
          </p:cNvPr>
          <p:cNvSpPr txBox="1"/>
          <p:nvPr/>
        </p:nvSpPr>
        <p:spPr>
          <a:xfrm>
            <a:off x="1481204" y="6961666"/>
            <a:ext cx="102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컴포넌트가 </a:t>
            </a:r>
            <a:r>
              <a:rPr lang="en-US" altLang="ko-KR" sz="2800" dirty="0"/>
              <a:t>DOM</a:t>
            </a:r>
            <a:r>
              <a:rPr lang="ko-KR" altLang="en-US" sz="2800" dirty="0"/>
              <a:t>에서 제거 되고 </a:t>
            </a:r>
            <a:r>
              <a:rPr lang="en-US" altLang="ko-KR" sz="2800" dirty="0"/>
              <a:t>Vue </a:t>
            </a:r>
            <a:r>
              <a:rPr lang="ko-KR" altLang="en-US" sz="2800" dirty="0"/>
              <a:t>인스턴스가 제거 되는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65525-D514-4121-AB44-7F9AEBFA670D}"/>
              </a:ext>
            </a:extLst>
          </p:cNvPr>
          <p:cNvSpPr/>
          <p:nvPr/>
        </p:nvSpPr>
        <p:spPr>
          <a:xfrm>
            <a:off x="3683000" y="685800"/>
            <a:ext cx="3741804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1836BB-1717-4290-8BB3-2B05CE5B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2133600"/>
            <a:ext cx="434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 err="1">
                <a:solidFill>
                  <a:srgbClr val="000000"/>
                </a:solidFill>
              </a:rPr>
              <a:t>beforeDestroy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1473200" y="6757509"/>
            <a:ext cx="84970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Vue </a:t>
            </a:r>
            <a:r>
              <a:rPr lang="ko-KR" altLang="en-US" sz="2800" dirty="0"/>
              <a:t>인스턴스가 제거되기 직전에 발생하는 훅</a:t>
            </a:r>
            <a:r>
              <a:rPr lang="en-US" altLang="ko-KR" sz="2800" dirty="0"/>
              <a:t>(hook)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컴포넌트가 가지고 있는 모습과 모든 기능을 가짐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9F2BE-D564-4258-9F7B-5CCFDCD0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2389350"/>
            <a:ext cx="10572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5706B-542D-45F3-B518-9F47EBA3451A}"/>
              </a:ext>
            </a:extLst>
          </p:cNvPr>
          <p:cNvSpPr txBox="1"/>
          <p:nvPr/>
        </p:nvSpPr>
        <p:spPr>
          <a:xfrm>
            <a:off x="1244600" y="1691312"/>
            <a:ext cx="10439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{{ 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 }}</a:t>
            </a:r>
            <a:r>
              <a:rPr lang="en-US" altLang="ko-KR" sz="2800" dirty="0"/>
              <a:t> </a:t>
            </a:r>
            <a:r>
              <a:rPr lang="ko-KR" altLang="en-US" sz="2800" dirty="0"/>
              <a:t>으로 사용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위 규칙대로 써있는 </a:t>
            </a:r>
            <a:r>
              <a:rPr lang="en-US" altLang="ko-KR" sz="2800" dirty="0" smtClean="0"/>
              <a:t>TEXT </a:t>
            </a:r>
            <a:r>
              <a:rPr lang="ko-KR" altLang="en-US" sz="2800" dirty="0" smtClean="0"/>
              <a:t>를 </a:t>
            </a:r>
            <a:r>
              <a:rPr lang="en-US" altLang="ko-KR" sz="2800" dirty="0" err="1" smtClean="0"/>
              <a:t>Vue</a:t>
            </a:r>
            <a:r>
              <a:rPr lang="ko-KR" altLang="en-US" sz="2800" dirty="0" smtClean="0"/>
              <a:t>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값으로 치환</a:t>
            </a:r>
            <a:r>
              <a:rPr lang="en-US" altLang="ko-KR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v-once </a:t>
            </a:r>
            <a:r>
              <a:rPr lang="ko-KR" altLang="en-US" sz="2800" dirty="0" err="1" smtClean="0"/>
              <a:t>디렉티브를</a:t>
            </a:r>
            <a:r>
              <a:rPr lang="ko-KR" altLang="en-US" sz="2800" dirty="0" smtClean="0"/>
              <a:t> 사용하면 한번만 치환됨</a:t>
            </a:r>
            <a:r>
              <a:rPr lang="en-US" altLang="ko-KR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Javascript</a:t>
            </a:r>
            <a:r>
              <a:rPr lang="ko-KR" altLang="en-US" sz="2800" dirty="0"/>
              <a:t>로</a:t>
            </a:r>
            <a:r>
              <a:rPr lang="en-US" altLang="ko-KR" sz="2800" dirty="0"/>
              <a:t> </a:t>
            </a:r>
            <a:r>
              <a:rPr lang="ko-KR" altLang="en-US" sz="2800" dirty="0"/>
              <a:t>표현하여 사용 가능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단</a:t>
            </a:r>
            <a:r>
              <a:rPr lang="en-US" altLang="ko-KR" sz="2000" dirty="0"/>
              <a:t>,</a:t>
            </a:r>
            <a:r>
              <a:rPr lang="ko-KR" altLang="en-US" sz="2000" dirty="0"/>
              <a:t> 하나의 단일 표현식만 가능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{{ var a = 1 }}  			// </a:t>
            </a:r>
            <a:r>
              <a:rPr lang="ko-KR" altLang="en-US" dirty="0"/>
              <a:t>불가능</a:t>
            </a:r>
            <a:r>
              <a:rPr lang="en-US" altLang="ko-KR" dirty="0"/>
              <a:t>(</a:t>
            </a:r>
            <a:r>
              <a:rPr lang="ko-KR" altLang="en-US" dirty="0"/>
              <a:t>구문</a:t>
            </a:r>
            <a:r>
              <a:rPr lang="en-US" altLang="ko-KR" dirty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{{ if(ok) return message }}		// </a:t>
            </a:r>
            <a:r>
              <a:rPr lang="ko-KR" altLang="en-US" dirty="0"/>
              <a:t>불가능</a:t>
            </a:r>
            <a:r>
              <a:rPr lang="en-US" altLang="ko-KR" dirty="0"/>
              <a:t>(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{{ ok ? ‘message’ : ‘’ }}		 // </a:t>
            </a:r>
            <a:r>
              <a:rPr lang="ko-KR" altLang="en-US" dirty="0"/>
              <a:t>가능</a:t>
            </a:r>
            <a:r>
              <a:rPr lang="en-US" altLang="ko-KR" dirty="0"/>
              <a:t>(</a:t>
            </a:r>
            <a:r>
              <a:rPr lang="ko-KR" altLang="en-US" dirty="0" err="1"/>
              <a:t>삼항</a:t>
            </a:r>
            <a:r>
              <a:rPr lang="ko-KR" altLang="en-US" dirty="0"/>
              <a:t> 연산</a:t>
            </a:r>
            <a:r>
              <a:rPr lang="en-US" altLang="ko-KR" dirty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{{ number + 1 }} 			//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{{ </a:t>
            </a:r>
            <a:r>
              <a:rPr lang="en-US" altLang="ko-KR" dirty="0" err="1"/>
              <a:t>message.split</a:t>
            </a:r>
            <a:r>
              <a:rPr lang="en-US" altLang="ko-KR" dirty="0"/>
              <a:t>(‘’).reverse().join(‘’) }} 	//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841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400" y="215900"/>
            <a:ext cx="67095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dirty="0">
                <a:solidFill>
                  <a:srgbClr val="000000"/>
                </a:solidFill>
              </a:rPr>
              <a:t>destroyed</a:t>
            </a:r>
            <a:endParaRPr sz="4400" b="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FEF3-6F47-41E3-BAE4-BA5D3C06C3F7}"/>
              </a:ext>
            </a:extLst>
          </p:cNvPr>
          <p:cNvSpPr txBox="1"/>
          <p:nvPr/>
        </p:nvSpPr>
        <p:spPr>
          <a:xfrm>
            <a:off x="1473200" y="6626246"/>
            <a:ext cx="6268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Vue </a:t>
            </a:r>
            <a:r>
              <a:rPr lang="ko-KR" altLang="en-US" sz="2800" dirty="0"/>
              <a:t>인스턴스가 제거 된 후 호출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모든 바인딩 요소 및 이벤트가 제거됨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9A978-FF09-40F3-A374-F06D36ABB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514600"/>
            <a:ext cx="8715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58520"/>
            <a:ext cx="10703335" cy="630428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765F6A-0840-4FF5-89F4-36505144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6477000"/>
            <a:ext cx="992154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v-bind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EB4ED-900B-477C-B749-D97FE2950586}"/>
              </a:ext>
            </a:extLst>
          </p:cNvPr>
          <p:cNvSpPr txBox="1"/>
          <p:nvPr/>
        </p:nvSpPr>
        <p:spPr>
          <a:xfrm>
            <a:off x="1244600" y="2590800"/>
            <a:ext cx="101130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HTML </a:t>
            </a:r>
            <a:r>
              <a:rPr lang="ko-KR" altLang="en-US" sz="2800" dirty="0"/>
              <a:t>태그의 </a:t>
            </a:r>
            <a:r>
              <a:rPr lang="ko-KR" altLang="en-US" sz="2800" dirty="0" smtClean="0"/>
              <a:t>속성에 </a:t>
            </a:r>
            <a:r>
              <a:rPr lang="en-US" altLang="ko-KR" sz="2800" dirty="0" err="1" smtClean="0"/>
              <a:t>Vue</a:t>
            </a:r>
            <a:r>
              <a:rPr lang="ko-KR" altLang="en-US" sz="2800" dirty="0" smtClean="0"/>
              <a:t>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데이터를  바인딩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v-bind:</a:t>
            </a:r>
            <a:r>
              <a:rPr lang="ko-KR" altLang="en-US" sz="2800" b="1" dirty="0" err="1"/>
              <a:t>속성명</a:t>
            </a:r>
            <a:r>
              <a:rPr lang="en-US" altLang="ko-KR" sz="2800" b="1" dirty="0"/>
              <a:t>="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" </a:t>
            </a:r>
            <a:r>
              <a:rPr lang="ko-KR" altLang="en-US" sz="2800" dirty="0"/>
              <a:t>으로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줄여서 </a:t>
            </a:r>
            <a:r>
              <a:rPr lang="en-US" altLang="ko-KR" sz="2800" b="1" dirty="0"/>
              <a:t>:</a:t>
            </a:r>
            <a:r>
              <a:rPr lang="ko-KR" altLang="en-US" sz="2800" b="1" dirty="0" err="1"/>
              <a:t>속성명</a:t>
            </a:r>
            <a:r>
              <a:rPr lang="en-US" altLang="ko-KR" sz="2800" b="1" dirty="0"/>
              <a:t>="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" </a:t>
            </a:r>
            <a:r>
              <a:rPr lang="ko-KR" altLang="en-US" sz="2800" dirty="0"/>
              <a:t>으로도 사용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76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765F6A-0840-4FF5-89F4-36505144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4" y="5715000"/>
            <a:ext cx="9921542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EBA98C-8022-40E3-AE6B-DAE2A299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741363"/>
            <a:ext cx="9629706" cy="4537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</TotalTime>
  <Words>703</Words>
  <Application>Microsoft Office PowerPoint</Application>
  <PresentationFormat>사용자 지정</PresentationFormat>
  <Paragraphs>203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DejaVu Sans</vt:lpstr>
      <vt:lpstr>HY견고딕</vt:lpstr>
      <vt:lpstr>Source Sans Pro</vt:lpstr>
      <vt:lpstr>맑은 고딕</vt:lpstr>
      <vt:lpstr>Arial</vt:lpstr>
      <vt:lpstr>Calibri</vt:lpstr>
      <vt:lpstr>Century Gothic</vt:lpstr>
      <vt:lpstr>Times New Roman</vt:lpstr>
      <vt:lpstr>Wingdings</vt:lpstr>
      <vt:lpstr>Office Theme</vt:lpstr>
      <vt:lpstr>Vue.js 로 개발하기 (with VisualStudio Code)</vt:lpstr>
      <vt:lpstr>01</vt:lpstr>
      <vt:lpstr>https://github.com/gninraw/VueTutorial  lecture/default.html 을 다운받으세요.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</vt:lpstr>
      <vt:lpstr>PowerPoint 프레젠테이션</vt:lpstr>
      <vt:lpstr>01   Creation(초기화 단계)</vt:lpstr>
      <vt:lpstr>PowerPoint 프레젠테이션</vt:lpstr>
      <vt:lpstr>beforeCreate</vt:lpstr>
      <vt:lpstr>created</vt:lpstr>
      <vt:lpstr>PowerPoint 프레젠테이션</vt:lpstr>
      <vt:lpstr>PowerPoint 프레젠테이션</vt:lpstr>
      <vt:lpstr>02   Mounting(DOM 삽입 단계)</vt:lpstr>
      <vt:lpstr>PowerPoint 프레젠테이션</vt:lpstr>
      <vt:lpstr>beforeMount</vt:lpstr>
      <vt:lpstr>mounted</vt:lpstr>
      <vt:lpstr>mounted</vt:lpstr>
      <vt:lpstr>03   Updating(재 렌더링 단계)</vt:lpstr>
      <vt:lpstr>PowerPoint 프레젠테이션</vt:lpstr>
      <vt:lpstr>beforeUpdate</vt:lpstr>
      <vt:lpstr>updated</vt:lpstr>
      <vt:lpstr>04   Destruction(제거 단계)</vt:lpstr>
      <vt:lpstr>PowerPoint 프레젠테이션</vt:lpstr>
      <vt:lpstr>beforeDestroy</vt:lpstr>
      <vt:lpstr>destroyed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yslim</dc:creator>
  <cp:lastModifiedBy>Windows 사용자</cp:lastModifiedBy>
  <cp:revision>63</cp:revision>
  <dcterms:created xsi:type="dcterms:W3CDTF">2018-05-02T22:25:35Z</dcterms:created>
  <dcterms:modified xsi:type="dcterms:W3CDTF">2018-05-14T18:53:47Z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2018-05-02T00:00:00Z</vt:filetime>
  </property>
</Properties>
</file>