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0" r:id="rId2"/>
    <p:sldId id="326" r:id="rId3"/>
    <p:sldId id="391" r:id="rId4"/>
    <p:sldId id="396" r:id="rId5"/>
    <p:sldId id="408" r:id="rId6"/>
    <p:sldId id="409" r:id="rId7"/>
    <p:sldId id="411" r:id="rId8"/>
    <p:sldId id="412" r:id="rId9"/>
    <p:sldId id="410" r:id="rId10"/>
    <p:sldId id="413" r:id="rId11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268"/>
    <a:srgbClr val="4BD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6" autoAdjust="0"/>
    <p:restoredTop sz="94660"/>
  </p:normalViewPr>
  <p:slideViewPr>
    <p:cSldViewPr>
      <p:cViewPr>
        <p:scale>
          <a:sx n="50" d="100"/>
          <a:sy n="50" d="100"/>
        </p:scale>
        <p:origin x="1704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6DD12-CDFC-4BA5-98CA-5C803247BC68}" type="datetimeFigureOut">
              <a:rPr lang="ko-KR" altLang="en-US" smtClean="0"/>
              <a:t>2018-05-24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DBFE-0C51-4195-80FD-DAD02D8CE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0084" y="3949700"/>
            <a:ext cx="6564630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3232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307319" y="9345932"/>
            <a:ext cx="2548254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-350" dirty="0"/>
              <a:t>%P </a:t>
            </a:r>
            <a:r>
              <a:rPr spc="-370" dirty="0"/>
              <a:t>JU! </a:t>
            </a:r>
            <a:r>
              <a:rPr spc="-315" dirty="0"/>
              <a:t>7VF.KT </a:t>
            </a:r>
            <a:r>
              <a:rPr spc="-250" dirty="0"/>
              <a:t>0QFO</a:t>
            </a:r>
            <a:r>
              <a:rPr spc="-85" dirty="0"/>
              <a:t> </a:t>
            </a:r>
            <a:r>
              <a:rPr spc="-270" dirty="0"/>
              <a:t>4FNJOBS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03200" y="9331959"/>
            <a:ext cx="1124585" cy="29972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80"/>
              </a:lnSpc>
            </a:pPr>
            <a:r>
              <a:rPr spc="80" dirty="0"/>
              <a:t>²018.0².²0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0" y="4076700"/>
            <a:ext cx="7670800" cy="148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32323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598612"/>
            <a:ext cx="12056744" cy="6777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inraw/Vue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what-is-webpack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9968" y="4395621"/>
            <a:ext cx="11486516" cy="40640"/>
          </a:xfrm>
          <a:prstGeom prst="rect">
            <a:avLst/>
          </a:prstGeom>
          <a:solidFill>
            <a:srgbClr val="3E5268"/>
          </a:solidFill>
        </p:spPr>
        <p:txBody>
          <a:bodyPr wrap="square" lIns="0" tIns="0" rIns="0" bIns="0" rtlCol="0"/>
          <a:lstStyle/>
          <a:p>
            <a:endParaRPr sz="1920" dirty="0"/>
          </a:p>
        </p:txBody>
      </p:sp>
      <p:sp>
        <p:nvSpPr>
          <p:cNvPr id="5" name="object 5"/>
          <p:cNvSpPr txBox="1"/>
          <p:nvPr/>
        </p:nvSpPr>
        <p:spPr>
          <a:xfrm>
            <a:off x="3003324" y="6376219"/>
            <a:ext cx="5674021" cy="115194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spc="331" dirty="0" err="1">
                <a:solidFill>
                  <a:srgbClr val="0070C0"/>
                </a:solidFill>
                <a:latin typeface="Calibri"/>
                <a:cs typeface="Calibri"/>
              </a:rPr>
              <a:t>YongSoo</a:t>
            </a:r>
            <a:r>
              <a:rPr lang="en-US" sz="2560" spc="331" dirty="0">
                <a:solidFill>
                  <a:srgbClr val="0070C0"/>
                </a:solidFill>
                <a:latin typeface="Calibri"/>
                <a:cs typeface="Calibri"/>
              </a:rPr>
              <a:t>, Lim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2560" dirty="0">
                <a:latin typeface="Calibri"/>
                <a:cs typeface="Calibri"/>
              </a:rPr>
              <a:t>DEVELOPER </a:t>
            </a:r>
          </a:p>
          <a:p>
            <a:pPr marL="13547">
              <a:lnSpc>
                <a:spcPts val="3024"/>
              </a:lnSpc>
              <a:spcBef>
                <a:spcPts val="107"/>
              </a:spcBef>
            </a:pP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gninraw</a:t>
            </a:r>
            <a:r>
              <a:rPr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@</a:t>
            </a:r>
            <a:r>
              <a:rPr lang="en-US" sz="1920" spc="69" dirty="0">
                <a:solidFill>
                  <a:srgbClr val="1A1A1A"/>
                </a:solidFill>
                <a:latin typeface="Century Gothic"/>
                <a:cs typeface="Century Gothic"/>
              </a:rPr>
              <a:t>dalsoft.co.kr</a:t>
            </a:r>
            <a:endParaRPr sz="192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127" y="6146393"/>
            <a:ext cx="1746842" cy="1746842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1128486" y="4704188"/>
            <a:ext cx="8218715" cy="472672"/>
          </a:xfrm>
          <a:prstGeom prst="rect">
            <a:avLst/>
          </a:prstGeom>
        </p:spPr>
        <p:txBody>
          <a:bodyPr vert="horz" wrap="square" lIns="0" tIns="12869" rIns="0" bIns="0" rtlCol="0">
            <a:spAutoFit/>
          </a:bodyPr>
          <a:lstStyle/>
          <a:p>
            <a:pPr marL="13547">
              <a:spcBef>
                <a:spcPts val="101"/>
              </a:spcBef>
            </a:pPr>
            <a:r>
              <a:rPr lang="en-US" sz="2987" dirty="0" err="1" smtClean="0">
                <a:latin typeface="+mj-ea"/>
                <a:ea typeface="+mj-ea"/>
                <a:cs typeface="Century Gothic"/>
              </a:rPr>
              <a:t>Vue</a:t>
            </a:r>
            <a:r>
              <a:rPr lang="en-US" sz="2987" dirty="0" smtClean="0">
                <a:latin typeface="+mj-ea"/>
                <a:ea typeface="+mj-ea"/>
                <a:cs typeface="Century Gothic"/>
              </a:rPr>
              <a:t>-CLI</a:t>
            </a:r>
            <a:endParaRPr sz="2987" dirty="0">
              <a:latin typeface="+mj-ea"/>
              <a:ea typeface="+mj-ea"/>
              <a:cs typeface="Century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4127" y="3196262"/>
            <a:ext cx="10919968" cy="941177"/>
          </a:xfrm>
          <a:prstGeom prst="rect">
            <a:avLst/>
          </a:prstGeom>
        </p:spPr>
        <p:txBody>
          <a:bodyPr vert="horz" wrap="square" lIns="0" tIns="125307" rIns="0" bIns="0" rtlCol="0">
            <a:spAutoFit/>
          </a:bodyPr>
          <a:lstStyle/>
          <a:p>
            <a:pPr marL="13547" marR="5419">
              <a:lnSpc>
                <a:spcPct val="150000"/>
              </a:lnSpc>
              <a:spcBef>
                <a:spcPts val="987"/>
              </a:spcBef>
            </a:pPr>
            <a:r>
              <a:rPr 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Vue.js </a:t>
            </a:r>
            <a:r>
              <a:rPr lang="ko-KR" altLang="en-US" sz="4000" spc="85" dirty="0">
                <a:solidFill>
                  <a:srgbClr val="101010"/>
                </a:solidFill>
                <a:latin typeface="+mj-ea"/>
                <a:cs typeface="Century Gothic"/>
              </a:rPr>
              <a:t>로 개발하기 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(with </a:t>
            </a:r>
            <a:r>
              <a:rPr lang="en-US" altLang="ko-KR" sz="4000" spc="85" dirty="0" err="1">
                <a:solidFill>
                  <a:srgbClr val="101010"/>
                </a:solidFill>
                <a:latin typeface="+mj-ea"/>
                <a:cs typeface="Century Gothic"/>
              </a:rPr>
              <a:t>VisualStudio</a:t>
            </a:r>
            <a:r>
              <a:rPr lang="en-US" altLang="ko-KR" sz="4000" spc="85" dirty="0">
                <a:solidFill>
                  <a:srgbClr val="101010"/>
                </a:solidFill>
                <a:latin typeface="+mj-ea"/>
                <a:cs typeface="Century Gothic"/>
              </a:rPr>
              <a:t> Code)</a:t>
            </a:r>
            <a:endParaRPr sz="4000" dirty="0">
              <a:latin typeface="+mj-ea"/>
              <a:cs typeface="Century Gothic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06603" y="6219970"/>
            <a:ext cx="1551815" cy="1551815"/>
            <a:chOff x="3355309" y="2662498"/>
            <a:chExt cx="1454827" cy="1454827"/>
          </a:xfrm>
        </p:grpSpPr>
        <p:sp>
          <p:nvSpPr>
            <p:cNvPr id="10" name="타원 9"/>
            <p:cNvSpPr/>
            <p:nvPr/>
          </p:nvSpPr>
          <p:spPr>
            <a:xfrm>
              <a:off x="3355309" y="2662498"/>
              <a:ext cx="1454827" cy="14548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82A3CC"/>
              </a:solidFill>
            </a:ln>
            <a:effectLst>
              <a:outerShdw blurRad="254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20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142" y="2792687"/>
              <a:ext cx="1019161" cy="1263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42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2600" y="1351300"/>
            <a:ext cx="6096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&lt;template&gt;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&lt;/template&gt;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3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&lt;style</a:t>
            </a:r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Consolas" panose="020B0609020204030204" pitchFamily="49" charset="0"/>
              </a:rPr>
              <a:t>scoped</a:t>
            </a:r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altLang="ko-K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9330" y="1298275"/>
            <a:ext cx="3429000" cy="2971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79640" y="2362200"/>
            <a:ext cx="4953000" cy="838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템플릿 영역</a:t>
            </a:r>
            <a:endParaRPr lang="ko-KR" altLang="en-US" sz="2800" b="1" dirty="0"/>
          </a:p>
        </p:txBody>
      </p:sp>
      <p:cxnSp>
        <p:nvCxnSpPr>
          <p:cNvPr id="5" name="직선 화살표 연결선 4"/>
          <p:cNvCxnSpPr>
            <a:stCxn id="3" idx="3"/>
            <a:endCxn id="4" idx="1"/>
          </p:cNvCxnSpPr>
          <p:nvPr/>
        </p:nvCxnSpPr>
        <p:spPr>
          <a:xfrm flipV="1">
            <a:off x="3538330" y="2781300"/>
            <a:ext cx="3741310" cy="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49786" y="159603"/>
            <a:ext cx="12829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b="1" dirty="0" smtClean="0"/>
              <a:t>싱글 파일 </a:t>
            </a:r>
            <a:r>
              <a:rPr lang="ko-KR" altLang="en-US" sz="4800" b="1" dirty="0" err="1" smtClean="0"/>
              <a:t>콤포넌트</a:t>
            </a:r>
            <a:r>
              <a:rPr lang="en-US" altLang="ko-KR" sz="4800" b="1" dirty="0" smtClean="0"/>
              <a:t>(*.</a:t>
            </a:r>
            <a:r>
              <a:rPr lang="en-US" altLang="ko-KR" sz="4800" b="1" dirty="0" err="1" smtClean="0"/>
              <a:t>vue</a:t>
            </a:r>
            <a:r>
              <a:rPr lang="en-US" altLang="ko-KR" sz="4800" b="1" dirty="0" smtClean="0"/>
              <a:t>)</a:t>
            </a:r>
            <a:endParaRPr lang="en-US" altLang="ko-KR" sz="4800" b="1" dirty="0"/>
          </a:p>
        </p:txBody>
      </p:sp>
      <p:sp>
        <p:nvSpPr>
          <p:cNvPr id="10" name="직사각형 9"/>
          <p:cNvSpPr/>
          <p:nvPr/>
        </p:nvSpPr>
        <p:spPr>
          <a:xfrm>
            <a:off x="142240" y="4630775"/>
            <a:ext cx="5369560" cy="29718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79640" y="5599808"/>
            <a:ext cx="4953000" cy="838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스크립트 영역</a:t>
            </a:r>
            <a:endParaRPr lang="ko-KR" altLang="en-US" sz="2800" b="1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5532120" y="6001483"/>
            <a:ext cx="1747520" cy="1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786" y="7871775"/>
            <a:ext cx="4107070" cy="188182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9640" y="8390712"/>
            <a:ext cx="4953000" cy="838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스타일 영역</a:t>
            </a:r>
            <a:endParaRPr lang="ko-KR" altLang="en-US" sz="2800" b="1" dirty="0"/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 flipV="1">
            <a:off x="4256856" y="8809812"/>
            <a:ext cx="3022784" cy="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A4F65">
              <a:alpha val="97889"/>
            </a:srgbClr>
          </a:solidFill>
        </p:spPr>
        <p:txBody>
          <a:bodyPr wrap="square" lIns="0" tIns="0" rIns="0" bIns="0" rtlCol="0"/>
          <a:lstStyle/>
          <a:p>
            <a:endParaRPr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462"/>
            <a:ext cx="1264285" cy="0"/>
          </a:xfrm>
          <a:custGeom>
            <a:avLst/>
            <a:gdLst/>
            <a:ahLst/>
            <a:cxnLst/>
            <a:rect l="l" t="t" r="r" b="b"/>
            <a:pathLst>
              <a:path w="1264285">
                <a:moveTo>
                  <a:pt x="0" y="0"/>
                </a:moveTo>
                <a:lnTo>
                  <a:pt x="126424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900" y="1155700"/>
            <a:ext cx="172021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2000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0" y="2819400"/>
            <a:ext cx="70180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b="1" dirty="0" err="1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Vue</a:t>
            </a:r>
            <a:r>
              <a:rPr lang="en-US" altLang="ko-KR" sz="4000" b="1" dirty="0" smtClean="0">
                <a:solidFill>
                  <a:srgbClr val="FFFFFF"/>
                </a:solidFill>
                <a:latin typeface="+mj-ea"/>
                <a:ea typeface="+mj-ea"/>
                <a:cs typeface="DejaVu Sans"/>
              </a:rPr>
              <a:t>-CLI</a:t>
            </a:r>
            <a:endParaRPr sz="4000" dirty="0">
              <a:latin typeface="+mj-ea"/>
              <a:ea typeface="+mj-ea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2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600" y="3352800"/>
            <a:ext cx="12801600" cy="1477328"/>
          </a:xfrm>
        </p:spPr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github.com/gninraw/VueTutorial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강의자료 </a:t>
            </a:r>
            <a:r>
              <a:rPr lang="en-US" altLang="ko-KR" dirty="0" smtClean="0"/>
              <a:t>/ </a:t>
            </a:r>
            <a:r>
              <a:rPr lang="ko-KR" altLang="en-US" smtClean="0"/>
              <a:t>소스코드 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1295400"/>
            <a:ext cx="11049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/>
              <a:t>Vue.js</a:t>
            </a:r>
            <a:r>
              <a:rPr lang="ko-KR" altLang="en-US" sz="3200" dirty="0"/>
              <a:t>를 사용하는 </a:t>
            </a:r>
            <a:r>
              <a:rPr lang="ko-KR" altLang="en-US" sz="3200" dirty="0" smtClean="0"/>
              <a:t>방법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HTML</a:t>
            </a:r>
            <a:r>
              <a:rPr lang="ko-KR" altLang="en-US" sz="3200" dirty="0"/>
              <a:t>의 </a:t>
            </a:r>
            <a:r>
              <a:rPr lang="en-US" altLang="ko-KR" sz="3200" dirty="0"/>
              <a:t>script</a:t>
            </a:r>
            <a:r>
              <a:rPr lang="ko-KR" altLang="en-US" sz="3200" dirty="0"/>
              <a:t>에 </a:t>
            </a:r>
            <a:r>
              <a:rPr lang="en-US" altLang="ko-KR" sz="3200" dirty="0"/>
              <a:t>CDN</a:t>
            </a:r>
            <a:r>
              <a:rPr lang="ko-KR" altLang="en-US" sz="3200" dirty="0"/>
              <a:t>을 </a:t>
            </a:r>
            <a:r>
              <a:rPr lang="ko-KR" altLang="en-US" sz="3200" dirty="0" smtClean="0"/>
              <a:t>추가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NPM</a:t>
            </a:r>
            <a:r>
              <a:rPr lang="ko-KR" altLang="en-US" sz="3200" dirty="0"/>
              <a:t>으로 </a:t>
            </a:r>
            <a:r>
              <a:rPr lang="en-US" altLang="ko-KR" sz="3200" dirty="0" err="1"/>
              <a:t>Vue</a:t>
            </a:r>
            <a:r>
              <a:rPr lang="ko-KR" altLang="en-US" sz="3200" dirty="0"/>
              <a:t>를 </a:t>
            </a:r>
            <a:r>
              <a:rPr lang="ko-KR" altLang="en-US" sz="3200" dirty="0" smtClean="0"/>
              <a:t>인스톨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b="1" dirty="0" err="1" smtClean="0"/>
              <a:t>Vue</a:t>
            </a:r>
            <a:r>
              <a:rPr lang="en-US" altLang="ko-KR" sz="3200" b="1" dirty="0" smtClean="0"/>
              <a:t>-CLI</a:t>
            </a:r>
            <a:r>
              <a:rPr lang="ko-KR" altLang="en-US" sz="3200" b="1" dirty="0"/>
              <a:t>를 통한 프로젝트 </a:t>
            </a:r>
            <a:r>
              <a:rPr lang="ko-KR" altLang="en-US" sz="3200" b="1" dirty="0" smtClean="0"/>
              <a:t>구성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추천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718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1295400"/>
            <a:ext cx="11049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설치방법</a:t>
            </a:r>
            <a:endParaRPr lang="en-US" altLang="ko-KR" sz="3200" b="1" dirty="0" smtClean="0"/>
          </a:p>
          <a:p>
            <a:endParaRPr lang="ko-KR" altLang="en-US" sz="3200" dirty="0"/>
          </a:p>
          <a:p>
            <a:pPr marL="971550" lvl="1" indent="-514350">
              <a:buAutoNum type="circleNumDbPlain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CLI</a:t>
            </a:r>
            <a:r>
              <a:rPr lang="ko-KR" altLang="en-US" sz="3200" dirty="0"/>
              <a:t>의 설치 최소 </a:t>
            </a:r>
            <a:r>
              <a:rPr lang="ko-KR" altLang="en-US" sz="3200" dirty="0" smtClean="0"/>
              <a:t>요구사항</a:t>
            </a:r>
            <a:endParaRPr lang="en-US" altLang="ko-KR" sz="3200" dirty="0" smtClean="0"/>
          </a:p>
          <a:p>
            <a:pPr marL="1428750" lvl="2" indent="-514350">
              <a:buAutoNum type="circleNumDbPlain"/>
            </a:pPr>
            <a:r>
              <a:rPr lang="en-US" altLang="ko-KR" sz="3200" dirty="0" smtClean="0"/>
              <a:t>Node.js </a:t>
            </a:r>
            <a:r>
              <a:rPr lang="en-US" altLang="ko-KR" sz="3200" dirty="0"/>
              <a:t>4.x</a:t>
            </a:r>
            <a:r>
              <a:rPr lang="ko-KR" altLang="en-US" sz="3200" dirty="0"/>
              <a:t>이상</a:t>
            </a:r>
            <a:r>
              <a:rPr lang="en-US" altLang="ko-KR" sz="3200" dirty="0"/>
              <a:t>(6.x </a:t>
            </a:r>
            <a:r>
              <a:rPr lang="ko-KR" altLang="en-US" sz="3200" dirty="0"/>
              <a:t>버전 추천</a:t>
            </a:r>
            <a:r>
              <a:rPr lang="en-US" altLang="ko-KR" sz="3200" dirty="0" smtClean="0"/>
              <a:t>)</a:t>
            </a:r>
          </a:p>
          <a:p>
            <a:pPr marL="1428750" lvl="2" indent="-514350">
              <a:buAutoNum type="circleNumDbPlain"/>
            </a:pPr>
            <a:r>
              <a:rPr lang="en-US" altLang="ko-KR" sz="3200" dirty="0" err="1" smtClean="0"/>
              <a:t>Git</a:t>
            </a:r>
            <a:endParaRPr lang="en-US" altLang="ko-KR" sz="3200" dirty="0"/>
          </a:p>
          <a:p>
            <a:pPr marL="1428750" lvl="2" indent="-514350">
              <a:buAutoNum type="circleNumDbPlain"/>
            </a:pPr>
            <a:endParaRPr lang="en-US" altLang="ko-KR" sz="3200" dirty="0"/>
          </a:p>
          <a:p>
            <a:pPr marL="971550" lvl="1" indent="-514350">
              <a:buAutoNum type="circleNumDbPlain" startAt="2"/>
            </a:pPr>
            <a:r>
              <a:rPr lang="ko-KR" altLang="en-US" sz="3200" dirty="0" smtClean="0"/>
              <a:t>명령 </a:t>
            </a:r>
            <a:r>
              <a:rPr lang="ko-KR" altLang="en-US" sz="3200" dirty="0"/>
              <a:t>프롬프트</a:t>
            </a:r>
            <a:r>
              <a:rPr lang="en-US" altLang="ko-KR" sz="3200" dirty="0"/>
              <a:t>(CMD) </a:t>
            </a:r>
            <a:r>
              <a:rPr lang="ko-KR" altLang="en-US" sz="3200" dirty="0"/>
              <a:t>혹은 </a:t>
            </a:r>
            <a:r>
              <a:rPr lang="en-US" altLang="ko-KR" sz="3200" dirty="0"/>
              <a:t>PowerShell</a:t>
            </a:r>
            <a:r>
              <a:rPr lang="ko-KR" altLang="en-US" sz="3200" dirty="0"/>
              <a:t>을 </a:t>
            </a:r>
            <a:r>
              <a:rPr lang="ko-KR" altLang="en-US" sz="3200" dirty="0" smtClean="0"/>
              <a:t>실행</a:t>
            </a:r>
            <a:endParaRPr lang="en-US" altLang="ko-KR" sz="3200" dirty="0" smtClean="0"/>
          </a:p>
          <a:p>
            <a:pPr marL="971550" lvl="1" indent="-514350">
              <a:buAutoNum type="circleNumDbPlain" startAt="2"/>
            </a:pPr>
            <a:endParaRPr lang="ko-KR" altLang="en-US" sz="3200" dirty="0"/>
          </a:p>
          <a:p>
            <a:pPr marL="971550" lvl="1" indent="-514350">
              <a:buAutoNum type="circleNumDbPlain" startAt="3"/>
            </a:pPr>
            <a:r>
              <a:rPr lang="en-US" altLang="ko-KR" sz="3200" dirty="0" smtClean="0"/>
              <a:t>VSCODE  </a:t>
            </a:r>
            <a:r>
              <a:rPr lang="ko-KR" altLang="en-US" sz="3200" dirty="0" smtClean="0"/>
              <a:t>폴더 </a:t>
            </a:r>
            <a:r>
              <a:rPr lang="ko-KR" altLang="en-US" sz="3200" dirty="0"/>
              <a:t>선택 후 터미널 실행 </a:t>
            </a:r>
            <a:r>
              <a:rPr lang="en-US" altLang="ko-KR" sz="3200" dirty="0"/>
              <a:t>( Ctrl + ` )</a:t>
            </a:r>
            <a:r>
              <a:rPr lang="ko-KR" altLang="en-US" sz="3200" dirty="0"/>
              <a:t>으로 </a:t>
            </a:r>
            <a:r>
              <a:rPr lang="ko-KR" altLang="en-US" sz="3200" dirty="0" smtClean="0"/>
              <a:t>가능</a:t>
            </a:r>
            <a:endParaRPr lang="en-US" altLang="ko-KR" sz="3200" dirty="0" smtClean="0"/>
          </a:p>
          <a:p>
            <a:pPr marL="971550" lvl="1" indent="-514350">
              <a:buAutoNum type="circleNumDbPlain" startAt="3"/>
            </a:pPr>
            <a:endParaRPr lang="ko-KR" altLang="en-US" sz="3200" dirty="0"/>
          </a:p>
          <a:p>
            <a:pPr lvl="1"/>
            <a:r>
              <a:rPr lang="ko-KR" altLang="en-US" sz="3200" dirty="0"/>
              <a:t>④	‘</a:t>
            </a:r>
            <a:r>
              <a:rPr lang="en-US" altLang="ko-KR" sz="3200" dirty="0" err="1"/>
              <a:t>npm</a:t>
            </a:r>
            <a:r>
              <a:rPr lang="en-US" altLang="ko-KR" sz="3200" dirty="0"/>
              <a:t> install --global </a:t>
            </a:r>
            <a:r>
              <a:rPr lang="en-US" altLang="ko-KR" sz="3200" dirty="0" err="1"/>
              <a:t>vue</a:t>
            </a:r>
            <a:r>
              <a:rPr lang="en-US" altLang="ko-KR" sz="3200" dirty="0"/>
              <a:t>-cli ’ </a:t>
            </a:r>
            <a:r>
              <a:rPr lang="ko-KR" altLang="en-US" sz="3200" dirty="0"/>
              <a:t>를 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887" t="18695" r="38445" b="59493"/>
          <a:stretch/>
        </p:blipFill>
        <p:spPr>
          <a:xfrm>
            <a:off x="2006600" y="7239000"/>
            <a:ext cx="9677398" cy="19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16000" y="1295400"/>
            <a:ext cx="11049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프로젝트 만들기</a:t>
            </a:r>
            <a:endParaRPr lang="en-US" altLang="ko-KR" sz="3200" b="1" dirty="0" smtClean="0"/>
          </a:p>
          <a:p>
            <a:endParaRPr lang="ko-KR" alt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생성할 </a:t>
            </a:r>
            <a:r>
              <a:rPr lang="ko-KR" altLang="en-US" sz="3200" dirty="0" smtClean="0"/>
              <a:t>경로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 </a:t>
            </a:r>
            <a:r>
              <a:rPr lang="ko-KR" altLang="en-US" sz="3200" dirty="0" smtClean="0"/>
              <a:t>“</a:t>
            </a:r>
            <a:r>
              <a:rPr lang="en-US" altLang="ko-KR" sz="3200" dirty="0" err="1"/>
              <a:t>vue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init</a:t>
            </a:r>
            <a:r>
              <a:rPr lang="en-US" altLang="ko-KR" sz="3200" dirty="0"/>
              <a:t> &lt;template-name&gt; &lt;project-name&gt;” </a:t>
            </a:r>
            <a:r>
              <a:rPr lang="ko-KR" altLang="en-US" sz="3200" dirty="0" smtClean="0"/>
              <a:t>입력</a:t>
            </a:r>
            <a:endParaRPr lang="en-US" altLang="ko-KR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ko-KR" alt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템플릿 </a:t>
            </a:r>
            <a:r>
              <a:rPr lang="ko-KR" altLang="en-US" sz="3200" dirty="0"/>
              <a:t>설정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-CLI </a:t>
            </a:r>
            <a:r>
              <a:rPr lang="ko-KR" altLang="en-US" sz="3200" dirty="0"/>
              <a:t>에서는  미리 세팅 된 몇가지 템플릿이 </a:t>
            </a:r>
            <a:r>
              <a:rPr lang="ko-KR" altLang="en-US" sz="3200" dirty="0" smtClean="0"/>
              <a:t>존재</a:t>
            </a:r>
            <a:endParaRPr lang="en-US" altLang="ko-KR" sz="3200" dirty="0" smtClean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Browserify</a:t>
            </a:r>
            <a:endParaRPr lang="en-US" altLang="ko-KR" sz="32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browserify</a:t>
            </a:r>
            <a:r>
              <a:rPr lang="en-US" altLang="ko-KR" sz="3200" dirty="0" smtClean="0"/>
              <a:t>-simple</a:t>
            </a:r>
            <a:endParaRPr lang="en-US" altLang="ko-KR" sz="32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webpack</a:t>
            </a:r>
            <a:endParaRPr lang="en-US" altLang="ko-KR" sz="3200" dirty="0"/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webpack</a:t>
            </a:r>
            <a:r>
              <a:rPr lang="en-US" altLang="ko-KR" sz="3200" dirty="0" smtClean="0"/>
              <a:t>-simple</a:t>
            </a:r>
            <a:endParaRPr lang="en-US" altLang="ko-KR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ESLint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preset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Unit </a:t>
            </a:r>
            <a:r>
              <a:rPr lang="en-US" altLang="ko-KR" sz="3200" dirty="0"/>
              <a:t>Test </a:t>
            </a:r>
            <a:r>
              <a:rPr lang="ko-KR" altLang="en-US" sz="3200" dirty="0" smtClean="0"/>
              <a:t>설정</a:t>
            </a:r>
            <a:endParaRPr lang="en-US" altLang="ko-KR" sz="32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lvl="1"/>
            <a:r>
              <a:rPr lang="en-US" altLang="ko-KR" sz="3200" dirty="0" smtClean="0">
                <a:sym typeface="Wingdings" panose="05000000000000000000" pitchFamily="2" charset="2"/>
              </a:rPr>
              <a:t> </a:t>
            </a:r>
            <a:r>
              <a:rPr lang="en-US" altLang="ko-KR" sz="3200" b="1" dirty="0" err="1" smtClean="0">
                <a:sym typeface="Wingdings" panose="05000000000000000000" pitchFamily="2" charset="2"/>
              </a:rPr>
              <a:t>Vue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</a:t>
            </a:r>
            <a:r>
              <a:rPr lang="en-US" altLang="ko-KR" sz="3200" b="1" dirty="0" err="1" smtClean="0">
                <a:sym typeface="Wingdings" panose="05000000000000000000" pitchFamily="2" charset="2"/>
              </a:rPr>
              <a:t>init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</a:t>
            </a:r>
            <a:r>
              <a:rPr lang="en-US" altLang="ko-KR" sz="3200" b="1" dirty="0" err="1" smtClean="0">
                <a:sym typeface="Wingdings" panose="05000000000000000000" pitchFamily="2" charset="2"/>
              </a:rPr>
              <a:t>webpack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</a:t>
            </a:r>
            <a:r>
              <a:rPr lang="en-US" altLang="ko-KR" sz="3200" b="1" dirty="0" err="1" smtClean="0">
                <a:sym typeface="Wingdings" panose="05000000000000000000" pitchFamily="2" charset="2"/>
              </a:rPr>
              <a:t>firstproject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6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016000" y="533400"/>
            <a:ext cx="11049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/>
              <a:t>Vue</a:t>
            </a:r>
            <a:r>
              <a:rPr lang="en-US" altLang="ko-KR" sz="4800" b="1" dirty="0" smtClean="0"/>
              <a:t>-CLI &lt;</a:t>
            </a:r>
            <a:r>
              <a:rPr lang="en-US" altLang="ko-KR" sz="4800" b="1" dirty="0" err="1" smtClean="0"/>
              <a:t>webpack</a:t>
            </a:r>
            <a:r>
              <a:rPr lang="en-US" altLang="ko-KR" sz="4800" b="1" dirty="0" smtClean="0"/>
              <a:t>&gt; </a:t>
            </a:r>
            <a:r>
              <a:rPr lang="ko-KR" altLang="en-US" sz="4800" b="1" dirty="0" smtClean="0"/>
              <a:t>를 설치하면 </a:t>
            </a:r>
            <a:r>
              <a:rPr lang="en-US" altLang="ko-KR" sz="4800" b="1" dirty="0" smtClean="0"/>
              <a:t>?</a:t>
            </a:r>
          </a:p>
          <a:p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b="1" dirty="0" err="1" smtClean="0"/>
              <a:t>WebPack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번들러 추가</a:t>
            </a:r>
            <a:endParaRPr lang="en-US" altLang="ko-KR" sz="32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개발할때는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모듈단위로</a:t>
            </a:r>
            <a:r>
              <a:rPr lang="ko-KR" altLang="en-US" sz="3200" dirty="0" smtClean="0"/>
              <a:t> 분할하여 개발</a:t>
            </a:r>
            <a:endParaRPr lang="en-US" altLang="ko-K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배포할때는</a:t>
            </a:r>
            <a:r>
              <a:rPr lang="ko-KR" altLang="en-US" sz="3200" dirty="0" smtClean="0"/>
              <a:t> 묶어서 파일 최소화  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b="1" dirty="0" err="1" smtClean="0"/>
              <a:t>Vue</a:t>
            </a:r>
            <a:r>
              <a:rPr lang="en-US" altLang="ko-KR" sz="3200" b="1" dirty="0" smtClean="0"/>
              <a:t>-Loader </a:t>
            </a:r>
            <a:r>
              <a:rPr lang="ko-KR" altLang="en-US" sz="3200" b="1" dirty="0" smtClean="0"/>
              <a:t>추가</a:t>
            </a:r>
            <a:endParaRPr lang="en-US" altLang="ko-KR" sz="32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싱글 파일 </a:t>
            </a:r>
            <a:r>
              <a:rPr lang="ko-KR" altLang="en-US" sz="3200" dirty="0" err="1" smtClean="0"/>
              <a:t>콤포넌트</a:t>
            </a:r>
            <a:r>
              <a:rPr lang="ko-KR" altLang="en-US" sz="3200" dirty="0" smtClean="0"/>
              <a:t> 지원</a:t>
            </a:r>
            <a:r>
              <a:rPr lang="en-US" altLang="ko-KR" sz="3200" dirty="0" smtClean="0"/>
              <a:t>(*.</a:t>
            </a: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콤포넌트</a:t>
            </a:r>
            <a:r>
              <a:rPr lang="ko-KR" altLang="en-US" sz="3200" dirty="0" smtClean="0"/>
              <a:t> 하나가 파일 하나임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b="1" dirty="0" err="1" smtClean="0"/>
              <a:t>Vue</a:t>
            </a:r>
            <a:r>
              <a:rPr lang="en-US" altLang="ko-KR" sz="3200" b="1" dirty="0" smtClean="0"/>
              <a:t>-router </a:t>
            </a:r>
            <a:r>
              <a:rPr lang="ko-KR" altLang="en-US" sz="3200" b="1" dirty="0" smtClean="0"/>
              <a:t>추가 </a:t>
            </a:r>
            <a:endParaRPr lang="en-US" altLang="ko-KR" sz="32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Vue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콤포넌트간</a:t>
            </a:r>
            <a:r>
              <a:rPr lang="ko-KR" altLang="en-US" sz="3200" dirty="0" smtClean="0"/>
              <a:t> 라우팅 기능을 제공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/>
              <a:t>Etc</a:t>
            </a:r>
            <a:endParaRPr lang="en-US" altLang="ko-K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lvl="1" algn="ctr"/>
            <a:r>
              <a:rPr lang="ko-KR" altLang="en-US" sz="3200" b="1" dirty="0" smtClean="0"/>
              <a:t>이 </a:t>
            </a:r>
            <a:r>
              <a:rPr lang="ko-KR" altLang="en-US" sz="3200" b="1" dirty="0" err="1" smtClean="0"/>
              <a:t>모든것을</a:t>
            </a:r>
            <a:r>
              <a:rPr lang="ko-KR" altLang="en-US" sz="3200" b="1" dirty="0" smtClean="0"/>
              <a:t> 한번에</a:t>
            </a:r>
            <a:r>
              <a:rPr lang="en-US" altLang="ko-KR" sz="3200" b="1" dirty="0" smtClean="0"/>
              <a:t>!!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3553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pack, the module bundl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20463"/>
            <a:ext cx="100965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58850" y="304800"/>
            <a:ext cx="1120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 err="1" smtClean="0"/>
              <a:t>WebPack</a:t>
            </a:r>
            <a:r>
              <a:rPr lang="en-US" altLang="ko-KR" sz="6000" b="1" dirty="0" smtClean="0"/>
              <a:t> </a:t>
            </a:r>
            <a:r>
              <a:rPr lang="ko-KR" altLang="en-US" sz="6000" b="1" dirty="0" smtClean="0"/>
              <a:t>이 </a:t>
            </a:r>
            <a:r>
              <a:rPr lang="ko-KR" altLang="en-US" sz="6000" b="1" dirty="0" err="1" smtClean="0"/>
              <a:t>하는일</a:t>
            </a:r>
            <a:r>
              <a:rPr lang="en-US" altLang="ko-KR" sz="6000" b="1" dirty="0" smtClean="0"/>
              <a:t>!!</a:t>
            </a:r>
            <a:endParaRPr lang="ko-KR" altLang="en-US" sz="6000" dirty="0"/>
          </a:p>
        </p:txBody>
      </p:sp>
      <p:sp>
        <p:nvSpPr>
          <p:cNvPr id="4" name="직사각형 3"/>
          <p:cNvSpPr/>
          <p:nvPr/>
        </p:nvSpPr>
        <p:spPr>
          <a:xfrm>
            <a:off x="1911350" y="6553200"/>
            <a:ext cx="929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777777"/>
                </a:solidFill>
                <a:latin typeface="Lato"/>
              </a:rPr>
              <a:t>웹팩은</a:t>
            </a:r>
            <a:r>
              <a:rPr lang="ko-KR" altLang="en-US" sz="2800" dirty="0">
                <a:solidFill>
                  <a:srgbClr val="777777"/>
                </a:solidFill>
                <a:latin typeface="Lato"/>
              </a:rPr>
              <a:t> </a:t>
            </a:r>
            <a:r>
              <a:rPr lang="ko-KR" altLang="en-US" sz="2800" b="1" dirty="0">
                <a:solidFill>
                  <a:srgbClr val="777777"/>
                </a:solidFill>
                <a:latin typeface="Lato"/>
              </a:rPr>
              <a:t>모듈 번들러</a:t>
            </a:r>
            <a:r>
              <a:rPr lang="ko-KR" altLang="en-US" sz="2800" dirty="0">
                <a:solidFill>
                  <a:srgbClr val="777777"/>
                </a:solidFill>
                <a:latin typeface="Lato"/>
              </a:rPr>
              <a:t> 입니다</a:t>
            </a:r>
            <a:r>
              <a:rPr lang="en-US" altLang="ko-KR" sz="2800" dirty="0">
                <a:solidFill>
                  <a:srgbClr val="777777"/>
                </a:solidFill>
                <a:latin typeface="Lato"/>
              </a:rPr>
              <a:t>. </a:t>
            </a:r>
            <a:r>
              <a:rPr lang="ko-KR" altLang="en-US" sz="2800" dirty="0" err="1">
                <a:solidFill>
                  <a:srgbClr val="777777"/>
                </a:solidFill>
                <a:latin typeface="Lato"/>
              </a:rPr>
              <a:t>웹팩은</a:t>
            </a:r>
            <a:r>
              <a:rPr lang="ko-KR" altLang="en-US" sz="2800" dirty="0">
                <a:solidFill>
                  <a:srgbClr val="777777"/>
                </a:solidFill>
                <a:latin typeface="Lato"/>
              </a:rPr>
              <a:t> 상호 의존성이 있는 모듈들을 사용해 그 모듈들과 같은 역할을 하는 정적 </a:t>
            </a:r>
            <a:r>
              <a:rPr lang="ko-KR" altLang="en-US" sz="2800" dirty="0" err="1">
                <a:solidFill>
                  <a:srgbClr val="777777"/>
                </a:solidFill>
                <a:latin typeface="Lato"/>
              </a:rPr>
              <a:t>에셋들을</a:t>
            </a:r>
            <a:r>
              <a:rPr lang="ko-KR" altLang="en-US" sz="2800" dirty="0">
                <a:solidFill>
                  <a:srgbClr val="777777"/>
                </a:solidFill>
                <a:latin typeface="Lato"/>
              </a:rPr>
              <a:t> 생성해냅니다</a:t>
            </a:r>
            <a:r>
              <a:rPr lang="en-US" altLang="ko-KR" sz="2800" dirty="0">
                <a:solidFill>
                  <a:srgbClr val="777777"/>
                </a:solidFill>
                <a:latin typeface="Lato"/>
              </a:rPr>
              <a:t>. (</a:t>
            </a:r>
            <a:r>
              <a:rPr lang="en-US" altLang="ko-KR" sz="2800" dirty="0" err="1">
                <a:solidFill>
                  <a:srgbClr val="777777"/>
                </a:solidFill>
                <a:latin typeface="Lato"/>
              </a:rPr>
              <a:t>Webpack</a:t>
            </a:r>
            <a:r>
              <a:rPr lang="en-US" altLang="ko-KR" sz="2800" dirty="0">
                <a:solidFill>
                  <a:srgbClr val="777777"/>
                </a:solidFill>
                <a:latin typeface="Lato"/>
              </a:rPr>
              <a:t> is a module bundler. </a:t>
            </a:r>
            <a:r>
              <a:rPr lang="en-US" altLang="ko-KR" sz="2800" dirty="0" err="1">
                <a:solidFill>
                  <a:srgbClr val="777777"/>
                </a:solidFill>
                <a:latin typeface="Lato"/>
              </a:rPr>
              <a:t>Webpack</a:t>
            </a:r>
            <a:r>
              <a:rPr lang="en-US" altLang="ko-KR" sz="2800" dirty="0">
                <a:solidFill>
                  <a:srgbClr val="777777"/>
                </a:solidFill>
                <a:latin typeface="Lato"/>
              </a:rPr>
              <a:t> takes modules with dependencies and generates static assets representing those modules.) - </a:t>
            </a:r>
            <a:r>
              <a:rPr lang="ko-KR" altLang="en-US" sz="2800" dirty="0">
                <a:solidFill>
                  <a:srgbClr val="800000"/>
                </a:solidFill>
                <a:latin typeface="Lato"/>
                <a:hlinkClick r:id="rId3"/>
              </a:rPr>
              <a:t>공식 사이트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20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750" t="10097" r="77500" b="23107"/>
          <a:stretch/>
        </p:blipFill>
        <p:spPr>
          <a:xfrm>
            <a:off x="635000" y="228600"/>
            <a:ext cx="4800600" cy="9174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0548" y="3124200"/>
            <a:ext cx="4255052" cy="381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02218" y="249142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콤포넌트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6131" y="3505200"/>
            <a:ext cx="4255052" cy="381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6635" y="338759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라우터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2757" y="3886200"/>
            <a:ext cx="4255052" cy="3810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3" idx="3"/>
            <a:endCxn id="4" idx="1"/>
          </p:cNvCxnSpPr>
          <p:nvPr/>
        </p:nvCxnSpPr>
        <p:spPr>
          <a:xfrm flipV="1">
            <a:off x="5435600" y="2799530"/>
            <a:ext cx="2366618" cy="515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5431183" y="3695700"/>
            <a:ext cx="2375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02218" y="4283765"/>
            <a:ext cx="2133600" cy="6162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최상위 </a:t>
            </a:r>
            <a:r>
              <a:rPr lang="en-US" altLang="ko-KR" dirty="0" err="1" smtClean="0"/>
              <a:t>Vue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3"/>
            <a:endCxn id="13" idx="1"/>
          </p:cNvCxnSpPr>
          <p:nvPr/>
        </p:nvCxnSpPr>
        <p:spPr>
          <a:xfrm>
            <a:off x="5437809" y="4076700"/>
            <a:ext cx="2364409" cy="515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588000" y="328798"/>
            <a:ext cx="6982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/>
              <a:t>자동생성되는 폴더 및 파일들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27781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199</Words>
  <Application>Microsoft Office PowerPoint</Application>
  <PresentationFormat>사용자 지정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DejaVu Sans</vt:lpstr>
      <vt:lpstr>HY견고딕</vt:lpstr>
      <vt:lpstr>Lato</vt:lpstr>
      <vt:lpstr>맑은 고딕</vt:lpstr>
      <vt:lpstr>Arial</vt:lpstr>
      <vt:lpstr>Calibri</vt:lpstr>
      <vt:lpstr>Century Gothic</vt:lpstr>
      <vt:lpstr>Consolas</vt:lpstr>
      <vt:lpstr>Wingdings</vt:lpstr>
      <vt:lpstr>Office Theme</vt:lpstr>
      <vt:lpstr>Vue.js 로 개발하기 (with VisualStudio Code)</vt:lpstr>
      <vt:lpstr>01</vt:lpstr>
      <vt:lpstr>https://github.com/gninraw/VueTutorial 강의자료 / 소스코드 다운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yslim</dc:creator>
  <cp:lastModifiedBy>Windows 사용자</cp:lastModifiedBy>
  <cp:revision>80</cp:revision>
  <dcterms:created xsi:type="dcterms:W3CDTF">2018-05-02T22:25:35Z</dcterms:created>
  <dcterms:modified xsi:type="dcterms:W3CDTF">2018-05-24T01:45:30Z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2018-05-02T00:00:00Z</vt:filetime>
  </property>
</Properties>
</file>