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0" r:id="rId2"/>
    <p:sldId id="326" r:id="rId3"/>
    <p:sldId id="391" r:id="rId4"/>
    <p:sldId id="366" r:id="rId5"/>
    <p:sldId id="396" r:id="rId6"/>
    <p:sldId id="401" r:id="rId7"/>
    <p:sldId id="397" r:id="rId8"/>
    <p:sldId id="403" r:id="rId9"/>
    <p:sldId id="404" r:id="rId10"/>
    <p:sldId id="398" r:id="rId11"/>
    <p:sldId id="392" r:id="rId12"/>
    <p:sldId id="394" r:id="rId13"/>
    <p:sldId id="402" r:id="rId14"/>
    <p:sldId id="400" r:id="rId15"/>
    <p:sldId id="399" r:id="rId16"/>
    <p:sldId id="395" r:id="rId17"/>
    <p:sldId id="393" r:id="rId18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268"/>
    <a:srgbClr val="4BD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9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6DD12-CDFC-4BA5-98CA-5C803247BC68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7DBFE-0C51-4195-80FD-DAD02D8CE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1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0084" y="3949700"/>
            <a:ext cx="6564630" cy="158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0" y="4076700"/>
            <a:ext cx="7670800" cy="148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27" y="1598612"/>
            <a:ext cx="12056744" cy="677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inraw/Vue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9968" y="4395621"/>
            <a:ext cx="11486516" cy="40640"/>
          </a:xfrm>
          <a:prstGeom prst="rect">
            <a:avLst/>
          </a:prstGeom>
          <a:solidFill>
            <a:srgbClr val="3E5268"/>
          </a:solidFill>
        </p:spPr>
        <p:txBody>
          <a:bodyPr wrap="square" lIns="0" tIns="0" rIns="0" bIns="0" rtlCol="0"/>
          <a:lstStyle/>
          <a:p>
            <a:endParaRPr sz="1920" dirty="0"/>
          </a:p>
        </p:txBody>
      </p:sp>
      <p:sp>
        <p:nvSpPr>
          <p:cNvPr id="5" name="object 5"/>
          <p:cNvSpPr txBox="1"/>
          <p:nvPr/>
        </p:nvSpPr>
        <p:spPr>
          <a:xfrm>
            <a:off x="3003324" y="6376219"/>
            <a:ext cx="5674021" cy="115194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spc="331" dirty="0" err="1">
                <a:solidFill>
                  <a:srgbClr val="0070C0"/>
                </a:solidFill>
                <a:latin typeface="Calibri"/>
                <a:cs typeface="Calibri"/>
              </a:rPr>
              <a:t>YongSoo</a:t>
            </a:r>
            <a:r>
              <a:rPr lang="en-US" sz="2560" spc="331" dirty="0">
                <a:solidFill>
                  <a:srgbClr val="0070C0"/>
                </a:solidFill>
                <a:latin typeface="Calibri"/>
                <a:cs typeface="Calibri"/>
              </a:rPr>
              <a:t>, Lim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dirty="0">
                <a:latin typeface="Calibri"/>
                <a:cs typeface="Calibri"/>
              </a:rPr>
              <a:t>DEVELOPER 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gninraw</a:t>
            </a:r>
            <a:r>
              <a:rPr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@</a:t>
            </a: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dalsoft.co.kr</a:t>
            </a:r>
            <a:endParaRPr sz="192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4127" y="6146393"/>
            <a:ext cx="1746842" cy="1746842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8" name="object 8"/>
          <p:cNvSpPr txBox="1"/>
          <p:nvPr/>
        </p:nvSpPr>
        <p:spPr>
          <a:xfrm>
            <a:off x="1128486" y="4704188"/>
            <a:ext cx="8218715" cy="472672"/>
          </a:xfrm>
          <a:prstGeom prst="rect">
            <a:avLst/>
          </a:prstGeom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Vue</a:t>
            </a:r>
            <a:r>
              <a:rPr lang="ko-KR" alt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의</a:t>
            </a:r>
            <a:r>
              <a:rPr 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 </a:t>
            </a:r>
            <a:r>
              <a:rPr lang="ko-KR" altLang="en-US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생명주기</a:t>
            </a:r>
            <a:r>
              <a:rPr lang="en-US" altLang="ko-KR" sz="2987" spc="149" dirty="0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 &amp; </a:t>
            </a:r>
            <a:r>
              <a:rPr lang="ko-KR" altLang="en-US" sz="2987" spc="149" dirty="0" err="1">
                <a:solidFill>
                  <a:srgbClr val="101010"/>
                </a:solidFill>
                <a:latin typeface="+mj-ea"/>
                <a:ea typeface="+mj-ea"/>
                <a:cs typeface="Century Gothic"/>
              </a:rPr>
              <a:t>디렉티브</a:t>
            </a:r>
            <a:endParaRPr sz="2987" dirty="0">
              <a:latin typeface="+mj-ea"/>
              <a:ea typeface="+mj-ea"/>
              <a:cs typeface="Century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4127" y="3196262"/>
            <a:ext cx="10919968" cy="941177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13547" marR="5419">
              <a:lnSpc>
                <a:spcPct val="150000"/>
              </a:lnSpc>
              <a:spcBef>
                <a:spcPts val="987"/>
              </a:spcBef>
            </a:pPr>
            <a:r>
              <a:rPr 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Vue.js </a:t>
            </a:r>
            <a:r>
              <a:rPr lang="ko-KR" alt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로 개발하기 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(with </a:t>
            </a:r>
            <a:r>
              <a:rPr lang="en-US" altLang="ko-KR" sz="4000" spc="85" dirty="0" err="1">
                <a:solidFill>
                  <a:srgbClr val="101010"/>
                </a:solidFill>
                <a:latin typeface="+mj-ea"/>
                <a:cs typeface="Century Gothic"/>
              </a:rPr>
              <a:t>VisualStudio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 Code)</a:t>
            </a:r>
            <a:endParaRPr sz="4000" dirty="0">
              <a:latin typeface="+mj-ea"/>
              <a:cs typeface="Century Gothic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06603" y="6219970"/>
            <a:ext cx="1551815" cy="1551815"/>
            <a:chOff x="3355309" y="2662498"/>
            <a:chExt cx="1454827" cy="1454827"/>
          </a:xfrm>
        </p:grpSpPr>
        <p:sp>
          <p:nvSpPr>
            <p:cNvPr id="10" name="타원 9"/>
            <p:cNvSpPr/>
            <p:nvPr/>
          </p:nvSpPr>
          <p:spPr>
            <a:xfrm>
              <a:off x="3355309" y="2662498"/>
              <a:ext cx="1454827" cy="14548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82A3CC"/>
              </a:solidFill>
            </a:ln>
            <a:effectLst>
              <a:outerShdw blurRad="254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0" dirty="0">
                <a:latin typeface="+mj-ea"/>
                <a:ea typeface="+mj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142" y="2792687"/>
              <a:ext cx="1019161" cy="1263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2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048000"/>
            <a:ext cx="11049000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컴포넌트로 데이터 전달하기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(props)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908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ops down, events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8" y="1981200"/>
            <a:ext cx="7524750" cy="61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64000" y="1066800"/>
            <a:ext cx="6209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rgbClr val="34495E"/>
                </a:solidFill>
                <a:latin typeface="Source Sans Pro"/>
              </a:rPr>
              <a:t>부모의 </a:t>
            </a:r>
            <a:r>
              <a:rPr lang="en-US" altLang="ko-KR" sz="3600" b="1" dirty="0" smtClean="0">
                <a:solidFill>
                  <a:srgbClr val="2C3E50"/>
                </a:solidFill>
                <a:latin typeface="Source Sans Pro"/>
              </a:rPr>
              <a:t>props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 </a:t>
            </a:r>
            <a:r>
              <a:rPr lang="ko-KR" altLang="en-US" sz="3600" b="1" dirty="0" smtClean="0">
                <a:solidFill>
                  <a:srgbClr val="2C3E50"/>
                </a:solidFill>
                <a:latin typeface="Source Sans Pro"/>
              </a:rPr>
              <a:t>아래로</a:t>
            </a:r>
            <a:endParaRPr lang="en-US" altLang="ko-KR" sz="3600" b="1" dirty="0" smtClean="0">
              <a:solidFill>
                <a:srgbClr val="2C3E50"/>
              </a:solidFill>
              <a:latin typeface="Source Sans Pro"/>
            </a:endParaRPr>
          </a:p>
          <a:p>
            <a:endParaRPr lang="en-US" altLang="ko-KR" sz="3600" b="1" dirty="0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92600" y="8229600"/>
            <a:ext cx="4642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자식의 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events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 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위로</a:t>
            </a:r>
            <a:endParaRPr lang="ko-KR" alt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5000" y="4191000"/>
            <a:ext cx="1524000" cy="1828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63600" y="609600"/>
            <a:ext cx="1150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/>
              <a:t>Vue.component</a:t>
            </a:r>
            <a:r>
              <a:rPr lang="en-US" altLang="ko-KR" sz="4000" dirty="0" smtClean="0"/>
              <a:t>('child</a:t>
            </a:r>
            <a:r>
              <a:rPr lang="en-US" altLang="ko-KR" sz="4000" dirty="0"/>
              <a:t>', {</a:t>
            </a:r>
          </a:p>
          <a:p>
            <a:r>
              <a:rPr lang="en-US" altLang="ko-KR" sz="4000" dirty="0" smtClean="0"/>
              <a:t>	props</a:t>
            </a:r>
            <a:r>
              <a:rPr lang="en-US" altLang="ko-KR" sz="4000" dirty="0"/>
              <a:t>: [</a:t>
            </a:r>
            <a:r>
              <a:rPr lang="en-US" altLang="ko-KR" sz="4000" b="1" dirty="0"/>
              <a:t>'</a:t>
            </a:r>
            <a:r>
              <a:rPr lang="en-US" altLang="ko-KR" sz="4000" b="1" dirty="0" err="1"/>
              <a:t>myMessage</a:t>
            </a:r>
            <a:r>
              <a:rPr lang="en-US" altLang="ko-KR" sz="4000" dirty="0"/>
              <a:t>'],</a:t>
            </a:r>
          </a:p>
          <a:p>
            <a:r>
              <a:rPr lang="en-US" altLang="ko-KR" sz="4000" dirty="0" smtClean="0"/>
              <a:t>	template</a:t>
            </a:r>
            <a:r>
              <a:rPr lang="en-US" altLang="ko-KR" sz="4000" dirty="0"/>
              <a:t>: '&lt;span&gt;{{ </a:t>
            </a:r>
            <a:r>
              <a:rPr lang="en-US" altLang="ko-KR" sz="4000" b="1" dirty="0" err="1"/>
              <a:t>myMessage</a:t>
            </a:r>
            <a:r>
              <a:rPr lang="en-US" altLang="ko-KR" sz="4000" dirty="0"/>
              <a:t> }}&lt;/span&gt;'</a:t>
            </a:r>
          </a:p>
          <a:p>
            <a:r>
              <a:rPr lang="en-US" altLang="ko-KR" sz="4000" dirty="0"/>
              <a:t>})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863600" y="3810000"/>
            <a:ext cx="1150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&lt;child </a:t>
            </a:r>
            <a:r>
              <a:rPr lang="en-US" altLang="ko-KR" sz="4000" b="1" dirty="0" smtClean="0"/>
              <a:t>my-message</a:t>
            </a:r>
            <a:r>
              <a:rPr lang="en-US" altLang="ko-KR" sz="4000" dirty="0" smtClean="0"/>
              <a:t>=“something”&gt;    &lt;/child&gt;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1168400" y="6172200"/>
            <a:ext cx="1036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HTML 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속성은 대소 문자를 구분하지 </a:t>
            </a:r>
            <a:r>
              <a:rPr lang="ko-KR" altLang="en-US" sz="2400" dirty="0" smtClean="0">
                <a:solidFill>
                  <a:srgbClr val="34495E"/>
                </a:solidFill>
                <a:latin typeface="Source Sans Pro"/>
              </a:rPr>
              <a:t>않음</a:t>
            </a:r>
            <a:endParaRPr lang="en-US" altLang="ko-KR" sz="2400" dirty="0" smtClean="0">
              <a:solidFill>
                <a:srgbClr val="34495E"/>
              </a:solidFill>
              <a:latin typeface="Source Sans Pr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rgbClr val="34495E"/>
                </a:solidFill>
                <a:latin typeface="Source Sans Pro"/>
              </a:rPr>
              <a:t>문자열이 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아닌 템플릿을 사용할 때 </a:t>
            </a:r>
            <a:r>
              <a:rPr lang="en-US" altLang="ko-KR" sz="2400" dirty="0" err="1">
                <a:solidFill>
                  <a:srgbClr val="34495E"/>
                </a:solidFill>
                <a:latin typeface="Source Sans Pro"/>
              </a:rPr>
              <a:t>camelCased</a:t>
            </a: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 prop 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이름에 해당하는 </a:t>
            </a: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kebab-case(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하이픈 구분</a:t>
            </a:r>
            <a:r>
              <a:rPr lang="en-US" altLang="ko-KR" sz="2400" dirty="0">
                <a:solidFill>
                  <a:srgbClr val="34495E"/>
                </a:solidFill>
                <a:latin typeface="Source Sans Pro"/>
              </a:rPr>
              <a:t>)</a:t>
            </a:r>
            <a:r>
              <a:rPr lang="ko-KR" altLang="en-US" sz="2400" dirty="0">
                <a:solidFill>
                  <a:srgbClr val="34495E"/>
                </a:solidFill>
                <a:latin typeface="Source Sans Pro"/>
              </a:rPr>
              <a:t>를 </a:t>
            </a:r>
            <a:r>
              <a:rPr lang="ko-KR" altLang="en-US" sz="2400" dirty="0" smtClean="0">
                <a:solidFill>
                  <a:srgbClr val="34495E"/>
                </a:solidFill>
                <a:latin typeface="Source Sans Pro"/>
              </a:rPr>
              <a:t>사용함</a:t>
            </a:r>
            <a:r>
              <a:rPr lang="en-US" altLang="ko-KR" sz="2400" dirty="0" smtClean="0">
                <a:solidFill>
                  <a:srgbClr val="34495E"/>
                </a:solidFill>
                <a:latin typeface="Source Sans Pro"/>
              </a:rPr>
              <a:t>.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3225800" y="1219200"/>
            <a:ext cx="3276600" cy="762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82800" y="3836504"/>
            <a:ext cx="3276600" cy="762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721100" y="2236304"/>
            <a:ext cx="597339" cy="131859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146" t="20486" r="48828" b="27476"/>
          <a:stretch/>
        </p:blipFill>
        <p:spPr>
          <a:xfrm>
            <a:off x="330200" y="381000"/>
            <a:ext cx="8382000" cy="80227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49400" y="3429000"/>
            <a:ext cx="6781800" cy="1676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0000" y="1295400"/>
            <a:ext cx="26670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048000"/>
            <a:ext cx="11049000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컴포넌트에서 이벤트 전달받기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(event)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35819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rops down, events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8" y="1981200"/>
            <a:ext cx="7524750" cy="61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64000" y="1066800"/>
            <a:ext cx="6209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rgbClr val="34495E"/>
                </a:solidFill>
                <a:latin typeface="Source Sans Pro"/>
              </a:rPr>
              <a:t>부모의 </a:t>
            </a:r>
            <a:r>
              <a:rPr lang="en-US" altLang="ko-KR" sz="3600" b="1" dirty="0" smtClean="0">
                <a:solidFill>
                  <a:srgbClr val="2C3E50"/>
                </a:solidFill>
                <a:latin typeface="Source Sans Pro"/>
              </a:rPr>
              <a:t>props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 </a:t>
            </a:r>
            <a:r>
              <a:rPr lang="ko-KR" altLang="en-US" sz="3600" b="1" dirty="0" smtClean="0">
                <a:solidFill>
                  <a:srgbClr val="2C3E50"/>
                </a:solidFill>
                <a:latin typeface="Source Sans Pro"/>
              </a:rPr>
              <a:t>아래로</a:t>
            </a:r>
            <a:endParaRPr lang="en-US" altLang="ko-KR" sz="3600" b="1" dirty="0" smtClean="0">
              <a:solidFill>
                <a:srgbClr val="2C3E50"/>
              </a:solidFill>
              <a:latin typeface="Source Sans Pro"/>
            </a:endParaRPr>
          </a:p>
          <a:p>
            <a:endParaRPr lang="en-US" altLang="ko-KR" sz="3600" b="1" dirty="0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92600" y="8229600"/>
            <a:ext cx="4642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자식의 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events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는</a:t>
            </a:r>
            <a:r>
              <a:rPr lang="en-US" altLang="ko-KR" sz="3600" b="1" dirty="0">
                <a:solidFill>
                  <a:srgbClr val="2C3E50"/>
                </a:solidFill>
                <a:latin typeface="Source Sans Pro"/>
              </a:rPr>
              <a:t> </a:t>
            </a:r>
            <a:r>
              <a:rPr lang="ko-KR" altLang="en-US" sz="3600" b="1" dirty="0">
                <a:solidFill>
                  <a:srgbClr val="2C3E50"/>
                </a:solidFill>
                <a:latin typeface="Source Sans Pro"/>
              </a:rPr>
              <a:t>위로</a:t>
            </a:r>
            <a:endParaRPr lang="ko-KR" alt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02000" y="4143375"/>
            <a:ext cx="1524000" cy="1828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16000" y="2819400"/>
            <a:ext cx="1120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200" dirty="0"/>
              <a:t>모든 </a:t>
            </a:r>
            <a:r>
              <a:rPr lang="en-US" altLang="ko-KR" sz="4200" dirty="0" err="1"/>
              <a:t>Vue</a:t>
            </a:r>
            <a:r>
              <a:rPr lang="en-US" altLang="ko-KR" sz="4200" dirty="0"/>
              <a:t> </a:t>
            </a:r>
            <a:r>
              <a:rPr lang="ko-KR" altLang="en-US" sz="4200" dirty="0"/>
              <a:t>인스턴스는 </a:t>
            </a:r>
            <a:r>
              <a:rPr lang="ko-KR" altLang="en-US" sz="4200" dirty="0" smtClean="0"/>
              <a:t>아래의 이벤트 </a:t>
            </a:r>
            <a:r>
              <a:rPr lang="ko-KR" altLang="en-US" sz="4200" dirty="0"/>
              <a:t>인터페이스를 </a:t>
            </a:r>
            <a:r>
              <a:rPr lang="ko-KR" altLang="en-US" sz="4200" dirty="0" smtClean="0"/>
              <a:t>구현함</a:t>
            </a:r>
            <a:r>
              <a:rPr lang="en-US" altLang="ko-KR" sz="4200" dirty="0" smtClean="0"/>
              <a:t>.</a:t>
            </a:r>
          </a:p>
          <a:p>
            <a:endParaRPr lang="en-US" altLang="ko-KR" sz="4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200" dirty="0"/>
              <a:t>$on(</a:t>
            </a:r>
            <a:r>
              <a:rPr lang="en-US" altLang="ko-KR" sz="4200" dirty="0" err="1"/>
              <a:t>eventName</a:t>
            </a:r>
            <a:r>
              <a:rPr lang="en-US" altLang="ko-KR" sz="4200" dirty="0" smtClean="0"/>
              <a:t>) </a:t>
            </a:r>
            <a:r>
              <a:rPr lang="en-US" altLang="ko-KR" sz="4200" dirty="0" smtClean="0">
                <a:sym typeface="Wingdings" panose="05000000000000000000" pitchFamily="2" charset="2"/>
              </a:rPr>
              <a:t> </a:t>
            </a:r>
            <a:r>
              <a:rPr lang="ko-KR" altLang="en-US" sz="4200" dirty="0" smtClean="0"/>
              <a:t>이벤트를 감지</a:t>
            </a:r>
            <a:endParaRPr lang="en-US" altLang="ko-KR" sz="4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200" dirty="0"/>
              <a:t>$emit(</a:t>
            </a:r>
            <a:r>
              <a:rPr lang="en-US" altLang="ko-KR" sz="4200" dirty="0" err="1"/>
              <a:t>eventName</a:t>
            </a:r>
            <a:r>
              <a:rPr lang="en-US" altLang="ko-KR" sz="4200" dirty="0" smtClean="0"/>
              <a:t>) </a:t>
            </a:r>
            <a:r>
              <a:rPr lang="en-US" altLang="ko-KR" sz="4200" dirty="0" smtClean="0">
                <a:sym typeface="Wingdings" panose="05000000000000000000" pitchFamily="2" charset="2"/>
              </a:rPr>
              <a:t> </a:t>
            </a:r>
            <a:r>
              <a:rPr lang="ko-KR" altLang="en-US" sz="4200" dirty="0" smtClean="0"/>
              <a:t>이벤트를 트리거</a:t>
            </a:r>
            <a:r>
              <a:rPr lang="en-US" altLang="ko-KR" sz="4200" dirty="0" smtClean="0"/>
              <a:t>(</a:t>
            </a:r>
            <a:r>
              <a:rPr lang="ko-KR" altLang="en-US" sz="4200" dirty="0" smtClean="0"/>
              <a:t>발생</a:t>
            </a:r>
            <a:r>
              <a:rPr lang="en-US" altLang="ko-KR" sz="4200" dirty="0" smtClean="0"/>
              <a:t>)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698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600" y="118705"/>
            <a:ext cx="128016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'app'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{{ total }}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button-counter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v-on:increment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incrementTotal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&gt;&lt;/button-counter&gt;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ko-KR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component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'button-counter'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template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&lt;button </a:t>
            </a:r>
            <a:r>
              <a:rPr lang="en-US" altLang="ko-KR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incrementCounter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"&gt;{{ counter }}&lt;/button&gt;'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},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methods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incrementCounter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'increment'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}})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el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'#app'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total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},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methods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incrementTotal</a:t>
            </a:r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}})</a:t>
            </a: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altLang="ko-K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4800" y="4876800"/>
            <a:ext cx="4038600" cy="533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3000" y="879108"/>
            <a:ext cx="54102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4200" y="7848600"/>
            <a:ext cx="8153400" cy="457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4000" y="3048000"/>
            <a:ext cx="4724400" cy="533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A4F65">
              <a:alpha val="97889"/>
            </a:srgbClr>
          </a:solidFill>
        </p:spPr>
        <p:txBody>
          <a:bodyPr wrap="square" lIns="0" tIns="0" rIns="0" bIns="0" rtlCol="0"/>
          <a:lstStyle/>
          <a:p>
            <a:endParaRPr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462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>
                <a:moveTo>
                  <a:pt x="0" y="0"/>
                </a:moveTo>
                <a:lnTo>
                  <a:pt x="126424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1155700"/>
            <a:ext cx="172021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5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2000" spc="-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2819400"/>
            <a:ext cx="7018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b="1" dirty="0" err="1" smtClean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콤포넌트</a:t>
            </a:r>
            <a:r>
              <a:rPr lang="ko-KR" altLang="en-US" sz="4000" b="1" dirty="0" smtClean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 만들기</a:t>
            </a:r>
            <a:endParaRPr sz="4000" dirty="0">
              <a:latin typeface="+mj-ea"/>
              <a:ea typeface="+mj-ea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7863" y="4681265"/>
            <a:ext cx="6626936" cy="4853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52563" y="5223687"/>
            <a:ext cx="5102860" cy="4335161"/>
          </a:xfrm>
          <a:prstGeom prst="rect">
            <a:avLst/>
          </a:prstGeom>
          <a:solidFill>
            <a:srgbClr val="FFFFFF">
              <a:alpha val="98999"/>
            </a:srgbClr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+mj-ea"/>
              <a:ea typeface="+mj-ea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500" b="1" dirty="0">
                <a:solidFill>
                  <a:srgbClr val="2C2C2C"/>
                </a:solidFill>
                <a:latin typeface="+mj-ea"/>
                <a:ea typeface="+mj-ea"/>
                <a:cs typeface="DejaVu Sans"/>
              </a:rPr>
              <a:t>Subjects</a:t>
            </a:r>
          </a:p>
          <a:p>
            <a:pPr algn="ctr">
              <a:lnSpc>
                <a:spcPct val="100000"/>
              </a:lnSpc>
            </a:pPr>
            <a:endParaRPr sz="2500" dirty="0">
              <a:latin typeface="+mj-ea"/>
              <a:ea typeface="+mj-ea"/>
              <a:cs typeface="DejaVu Sans"/>
            </a:endParaRP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ko-KR" altLang="en-US" sz="2000" dirty="0">
                <a:latin typeface="+mj-ea"/>
                <a:ea typeface="+mj-ea"/>
                <a:cs typeface="DejaVu Sans"/>
              </a:rPr>
              <a:t>텍스트 </a:t>
            </a:r>
            <a:r>
              <a:rPr lang="ko-KR" altLang="en-US" sz="2000" dirty="0" err="1">
                <a:latin typeface="+mj-ea"/>
                <a:ea typeface="+mj-ea"/>
                <a:cs typeface="DejaVu Sans"/>
              </a:rPr>
              <a:t>보간법</a:t>
            </a:r>
            <a:endParaRPr lang="en-US" sz="2000" dirty="0">
              <a:latin typeface="+mj-ea"/>
              <a:ea typeface="+mj-ea"/>
              <a:cs typeface="DejaVu Sans"/>
            </a:endParaRP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sz="2000" dirty="0">
                <a:latin typeface="+mj-ea"/>
                <a:ea typeface="+mj-ea"/>
                <a:cs typeface="DejaVu Sans"/>
              </a:rPr>
              <a:t>v-bind</a:t>
            </a:r>
            <a:endParaRPr lang="en-US" altLang="ko-KR" sz="2000" dirty="0">
              <a:latin typeface="+mj-ea"/>
              <a:ea typeface="+mj-ea"/>
              <a:cs typeface="DejaVu Sans"/>
            </a:endParaRP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cs typeface="DejaVu Sans"/>
              </a:rPr>
              <a:t>v-html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cs typeface="DejaVu Sans"/>
              </a:rPr>
              <a:t>v-model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ea typeface="+mj-ea"/>
                <a:cs typeface="DejaVu Sans"/>
              </a:rPr>
              <a:t>v-if </a:t>
            </a:r>
            <a:r>
              <a:rPr lang="ko-KR" altLang="en-US" sz="2000" dirty="0">
                <a:latin typeface="+mj-ea"/>
                <a:ea typeface="+mj-ea"/>
                <a:cs typeface="DejaVu Sans"/>
              </a:rPr>
              <a:t>와 </a:t>
            </a:r>
            <a:r>
              <a:rPr lang="en-US" altLang="ko-KR" sz="2000" dirty="0">
                <a:latin typeface="+mj-ea"/>
                <a:ea typeface="+mj-ea"/>
                <a:cs typeface="DejaVu Sans"/>
              </a:rPr>
              <a:t>v-show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r>
              <a:rPr lang="en-US" altLang="ko-KR" sz="2000" dirty="0">
                <a:latin typeface="+mj-ea"/>
                <a:ea typeface="+mj-ea"/>
                <a:cs typeface="DejaVu Sans"/>
              </a:rPr>
              <a:t>v-for</a:t>
            </a:r>
          </a:p>
          <a:p>
            <a:pPr marL="886459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tabLst>
                <a:tab pos="911860" algn="l"/>
              </a:tabLst>
            </a:pPr>
            <a:endParaRPr lang="en-US" altLang="ko-KR" sz="2500" dirty="0">
              <a:latin typeface="+mj-ea"/>
              <a:ea typeface="+mj-ea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2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600" y="3352800"/>
            <a:ext cx="12801600" cy="2215991"/>
          </a:xfrm>
        </p:spPr>
        <p:txBody>
          <a:bodyPr/>
          <a:lstStyle/>
          <a:p>
            <a:pPr algn="ctr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github.com/gninraw/VueTutorial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lecture/default.html </a:t>
            </a:r>
            <a:r>
              <a:rPr lang="ko-KR" altLang="en-US" dirty="0" smtClean="0"/>
              <a:t>을 다운받으세요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2126518" y="3898698"/>
            <a:ext cx="1346835" cy="1346835"/>
          </a:xfrm>
          <a:custGeom>
            <a:avLst/>
            <a:gdLst/>
            <a:ahLst/>
            <a:cxnLst/>
            <a:rect l="l" t="t" r="r" b="b"/>
            <a:pathLst>
              <a:path w="1346835" h="1346835">
                <a:moveTo>
                  <a:pt x="695789" y="0"/>
                </a:moveTo>
                <a:lnTo>
                  <a:pt x="650820" y="0"/>
                </a:lnTo>
                <a:lnTo>
                  <a:pt x="605931" y="2983"/>
                </a:lnTo>
                <a:lnTo>
                  <a:pt x="561284" y="8951"/>
                </a:lnTo>
                <a:lnTo>
                  <a:pt x="517040" y="17903"/>
                </a:lnTo>
                <a:lnTo>
                  <a:pt x="473360" y="29838"/>
                </a:lnTo>
                <a:lnTo>
                  <a:pt x="430406" y="44758"/>
                </a:lnTo>
                <a:lnTo>
                  <a:pt x="388339" y="62661"/>
                </a:lnTo>
                <a:lnTo>
                  <a:pt x="347319" y="83549"/>
                </a:lnTo>
                <a:lnTo>
                  <a:pt x="307509" y="107420"/>
                </a:lnTo>
                <a:lnTo>
                  <a:pt x="269069" y="134275"/>
                </a:lnTo>
                <a:lnTo>
                  <a:pt x="232161" y="164114"/>
                </a:lnTo>
                <a:lnTo>
                  <a:pt x="196946" y="196937"/>
                </a:lnTo>
                <a:lnTo>
                  <a:pt x="164122" y="232153"/>
                </a:lnTo>
                <a:lnTo>
                  <a:pt x="134281" y="269063"/>
                </a:lnTo>
                <a:lnTo>
                  <a:pt x="107425" y="307503"/>
                </a:lnTo>
                <a:lnTo>
                  <a:pt x="83553" y="347314"/>
                </a:lnTo>
                <a:lnTo>
                  <a:pt x="62664" y="388334"/>
                </a:lnTo>
                <a:lnTo>
                  <a:pt x="44760" y="430402"/>
                </a:lnTo>
                <a:lnTo>
                  <a:pt x="29840" y="473356"/>
                </a:lnTo>
                <a:lnTo>
                  <a:pt x="17904" y="517036"/>
                </a:lnTo>
                <a:lnTo>
                  <a:pt x="8952" y="561280"/>
                </a:lnTo>
                <a:lnTo>
                  <a:pt x="2984" y="605928"/>
                </a:lnTo>
                <a:lnTo>
                  <a:pt x="0" y="650816"/>
                </a:lnTo>
                <a:lnTo>
                  <a:pt x="0" y="695786"/>
                </a:lnTo>
                <a:lnTo>
                  <a:pt x="2984" y="740675"/>
                </a:lnTo>
                <a:lnTo>
                  <a:pt x="8952" y="785322"/>
                </a:lnTo>
                <a:lnTo>
                  <a:pt x="17904" y="829566"/>
                </a:lnTo>
                <a:lnTo>
                  <a:pt x="29840" y="873246"/>
                </a:lnTo>
                <a:lnTo>
                  <a:pt x="44760" y="916200"/>
                </a:lnTo>
                <a:lnTo>
                  <a:pt x="62664" y="958268"/>
                </a:lnTo>
                <a:lnTo>
                  <a:pt x="83553" y="999288"/>
                </a:lnTo>
                <a:lnTo>
                  <a:pt x="107425" y="1039099"/>
                </a:lnTo>
                <a:lnTo>
                  <a:pt x="134281" y="1077540"/>
                </a:lnTo>
                <a:lnTo>
                  <a:pt x="164122" y="1114449"/>
                </a:lnTo>
                <a:lnTo>
                  <a:pt x="196946" y="1149665"/>
                </a:lnTo>
                <a:lnTo>
                  <a:pt x="232161" y="1182488"/>
                </a:lnTo>
                <a:lnTo>
                  <a:pt x="269069" y="1212327"/>
                </a:lnTo>
                <a:lnTo>
                  <a:pt x="307509" y="1239182"/>
                </a:lnTo>
                <a:lnTo>
                  <a:pt x="347319" y="1263054"/>
                </a:lnTo>
                <a:lnTo>
                  <a:pt x="388339" y="1283941"/>
                </a:lnTo>
                <a:lnTo>
                  <a:pt x="430406" y="1301844"/>
                </a:lnTo>
                <a:lnTo>
                  <a:pt x="473360" y="1316764"/>
                </a:lnTo>
                <a:lnTo>
                  <a:pt x="517040" y="1328699"/>
                </a:lnTo>
                <a:lnTo>
                  <a:pt x="561284" y="1337651"/>
                </a:lnTo>
                <a:lnTo>
                  <a:pt x="605931" y="1343619"/>
                </a:lnTo>
                <a:lnTo>
                  <a:pt x="650820" y="1346603"/>
                </a:lnTo>
                <a:lnTo>
                  <a:pt x="695789" y="1346603"/>
                </a:lnTo>
                <a:lnTo>
                  <a:pt x="740678" y="1343619"/>
                </a:lnTo>
                <a:lnTo>
                  <a:pt x="785325" y="1337651"/>
                </a:lnTo>
                <a:lnTo>
                  <a:pt x="829569" y="1328699"/>
                </a:lnTo>
                <a:lnTo>
                  <a:pt x="873249" y="1316764"/>
                </a:lnTo>
                <a:lnTo>
                  <a:pt x="916203" y="1301844"/>
                </a:lnTo>
                <a:lnTo>
                  <a:pt x="958270" y="1283941"/>
                </a:lnTo>
                <a:lnTo>
                  <a:pt x="999289" y="1263054"/>
                </a:lnTo>
                <a:lnTo>
                  <a:pt x="1039100" y="1239182"/>
                </a:lnTo>
                <a:lnTo>
                  <a:pt x="1077539" y="1212327"/>
                </a:lnTo>
                <a:lnTo>
                  <a:pt x="1114447" y="1182488"/>
                </a:lnTo>
                <a:lnTo>
                  <a:pt x="1149662" y="1149665"/>
                </a:lnTo>
                <a:lnTo>
                  <a:pt x="1182487" y="1114449"/>
                </a:lnTo>
                <a:lnTo>
                  <a:pt x="1212327" y="1077540"/>
                </a:lnTo>
                <a:lnTo>
                  <a:pt x="1239184" y="1039099"/>
                </a:lnTo>
                <a:lnTo>
                  <a:pt x="1263056" y="999288"/>
                </a:lnTo>
                <a:lnTo>
                  <a:pt x="1283944" y="958268"/>
                </a:lnTo>
                <a:lnTo>
                  <a:pt x="1301849" y="916200"/>
                </a:lnTo>
                <a:lnTo>
                  <a:pt x="1316769" y="873246"/>
                </a:lnTo>
                <a:lnTo>
                  <a:pt x="1328705" y="829566"/>
                </a:lnTo>
                <a:lnTo>
                  <a:pt x="1337657" y="785322"/>
                </a:lnTo>
                <a:lnTo>
                  <a:pt x="1343625" y="740675"/>
                </a:lnTo>
                <a:lnTo>
                  <a:pt x="1346609" y="695786"/>
                </a:lnTo>
                <a:lnTo>
                  <a:pt x="1346609" y="650816"/>
                </a:lnTo>
                <a:lnTo>
                  <a:pt x="1343625" y="605928"/>
                </a:lnTo>
                <a:lnTo>
                  <a:pt x="1337657" y="561280"/>
                </a:lnTo>
                <a:lnTo>
                  <a:pt x="1328705" y="517036"/>
                </a:lnTo>
                <a:lnTo>
                  <a:pt x="1316769" y="473356"/>
                </a:lnTo>
                <a:lnTo>
                  <a:pt x="1301849" y="430402"/>
                </a:lnTo>
                <a:lnTo>
                  <a:pt x="1283944" y="388334"/>
                </a:lnTo>
                <a:lnTo>
                  <a:pt x="1263056" y="347314"/>
                </a:lnTo>
                <a:lnTo>
                  <a:pt x="1239184" y="307503"/>
                </a:lnTo>
                <a:lnTo>
                  <a:pt x="1212327" y="269063"/>
                </a:lnTo>
                <a:lnTo>
                  <a:pt x="1182487" y="232153"/>
                </a:lnTo>
                <a:lnTo>
                  <a:pt x="1149662" y="196937"/>
                </a:lnTo>
                <a:lnTo>
                  <a:pt x="1114447" y="164114"/>
                </a:lnTo>
                <a:lnTo>
                  <a:pt x="1077539" y="134275"/>
                </a:lnTo>
                <a:lnTo>
                  <a:pt x="1039100" y="107420"/>
                </a:lnTo>
                <a:lnTo>
                  <a:pt x="999289" y="83549"/>
                </a:lnTo>
                <a:lnTo>
                  <a:pt x="958270" y="62661"/>
                </a:lnTo>
                <a:lnTo>
                  <a:pt x="916203" y="44758"/>
                </a:lnTo>
                <a:lnTo>
                  <a:pt x="873249" y="29838"/>
                </a:lnTo>
                <a:lnTo>
                  <a:pt x="829569" y="17903"/>
                </a:lnTo>
                <a:lnTo>
                  <a:pt x="785325" y="8951"/>
                </a:lnTo>
                <a:lnTo>
                  <a:pt x="740678" y="2983"/>
                </a:lnTo>
                <a:lnTo>
                  <a:pt x="695789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3267062" y="4889563"/>
            <a:ext cx="7545705" cy="127000"/>
          </a:xfrm>
          <a:custGeom>
            <a:avLst/>
            <a:gdLst/>
            <a:ahLst/>
            <a:cxnLst/>
            <a:rect l="l" t="t" r="r" b="b"/>
            <a:pathLst>
              <a:path w="7545705" h="127000">
                <a:moveTo>
                  <a:pt x="0" y="0"/>
                </a:moveTo>
                <a:lnTo>
                  <a:pt x="7545311" y="0"/>
                </a:lnTo>
                <a:lnTo>
                  <a:pt x="7545311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solidFill>
            <a:srgbClr val="4BD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2463800" y="4114800"/>
            <a:ext cx="9918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 latinLnBrk="0">
              <a:spcBef>
                <a:spcPts val="100"/>
              </a:spcBef>
              <a:tabLst>
                <a:tab pos="1129665" algn="l"/>
              </a:tabLst>
            </a:pPr>
            <a:r>
              <a:rPr lang="en-US" altLang="ko-KR" sz="4000" kern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r>
              <a:rPr lang="ko-KR" altLang="en-US" sz="4000" kern="0" dirty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kern="0" dirty="0" smtClean="0">
                <a:solidFill>
                  <a:srgbClr val="46C58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컴포넌트</a:t>
            </a:r>
            <a:endParaRPr lang="ko-KR" altLang="en-US" sz="4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4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16000" y="1295400"/>
            <a:ext cx="11049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컴포넌트는 </a:t>
            </a:r>
            <a:r>
              <a:rPr lang="en-US" altLang="ko-KR" sz="3200" dirty="0" err="1"/>
              <a:t>Vue</a:t>
            </a:r>
            <a:r>
              <a:rPr lang="ko-KR" altLang="en-US" sz="3200" dirty="0"/>
              <a:t>의 가장 강력한 기능 중 </a:t>
            </a:r>
            <a:r>
              <a:rPr lang="ko-KR" altLang="en-US" sz="3200" dirty="0" smtClean="0"/>
              <a:t>하나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기본 </a:t>
            </a:r>
            <a:r>
              <a:rPr lang="en-US" altLang="ko-KR" sz="3200" dirty="0"/>
              <a:t>HTML </a:t>
            </a:r>
            <a:r>
              <a:rPr lang="ko-KR" altLang="en-US" sz="3200" dirty="0" err="1"/>
              <a:t>엘리먼트를</a:t>
            </a:r>
            <a:r>
              <a:rPr lang="ko-KR" altLang="en-US" sz="3200" dirty="0"/>
              <a:t> 확장하여 재사용 가능한 코드를 캡슐화하는 데 </a:t>
            </a:r>
            <a:r>
              <a:rPr lang="ko-KR" altLang="en-US" sz="3200" dirty="0" smtClean="0"/>
              <a:t>사용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컴포넌트는 </a:t>
            </a:r>
            <a:r>
              <a:rPr lang="en-US" altLang="ko-KR" sz="3200" dirty="0" err="1"/>
              <a:t>Vue</a:t>
            </a:r>
            <a:r>
              <a:rPr lang="ko-KR" altLang="en-US" sz="3200" dirty="0"/>
              <a:t>의 컴파일러에 의해 동작이 추가된 사용자 지정 </a:t>
            </a:r>
            <a:r>
              <a:rPr lang="ko-KR" altLang="en-US" sz="3200" dirty="0" err="1" smtClean="0"/>
              <a:t>엘리먼트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Vue</a:t>
            </a:r>
            <a:r>
              <a:rPr lang="en-US" altLang="ko-KR" sz="3200" dirty="0" smtClean="0"/>
              <a:t> </a:t>
            </a:r>
            <a:r>
              <a:rPr lang="ko-KR" altLang="en-US" sz="3200" dirty="0"/>
              <a:t>컴포넌트는 </a:t>
            </a:r>
            <a:r>
              <a:rPr lang="en-US" altLang="ko-KR" sz="3200" dirty="0" err="1"/>
              <a:t>Vue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인스턴스 임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모든 </a:t>
            </a:r>
            <a:r>
              <a:rPr lang="ko-KR" altLang="en-US" sz="3200" dirty="0" err="1" smtClean="0"/>
              <a:t>옵션객체</a:t>
            </a:r>
            <a:r>
              <a:rPr lang="ko-KR" altLang="en-US" sz="3200" dirty="0" smtClean="0"/>
              <a:t> 및 라이프사이클 훅을 사용할 수 있음</a:t>
            </a:r>
            <a:r>
              <a:rPr lang="en-US" altLang="ko-KR" sz="3200" dirty="0" smtClean="0"/>
              <a:t>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r>
              <a:rPr lang="en-US" altLang="ko-KR" sz="3200" dirty="0" smtClean="0">
                <a:sym typeface="Wingdings" panose="05000000000000000000" pitchFamily="2" charset="2"/>
              </a:rPr>
              <a:t> Vue.js </a:t>
            </a:r>
            <a:r>
              <a:rPr lang="ko-KR" altLang="en-US" sz="3200" dirty="0" smtClean="0">
                <a:sym typeface="Wingdings" panose="05000000000000000000" pitchFamily="2" charset="2"/>
              </a:rPr>
              <a:t>로 재사용 가능한 사용자 블록을 </a:t>
            </a:r>
            <a:r>
              <a:rPr lang="ko-KR" altLang="en-US" sz="3200" dirty="0" err="1" smtClean="0">
                <a:sym typeface="Wingdings" panose="05000000000000000000" pitchFamily="2" charset="2"/>
              </a:rPr>
              <a:t>만들때</a:t>
            </a:r>
            <a:r>
              <a:rPr lang="ko-KR" altLang="en-US" sz="3200" dirty="0" smtClean="0">
                <a:sym typeface="Wingdings" panose="05000000000000000000" pitchFamily="2" charset="2"/>
              </a:rPr>
              <a:t> 사용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18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509664"/>
            <a:ext cx="11049000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사용방법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41879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520" t="21262" r="6044" b="14272"/>
          <a:stretch/>
        </p:blipFill>
        <p:spPr>
          <a:xfrm>
            <a:off x="406400" y="914400"/>
            <a:ext cx="9372600" cy="79380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73200" y="2819400"/>
            <a:ext cx="6400800" cy="1143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72096" y="4311910"/>
            <a:ext cx="8154504" cy="193649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41174" y="6407410"/>
            <a:ext cx="3613426" cy="113639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6148" y="2774690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콤포넌트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인스턴스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625496" y="4267200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콤포넌트</a:t>
            </a:r>
            <a:endParaRPr lang="en-US" altLang="ko-KR" dirty="0"/>
          </a:p>
          <a:p>
            <a:pPr algn="ctr"/>
            <a:r>
              <a:rPr lang="ko-KR" altLang="en-US" dirty="0"/>
              <a:t>인스턴스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92700" y="6359395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Vue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인스턴스</a:t>
            </a:r>
            <a:endParaRPr lang="ko-KR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94079" y="5498068"/>
            <a:ext cx="3481713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ource Sans Pro"/>
              </a:rPr>
              <a:t>Data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ource Sans Pro"/>
              </a:rPr>
              <a:t>는 함수여야 합니다.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85348" y="1472680"/>
            <a:ext cx="4255052" cy="73712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52548" y="1442863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콤포넌트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68400" y="3509664"/>
            <a:ext cx="11049000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6000" dirty="0" smtClean="0"/>
              <a:t>컴포넌트</a:t>
            </a:r>
            <a:r>
              <a:rPr lang="en-US" altLang="ko-KR" sz="6000" dirty="0" smtClean="0"/>
              <a:t> </a:t>
            </a:r>
            <a:r>
              <a:rPr lang="ko-KR" altLang="en-US" sz="6000" dirty="0" smtClean="0"/>
              <a:t>전역 </a:t>
            </a:r>
            <a:r>
              <a:rPr lang="en-US" altLang="ko-KR" sz="6000" dirty="0" smtClean="0"/>
              <a:t>/ </a:t>
            </a:r>
            <a:r>
              <a:rPr lang="ko-KR" altLang="en-US" sz="6000" dirty="0" smtClean="0"/>
              <a:t>지역</a:t>
            </a:r>
            <a:endParaRPr lang="en-US" altLang="ko-KR" sz="6000" dirty="0" smtClean="0"/>
          </a:p>
        </p:txBody>
      </p:sp>
    </p:spTree>
    <p:extLst>
      <p:ext uri="{BB962C8B-B14F-4D97-AF65-F5344CB8AC3E}">
        <p14:creationId xmlns:p14="http://schemas.microsoft.com/office/powerpoint/2010/main" val="21041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3800" y="762000"/>
            <a:ext cx="13030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component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'my-component'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template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'&lt;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div&gt;</a:t>
            </a:r>
            <a:r>
              <a:rPr lang="ko-KR" alt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사용자 정의 컴포넌트 입니다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!&lt;/div&gt;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2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		return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counter 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altLang="ko-KR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63800" y="5132725"/>
            <a:ext cx="1219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template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'&lt;div&gt;</a:t>
            </a:r>
            <a:r>
              <a:rPr lang="ko-KR" alt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사용자 정의 컴포넌트 입니다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!&lt;/div&gt;'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el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'#app'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components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'my-component</a:t>
            </a:r>
            <a:r>
              <a:rPr lang="en-US" altLang="ko-KR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data</a:t>
            </a:r>
            <a:r>
              <a:rPr lang="en-US" altLang="ko-KR" sz="2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n-US" altLang="ko-KR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altLang="ko-KR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7752</TotalTime>
  <Words>216</Words>
  <Application>Microsoft Office PowerPoint</Application>
  <PresentationFormat>사용자 지정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DejaVu Sans</vt:lpstr>
      <vt:lpstr>HY견고딕</vt:lpstr>
      <vt:lpstr>Source Sans Pro</vt:lpstr>
      <vt:lpstr>맑은 고딕</vt:lpstr>
      <vt:lpstr>Arial</vt:lpstr>
      <vt:lpstr>Calibri</vt:lpstr>
      <vt:lpstr>Century Gothic</vt:lpstr>
      <vt:lpstr>Consolas</vt:lpstr>
      <vt:lpstr>Times New Roman</vt:lpstr>
      <vt:lpstr>Wingdings</vt:lpstr>
      <vt:lpstr>Office Theme</vt:lpstr>
      <vt:lpstr>Vue.js 로 개발하기 (with VisualStudio Code)</vt:lpstr>
      <vt:lpstr>01</vt:lpstr>
      <vt:lpstr>https://github.com/gninraw/VueTutorial  lecture/default.html 을 다운받으세요.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yslim</dc:creator>
  <cp:lastModifiedBy>Windows 사용자</cp:lastModifiedBy>
  <cp:revision>70</cp:revision>
  <dcterms:created xsi:type="dcterms:W3CDTF">2018-05-02T22:25:35Z</dcterms:created>
  <dcterms:modified xsi:type="dcterms:W3CDTF">2018-05-17T01:58:11Z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2018-05-02T00:00:00Z</vt:filetime>
  </property>
</Properties>
</file>