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73" r:id="rId7"/>
    <p:sldId id="274" r:id="rId8"/>
    <p:sldId id="277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8" r:id="rId22"/>
    <p:sldId id="275" r:id="rId23"/>
    <p:sldId id="276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Lato" panose="020B0604020202020204" charset="0"/>
      <p:regular r:id="rId30"/>
      <p:bold r:id="rId31"/>
      <p:italic r:id="rId32"/>
      <p:boldItalic r:id="rId33"/>
    </p:embeddedFont>
    <p:embeddedFont>
      <p:font typeface="Montserrat" panose="020B0604020202020204" charset="-52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78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471c03c0c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9471c03c0c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471c03c0c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9471c03c0c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9471c03ad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9471c03ad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9471c03ad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9471c03ad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9471c03ad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9471c03ad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9471c03adf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9471c03adf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9471c03c0c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9471c03c0c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471c03c0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471c03c0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471c03c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471c03c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471c03c0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9471c03c0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471c03c0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471c03c0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471c03c0c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9471c03c0c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471c03c0c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9471c03c0c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471c03c0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9471c03c0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9471c03ad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9471c03adf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aiga.i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tracker.edu.digital-jurist.ru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cker.edu.digital-jurist.ru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Инструкция по работе с Taiga </a:t>
            </a:r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rgbClr val="FF0000"/>
                </a:solidFill>
              </a:rPr>
              <a:t>Важное примечание</a:t>
            </a:r>
            <a:endParaRPr b="1" u="sng">
              <a:solidFill>
                <a:srgbClr val="FF0000"/>
              </a:solidFill>
            </a:endParaRPr>
          </a:p>
        </p:txBody>
      </p:sp>
      <p:sp>
        <p:nvSpPr>
          <p:cNvPr id="227" name="Google Shape;227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Taiga это бесплатное решение которое может развернуть каждый. </a:t>
            </a: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 u="sng">
                <a:solidFill>
                  <a:schemeClr val="hlink"/>
                </a:solidFill>
                <a:hlinkClick r:id="rId3"/>
              </a:rPr>
              <a:t>taiga.io</a:t>
            </a:r>
            <a:r>
              <a:rPr lang="en-GB" sz="2500"/>
              <a:t> - это пример от разработчиков</a:t>
            </a: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500" u="sng">
                <a:solidFill>
                  <a:schemeClr val="hlink"/>
                </a:solidFill>
                <a:hlinkClick r:id="rId4"/>
              </a:rPr>
              <a:t>tracker.edu.digital-jurist.ru</a:t>
            </a:r>
            <a:r>
              <a:rPr lang="en-GB" sz="2500"/>
              <a:t> -  наша тайга</a:t>
            </a:r>
            <a:endParaRPr sz="2500"/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9512" y="1"/>
            <a:ext cx="1104500" cy="11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Как войти в Taiga</a:t>
            </a:r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body" idx="1"/>
          </p:nvPr>
        </p:nvSpPr>
        <p:spPr>
          <a:xfrm>
            <a:off x="1297500" y="1026550"/>
            <a:ext cx="70389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/>
              <a:t>Переходим по ссылке -&gt; </a:t>
            </a:r>
            <a:r>
              <a:rPr lang="en-GB" sz="2100" u="sng">
                <a:solidFill>
                  <a:schemeClr val="hlink"/>
                </a:solidFill>
                <a:hlinkClick r:id="rId3"/>
              </a:rPr>
              <a:t>КЛИК</a:t>
            </a:r>
            <a:endParaRPr sz="2100"/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4580" y="1536200"/>
            <a:ext cx="6634842" cy="217932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 txBox="1"/>
          <p:nvPr/>
        </p:nvSpPr>
        <p:spPr>
          <a:xfrm>
            <a:off x="630925" y="3943875"/>
            <a:ext cx="74982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Список проектов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Обычный проект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Скрытый проект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Создание преокта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37" name="Google Shape;237;p32"/>
          <p:cNvGrpSpPr/>
          <p:nvPr/>
        </p:nvGrpSpPr>
        <p:grpSpPr>
          <a:xfrm>
            <a:off x="8378215" y="-103"/>
            <a:ext cx="765682" cy="755468"/>
            <a:chOff x="3128625" y="2286963"/>
            <a:chExt cx="731800" cy="722037"/>
          </a:xfrm>
        </p:grpSpPr>
        <p:sp>
          <p:nvSpPr>
            <p:cNvPr id="238" name="Google Shape;238;p32"/>
            <p:cNvSpPr/>
            <p:nvPr/>
          </p:nvSpPr>
          <p:spPr>
            <a:xfrm>
              <a:off x="3128625" y="2308500"/>
              <a:ext cx="722100" cy="7005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9" name="Google Shape;239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38425" y="2286963"/>
              <a:ext cx="721999" cy="7219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Scrum / Kanban разница</a:t>
            </a:r>
            <a:endParaRPr b="1"/>
          </a:p>
        </p:txBody>
      </p:sp>
      <p:pic>
        <p:nvPicPr>
          <p:cNvPr id="245" name="Google Shape;2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512" y="1"/>
            <a:ext cx="1104500" cy="11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/>
              <a:t>Kanban</a:t>
            </a:r>
            <a:endParaRPr sz="3500" b="1"/>
          </a:p>
        </p:txBody>
      </p:sp>
      <p:sp>
        <p:nvSpPr>
          <p:cNvPr id="251" name="Google Shape;251;p3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Непрерывный</a:t>
            </a:r>
            <a:r>
              <a:rPr lang="en-GB" b="1" dirty="0"/>
              <a:t> </a:t>
            </a:r>
            <a:r>
              <a:rPr lang="en-GB" b="1" dirty="0" err="1"/>
              <a:t>поток</a:t>
            </a:r>
            <a:r>
              <a:rPr lang="en-GB" b="1" dirty="0"/>
              <a:t> </a:t>
            </a:r>
            <a:r>
              <a:rPr lang="en-GB" b="1" dirty="0" err="1"/>
              <a:t>задач</a:t>
            </a:r>
            <a:r>
              <a:rPr lang="en-GB" b="1" dirty="0"/>
              <a:t>. </a:t>
            </a:r>
            <a:r>
              <a:rPr lang="en-GB" b="1" dirty="0" err="1"/>
              <a:t>Подходит</a:t>
            </a:r>
            <a:r>
              <a:rPr lang="en-GB" b="1" dirty="0"/>
              <a:t> </a:t>
            </a:r>
            <a:r>
              <a:rPr lang="en-GB" b="1" dirty="0" err="1"/>
              <a:t>идеально</a:t>
            </a:r>
            <a:r>
              <a:rPr lang="en-GB" b="1" dirty="0"/>
              <a:t> </a:t>
            </a:r>
            <a:r>
              <a:rPr lang="en-GB" b="1" dirty="0" err="1"/>
              <a:t>для</a:t>
            </a:r>
            <a:r>
              <a:rPr lang="en-GB" b="1" dirty="0"/>
              <a:t> </a:t>
            </a:r>
            <a:r>
              <a:rPr lang="en-GB" b="1" dirty="0" err="1"/>
              <a:t>мелких</a:t>
            </a:r>
            <a:r>
              <a:rPr lang="en-GB" b="1" dirty="0"/>
              <a:t> </a:t>
            </a:r>
            <a:r>
              <a:rPr lang="en-GB" b="1" dirty="0" err="1"/>
              <a:t>проектов</a:t>
            </a:r>
            <a:r>
              <a:rPr lang="en-GB" b="1" dirty="0"/>
              <a:t>, </a:t>
            </a:r>
            <a:r>
              <a:rPr lang="en-GB" b="1" dirty="0" err="1"/>
              <a:t>где</a:t>
            </a:r>
            <a:r>
              <a:rPr lang="en-GB" b="1" dirty="0"/>
              <a:t> </a:t>
            </a:r>
            <a:r>
              <a:rPr lang="en-GB" b="1" dirty="0" err="1"/>
              <a:t>не</a:t>
            </a:r>
            <a:r>
              <a:rPr lang="en-GB" b="1" dirty="0"/>
              <a:t> </a:t>
            </a:r>
            <a:r>
              <a:rPr lang="en-GB" b="1" dirty="0" err="1"/>
              <a:t>планируется</a:t>
            </a:r>
            <a:r>
              <a:rPr lang="en-GB" b="1" dirty="0"/>
              <a:t> </a:t>
            </a:r>
            <a:r>
              <a:rPr lang="en-GB" b="1" dirty="0" err="1"/>
              <a:t>сопровождение</a:t>
            </a:r>
            <a:r>
              <a:rPr lang="en-GB" b="1" dirty="0"/>
              <a:t>.  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52" name="Google Shape;252;p34"/>
          <p:cNvPicPr preferRelativeResize="0"/>
          <p:nvPr/>
        </p:nvPicPr>
        <p:blipFill rotWithShape="1">
          <a:blip r:embed="rId3">
            <a:alphaModFix/>
          </a:blip>
          <a:srcRect l="3908" r="1466"/>
          <a:stretch/>
        </p:blipFill>
        <p:spPr>
          <a:xfrm>
            <a:off x="661352" y="1567550"/>
            <a:ext cx="4142523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9512" y="1"/>
            <a:ext cx="1104500" cy="11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/>
              <a:t>Scrum</a:t>
            </a:r>
            <a:endParaRPr sz="3500" b="1"/>
          </a:p>
        </p:txBody>
      </p:sp>
      <p:sp>
        <p:nvSpPr>
          <p:cNvPr id="259" name="Google Shape;259;p3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Все</a:t>
            </a:r>
            <a:r>
              <a:rPr lang="en-GB" dirty="0"/>
              <a:t> </a:t>
            </a:r>
            <a:r>
              <a:rPr lang="en-GB" dirty="0" err="1"/>
              <a:t>тоже</a:t>
            </a:r>
            <a:r>
              <a:rPr lang="en-GB" dirty="0"/>
              <a:t> </a:t>
            </a:r>
            <a:r>
              <a:rPr lang="en-GB" dirty="0" err="1"/>
              <a:t>самое</a:t>
            </a:r>
            <a:r>
              <a:rPr lang="en-GB" dirty="0"/>
              <a:t>, </a:t>
            </a:r>
            <a:r>
              <a:rPr lang="en-GB" dirty="0" err="1"/>
              <a:t>но</a:t>
            </a:r>
            <a:r>
              <a:rPr lang="en-GB" dirty="0"/>
              <a:t> </a:t>
            </a:r>
            <a:r>
              <a:rPr lang="en-GB" dirty="0" err="1"/>
              <a:t>данный</a:t>
            </a:r>
            <a:r>
              <a:rPr lang="en-GB" dirty="0"/>
              <a:t> </a:t>
            </a:r>
            <a:r>
              <a:rPr lang="en-GB" dirty="0" err="1"/>
              <a:t>подход</a:t>
            </a:r>
            <a:r>
              <a:rPr lang="en-GB" dirty="0"/>
              <a:t> </a:t>
            </a:r>
            <a:r>
              <a:rPr lang="en-GB" dirty="0" err="1"/>
              <a:t>позволяет</a:t>
            </a:r>
            <a:r>
              <a:rPr lang="en-GB" dirty="0"/>
              <a:t> </a:t>
            </a:r>
            <a:r>
              <a:rPr lang="en-GB" dirty="0" err="1"/>
              <a:t>упаковывать</a:t>
            </a:r>
            <a:r>
              <a:rPr lang="en-GB" dirty="0"/>
              <a:t> </a:t>
            </a:r>
            <a:r>
              <a:rPr lang="en-GB" dirty="0" err="1"/>
              <a:t>разом</a:t>
            </a:r>
            <a:r>
              <a:rPr lang="en-GB" dirty="0"/>
              <a:t> </a:t>
            </a:r>
            <a:r>
              <a:rPr lang="en-GB" dirty="0" err="1"/>
              <a:t>несколько</a:t>
            </a:r>
            <a:r>
              <a:rPr lang="en-GB" dirty="0"/>
              <a:t> </a:t>
            </a:r>
            <a:r>
              <a:rPr lang="en-GB" dirty="0" err="1"/>
              <a:t>канбан</a:t>
            </a:r>
            <a:r>
              <a:rPr lang="en-GB" dirty="0"/>
              <a:t> </a:t>
            </a:r>
            <a:r>
              <a:rPr lang="en-GB" dirty="0" err="1"/>
              <a:t>досок</a:t>
            </a:r>
            <a:r>
              <a:rPr lang="en-GB" dirty="0"/>
              <a:t> в </a:t>
            </a:r>
            <a:r>
              <a:rPr lang="en-GB" dirty="0" err="1"/>
              <a:t>рамках</a:t>
            </a:r>
            <a:r>
              <a:rPr lang="en-GB" dirty="0"/>
              <a:t> </a:t>
            </a:r>
            <a:r>
              <a:rPr lang="en-GB" dirty="0" err="1"/>
              <a:t>одной</a:t>
            </a:r>
            <a:r>
              <a:rPr lang="en-GB" dirty="0"/>
              <a:t> </a:t>
            </a:r>
            <a:r>
              <a:rPr lang="en-GB" dirty="0" err="1"/>
              <a:t>разработки</a:t>
            </a:r>
            <a:r>
              <a:rPr lang="en-GB" dirty="0"/>
              <a:t>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60" name="Google Shape;2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505325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9512" y="1"/>
            <a:ext cx="1104500" cy="11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6"/>
          <p:cNvPicPr preferRelativeResize="0"/>
          <p:nvPr/>
        </p:nvPicPr>
        <p:blipFill rotWithShape="1">
          <a:blip r:embed="rId3">
            <a:alphaModFix/>
          </a:blip>
          <a:srcRect l="64383"/>
          <a:stretch/>
        </p:blipFill>
        <p:spPr>
          <a:xfrm>
            <a:off x="1820287" y="1368263"/>
            <a:ext cx="1863100" cy="240697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267" name="Google Shape;267;p36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600" b="1">
                <a:latin typeface="Lato"/>
                <a:ea typeface="Lato"/>
                <a:cs typeface="Lato"/>
                <a:sym typeface="Lato"/>
              </a:rPr>
              <a:t>2. Создание проекта</a:t>
            </a:r>
            <a:endParaRPr sz="3200" b="1"/>
          </a:p>
        </p:txBody>
      </p:sp>
      <p:pic>
        <p:nvPicPr>
          <p:cNvPr id="268" name="Google Shape;268;p36"/>
          <p:cNvPicPr preferRelativeResize="0"/>
          <p:nvPr/>
        </p:nvPicPr>
        <p:blipFill rotWithShape="1">
          <a:blip r:embed="rId4">
            <a:alphaModFix/>
          </a:blip>
          <a:srcRect l="25441" r="36403"/>
          <a:stretch/>
        </p:blipFill>
        <p:spPr>
          <a:xfrm>
            <a:off x="5077838" y="1368275"/>
            <a:ext cx="2794521" cy="240695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</p:pic>
      <p:cxnSp>
        <p:nvCxnSpPr>
          <p:cNvPr id="269" name="Google Shape;269;p36"/>
          <p:cNvCxnSpPr>
            <a:stCxn id="266" idx="3"/>
            <a:endCxn id="268" idx="1"/>
          </p:cNvCxnSpPr>
          <p:nvPr/>
        </p:nvCxnSpPr>
        <p:spPr>
          <a:xfrm>
            <a:off x="3683387" y="2571750"/>
            <a:ext cx="139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0" name="Google Shape;270;p36"/>
          <p:cNvSpPr/>
          <p:nvPr/>
        </p:nvSpPr>
        <p:spPr>
          <a:xfrm>
            <a:off x="5248125" y="2468375"/>
            <a:ext cx="2094900" cy="367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71" name="Google Shape;271;p36"/>
          <p:cNvGrpSpPr/>
          <p:nvPr/>
        </p:nvGrpSpPr>
        <p:grpSpPr>
          <a:xfrm>
            <a:off x="8378215" y="-103"/>
            <a:ext cx="765682" cy="755468"/>
            <a:chOff x="3128625" y="2286963"/>
            <a:chExt cx="731800" cy="722037"/>
          </a:xfrm>
        </p:grpSpPr>
        <p:sp>
          <p:nvSpPr>
            <p:cNvPr id="272" name="Google Shape;272;p36"/>
            <p:cNvSpPr/>
            <p:nvPr/>
          </p:nvSpPr>
          <p:spPr>
            <a:xfrm>
              <a:off x="3128625" y="2308500"/>
              <a:ext cx="722100" cy="7005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73" name="Google Shape;273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38425" y="2286963"/>
              <a:ext cx="721999" cy="7219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925" y="1066000"/>
            <a:ext cx="5814151" cy="36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7"/>
          <p:cNvSpPr txBox="1">
            <a:spLocks noGrp="1"/>
          </p:cNvSpPr>
          <p:nvPr>
            <p:ph type="title" idx="4294967295"/>
          </p:nvPr>
        </p:nvSpPr>
        <p:spPr>
          <a:xfrm>
            <a:off x="1289975" y="281125"/>
            <a:ext cx="70389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Lato"/>
                <a:ea typeface="Lato"/>
                <a:cs typeface="Lato"/>
                <a:sym typeface="Lato"/>
              </a:rPr>
              <a:t>2. Создание проекта</a:t>
            </a:r>
            <a:endParaRPr sz="3200" b="1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</p:txBody>
      </p:sp>
      <p:grpSp>
        <p:nvGrpSpPr>
          <p:cNvPr id="280" name="Google Shape;280;p37"/>
          <p:cNvGrpSpPr/>
          <p:nvPr/>
        </p:nvGrpSpPr>
        <p:grpSpPr>
          <a:xfrm>
            <a:off x="8378215" y="-103"/>
            <a:ext cx="765682" cy="755468"/>
            <a:chOff x="3128625" y="2286963"/>
            <a:chExt cx="731800" cy="722037"/>
          </a:xfrm>
        </p:grpSpPr>
        <p:sp>
          <p:nvSpPr>
            <p:cNvPr id="281" name="Google Shape;281;p37"/>
            <p:cNvSpPr/>
            <p:nvPr/>
          </p:nvSpPr>
          <p:spPr>
            <a:xfrm>
              <a:off x="3128625" y="2308500"/>
              <a:ext cx="722100" cy="7005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82" name="Google Shape;282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38425" y="2286963"/>
              <a:ext cx="721999" cy="7219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50" y="926988"/>
            <a:ext cx="3952700" cy="32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8"/>
          <p:cNvSpPr txBox="1">
            <a:spLocks noGrp="1"/>
          </p:cNvSpPr>
          <p:nvPr>
            <p:ph type="title" idx="4294967295"/>
          </p:nvPr>
        </p:nvSpPr>
        <p:spPr>
          <a:xfrm>
            <a:off x="1289975" y="281125"/>
            <a:ext cx="70389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3. Создание карточки</a:t>
            </a:r>
            <a:endParaRPr b="1"/>
          </a:p>
        </p:txBody>
      </p:sp>
      <p:grpSp>
        <p:nvGrpSpPr>
          <p:cNvPr id="289" name="Google Shape;289;p38"/>
          <p:cNvGrpSpPr/>
          <p:nvPr/>
        </p:nvGrpSpPr>
        <p:grpSpPr>
          <a:xfrm>
            <a:off x="4407075" y="1881000"/>
            <a:ext cx="4422600" cy="1381500"/>
            <a:chOff x="4429600" y="2511725"/>
            <a:chExt cx="4422600" cy="1381500"/>
          </a:xfrm>
        </p:grpSpPr>
        <p:sp>
          <p:nvSpPr>
            <p:cNvPr id="290" name="Google Shape;290;p38"/>
            <p:cNvSpPr/>
            <p:nvPr/>
          </p:nvSpPr>
          <p:spPr>
            <a:xfrm>
              <a:off x="4429600" y="2511725"/>
              <a:ext cx="4422600" cy="138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1" name="Google Shape;291;p38"/>
            <p:cNvSpPr txBox="1"/>
            <p:nvPr/>
          </p:nvSpPr>
          <p:spPr>
            <a:xfrm>
              <a:off x="4429600" y="2511725"/>
              <a:ext cx="44226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449999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Красное</a:t>
              </a:r>
              <a:r>
                <a:rPr lang="en-GB" sz="1600">
                  <a:latin typeface="Calibri"/>
                  <a:ea typeface="Calibri"/>
                  <a:cs typeface="Calibri"/>
                  <a:sym typeface="Calibri"/>
                </a:rPr>
                <a:t> - Имя, описание, файлы задачи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449999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00FF00"/>
                  </a:solidFill>
                  <a:latin typeface="Calibri"/>
                  <a:ea typeface="Calibri"/>
                  <a:cs typeface="Calibri"/>
                  <a:sym typeface="Calibri"/>
                </a:rPr>
                <a:t>Зеленое</a:t>
              </a:r>
              <a:r>
                <a:rPr lang="en-GB" sz="1600">
                  <a:latin typeface="Calibri"/>
                  <a:ea typeface="Calibri"/>
                  <a:cs typeface="Calibri"/>
                  <a:sym typeface="Calibri"/>
                </a:rPr>
                <a:t> - назначить ответственных за эту задачу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449999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Синие</a:t>
              </a:r>
              <a:r>
                <a:rPr lang="en-GB" sz="1600">
                  <a:latin typeface="Calibri"/>
                  <a:ea typeface="Calibri"/>
                  <a:cs typeface="Calibri"/>
                  <a:sym typeface="Calibri"/>
                </a:rPr>
                <a:t> - установить сроки задачи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449999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highlight>
                    <a:srgbClr val="FFE599"/>
                  </a:highlight>
                  <a:latin typeface="Calibri"/>
                  <a:ea typeface="Calibri"/>
                  <a:cs typeface="Calibri"/>
                  <a:sym typeface="Calibri"/>
                </a:rPr>
                <a:t>Придумайте наполнение карточки</a:t>
              </a:r>
              <a:endParaRPr sz="1600">
                <a:highlight>
                  <a:srgbClr val="FFE599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" name="Google Shape;292;p38"/>
          <p:cNvGrpSpPr/>
          <p:nvPr/>
        </p:nvGrpSpPr>
        <p:grpSpPr>
          <a:xfrm>
            <a:off x="8378215" y="-103"/>
            <a:ext cx="765682" cy="755468"/>
            <a:chOff x="3128625" y="2286963"/>
            <a:chExt cx="731800" cy="722037"/>
          </a:xfrm>
        </p:grpSpPr>
        <p:sp>
          <p:nvSpPr>
            <p:cNvPr id="293" name="Google Shape;293;p38"/>
            <p:cNvSpPr/>
            <p:nvPr/>
          </p:nvSpPr>
          <p:spPr>
            <a:xfrm>
              <a:off x="3128625" y="2308500"/>
              <a:ext cx="722100" cy="7005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94" name="Google Shape;294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38425" y="2286963"/>
              <a:ext cx="721999" cy="7219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9"/>
          <p:cNvPicPr preferRelativeResize="0"/>
          <p:nvPr/>
        </p:nvPicPr>
        <p:blipFill rotWithShape="1">
          <a:blip r:embed="rId3">
            <a:alphaModFix/>
          </a:blip>
          <a:srcRect b="60577"/>
          <a:stretch/>
        </p:blipFill>
        <p:spPr>
          <a:xfrm>
            <a:off x="217000" y="1225000"/>
            <a:ext cx="8574998" cy="17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9"/>
          <p:cNvSpPr txBox="1">
            <a:spLocks noGrp="1"/>
          </p:cNvSpPr>
          <p:nvPr>
            <p:ph type="title" idx="4294967295"/>
          </p:nvPr>
        </p:nvSpPr>
        <p:spPr>
          <a:xfrm>
            <a:off x="1289975" y="281125"/>
            <a:ext cx="70389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4. Менеджмент карточки</a:t>
            </a:r>
            <a:endParaRPr b="1"/>
          </a:p>
        </p:txBody>
      </p:sp>
      <p:cxnSp>
        <p:nvCxnSpPr>
          <p:cNvPr id="301" name="Google Shape;301;p39"/>
          <p:cNvCxnSpPr/>
          <p:nvPr/>
        </p:nvCxnSpPr>
        <p:spPr>
          <a:xfrm rot="10800000">
            <a:off x="2540331" y="2266750"/>
            <a:ext cx="0" cy="1237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2" name="Google Shape;302;p39"/>
          <p:cNvCxnSpPr/>
          <p:nvPr/>
        </p:nvCxnSpPr>
        <p:spPr>
          <a:xfrm rot="10800000">
            <a:off x="4158786" y="2566750"/>
            <a:ext cx="0" cy="937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39"/>
          <p:cNvCxnSpPr/>
          <p:nvPr/>
        </p:nvCxnSpPr>
        <p:spPr>
          <a:xfrm rot="10800000">
            <a:off x="5686697" y="2274250"/>
            <a:ext cx="0" cy="1252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39"/>
          <p:cNvCxnSpPr/>
          <p:nvPr/>
        </p:nvCxnSpPr>
        <p:spPr>
          <a:xfrm rot="10800000">
            <a:off x="7191973" y="2248000"/>
            <a:ext cx="0" cy="1305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39"/>
          <p:cNvCxnSpPr/>
          <p:nvPr/>
        </p:nvCxnSpPr>
        <p:spPr>
          <a:xfrm rot="10800000">
            <a:off x="1061313" y="2330500"/>
            <a:ext cx="0" cy="1237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06" name="Google Shape;306;p39"/>
          <p:cNvSpPr txBox="1"/>
          <p:nvPr/>
        </p:nvSpPr>
        <p:spPr>
          <a:xfrm>
            <a:off x="217000" y="3568000"/>
            <a:ext cx="1431900" cy="9375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Список всех задач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39"/>
          <p:cNvSpPr txBox="1"/>
          <p:nvPr/>
        </p:nvSpPr>
        <p:spPr>
          <a:xfrm>
            <a:off x="1873452" y="3568000"/>
            <a:ext cx="1431900" cy="9375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Список всех задач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39"/>
          <p:cNvSpPr txBox="1"/>
          <p:nvPr/>
        </p:nvSpPr>
        <p:spPr>
          <a:xfrm>
            <a:off x="3442843" y="3568000"/>
            <a:ext cx="1431900" cy="9375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Задачи над  которыми сейчас работают 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39"/>
          <p:cNvSpPr txBox="1"/>
          <p:nvPr/>
        </p:nvSpPr>
        <p:spPr>
          <a:xfrm>
            <a:off x="4970763" y="3568000"/>
            <a:ext cx="1431900" cy="9375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То, что должен проверить преподаватель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39"/>
          <p:cNvSpPr txBox="1"/>
          <p:nvPr/>
        </p:nvSpPr>
        <p:spPr>
          <a:xfrm>
            <a:off x="6498683" y="3568000"/>
            <a:ext cx="1339200" cy="9375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Задача закрыта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1" name="Google Shape;311;p39"/>
          <p:cNvCxnSpPr/>
          <p:nvPr/>
        </p:nvCxnSpPr>
        <p:spPr>
          <a:xfrm rot="10800000">
            <a:off x="8344682" y="2296750"/>
            <a:ext cx="0" cy="1305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12" name="Google Shape;312;p39"/>
          <p:cNvSpPr txBox="1"/>
          <p:nvPr/>
        </p:nvSpPr>
        <p:spPr>
          <a:xfrm>
            <a:off x="7933962" y="3568000"/>
            <a:ext cx="960600" cy="9375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Не удалось решить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13" name="Google Shape;313;p39"/>
          <p:cNvGrpSpPr/>
          <p:nvPr/>
        </p:nvGrpSpPr>
        <p:grpSpPr>
          <a:xfrm>
            <a:off x="8378215" y="-103"/>
            <a:ext cx="765682" cy="755468"/>
            <a:chOff x="3128625" y="2286963"/>
            <a:chExt cx="731800" cy="722037"/>
          </a:xfrm>
        </p:grpSpPr>
        <p:sp>
          <p:nvSpPr>
            <p:cNvPr id="314" name="Google Shape;314;p39"/>
            <p:cNvSpPr/>
            <p:nvPr/>
          </p:nvSpPr>
          <p:spPr>
            <a:xfrm>
              <a:off x="3128625" y="2308500"/>
              <a:ext cx="722100" cy="7005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15" name="Google Shape;315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38425" y="2286963"/>
              <a:ext cx="721999" cy="7219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>
            <a:spLocks noGrp="1"/>
          </p:cNvSpPr>
          <p:nvPr>
            <p:ph type="title" idx="4294967295"/>
          </p:nvPr>
        </p:nvSpPr>
        <p:spPr>
          <a:xfrm>
            <a:off x="1289975" y="281125"/>
            <a:ext cx="70389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5. Совместная работа внутри одной карточки</a:t>
            </a:r>
            <a:endParaRPr b="1"/>
          </a:p>
        </p:txBody>
      </p:sp>
      <p:sp>
        <p:nvSpPr>
          <p:cNvPr id="321" name="Google Shape;321;p40"/>
          <p:cNvSpPr txBox="1"/>
          <p:nvPr/>
        </p:nvSpPr>
        <p:spPr>
          <a:xfrm>
            <a:off x="1273175" y="1342500"/>
            <a:ext cx="70725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 b="1">
                <a:solidFill>
                  <a:schemeClr val="lt1"/>
                </a:solidFill>
              </a:rPr>
              <a:t>Четкое Название и Описание:</a:t>
            </a:r>
            <a:r>
              <a:rPr lang="en-GB">
                <a:solidFill>
                  <a:schemeClr val="lt1"/>
                </a:solidFill>
              </a:rPr>
              <a:t> </a:t>
            </a:r>
            <a:r>
              <a:rPr lang="en-GB">
                <a:solidFill>
                  <a:srgbClr val="666666"/>
                </a:solidFill>
              </a:rPr>
              <a:t>Дайте карточке краткое, но понятное название и подробное описание задачи.</a:t>
            </a:r>
            <a:endParaRPr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 b="1">
                <a:solidFill>
                  <a:schemeClr val="lt1"/>
                </a:solidFill>
              </a:rPr>
              <a:t>Назначение Ответственных и Сроков: </a:t>
            </a:r>
            <a:r>
              <a:rPr lang="en-GB">
                <a:solidFill>
                  <a:srgbClr val="666666"/>
                </a:solidFill>
              </a:rPr>
              <a:t>Назначьте карточку конкретным лицам и установите сроки для отслеживания прогресса.</a:t>
            </a:r>
            <a:endParaRPr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 b="1">
                <a:solidFill>
                  <a:schemeClr val="lt1"/>
                </a:solidFill>
              </a:rPr>
              <a:t>Использование Меток и Проверочных Списков:</a:t>
            </a:r>
            <a:r>
              <a:rPr lang="en-GB">
                <a:solidFill>
                  <a:srgbClr val="666666"/>
                </a:solidFill>
              </a:rPr>
              <a:t> Применяйте метки для категоризации и используйте проверочные списки для разбивки задач на подзадачи.</a:t>
            </a:r>
            <a:endParaRPr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 b="1">
                <a:solidFill>
                  <a:schemeClr val="lt1"/>
                </a:solidFill>
              </a:rPr>
              <a:t>Активная Коммуникация: </a:t>
            </a:r>
            <a:r>
              <a:rPr lang="en-GB">
                <a:solidFill>
                  <a:srgbClr val="666666"/>
                </a:solidFill>
              </a:rPr>
              <a:t>Используйте раздел комментариев для обсуждения задачи, обратной связи и обновлений по прогрессу.</a:t>
            </a:r>
            <a:endParaRPr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 b="1">
                <a:solidFill>
                  <a:schemeClr val="lt1"/>
                </a:solidFill>
              </a:rPr>
              <a:t>Организация и Обновление:</a:t>
            </a:r>
            <a:r>
              <a:rPr lang="en-GB">
                <a:solidFill>
                  <a:schemeClr val="lt1"/>
                </a:solidFill>
              </a:rPr>
              <a:t> </a:t>
            </a:r>
            <a:r>
              <a:rPr lang="en-GB">
                <a:solidFill>
                  <a:srgbClr val="666666"/>
                </a:solidFill>
              </a:rPr>
              <a:t>Регулярно обновляйте статус карточек и организуйте их по приоритетам для эффективного управления задачами.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22" name="Google Shape;3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512" y="1"/>
            <a:ext cx="1104500" cy="11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6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Обозначения в презентации:</a:t>
            </a:r>
            <a:endParaRPr sz="4500"/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1"/>
          </p:nvPr>
        </p:nvSpPr>
        <p:spPr>
          <a:xfrm>
            <a:off x="311700" y="1738750"/>
            <a:ext cx="8520600" cy="12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Каждый слайд имеет пиктограмму в верхнем левом углу: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26"/>
          <p:cNvGrpSpPr/>
          <p:nvPr/>
        </p:nvGrpSpPr>
        <p:grpSpPr>
          <a:xfrm>
            <a:off x="2421779" y="2969776"/>
            <a:ext cx="489208" cy="482682"/>
            <a:chOff x="3128625" y="2286963"/>
            <a:chExt cx="731800" cy="722037"/>
          </a:xfrm>
        </p:grpSpPr>
        <p:sp>
          <p:nvSpPr>
            <p:cNvPr id="188" name="Google Shape;188;p26"/>
            <p:cNvSpPr/>
            <p:nvPr/>
          </p:nvSpPr>
          <p:spPr>
            <a:xfrm>
              <a:off x="3128625" y="2308500"/>
              <a:ext cx="722100" cy="7005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9" name="Google Shape;189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38425" y="2286963"/>
              <a:ext cx="721999" cy="7219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1700" y="3520074"/>
            <a:ext cx="489191" cy="4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/>
        </p:nvSpPr>
        <p:spPr>
          <a:xfrm>
            <a:off x="3062164" y="3094177"/>
            <a:ext cx="2721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Практика  (делаем руками)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Теория (просто читаем)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Постановка задачи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9101" y="4076900"/>
            <a:ext cx="514550" cy="5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C21EC63-C621-4824-B0C0-86563B3B6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457" y="1478909"/>
            <a:ext cx="7038900" cy="2911200"/>
          </a:xfrm>
        </p:spPr>
        <p:txBody>
          <a:bodyPr>
            <a:normAutofit lnSpcReduction="10000"/>
          </a:bodyPr>
          <a:lstStyle/>
          <a:p>
            <a:pPr marL="146050" indent="0">
              <a:buNone/>
            </a:pPr>
            <a:r>
              <a:rPr lang="ru-RU" sz="1600" dirty="0"/>
              <a:t>Представьте, что вы создаете стенгазету, вы уже выбрали тему газеты, подобрали фотографии, создали общий дизайн газеты. Пару ребят из вашей команды пошли брать интервью у учителя, который недавно стал учителем года,  и брать интервью у спортсменов, которые выиграли соревнования по баскетболу. Ваш дизайнер уже начал верстать (создавать макет в специальном приложении) газету. Остальным нужно будет подготовить статьи для газеты, потом корректировать и редактировать, а потом уже их распечатать</a:t>
            </a:r>
          </a:p>
          <a:p>
            <a:pPr marL="146050" indent="0">
              <a:buNone/>
            </a:pPr>
            <a:br>
              <a:rPr lang="ru-RU" sz="1600" dirty="0"/>
            </a:br>
            <a:endParaRPr lang="ru-RU" sz="1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896B8D1-AF37-4AAA-A7D7-9ACBD1DD6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209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00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A1B0B-4F5D-4474-8F9F-89CD4B58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14" y="-745640"/>
            <a:ext cx="6254025" cy="3521100"/>
          </a:xfrm>
        </p:spPr>
        <p:txBody>
          <a:bodyPr/>
          <a:lstStyle/>
          <a:p>
            <a:r>
              <a:rPr lang="ru-RU" dirty="0"/>
              <a:t>Вопросы на закрепление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F6188C1-F35D-4A23-A074-535505598A64}"/>
              </a:ext>
            </a:extLst>
          </p:cNvPr>
          <p:cNvSpPr/>
          <p:nvPr/>
        </p:nvSpPr>
        <p:spPr>
          <a:xfrm>
            <a:off x="226853" y="2249201"/>
            <a:ext cx="5217665" cy="2080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68300">
              <a:lnSpc>
                <a:spcPct val="115000"/>
              </a:lnSpc>
              <a:buClr>
                <a:schemeClr val="lt1"/>
              </a:buClr>
              <a:buSzPts val="2200"/>
              <a:buFont typeface="Lato"/>
              <a:buAutoNum type="arabicPeriod"/>
            </a:pPr>
            <a:r>
              <a:rPr lang="ru-RU" sz="2200" dirty="0">
                <a:solidFill>
                  <a:schemeClr val="lt1"/>
                </a:solidFill>
                <a:sym typeface="Lato"/>
              </a:rPr>
              <a:t>Что такое методология?</a:t>
            </a:r>
          </a:p>
          <a:p>
            <a:pPr marL="457200" indent="-368300">
              <a:lnSpc>
                <a:spcPct val="115000"/>
              </a:lnSpc>
              <a:buClr>
                <a:schemeClr val="lt1"/>
              </a:buClr>
              <a:buSzPts val="2200"/>
              <a:buFont typeface="Lato"/>
              <a:buAutoNum type="arabicPeriod"/>
            </a:pPr>
            <a:r>
              <a:rPr lang="ru-RU" sz="2200" dirty="0">
                <a:solidFill>
                  <a:schemeClr val="lt1"/>
                </a:solidFill>
                <a:sym typeface="Lato"/>
              </a:rPr>
              <a:t>Что такое </a:t>
            </a:r>
            <a:r>
              <a:rPr lang="ru-RU" sz="2200" dirty="0" err="1">
                <a:solidFill>
                  <a:schemeClr val="lt1"/>
                </a:solidFill>
                <a:sym typeface="Lato"/>
              </a:rPr>
              <a:t>agile</a:t>
            </a:r>
            <a:r>
              <a:rPr lang="ru-RU" sz="2200" dirty="0">
                <a:solidFill>
                  <a:schemeClr val="lt1"/>
                </a:solidFill>
                <a:sym typeface="Lato"/>
              </a:rPr>
              <a:t>?</a:t>
            </a:r>
          </a:p>
          <a:p>
            <a:pPr marL="457200" indent="-368300">
              <a:lnSpc>
                <a:spcPct val="115000"/>
              </a:lnSpc>
              <a:buClr>
                <a:schemeClr val="lt1"/>
              </a:buClr>
              <a:buSzPts val="2200"/>
              <a:buFont typeface="Lato"/>
              <a:buAutoNum type="arabicPeriod"/>
            </a:pPr>
            <a:r>
              <a:rPr lang="ru-RU" sz="2200" dirty="0">
                <a:solidFill>
                  <a:schemeClr val="lt1"/>
                </a:solidFill>
                <a:sym typeface="Lato"/>
              </a:rPr>
              <a:t>Для чего мы используем </a:t>
            </a:r>
            <a:r>
              <a:rPr lang="ru-RU" sz="2200" dirty="0" err="1">
                <a:solidFill>
                  <a:schemeClr val="lt1"/>
                </a:solidFill>
                <a:sym typeface="Lato"/>
              </a:rPr>
              <a:t>канбан</a:t>
            </a:r>
            <a:r>
              <a:rPr lang="ru-RU" sz="2200" dirty="0">
                <a:solidFill>
                  <a:schemeClr val="lt1"/>
                </a:solidFill>
                <a:sym typeface="Lato"/>
              </a:rPr>
              <a:t>?</a:t>
            </a:r>
          </a:p>
          <a:p>
            <a:pPr marL="457200" indent="-368300">
              <a:lnSpc>
                <a:spcPct val="115000"/>
              </a:lnSpc>
              <a:buClr>
                <a:schemeClr val="lt1"/>
              </a:buClr>
              <a:buSzPts val="2200"/>
              <a:buFont typeface="Lato"/>
              <a:buAutoNum type="arabicPeriod"/>
            </a:pPr>
            <a:r>
              <a:rPr lang="ru-RU" sz="2200" dirty="0">
                <a:solidFill>
                  <a:schemeClr val="lt1"/>
                </a:solidFill>
                <a:sym typeface="Lato"/>
              </a:rPr>
              <a:t>Что было самым трудным?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615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A1B0B-4F5D-4474-8F9F-89CD4B58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14" y="-745640"/>
            <a:ext cx="6254025" cy="3521100"/>
          </a:xfrm>
        </p:spPr>
        <p:txBody>
          <a:bodyPr/>
          <a:lstStyle/>
          <a:p>
            <a:r>
              <a:rPr lang="ru-RU" dirty="0"/>
              <a:t>Вопросы на закрепление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F6188C1-F35D-4A23-A074-535505598A64}"/>
              </a:ext>
            </a:extLst>
          </p:cNvPr>
          <p:cNvSpPr/>
          <p:nvPr/>
        </p:nvSpPr>
        <p:spPr>
          <a:xfrm>
            <a:off x="268734" y="1753610"/>
            <a:ext cx="521766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800" indent="-342900" fontAlgn="base">
              <a:lnSpc>
                <a:spcPct val="115000"/>
              </a:lnSpc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ru-RU" dirty="0">
                <a:solidFill>
                  <a:schemeClr val="lt1"/>
                </a:solidFill>
              </a:rPr>
              <a:t>На что похож </a:t>
            </a:r>
            <a:r>
              <a:rPr lang="ru-RU" dirty="0" err="1">
                <a:solidFill>
                  <a:schemeClr val="lt1"/>
                </a:solidFill>
              </a:rPr>
              <a:t>канбан</a:t>
            </a:r>
            <a:r>
              <a:rPr lang="ru-RU" dirty="0">
                <a:solidFill>
                  <a:schemeClr val="lt1"/>
                </a:solidFill>
              </a:rPr>
              <a:t>?</a:t>
            </a:r>
          </a:p>
          <a:p>
            <a:pPr marL="984250" lvl="1" indent="-538163" fontAlgn="base">
              <a:lnSpc>
                <a:spcPct val="115000"/>
              </a:lnSpc>
              <a:buClr>
                <a:schemeClr val="lt1"/>
              </a:buClr>
              <a:buSzPct val="100000"/>
              <a:buFont typeface="+mj-lt"/>
              <a:buAutoNum type="alphaLcParenR"/>
            </a:pPr>
            <a:r>
              <a:rPr lang="ru-RU" dirty="0">
                <a:solidFill>
                  <a:schemeClr val="lt1"/>
                </a:solidFill>
              </a:rPr>
              <a:t>Доска с маркерами</a:t>
            </a:r>
          </a:p>
          <a:p>
            <a:pPr marL="984250" lvl="1" indent="-538163" fontAlgn="base">
              <a:lnSpc>
                <a:spcPct val="115000"/>
              </a:lnSpc>
              <a:buClr>
                <a:schemeClr val="lt1"/>
              </a:buClr>
              <a:buSzPct val="100000"/>
              <a:buFont typeface="+mj-lt"/>
              <a:buAutoNum type="alphaLcParenR"/>
            </a:pPr>
            <a:r>
              <a:rPr lang="ru-RU" dirty="0">
                <a:solidFill>
                  <a:schemeClr val="lt1"/>
                </a:solidFill>
              </a:rPr>
              <a:t>Доска со стикерами </a:t>
            </a:r>
          </a:p>
          <a:p>
            <a:pPr marL="984250" lvl="1" indent="-538163" fontAlgn="base">
              <a:lnSpc>
                <a:spcPct val="115000"/>
              </a:lnSpc>
              <a:buClr>
                <a:schemeClr val="lt1"/>
              </a:buClr>
              <a:buSzPct val="100000"/>
              <a:buFont typeface="+mj-lt"/>
              <a:buAutoNum type="alphaLcParenR"/>
            </a:pPr>
            <a:r>
              <a:rPr lang="ru-RU" dirty="0">
                <a:solidFill>
                  <a:schemeClr val="lt1"/>
                </a:solidFill>
              </a:rPr>
              <a:t>Кабан</a:t>
            </a:r>
          </a:p>
          <a:p>
            <a:pPr marL="984250" lvl="1" indent="-538163" fontAlgn="base">
              <a:lnSpc>
                <a:spcPct val="115000"/>
              </a:lnSpc>
              <a:buClr>
                <a:schemeClr val="lt1"/>
              </a:buClr>
              <a:buSzPct val="100000"/>
              <a:buFont typeface="+mj-lt"/>
              <a:buAutoNum type="alphaLcParenR"/>
            </a:pPr>
            <a:r>
              <a:rPr lang="ru-RU" dirty="0">
                <a:solidFill>
                  <a:schemeClr val="lt1"/>
                </a:solidFill>
              </a:rPr>
              <a:t>Доска с объявлениями </a:t>
            </a:r>
          </a:p>
          <a:p>
            <a:pPr marL="457200" indent="-368300" fontAlgn="base">
              <a:lnSpc>
                <a:spcPct val="115000"/>
              </a:lnSpc>
              <a:buClr>
                <a:schemeClr val="lt1"/>
              </a:buClr>
              <a:buSzPct val="100000"/>
              <a:buFont typeface="Lato"/>
              <a:buAutoNum type="arabicPeriod"/>
            </a:pPr>
            <a:r>
              <a:rPr lang="ru-RU" dirty="0">
                <a:solidFill>
                  <a:schemeClr val="lt1"/>
                </a:solidFill>
              </a:rPr>
              <a:t>Как называется методология, которую мы разбирали</a:t>
            </a:r>
          </a:p>
          <a:p>
            <a:pPr marL="984250" lvl="1" indent="-538163" fontAlgn="base">
              <a:lnSpc>
                <a:spcPct val="115000"/>
              </a:lnSpc>
              <a:buClr>
                <a:schemeClr val="lt1"/>
              </a:buClr>
              <a:buSzPct val="100000"/>
              <a:buFont typeface="+mj-lt"/>
              <a:buAutoNum type="alphaLcParenR"/>
            </a:pPr>
            <a:r>
              <a:rPr lang="ru-RU" dirty="0" err="1">
                <a:solidFill>
                  <a:schemeClr val="lt1"/>
                </a:solidFill>
              </a:rPr>
              <a:t>Abigale</a:t>
            </a:r>
            <a:endParaRPr lang="ru-RU" dirty="0">
              <a:solidFill>
                <a:schemeClr val="lt1"/>
              </a:solidFill>
            </a:endParaRPr>
          </a:p>
          <a:p>
            <a:pPr marL="984250" lvl="1" indent="-538163" fontAlgn="base">
              <a:lnSpc>
                <a:spcPct val="115000"/>
              </a:lnSpc>
              <a:buClr>
                <a:schemeClr val="lt1"/>
              </a:buClr>
              <a:buSzPct val="100000"/>
              <a:buFont typeface="+mj-lt"/>
              <a:buAutoNum type="alphaLcParenR"/>
            </a:pPr>
            <a:r>
              <a:rPr lang="ru-RU" dirty="0" err="1">
                <a:solidFill>
                  <a:schemeClr val="lt1"/>
                </a:solidFill>
              </a:rPr>
              <a:t>Agile</a:t>
            </a:r>
            <a:r>
              <a:rPr lang="ru-RU" dirty="0">
                <a:solidFill>
                  <a:schemeClr val="lt1"/>
                </a:solidFill>
              </a:rPr>
              <a:t> </a:t>
            </a:r>
          </a:p>
          <a:p>
            <a:pPr marL="984250" lvl="1" indent="-538163" fontAlgn="base">
              <a:lnSpc>
                <a:spcPct val="115000"/>
              </a:lnSpc>
              <a:buClr>
                <a:schemeClr val="lt1"/>
              </a:buClr>
              <a:buSzPct val="100000"/>
              <a:buFont typeface="+mj-lt"/>
              <a:buAutoNum type="alphaLcParenR"/>
            </a:pPr>
            <a:r>
              <a:rPr lang="ru-RU" dirty="0" err="1">
                <a:solidFill>
                  <a:schemeClr val="lt1"/>
                </a:solidFill>
              </a:rPr>
              <a:t>Align</a:t>
            </a:r>
            <a:endParaRPr lang="ru-RU" dirty="0">
              <a:solidFill>
                <a:schemeClr val="lt1"/>
              </a:solidFill>
            </a:endParaRPr>
          </a:p>
          <a:p>
            <a:pPr marL="984250" lvl="1" indent="-538163" fontAlgn="base">
              <a:lnSpc>
                <a:spcPct val="115000"/>
              </a:lnSpc>
              <a:buClr>
                <a:schemeClr val="lt1"/>
              </a:buClr>
              <a:buSzPct val="100000"/>
              <a:buFont typeface="+mj-lt"/>
              <a:buAutoNum type="alphaLcParenR"/>
            </a:pPr>
            <a:r>
              <a:rPr lang="ru-RU" dirty="0" err="1">
                <a:solidFill>
                  <a:schemeClr val="lt1"/>
                </a:solidFill>
              </a:rPr>
              <a:t>Anton</a:t>
            </a:r>
            <a:endParaRPr lang="ru-RU" dirty="0">
              <a:solidFill>
                <a:schemeClr val="lt1"/>
              </a:solidFill>
            </a:endParaRP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57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Вспомним предыдущий урок</a:t>
            </a:r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Было ли тяжело выстроить командную работу? 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Как распределялись задачи? 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Кто проверял работу  и исполнение? </a:t>
            </a:r>
            <a:br>
              <a:rPr lang="en-GB" sz="2500"/>
            </a:br>
            <a:br>
              <a:rPr lang="en-GB" sz="2500"/>
            </a:br>
            <a:endParaRPr sz="2500"/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512" y="1"/>
            <a:ext cx="1104500" cy="11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Вспомним</a:t>
            </a:r>
            <a:r>
              <a:rPr lang="en-GB" dirty="0"/>
              <a:t> </a:t>
            </a:r>
            <a:r>
              <a:rPr lang="en-GB" dirty="0" err="1"/>
              <a:t>предыдущий</a:t>
            </a:r>
            <a:r>
              <a:rPr lang="en-GB" dirty="0"/>
              <a:t> </a:t>
            </a:r>
            <a:r>
              <a:rPr lang="en-GB" dirty="0" err="1"/>
              <a:t>урок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Как студентам первого курса успешно управлять групповыми проектами и не потеряться среди множества задач и сроков?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Мы убедились, что организация работы в команде, часто может превратиться в настоящий вызов. </a:t>
            </a:r>
            <a:endParaRPr sz="1600"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400" y="2782050"/>
            <a:ext cx="2228100" cy="22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9512" y="1"/>
            <a:ext cx="1104500" cy="11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E85F4-1C3E-410F-AB41-61853EBC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Вспомним предыдущий урок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9E95F9-8A84-4EA1-AA82-312E03FBA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146050" indent="0">
              <a:buNone/>
            </a:pPr>
            <a:r>
              <a:rPr lang="ru-RU" sz="1400" dirty="0"/>
              <a:t>Представьте, что в вашу команду придет новый участник. </a:t>
            </a:r>
            <a:br>
              <a:rPr lang="ru-RU" sz="1400" dirty="0"/>
            </a:br>
            <a:r>
              <a:rPr lang="ru-RU" sz="1400" dirty="0"/>
              <a:t>Как вы будете объяснять ему, что вы делаете сейчас? На каком этапе разработки проекта вы находитесь? Где он может посмотреть актуальные задачи, которые нужно решить? А теперь представьте, что ваша команда растет и вам нужно объяснить это еще 10 людям.</a:t>
            </a:r>
            <a:br>
              <a:rPr lang="ru-RU" sz="1400" dirty="0"/>
            </a:br>
            <a:r>
              <a:rPr lang="ru-RU" sz="1400" dirty="0"/>
              <a:t>Согласитесь, что это будет занимать много времени т.к. вы сформировали особенности именно вашего проекта: как вы связываетесь друг с другом, где пишете список задач, как передаете друг другу файлы и т.д. </a:t>
            </a:r>
          </a:p>
          <a:p>
            <a:pPr marL="146050" indent="0">
              <a:buNone/>
            </a:pPr>
            <a:endParaRPr lang="ru-RU" sz="1400" dirty="0"/>
          </a:p>
          <a:p>
            <a:pPr marL="146050" indent="0">
              <a:buNone/>
            </a:pPr>
            <a:r>
              <a:rPr lang="ru-RU" sz="1900" dirty="0"/>
              <a:t>Как вы думаете, как можно решить эту проблему?</a:t>
            </a:r>
            <a:br>
              <a:rPr lang="ru-RU" sz="1400" dirty="0"/>
            </a:br>
            <a:br>
              <a:rPr lang="ru-RU" sz="1400" dirty="0"/>
            </a:br>
            <a:endParaRPr lang="ru-RU" dirty="0"/>
          </a:p>
        </p:txBody>
      </p:sp>
      <p:pic>
        <p:nvPicPr>
          <p:cNvPr id="4" name="Google Shape;207;p28">
            <a:extLst>
              <a:ext uri="{FF2B5EF4-FFF2-40B4-BE49-F238E27FC236}">
                <a16:creationId xmlns:a16="http://schemas.microsoft.com/office/drawing/2014/main" id="{269A4DB9-72F2-433B-A94E-64869532487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9512" y="1"/>
            <a:ext cx="1104500" cy="1104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08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B3319-261C-4A3C-9176-DCAE8EA5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3001A5-137E-4765-BDEC-0FC8730D3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Методология</a:t>
            </a:r>
            <a:r>
              <a:rPr lang="ru-RU" dirty="0"/>
              <a:t> - это способ организации работы, который помогает людям делать задачи более систематично и эффективно. Это набор правил, инструкций и подходов, которые помогают достигать конкретных целей или решать определенные задачи.</a:t>
            </a:r>
          </a:p>
          <a:p>
            <a:endParaRPr lang="ru-RU" dirty="0"/>
          </a:p>
          <a:p>
            <a:r>
              <a:rPr lang="ru-RU" b="1" dirty="0" err="1"/>
              <a:t>Agile</a:t>
            </a:r>
            <a:r>
              <a:rPr lang="ru-RU" dirty="0"/>
              <a:t> - это методология, которая используется в разработке программного обеспечения и управлении проектами для более гибкой и эффективной работы. Вместо того чтобы планировать и разрабатывать все сразу, как в традиционных методологиях, </a:t>
            </a:r>
            <a:r>
              <a:rPr lang="ru-RU" dirty="0" err="1"/>
              <a:t>Agile</a:t>
            </a:r>
            <a:r>
              <a:rPr lang="ru-RU" dirty="0"/>
              <a:t> предлагает разбить проект на небольшие части и работать над ними поочередно.</a:t>
            </a:r>
          </a:p>
          <a:p>
            <a:pPr marL="146050" indent="0">
              <a:buNone/>
            </a:pPr>
            <a:br>
              <a:rPr lang="ru-RU" dirty="0"/>
            </a:br>
            <a:endParaRPr lang="ru-RU" dirty="0"/>
          </a:p>
        </p:txBody>
      </p:sp>
      <p:pic>
        <p:nvPicPr>
          <p:cNvPr id="4" name="Google Shape;207;p28">
            <a:extLst>
              <a:ext uri="{FF2B5EF4-FFF2-40B4-BE49-F238E27FC236}">
                <a16:creationId xmlns:a16="http://schemas.microsoft.com/office/drawing/2014/main" id="{7BBC7135-5FA9-48FA-B25F-EFD59C69760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9512" y="1"/>
            <a:ext cx="1104500" cy="1104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146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B3319-261C-4A3C-9176-DCAE8EA5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3001A5-137E-4765-BDEC-0FC8730D3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307850"/>
            <a:ext cx="7539373" cy="380418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ru-RU" sz="1000" dirty="0"/>
              <a:t>Представьте себе, что у вас есть задача создать новое мобильное приложение для ресторана. Вы - разработчик, а владелец ресторана - ваш заказчик. Вместе с командой программистов вы приступаете к созданию приложения.</a:t>
            </a:r>
          </a:p>
          <a:p>
            <a:pPr marL="146050" indent="0">
              <a:buNone/>
            </a:pPr>
            <a:endParaRPr lang="ru-RU" sz="1000" dirty="0"/>
          </a:p>
          <a:p>
            <a:pPr fontAlgn="base"/>
            <a:r>
              <a:rPr lang="ru-RU" sz="1000" b="1" dirty="0"/>
              <a:t>Первоначальное планирование:</a:t>
            </a:r>
            <a:r>
              <a:rPr lang="ru-RU" sz="1000" dirty="0"/>
              <a:t> На начальном этапе, вы берете заказ и планируете, как будет выглядеть приложение. Ваш заказчик предоставил вам базовые требования, но может потребоваться внесение изменений в процессе разработки.</a:t>
            </a:r>
          </a:p>
          <a:p>
            <a:pPr fontAlgn="base"/>
            <a:endParaRPr lang="ru-RU" sz="1000" dirty="0"/>
          </a:p>
          <a:p>
            <a:pPr fontAlgn="base"/>
            <a:r>
              <a:rPr lang="ru-RU" sz="1000" b="1" dirty="0"/>
              <a:t>Традиционный подход:</a:t>
            </a:r>
            <a:r>
              <a:rPr lang="ru-RU" sz="1000" dirty="0"/>
              <a:t> Вы могли бы выбрать традиционный способ разработки, где бы создали приложение целиком до конца, а затем представили бы результат заказчику. Если бы заказчик захотел внести изменения, это могло бы быть сложно, так как приложение уже было бы разработано, и изменения потребовали бы много времени и ресурсов.</a:t>
            </a:r>
          </a:p>
          <a:p>
            <a:pPr fontAlgn="base"/>
            <a:endParaRPr lang="ru-RU" sz="1000" dirty="0"/>
          </a:p>
          <a:p>
            <a:pPr fontAlgn="base"/>
            <a:r>
              <a:rPr lang="ru-RU" sz="1000" b="1" dirty="0" err="1"/>
              <a:t>Agile</a:t>
            </a:r>
            <a:r>
              <a:rPr lang="ru-RU" sz="1000" b="1" dirty="0"/>
              <a:t>-подход:</a:t>
            </a:r>
            <a:r>
              <a:rPr lang="ru-RU" sz="1000" dirty="0"/>
              <a:t> Однако вы решаете использовать </a:t>
            </a:r>
            <a:r>
              <a:rPr lang="ru-RU" sz="1000" dirty="0" err="1"/>
              <a:t>Agile</a:t>
            </a:r>
            <a:r>
              <a:rPr lang="ru-RU" sz="1000" dirty="0"/>
              <a:t>. Вы начинаете создание приложения с базовых требований, но не разрабатываете его до конца. Вы представляете заказчику первую версию приложения через некоторое время. Заказчик видит, что нравится, а что нет, и предлагает изменения. Вы легко вносите эти изменения, так как вы только начали работу над приложением, и это не требует больших усилий.</a:t>
            </a:r>
          </a:p>
          <a:p>
            <a:pPr fontAlgn="base"/>
            <a:endParaRPr lang="ru-RU" sz="1000" dirty="0"/>
          </a:p>
          <a:p>
            <a:pPr fontAlgn="base"/>
            <a:r>
              <a:rPr lang="ru-RU" sz="1000" b="1" dirty="0"/>
              <a:t>Итерации и улучшения:</a:t>
            </a:r>
            <a:r>
              <a:rPr lang="ru-RU" sz="1000" dirty="0"/>
              <a:t> Вы продолжаете такой процесс - создание, обратная связь, улучшения. Каждый раз, когда вы показываете заказчику новую версию приложения, оно становится ближе к тому, что он действительно хочет. Этот процесс повторяется несколько раз до тех пор, пока приложение не становится именно таким, каким хотел заказчик.</a:t>
            </a:r>
            <a:br>
              <a:rPr lang="ru-RU" sz="800" dirty="0"/>
            </a:br>
            <a:br>
              <a:rPr lang="ru-RU" sz="800" dirty="0"/>
            </a:br>
            <a:endParaRPr lang="ru-RU" sz="800" dirty="0"/>
          </a:p>
        </p:txBody>
      </p:sp>
      <p:pic>
        <p:nvPicPr>
          <p:cNvPr id="4" name="Google Shape;207;p28">
            <a:extLst>
              <a:ext uri="{FF2B5EF4-FFF2-40B4-BE49-F238E27FC236}">
                <a16:creationId xmlns:a16="http://schemas.microsoft.com/office/drawing/2014/main" id="{666EB984-CB02-49A9-97A8-FF2DB61C37E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9512" y="1"/>
            <a:ext cx="1104500" cy="1104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895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Taiga </a:t>
            </a:r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body" idx="1"/>
          </p:nvPr>
        </p:nvSpPr>
        <p:spPr>
          <a:xfrm>
            <a:off x="823850" y="2643125"/>
            <a:ext cx="4776000" cy="17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/>
              <a:t>веб-платформа</a:t>
            </a:r>
            <a:r>
              <a:rPr lang="en-GB" sz="1700" dirty="0"/>
              <a:t> </a:t>
            </a:r>
            <a:r>
              <a:rPr lang="en-GB" sz="1700" dirty="0" err="1"/>
              <a:t>для</a:t>
            </a:r>
            <a:r>
              <a:rPr lang="en-GB" sz="1700" dirty="0"/>
              <a:t> </a:t>
            </a:r>
            <a:r>
              <a:rPr lang="en-GB" sz="1700" dirty="0" err="1"/>
              <a:t>управления</a:t>
            </a:r>
            <a:r>
              <a:rPr lang="en-GB" sz="1700" dirty="0"/>
              <a:t> </a:t>
            </a:r>
            <a:r>
              <a:rPr lang="en-GB" sz="1700" dirty="0" err="1"/>
              <a:t>проектами</a:t>
            </a:r>
            <a:r>
              <a:rPr lang="en-GB" sz="1700" dirty="0"/>
              <a:t>, </a:t>
            </a:r>
            <a:r>
              <a:rPr lang="en-GB" sz="1700" dirty="0" err="1"/>
              <a:t>предназначенная</a:t>
            </a:r>
            <a:r>
              <a:rPr lang="en-GB" sz="1700" dirty="0"/>
              <a:t> </a:t>
            </a:r>
            <a:r>
              <a:rPr lang="en-GB" sz="1700" dirty="0" err="1"/>
              <a:t>для</a:t>
            </a:r>
            <a:r>
              <a:rPr lang="en-GB" sz="1700" dirty="0"/>
              <a:t> </a:t>
            </a:r>
            <a:r>
              <a:rPr lang="en-GB" sz="1700" dirty="0" err="1"/>
              <a:t>команд</a:t>
            </a:r>
            <a:r>
              <a:rPr lang="en-GB" sz="1700" dirty="0"/>
              <a:t> </a:t>
            </a:r>
            <a:r>
              <a:rPr lang="en-GB" sz="1700" dirty="0" err="1"/>
              <a:t>разработчиков</a:t>
            </a:r>
            <a:r>
              <a:rPr lang="en-GB" sz="1700" dirty="0"/>
              <a:t>, </a:t>
            </a:r>
            <a:r>
              <a:rPr lang="en-GB" sz="1700" dirty="0" err="1"/>
              <a:t>дизайнеров</a:t>
            </a:r>
            <a:r>
              <a:rPr lang="en-GB" sz="1700" dirty="0"/>
              <a:t> и </a:t>
            </a:r>
            <a:r>
              <a:rPr lang="en-GB" sz="1700" dirty="0" err="1"/>
              <a:t>управленцев</a:t>
            </a:r>
            <a:r>
              <a:rPr lang="en-GB" sz="1700" dirty="0"/>
              <a:t> </a:t>
            </a:r>
            <a:r>
              <a:rPr lang="en-GB" sz="1700" dirty="0" err="1"/>
              <a:t>проектами</a:t>
            </a:r>
            <a:r>
              <a:rPr lang="en-GB" sz="1700" dirty="0"/>
              <a:t>. 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 dirty="0" err="1"/>
              <a:t>Этот</a:t>
            </a:r>
            <a:r>
              <a:rPr lang="en-GB" sz="1700" dirty="0"/>
              <a:t> </a:t>
            </a:r>
            <a:r>
              <a:rPr lang="en-GB" sz="1700" dirty="0" err="1"/>
              <a:t>инструмент</a:t>
            </a:r>
            <a:r>
              <a:rPr lang="en-GB" sz="1700" dirty="0"/>
              <a:t> </a:t>
            </a:r>
            <a:r>
              <a:rPr lang="en-GB" sz="1700" dirty="0" err="1"/>
              <a:t>позволяет</a:t>
            </a:r>
            <a:r>
              <a:rPr lang="en-GB" sz="1700" dirty="0"/>
              <a:t> </a:t>
            </a:r>
            <a:r>
              <a:rPr lang="en-GB" sz="1700" dirty="0" err="1"/>
              <a:t>командам</a:t>
            </a:r>
            <a:r>
              <a:rPr lang="en-GB" sz="1700" dirty="0"/>
              <a:t> </a:t>
            </a:r>
            <a:r>
              <a:rPr lang="en-GB" sz="1700" dirty="0" err="1"/>
              <a:t>организовать</a:t>
            </a:r>
            <a:r>
              <a:rPr lang="en-GB" sz="1700" dirty="0"/>
              <a:t> </a:t>
            </a:r>
            <a:r>
              <a:rPr lang="en-GB" sz="1700" dirty="0" err="1"/>
              <a:t>рабочий</a:t>
            </a:r>
            <a:r>
              <a:rPr lang="en-GB" sz="1700" dirty="0"/>
              <a:t> </a:t>
            </a:r>
            <a:r>
              <a:rPr lang="en-GB" sz="1700" dirty="0" err="1"/>
              <a:t>процесс</a:t>
            </a:r>
            <a:r>
              <a:rPr lang="en-GB" sz="1700" dirty="0"/>
              <a:t>, </a:t>
            </a:r>
            <a:r>
              <a:rPr lang="en-GB" sz="1700" dirty="0" err="1"/>
              <a:t>планировать</a:t>
            </a:r>
            <a:r>
              <a:rPr lang="en-GB" sz="1700" dirty="0"/>
              <a:t> </a:t>
            </a:r>
            <a:r>
              <a:rPr lang="en-GB" sz="1700" dirty="0" err="1"/>
              <a:t>задачи</a:t>
            </a:r>
            <a:r>
              <a:rPr lang="en-GB" sz="1700" dirty="0"/>
              <a:t> и </a:t>
            </a:r>
            <a:r>
              <a:rPr lang="en-GB" sz="1700" dirty="0" err="1"/>
              <a:t>отслеживать</a:t>
            </a:r>
            <a:r>
              <a:rPr lang="en-GB" sz="1700" dirty="0"/>
              <a:t> </a:t>
            </a:r>
            <a:r>
              <a:rPr lang="en-GB" sz="1700" dirty="0" err="1"/>
              <a:t>прогресс</a:t>
            </a:r>
            <a:r>
              <a:rPr lang="en-GB" sz="1700" dirty="0"/>
              <a:t> </a:t>
            </a:r>
            <a:r>
              <a:rPr lang="en-GB" sz="1700" dirty="0" err="1"/>
              <a:t>работы</a:t>
            </a:r>
            <a:r>
              <a:rPr lang="en-GB" sz="1700" dirty="0"/>
              <a:t>.</a:t>
            </a:r>
            <a:endParaRPr sz="1700" dirty="0"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512" y="1"/>
            <a:ext cx="1104500" cy="11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Короткая инструкция по Taiga</a:t>
            </a:r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 dirty="0" err="1"/>
              <a:t>Вход</a:t>
            </a:r>
            <a:r>
              <a:rPr lang="en-GB" sz="2200" dirty="0"/>
              <a:t> </a:t>
            </a:r>
            <a:r>
              <a:rPr lang="en-GB" sz="2200" dirty="0" err="1"/>
              <a:t>на</a:t>
            </a:r>
            <a:r>
              <a:rPr lang="en-GB" sz="2200" dirty="0"/>
              <a:t> </a:t>
            </a:r>
            <a:r>
              <a:rPr lang="en-GB" sz="2200" dirty="0" err="1"/>
              <a:t>сайт</a:t>
            </a:r>
            <a:r>
              <a:rPr lang="en-GB" sz="2200" dirty="0"/>
              <a:t> (</a:t>
            </a:r>
            <a:r>
              <a:rPr lang="en-GB" sz="2200" dirty="0" err="1"/>
              <a:t>под</a:t>
            </a:r>
            <a:r>
              <a:rPr lang="en-GB" sz="2200" dirty="0"/>
              <a:t> </a:t>
            </a:r>
            <a:r>
              <a:rPr lang="en-GB" sz="2200" dirty="0" err="1"/>
              <a:t>созданной</a:t>
            </a:r>
            <a:r>
              <a:rPr lang="en-GB" sz="2200" dirty="0"/>
              <a:t> </a:t>
            </a:r>
            <a:r>
              <a:rPr lang="en-GB" sz="2200" dirty="0" err="1"/>
              <a:t>учетной</a:t>
            </a:r>
            <a:r>
              <a:rPr lang="en-GB" sz="2200" dirty="0"/>
              <a:t>)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 dirty="0" err="1"/>
              <a:t>Создание</a:t>
            </a:r>
            <a:r>
              <a:rPr lang="en-GB" sz="2200" dirty="0"/>
              <a:t> </a:t>
            </a:r>
            <a:r>
              <a:rPr lang="en-GB" sz="2200" dirty="0" err="1"/>
              <a:t>проекта</a:t>
            </a:r>
            <a:r>
              <a:rPr lang="en-GB" sz="2200" dirty="0"/>
              <a:t> 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 dirty="0" err="1"/>
              <a:t>Создание</a:t>
            </a:r>
            <a:r>
              <a:rPr lang="en-GB" sz="2200" dirty="0"/>
              <a:t> </a:t>
            </a:r>
            <a:r>
              <a:rPr lang="en-GB" sz="2200" dirty="0" err="1"/>
              <a:t>карточки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 dirty="0" err="1"/>
              <a:t>Менеджмент</a:t>
            </a:r>
            <a:r>
              <a:rPr lang="en-GB" sz="2200" dirty="0"/>
              <a:t> </a:t>
            </a:r>
            <a:r>
              <a:rPr lang="en-GB" sz="2200" dirty="0" err="1"/>
              <a:t>карточки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 dirty="0" err="1"/>
              <a:t>Совместная</a:t>
            </a:r>
            <a:r>
              <a:rPr lang="en-GB" sz="2200" dirty="0"/>
              <a:t> </a:t>
            </a:r>
            <a:r>
              <a:rPr lang="en-GB" sz="2200" dirty="0" err="1"/>
              <a:t>работа</a:t>
            </a:r>
            <a:r>
              <a:rPr lang="en-GB" sz="2200" dirty="0"/>
              <a:t> </a:t>
            </a:r>
            <a:r>
              <a:rPr lang="en-GB" sz="2200" dirty="0" err="1"/>
              <a:t>внутри</a:t>
            </a:r>
            <a:r>
              <a:rPr lang="en-GB" sz="2200" dirty="0"/>
              <a:t> </a:t>
            </a:r>
            <a:r>
              <a:rPr lang="en-GB" sz="2200" dirty="0" err="1"/>
              <a:t>одной</a:t>
            </a:r>
            <a:r>
              <a:rPr lang="en-GB" sz="2200" dirty="0"/>
              <a:t> </a:t>
            </a:r>
            <a:r>
              <a:rPr lang="en-GB" sz="2200" dirty="0" err="1"/>
              <a:t>карточки</a:t>
            </a:r>
            <a:endParaRPr sz="2200" dirty="0"/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8150" y="0"/>
            <a:ext cx="1070500" cy="10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812</Words>
  <Application>Microsoft Office PowerPoint</Application>
  <PresentationFormat>Экран (16:9)</PresentationFormat>
  <Paragraphs>103</Paragraphs>
  <Slides>22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Lato</vt:lpstr>
      <vt:lpstr>Calibri</vt:lpstr>
      <vt:lpstr>Arial</vt:lpstr>
      <vt:lpstr>Montserrat</vt:lpstr>
      <vt:lpstr>Focus</vt:lpstr>
      <vt:lpstr>Simple Dark</vt:lpstr>
      <vt:lpstr>Инструкция по работе с Taiga </vt:lpstr>
      <vt:lpstr>Обозначения в презентации:</vt:lpstr>
      <vt:lpstr>Вспомним предыдущий урок</vt:lpstr>
      <vt:lpstr>Вспомним предыдущий урок </vt:lpstr>
      <vt:lpstr>Вспомним предыдущий урок </vt:lpstr>
      <vt:lpstr>Основные понятия</vt:lpstr>
      <vt:lpstr>Основные понятия</vt:lpstr>
      <vt:lpstr>Taiga </vt:lpstr>
      <vt:lpstr>Короткая инструкция по Taiga</vt:lpstr>
      <vt:lpstr>Важное примечание</vt:lpstr>
      <vt:lpstr>Как войти в Taiga</vt:lpstr>
      <vt:lpstr>Scrum / Kanban разница</vt:lpstr>
      <vt:lpstr>Kanban</vt:lpstr>
      <vt:lpstr>Scrum</vt:lpstr>
      <vt:lpstr>2. Создание проекта</vt:lpstr>
      <vt:lpstr>2. Создание проекта </vt:lpstr>
      <vt:lpstr>3. Создание карточки</vt:lpstr>
      <vt:lpstr>4. Менеджмент карточки</vt:lpstr>
      <vt:lpstr>5. Совместная работа внутри одной карточки</vt:lpstr>
      <vt:lpstr>Презентация PowerPoint</vt:lpstr>
      <vt:lpstr>Вопросы на закрепление</vt:lpstr>
      <vt:lpstr>Вопросы на закрепление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Инструкция по работе с Taiga </dc:title>
  <cp:lastModifiedBy>avgnipel</cp:lastModifiedBy>
  <cp:revision>13</cp:revision>
  <dcterms:modified xsi:type="dcterms:W3CDTF">2023-11-13T07:57:22Z</dcterms:modified>
</cp:coreProperties>
</file>