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467" r:id="rId4"/>
    <p:sldId id="347" r:id="rId5"/>
    <p:sldId id="383" r:id="rId6"/>
    <p:sldId id="388" r:id="rId7"/>
    <p:sldId id="359" r:id="rId8"/>
    <p:sldId id="376" r:id="rId9"/>
    <p:sldId id="301" r:id="rId10"/>
    <p:sldId id="362" r:id="rId11"/>
    <p:sldId id="363" r:id="rId12"/>
    <p:sldId id="337" r:id="rId13"/>
    <p:sldId id="389" r:id="rId14"/>
    <p:sldId id="392" r:id="rId15"/>
    <p:sldId id="390" r:id="rId16"/>
    <p:sldId id="387" r:id="rId17"/>
    <p:sldId id="365" r:id="rId18"/>
    <p:sldId id="393" r:id="rId19"/>
    <p:sldId id="394" r:id="rId20"/>
    <p:sldId id="397" r:id="rId21"/>
    <p:sldId id="395" r:id="rId22"/>
    <p:sldId id="398" r:id="rId23"/>
    <p:sldId id="403" r:id="rId24"/>
    <p:sldId id="404" r:id="rId25"/>
    <p:sldId id="401" r:id="rId26"/>
    <p:sldId id="402" r:id="rId27"/>
    <p:sldId id="468" r:id="rId28"/>
  </p:sldIdLst>
  <p:sldSz cx="12192000" cy="6858000"/>
  <p:notesSz cx="6858000" cy="9144000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Q H" initials="R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70B6106-EF01-4CB4-84BB-ABCF384FF3AE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4"/>
              </a:solidFill>
              <a:prstDash val="solid"/>
            </a:ln>
          </a:left>
          <a:right>
            <a:ln w="9525" cmpd="sng">
              <a:solidFill>
                <a:schemeClr val="accent4"/>
              </a:solidFill>
              <a:prstDash val="solid"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4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4"/>
              </a:solidFill>
              <a:prstDash val="solid"/>
            </a:ln>
          </a:left>
          <a:right>
            <a:ln w="9525" cmpd="sng">
              <a:solidFill>
                <a:schemeClr val="accent4"/>
              </a:solidFill>
              <a:prstDash val="solid"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 w="9525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4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 w="9525" cmpd="sng">
              <a:solidFill>
                <a:schemeClr val="accent4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4"/>
              </a:solidFill>
              <a:prstDash val="solid"/>
            </a:ln>
          </a:right>
          <a:top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4"/>
              </a:solidFill>
              <a:prstDash val="solid"/>
            </a:ln>
          </a:left>
          <a:right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4"/>
              </a:solidFill>
              <a:prstDash val="solid"/>
            </a:ln>
          </a:left>
          <a:right>
            <a:ln w="9525" cmpd="sng">
              <a:solidFill>
                <a:schemeClr val="accent4"/>
              </a:solidFill>
              <a:prstDash val="solid"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4"/>
              </a:solidFill>
              <a:prstDash val="solid"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4"/>
        </a:fontRef>
      </a:tcTxStyle>
      <a:tcStyle>
        <a:tcBdr>
          <a:left>
            <a:ln w="9525" cmpd="sng">
              <a:solidFill>
                <a:schemeClr val="accent4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4"/>
              </a:solidFill>
              <a:prstDash val="solid"/>
            </a:ln>
          </a:left>
          <a:right>
            <a:ln w="9525" cmpd="sng">
              <a:solidFill>
                <a:schemeClr val="accent4"/>
              </a:solidFill>
              <a:prstDash val="solid"/>
            </a:ln>
          </a:right>
          <a:top>
            <a:ln w="9525" cmpd="sng">
              <a:solidFill>
                <a:schemeClr val="accent4"/>
              </a:solidFill>
              <a:prstDash val="solid"/>
            </a:ln>
          </a:top>
          <a:bottom>
            <a:ln w="9525" cmpd="sng">
              <a:solidFill>
                <a:schemeClr val="accent4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4">
              <a:lumMod val="20000"/>
              <a:lumOff val="8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154" autoAdjust="0"/>
  </p:normalViewPr>
  <p:slideViewPr>
    <p:cSldViewPr snapToGrid="0">
      <p:cViewPr varScale="1">
        <p:scale>
          <a:sx n="100" d="100"/>
          <a:sy n="10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CA31A-E720-47D1-93C3-05A3379431B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14968-917C-4D9A-B849-BB40456193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4968-917C-4D9A-B849-BB404561938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6E40-5AF1-4FF6-B99E-D5F4BC30F1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4968-917C-4D9A-B849-BB40456193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4968-917C-4D9A-B849-BB40456193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06E40-5AF1-4FF6-B99E-D5F4BC30F1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1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4968-917C-4D9A-B849-BB40456193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3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4968-917C-4D9A-B849-BB40456193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团队PPT模板202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6988"/>
            <a:ext cx="13779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96420-D01C-403D-A101-6B237DEE5AFB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2E3C0-F376-40F2-A124-463153548E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D330E-8468-49E4-92AD-47A17F7B7658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072CD-DC20-4C79-B023-C2ACE28431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18375" y="947122"/>
            <a:ext cx="2628900" cy="55523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25" y="953871"/>
            <a:ext cx="9124265" cy="55456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03FC2-56DF-428E-95FB-4D1A5FA0D0B6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7F88C-BD35-4E8B-B2B5-00538E02FB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E37A2-F616-4057-AB8B-3CF266031B0D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367F-6234-46B2-AC3B-C13813298A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03A4-35A0-4248-B93C-DE4EF40909FC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5B17D-6DB4-4238-BA9E-D61A617E06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4196" y="947292"/>
            <a:ext cx="5835604" cy="55061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947292"/>
            <a:ext cx="5893713" cy="55061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D2780-2633-4BF8-BB94-655C94EC2FF5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933DD-027D-443B-9E61-C4887D3E2C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8147" y="1063029"/>
            <a:ext cx="5859428" cy="459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148" y="1657760"/>
            <a:ext cx="5859428" cy="47956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053776"/>
            <a:ext cx="5859427" cy="4591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1657761"/>
            <a:ext cx="5859426" cy="47956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1009238" y="39468"/>
            <a:ext cx="10515600" cy="59042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CE68A-D88F-4D3D-A198-93E4719C58AC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60170-DF2F-4552-BB8A-0F8B262F13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316D-C004-4E1E-A457-2AE956910591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2E753-EE11-487E-81E1-6E783DF93D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B7E13-092F-4B65-9E84-1A240EDD7A7E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3C35F-86BF-4BCB-80C6-C177E80880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25" y="974526"/>
            <a:ext cx="4627300" cy="4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6099" y="974526"/>
            <a:ext cx="7006619" cy="55512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726" y="1572242"/>
            <a:ext cx="4627300" cy="4953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335B4-B0DF-4EA3-B093-4CC5201F3DBE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05E7F-5F04-44E0-84CF-082E7DA4A8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47" y="974526"/>
            <a:ext cx="4626000" cy="4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3813" y="987426"/>
            <a:ext cx="7052063" cy="542554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9448" y="1539350"/>
            <a:ext cx="4632578" cy="48736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0F320-B02E-4BA5-AD21-9310DE0F66A1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A11F4-CF4F-40F7-A1BB-3C74F22D2F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8787"/>
          <a:stretch>
            <a:fillRect/>
          </a:stretch>
        </p:blipFill>
        <p:spPr>
          <a:xfrm>
            <a:off x="10906158" y="0"/>
            <a:ext cx="1272136" cy="5049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5413" y="684213"/>
            <a:ext cx="11941175" cy="1968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009650" y="39688"/>
            <a:ext cx="10515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935038"/>
            <a:ext cx="11803062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661150"/>
            <a:ext cx="27432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9761F0-D829-43B2-B5EF-E7E7582D418E}" type="datetimeFigureOut">
              <a:rPr lang="zh-CN" altLang="en-US"/>
              <a:t>2025/7/8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02088" y="6623050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兰州大学异步系统研究团队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23388" y="6623050"/>
            <a:ext cx="2743200" cy="196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6780D21-09C3-4A6A-B224-B0EF579178F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33" name="图片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6988"/>
            <a:ext cx="63817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矩阵加速器</a:t>
            </a:r>
          </a:p>
        </p:txBody>
      </p:sp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4205591" y="4415480"/>
            <a:ext cx="3780817" cy="551672"/>
          </a:xfrm>
        </p:spPr>
        <p:txBody>
          <a:bodyPr/>
          <a:lstStyle/>
          <a:p>
            <a:r>
              <a:rPr lang="zh-CN" altLang="en-US" dirty="0"/>
              <a:t>胡蓉青，蒋亦龙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7D668-DAFE-E788-BBB3-435F7D82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F18FE-25AA-B8B2-1A12-0A37226E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不同稀疏度下按照</a:t>
            </a:r>
            <a:r>
              <a:rPr lang="en-US" altLang="zh-CN" dirty="0"/>
              <a:t>4*4</a:t>
            </a:r>
            <a:r>
              <a:rPr lang="zh-CN" altLang="en-US" dirty="0"/>
              <a:t>或</a:t>
            </a:r>
            <a:r>
              <a:rPr lang="en-US" altLang="zh-CN" dirty="0"/>
              <a:t>2*2</a:t>
            </a:r>
            <a:r>
              <a:rPr lang="zh-CN" altLang="en-US" dirty="0"/>
              <a:t>分块的矩阵比例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E40B6E9-E736-B8E2-9861-1261F1F984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2304" y="894239"/>
          <a:ext cx="11062190" cy="2865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12438">
                  <a:extLst>
                    <a:ext uri="{9D8B030D-6E8A-4147-A177-3AD203B41FA5}">
                      <a16:colId xmlns:a16="http://schemas.microsoft.com/office/drawing/2014/main" val="1954467410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674051612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471011479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2982932829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126266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矩阵稀疏度（</a:t>
                      </a:r>
                      <a:r>
                        <a:rPr lang="en-US" altLang="zh-CN" dirty="0"/>
                        <a:t>4*4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总非零块数量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非零特殊块数量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非零特殊块比例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只有一个元素的特殊块占比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11.55%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42.88%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51.18%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68.62%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67.67%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2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88.37%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87.50%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91.60%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035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6104D7-140D-6E2B-78E3-7C69F33E744A}"/>
              </a:ext>
            </a:extLst>
          </p:cNvPr>
          <p:cNvGraphicFramePr>
            <a:graphicFrameLocks noGrp="1"/>
          </p:cNvGraphicFramePr>
          <p:nvPr/>
        </p:nvGraphicFramePr>
        <p:xfrm>
          <a:off x="262304" y="3882683"/>
          <a:ext cx="11062190" cy="2834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2438">
                  <a:extLst>
                    <a:ext uri="{9D8B030D-6E8A-4147-A177-3AD203B41FA5}">
                      <a16:colId xmlns:a16="http://schemas.microsoft.com/office/drawing/2014/main" val="3032861299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3020769614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1404607644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3288265673"/>
                    </a:ext>
                  </a:extLst>
                </a:gridCol>
                <a:gridCol w="2212438">
                  <a:extLst>
                    <a:ext uri="{9D8B030D-6E8A-4147-A177-3AD203B41FA5}">
                      <a16:colId xmlns:a16="http://schemas.microsoft.com/office/drawing/2014/main" val="3706956193"/>
                    </a:ext>
                  </a:extLst>
                </a:gridCol>
              </a:tblGrid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矩阵稀疏度（</a:t>
                      </a:r>
                      <a:r>
                        <a:rPr lang="en-US" altLang="zh-CN" dirty="0"/>
                        <a:t>2*2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总非零块数量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非零特殊块数量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非零特殊块比例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只有一个元素的特殊块占比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71377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69.27%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51744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87.84%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85.85%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7136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89.57%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81250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94.53%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93.33%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7183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97.54%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190082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100.00%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100.00%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3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3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FCA1A-0798-FE12-E42A-41447DFA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A2FF4-6D6B-3550-6285-F95FFDA2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分块时各大小占比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6C5ED76-92D9-AB2D-DEDA-E543166F72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062" y="1123815"/>
          <a:ext cx="11062188" cy="3139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9132">
                  <a:extLst>
                    <a:ext uri="{9D8B030D-6E8A-4147-A177-3AD203B41FA5}">
                      <a16:colId xmlns:a16="http://schemas.microsoft.com/office/drawing/2014/main" val="1954467410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237368038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858985606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140034805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3032695870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674051612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471011479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2982932829"/>
                    </a:ext>
                  </a:extLst>
                </a:gridCol>
                <a:gridCol w="1229132">
                  <a:extLst>
                    <a:ext uri="{9D8B030D-6E8A-4147-A177-3AD203B41FA5}">
                      <a16:colId xmlns:a16="http://schemas.microsoft.com/office/drawing/2014/main" val="126266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矩阵稀疏度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非零块总数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特殊块占非零块比例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单元素特殊块占非零块比例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32*32</a:t>
                      </a:r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16*16</a:t>
                      </a:r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8*8</a:t>
                      </a:r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4*4</a:t>
                      </a:r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2*2</a:t>
                      </a:r>
                      <a:r>
                        <a:rPr lang="zh-CN" altLang="en-US" dirty="0"/>
                        <a:t>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0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73.50%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69.27%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95.27%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87.84%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85.85%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25.06%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74.72%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90.82%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89.57%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32.17%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67.02%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94.54%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93.34%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45.41%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49.13%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2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98.26%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98.26%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30.56%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47.22%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21.18%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100.00%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100.00%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39.44%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31.69%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15.49%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0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0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7C9DD4F5-CD1E-467B-BEAD-D1594CEA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603" y="47380"/>
            <a:ext cx="10515600" cy="590550"/>
          </a:xfrm>
        </p:spPr>
        <p:txBody>
          <a:bodyPr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整体架构</a:t>
            </a:r>
          </a:p>
        </p:txBody>
      </p:sp>
      <p:grpSp>
        <p:nvGrpSpPr>
          <p:cNvPr id="8" name="组合 22">
            <a:extLst>
              <a:ext uri="{FF2B5EF4-FFF2-40B4-BE49-F238E27FC236}">
                <a16:creationId xmlns:a16="http://schemas.microsoft.com/office/drawing/2014/main" id="{67D46C35-3C94-4B97-BCB9-2932BA4F3713}"/>
              </a:ext>
            </a:extLst>
          </p:cNvPr>
          <p:cNvGrpSpPr/>
          <p:nvPr/>
        </p:nvGrpSpPr>
        <p:grpSpPr>
          <a:xfrm>
            <a:off x="124260" y="889495"/>
            <a:ext cx="2134845" cy="559189"/>
            <a:chOff x="183079" y="791428"/>
            <a:chExt cx="869559" cy="461771"/>
          </a:xfrm>
        </p:grpSpPr>
        <p:sp>
          <p:nvSpPr>
            <p:cNvPr id="9" name="文本框 61">
              <a:extLst>
                <a:ext uri="{FF2B5EF4-FFF2-40B4-BE49-F238E27FC236}">
                  <a16:creationId xmlns:a16="http://schemas.microsoft.com/office/drawing/2014/main" id="{FEEEECAA-92BC-48D3-B7A8-2D7D256828E2}"/>
                </a:ext>
              </a:extLst>
            </p:cNvPr>
            <p:cNvSpPr txBox="1"/>
            <p:nvPr/>
          </p:nvSpPr>
          <p:spPr>
            <a:xfrm>
              <a:off x="183079" y="816919"/>
              <a:ext cx="869559" cy="381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E2A8FD-A652-4015-B10B-A40EAB27216F}"/>
                </a:ext>
              </a:extLst>
            </p:cNvPr>
            <p:cNvSpPr/>
            <p:nvPr/>
          </p:nvSpPr>
          <p:spPr>
            <a:xfrm>
              <a:off x="237149" y="791428"/>
              <a:ext cx="137623" cy="4617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C6EDE8E-1594-421B-A3FF-A759EAF436BC}"/>
              </a:ext>
            </a:extLst>
          </p:cNvPr>
          <p:cNvSpPr txBox="1"/>
          <p:nvPr/>
        </p:nvSpPr>
        <p:spPr>
          <a:xfrm>
            <a:off x="585919" y="911408"/>
            <a:ext cx="16731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整体架构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3624CED-7575-092F-F2C0-DB31A492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396" y="920364"/>
            <a:ext cx="3433060" cy="6012473"/>
          </a:xfrm>
        </p:spPr>
        <p:txBody>
          <a:bodyPr/>
          <a:lstStyle/>
          <a:p>
            <a:r>
              <a:rPr lang="zh-CN" altLang="en-US" sz="1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计算单元</a:t>
            </a:r>
            <a:endParaRPr lang="en-US" altLang="zh-CN" sz="1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矩阵计算单元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矩阵乘矩阵</a:t>
            </a: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矩阵乘向量</a:t>
            </a: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矩阵加法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单变量计算单元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调用激活函数接口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暂存中间结果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标量计算单元数乘向量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数乘矩阵，数乘向量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向量按位乘法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格式转化单元</a:t>
            </a:r>
            <a:endParaRPr lang="en-US" altLang="zh-CN" sz="1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矩阵合并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矩阵转向量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矩阵对角化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向量对角化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分派单元</a:t>
            </a:r>
            <a:endParaRPr lang="en-US" altLang="zh-CN" sz="1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接收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微码并译码，返回矩阵加速器结算结果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分配矩阵计算任务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SRAM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数据交换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04B9E3-DE56-3611-3B4D-6FC92711E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3388" y="6623050"/>
            <a:ext cx="27432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8D2319-D43A-4D9C-9BE7-54E065BF16BC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52132F-A1F1-56E5-19FD-89C29C26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0" y="1448684"/>
            <a:ext cx="8607136" cy="475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7EC6-8523-6DEA-F610-C9A2AE30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计算单元</a:t>
            </a:r>
            <a:r>
              <a:rPr lang="en-US" altLang="zh-CN" dirty="0"/>
              <a:t>:</a:t>
            </a:r>
            <a:r>
              <a:rPr lang="zh-CN" altLang="en-US" dirty="0"/>
              <a:t>矩阵计算单元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35757-74F6-EABF-FC06-F33B4F2869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7163" y="935038"/>
            <a:ext cx="8343951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计算单元分为三级流水，数据处理部分，数据计算部分和结果处理部分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输入：数据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、数据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起始地址，结果数据起始地址，操作码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输出：计算状态码（计算完成、异常，需要加载新的数据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A7611E-87E9-D0B2-121E-0ADC27BA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419648"/>
            <a:ext cx="1069975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5329-F38E-57F0-6097-4CB00151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01286-1F06-3122-8425-7FC447B9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DDR</a:t>
            </a:r>
            <a:r>
              <a:rPr lang="zh-CN" altLang="en-US" dirty="0"/>
              <a:t>向</a:t>
            </a:r>
            <a:r>
              <a:rPr lang="en-US" altLang="zh-CN" dirty="0"/>
              <a:t>SRAM</a:t>
            </a:r>
            <a:r>
              <a:rPr lang="zh-CN" altLang="en-US" dirty="0"/>
              <a:t>传输数据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EE044-E8E0-7D90-E73B-2CA156D1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已知条件</a:t>
            </a:r>
            <a:r>
              <a:rPr lang="en-US" altLang="zh-CN" sz="2000" dirty="0"/>
              <a:t>:A,B,C </a:t>
            </a:r>
            <a:r>
              <a:rPr lang="zh-CN" altLang="en-US" sz="2000" dirty="0"/>
              <a:t>每个矩阵</a:t>
            </a:r>
            <a:r>
              <a:rPr lang="en-US" altLang="zh-CN" sz="2000" dirty="0"/>
              <a:t>384KB</a:t>
            </a:r>
            <a:r>
              <a:rPr lang="zh-CN" altLang="en-US" sz="2000" dirty="0"/>
              <a:t>，</a:t>
            </a:r>
            <a:r>
              <a:rPr lang="en-US" altLang="zh-CN" sz="2000" dirty="0"/>
              <a:t>SRAM 128KB</a:t>
            </a:r>
            <a:r>
              <a:rPr lang="zh-CN" altLang="en-US" sz="2000" dirty="0"/>
              <a:t>，</a:t>
            </a:r>
            <a:r>
              <a:rPr lang="en-US" altLang="zh-CN" sz="2000" dirty="0"/>
              <a:t>DDR</a:t>
            </a:r>
            <a:r>
              <a:rPr lang="zh-CN" altLang="en-US" sz="2000" dirty="0"/>
              <a:t>不限，要求交换次数尽可能少。</a:t>
            </a:r>
            <a:endParaRPr lang="en-US" altLang="zh-CN" sz="2000" dirty="0"/>
          </a:p>
          <a:p>
            <a:r>
              <a:rPr lang="zh-CN" altLang="en-US" sz="2000" dirty="0"/>
              <a:t>算法考虑：尽可能少加载原矩阵，还要留空间存储结果矩阵，提高数据利用率，所以</a:t>
            </a:r>
            <a:r>
              <a:rPr lang="zh-CN" altLang="en-US" sz="2000" b="1" dirty="0">
                <a:solidFill>
                  <a:srgbClr val="FF0000"/>
                </a:solidFill>
              </a:rPr>
              <a:t>外层采用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row_wise</a:t>
            </a:r>
            <a:r>
              <a:rPr lang="zh-CN" altLang="en-US" sz="2000" b="1" dirty="0">
                <a:solidFill>
                  <a:srgbClr val="FF0000"/>
                </a:solidFill>
              </a:rPr>
              <a:t>算法</a:t>
            </a:r>
            <a:r>
              <a:rPr lang="zh-CN" altLang="en-US" sz="2000" dirty="0"/>
              <a:t>分割。</a:t>
            </a:r>
            <a:r>
              <a:rPr lang="en-US" altLang="zh-CN" sz="2000" dirty="0"/>
              <a:t>(</a:t>
            </a:r>
            <a:r>
              <a:rPr lang="zh-CN" altLang="en-US" sz="2000" dirty="0"/>
              <a:t>内积算法由于片上资源不够，需要</a:t>
            </a:r>
            <a:r>
              <a:rPr lang="en-US" altLang="zh-CN" sz="2000" dirty="0"/>
              <a:t>A</a:t>
            </a:r>
            <a:r>
              <a:rPr lang="zh-CN" altLang="en-US" sz="2000" dirty="0"/>
              <a:t>取</a:t>
            </a:r>
            <a:r>
              <a:rPr lang="en-US" altLang="zh-CN" sz="2000" dirty="0"/>
              <a:t>N</a:t>
            </a:r>
            <a:r>
              <a:rPr lang="zh-CN" altLang="en-US" sz="2000" dirty="0"/>
              <a:t>次，</a:t>
            </a:r>
            <a:r>
              <a:rPr lang="en-US" altLang="zh-CN" sz="2000" dirty="0"/>
              <a:t>B</a:t>
            </a:r>
            <a:r>
              <a:rPr lang="zh-CN" altLang="en-US" sz="2000" dirty="0"/>
              <a:t>取</a:t>
            </a:r>
            <a:r>
              <a:rPr lang="en-US" altLang="zh-CN" sz="2000" dirty="0"/>
              <a:t>N</a:t>
            </a:r>
            <a:r>
              <a:rPr lang="zh-CN" altLang="en-US" sz="2000" dirty="0"/>
              <a:t>次，</a:t>
            </a:r>
            <a:r>
              <a:rPr lang="en-US" altLang="zh-CN" sz="2000" dirty="0" err="1"/>
              <a:t>row_wise</a:t>
            </a:r>
            <a:r>
              <a:rPr lang="zh-CN" altLang="en-US" sz="2000" dirty="0"/>
              <a:t>需要</a:t>
            </a:r>
            <a:r>
              <a:rPr lang="en-US" altLang="zh-CN" sz="2000" dirty="0"/>
              <a:t>A</a:t>
            </a:r>
            <a:r>
              <a:rPr lang="zh-CN" altLang="en-US" sz="2000" dirty="0"/>
              <a:t>取</a:t>
            </a:r>
            <a:r>
              <a:rPr lang="en-US" altLang="zh-CN" sz="2000" dirty="0"/>
              <a:t>1</a:t>
            </a:r>
            <a:r>
              <a:rPr lang="zh-CN" altLang="en-US" sz="2000" dirty="0"/>
              <a:t>次，</a:t>
            </a:r>
            <a:r>
              <a:rPr lang="en-US" altLang="zh-CN" sz="2000" dirty="0"/>
              <a:t>B</a:t>
            </a:r>
            <a:r>
              <a:rPr lang="zh-CN" altLang="en-US" sz="2000" dirty="0"/>
              <a:t>取</a:t>
            </a:r>
            <a:r>
              <a:rPr lang="en-US" altLang="zh-CN" sz="2000" dirty="0"/>
              <a:t>N</a:t>
            </a:r>
            <a:r>
              <a:rPr lang="zh-CN" altLang="en-US" sz="2000" dirty="0"/>
              <a:t>次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实现步骤</a:t>
            </a:r>
            <a:r>
              <a:rPr lang="en-US" altLang="zh-CN" sz="2000" dirty="0"/>
              <a:t>:</a:t>
            </a:r>
            <a:r>
              <a:rPr lang="zh-CN" altLang="en-US" sz="2000" dirty="0"/>
              <a:t>先加载</a:t>
            </a:r>
            <a:r>
              <a:rPr lang="en-US" altLang="zh-CN" sz="2000" dirty="0"/>
              <a:t>42KB</a:t>
            </a:r>
            <a:r>
              <a:rPr lang="zh-CN" altLang="en-US" sz="2000" dirty="0"/>
              <a:t>的</a:t>
            </a:r>
            <a:r>
              <a:rPr lang="en-US" altLang="zh-CN" sz="2000" dirty="0"/>
              <a:t>A</a:t>
            </a:r>
            <a:r>
              <a:rPr lang="zh-CN" altLang="en-US" sz="2000" dirty="0"/>
              <a:t>矩阵（稠密矩阵</a:t>
            </a:r>
            <a:r>
              <a:rPr lang="en-US" altLang="zh-CN" sz="2000" dirty="0"/>
              <a:t>28</a:t>
            </a:r>
            <a:r>
              <a:rPr lang="zh-CN" altLang="en-US" sz="2000" dirty="0"/>
              <a:t>行，稀疏矩阵可能都加载完</a:t>
            </a:r>
            <a:r>
              <a:rPr lang="en-US" altLang="zh-CN" sz="2000" dirty="0"/>
              <a:t>)</a:t>
            </a:r>
            <a:r>
              <a:rPr lang="zh-CN" altLang="en-US" sz="2000" dirty="0"/>
              <a:t>，然后加载</a:t>
            </a:r>
            <a:r>
              <a:rPr lang="en-US" altLang="zh-CN" sz="2000" dirty="0"/>
              <a:t>42KB</a:t>
            </a:r>
            <a:r>
              <a:rPr lang="zh-CN" altLang="en-US" sz="2000" dirty="0"/>
              <a:t>的</a:t>
            </a:r>
            <a:r>
              <a:rPr lang="en-US" altLang="zh-CN" sz="2000" dirty="0"/>
              <a:t>B</a:t>
            </a:r>
            <a:r>
              <a:rPr lang="zh-CN" altLang="en-US" sz="2000" dirty="0"/>
              <a:t>矩阵，然后每次加载</a:t>
            </a:r>
            <a:r>
              <a:rPr lang="en-US" altLang="zh-CN" sz="2000" dirty="0"/>
              <a:t>42KB</a:t>
            </a:r>
            <a:r>
              <a:rPr lang="zh-CN" altLang="en-US" sz="2000" dirty="0"/>
              <a:t>的</a:t>
            </a:r>
            <a:r>
              <a:rPr lang="en-US" altLang="zh-CN" sz="2000" dirty="0"/>
              <a:t>B</a:t>
            </a:r>
            <a:r>
              <a:rPr lang="zh-CN" altLang="en-US" sz="2000" dirty="0"/>
              <a:t>矩阵直到最后一次。然后换到下一块</a:t>
            </a:r>
            <a:r>
              <a:rPr lang="en-US" altLang="zh-CN" sz="2000" dirty="0"/>
              <a:t>A</a:t>
            </a:r>
            <a:r>
              <a:rPr lang="zh-CN" altLang="en-US" sz="2000" dirty="0"/>
              <a:t>矩阵，直到加载完，共需要加载</a:t>
            </a:r>
            <a:r>
              <a:rPr lang="en-US" altLang="zh-CN" sz="2000" dirty="0"/>
              <a:t>100</a:t>
            </a:r>
            <a:r>
              <a:rPr lang="zh-CN" altLang="en-US" sz="2000" dirty="0"/>
              <a:t>次，写回需要</a:t>
            </a:r>
            <a:r>
              <a:rPr lang="en-US" altLang="zh-CN" sz="2000" dirty="0"/>
              <a:t>10</a:t>
            </a:r>
            <a:r>
              <a:rPr lang="zh-CN" altLang="en-US" sz="2000" dirty="0"/>
              <a:t>次，总共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DDR</a:t>
            </a:r>
            <a:r>
              <a:rPr lang="zh-CN" altLang="en-US" sz="2000" dirty="0">
                <a:solidFill>
                  <a:srgbClr val="FF0000"/>
                </a:solidFill>
              </a:rPr>
              <a:t>交互</a:t>
            </a:r>
            <a:r>
              <a:rPr lang="en-US" altLang="zh-CN" sz="2000" dirty="0">
                <a:solidFill>
                  <a:srgbClr val="FF0000"/>
                </a:solidFill>
              </a:rPr>
              <a:t>110</a:t>
            </a:r>
            <a:r>
              <a:rPr lang="zh-CN" altLang="en-US" sz="2000" dirty="0">
                <a:solidFill>
                  <a:srgbClr val="FF0000"/>
                </a:solidFill>
              </a:rPr>
              <a:t>次。</a:t>
            </a:r>
            <a:r>
              <a:rPr lang="zh-CN" altLang="en-US" sz="2000" dirty="0"/>
              <a:t>（是否考虑稠密矩阵</a:t>
            </a:r>
            <a:r>
              <a:rPr lang="zh-CN" altLang="en-US" sz="2000" dirty="0">
                <a:solidFill>
                  <a:srgbClr val="FF0000"/>
                </a:solidFill>
              </a:rPr>
              <a:t>不采用</a:t>
            </a:r>
            <a:r>
              <a:rPr lang="en-US" altLang="zh-CN" sz="2000" dirty="0">
                <a:solidFill>
                  <a:srgbClr val="FF0000"/>
                </a:solidFill>
              </a:rPr>
              <a:t>COO</a:t>
            </a:r>
            <a:r>
              <a:rPr lang="zh-CN" altLang="en-US" sz="2000" dirty="0">
                <a:solidFill>
                  <a:srgbClr val="FF0000"/>
                </a:solidFill>
              </a:rPr>
              <a:t>存储</a:t>
            </a:r>
            <a:r>
              <a:rPr lang="zh-CN" altLang="en-US" sz="2000" dirty="0"/>
              <a:t>，这样可以只</a:t>
            </a:r>
            <a:r>
              <a:rPr lang="zh-CN" altLang="en-US" sz="2000" dirty="0">
                <a:solidFill>
                  <a:srgbClr val="FF0000"/>
                </a:solidFill>
              </a:rPr>
              <a:t>交互</a:t>
            </a:r>
            <a:r>
              <a:rPr lang="en-US" altLang="zh-CN" sz="2000" dirty="0">
                <a:solidFill>
                  <a:srgbClr val="FF0000"/>
                </a:solidFill>
              </a:rPr>
              <a:t>56</a:t>
            </a:r>
            <a:r>
              <a:rPr lang="zh-CN" altLang="en-US" sz="2000" dirty="0">
                <a:solidFill>
                  <a:srgbClr val="FF0000"/>
                </a:solidFill>
              </a:rPr>
              <a:t>次</a:t>
            </a:r>
            <a:r>
              <a:rPr lang="en-US" altLang="zh-CN" sz="2000" dirty="0"/>
              <a:t>)</a:t>
            </a:r>
            <a:r>
              <a:rPr lang="zh-CN" altLang="en-US" sz="2000" dirty="0"/>
              <a:t>。稀疏矩阵</a:t>
            </a:r>
            <a:r>
              <a:rPr lang="en-US" altLang="zh-CN" sz="2000" dirty="0"/>
              <a:t>:</a:t>
            </a:r>
            <a:r>
              <a:rPr lang="zh-CN" altLang="en-US" sz="2000" dirty="0"/>
              <a:t>如果</a:t>
            </a:r>
            <a:r>
              <a:rPr lang="en-US" altLang="zh-CN" sz="2000" dirty="0"/>
              <a:t>A,B</a:t>
            </a:r>
            <a:r>
              <a:rPr lang="zh-CN" altLang="en-US" sz="2000" dirty="0"/>
              <a:t>都小于</a:t>
            </a:r>
            <a:r>
              <a:rPr lang="en-US" altLang="zh-CN" sz="2000" dirty="0"/>
              <a:t>42KB,</a:t>
            </a:r>
            <a:r>
              <a:rPr lang="zh-CN" altLang="en-US" sz="2000" dirty="0"/>
              <a:t>可以同时加载进来，否则分批加载。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C9091C-E326-1FBB-9E9C-ECF0CF0808B9}"/>
                  </a:ext>
                </a:extLst>
              </p:cNvPr>
              <p:cNvSpPr txBox="1"/>
              <p:nvPr/>
            </p:nvSpPr>
            <p:spPr>
              <a:xfrm>
                <a:off x="9435860" y="4161839"/>
                <a:ext cx="2255874" cy="397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256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128−2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)∗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256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256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D8ADA1-9346-A5BC-0557-526421D5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860" y="4161839"/>
                <a:ext cx="2255874" cy="397481"/>
              </a:xfrm>
              <a:prstGeom prst="rect">
                <a:avLst/>
              </a:prstGeom>
              <a:blipFill>
                <a:blip r:embed="rId2"/>
                <a:stretch>
                  <a:fillRect l="-4865" t="-4615" r="-16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58D6219-E8E8-7FE1-BEFB-95D0E9D5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51" y="3603186"/>
            <a:ext cx="4514850" cy="22002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8A8B06-626E-5D8A-751A-B9750625E391}"/>
              </a:ext>
            </a:extLst>
          </p:cNvPr>
          <p:cNvSpPr txBox="1"/>
          <p:nvPr/>
        </p:nvSpPr>
        <p:spPr>
          <a:xfrm>
            <a:off x="7079101" y="3983476"/>
            <a:ext cx="1875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DDR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交互次数计算公式，假设每次从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DDR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取出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 KB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27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E983D-0B4D-DE2B-9684-FE55BAA8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:</a:t>
            </a:r>
            <a:r>
              <a:rPr lang="zh-CN" altLang="en-US" dirty="0"/>
              <a:t>左矩阵处理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1FD1DBA-3EA6-58BB-EB84-ED1BA0EB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36" y="1172755"/>
            <a:ext cx="8548586" cy="19934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A06084-F0F6-79B6-6BF3-DCD539DD0584}"/>
              </a:ext>
            </a:extLst>
          </p:cNvPr>
          <p:cNvSpPr txBox="1"/>
          <p:nvPr/>
        </p:nvSpPr>
        <p:spPr>
          <a:xfrm>
            <a:off x="1614790" y="3166213"/>
            <a:ext cx="790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Row_wise</a:t>
            </a:r>
            <a:r>
              <a:rPr lang="zh-CN" altLang="en-US" dirty="0"/>
              <a:t>流程为</a:t>
            </a:r>
            <a:r>
              <a:rPr lang="en-US" altLang="zh-CN" dirty="0"/>
              <a:t>:</a:t>
            </a:r>
            <a:r>
              <a:rPr lang="zh-CN" altLang="en-US" dirty="0"/>
              <a:t>取左矩阵的一行乘右矩阵的所有列，得到结果矩阵对应一行，经过压缩处理后，可能取到左矩阵两行，因此可以提高右矩阵行重用率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F34F01-8FAA-6490-B3D9-BEC7D545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2" y="3812544"/>
            <a:ext cx="9059965" cy="29075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5A9426-AD7A-8E7B-20CA-A0ED94066922}"/>
              </a:ext>
            </a:extLst>
          </p:cNvPr>
          <p:cNvSpPr txBox="1"/>
          <p:nvPr/>
        </p:nvSpPr>
        <p:spPr>
          <a:xfrm>
            <a:off x="9954640" y="4303637"/>
            <a:ext cx="1994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将矩阵以</a:t>
            </a:r>
            <a:r>
              <a:rPr lang="en-US" altLang="zh-CN" dirty="0"/>
              <a:t>4*4</a:t>
            </a:r>
            <a:r>
              <a:rPr lang="zh-CN" altLang="en-US" dirty="0"/>
              <a:t>块为单位向上压缩，左矩阵按行压缩，右矩阵不压缩，因为按照列压缩等于没压缩。</a:t>
            </a:r>
          </a:p>
        </p:txBody>
      </p:sp>
    </p:spTree>
    <p:extLst>
      <p:ext uri="{BB962C8B-B14F-4D97-AF65-F5344CB8AC3E}">
        <p14:creationId xmlns:p14="http://schemas.microsoft.com/office/powerpoint/2010/main" val="207137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F880D-7215-4AF8-AF40-1B3C939A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压缩过程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89A79-AF87-DB97-597F-FED33B31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05" y="1032315"/>
            <a:ext cx="5618117" cy="5584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ACBE92-35A9-FE2C-83A2-9152035A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49" y="1539875"/>
            <a:ext cx="6162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算法比较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789645"/>
              </p:ext>
            </p:extLst>
          </p:nvPr>
        </p:nvGraphicFramePr>
        <p:xfrm>
          <a:off x="157163" y="935038"/>
          <a:ext cx="11803060" cy="2479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5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内积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外积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Row_wise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Col_wise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输入复用性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差，由于资源有限，需要读取 </a:t>
                      </a:r>
                      <a:r>
                        <a:rPr lang="en-US" altLang="zh-CN" sz="1600" dirty="0"/>
                        <a:t>A,</a:t>
                      </a:r>
                      <a:r>
                        <a:rPr lang="fr-FR" altLang="zh-CN" sz="1600" dirty="0"/>
                        <a:t>B </a:t>
                      </a:r>
                      <a:r>
                        <a:rPr lang="zh-CN" altLang="en-US" sz="1600" dirty="0"/>
                        <a:t>的整个矩阵 </a:t>
                      </a:r>
                      <a:r>
                        <a:rPr lang="fr-FR" altLang="zh-CN" sz="1600" dirty="0"/>
                        <a:t>N </a:t>
                      </a:r>
                      <a:r>
                        <a:rPr lang="zh-CN" altLang="en-US" sz="1600" dirty="0"/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好，</a:t>
                      </a: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矩阵只需要读取一次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差，需要读取</a:t>
                      </a: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的整个矩阵 </a:t>
                      </a:r>
                      <a:r>
                        <a:rPr lang="en-US" altLang="zh-CN" sz="1600" dirty="0"/>
                        <a:t>N</a:t>
                      </a:r>
                      <a:r>
                        <a:rPr lang="zh-CN" altLang="en-US" sz="1600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中间结果复用性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好，算完就累加，可以不存储中间值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差，中间结果矩阵需要累加，且需要大量空间存储中间矩阵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一般，需要存储一行数据，每次累加一行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数据访问模式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r>
                        <a:rPr lang="zh-CN" altLang="en-US" sz="1600" dirty="0"/>
                        <a:t>按行，</a:t>
                      </a: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按列</a:t>
                      </a:r>
                      <a:r>
                        <a:rPr lang="en-US" altLang="zh-CN" sz="1600" dirty="0"/>
                        <a:t>(B</a:t>
                      </a:r>
                      <a:r>
                        <a:rPr lang="zh-CN" altLang="en-US" sz="1600" dirty="0"/>
                        <a:t>输入后需要转为</a:t>
                      </a:r>
                      <a:r>
                        <a:rPr lang="en-US" altLang="zh-CN" sz="1600" dirty="0"/>
                        <a:t>CSC</a:t>
                      </a:r>
                      <a:r>
                        <a:rPr lang="zh-CN" altLang="en-US" sz="1600" dirty="0"/>
                        <a:t>存储格式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r>
                        <a:rPr lang="zh-CN" altLang="en-US" sz="1600" dirty="0"/>
                        <a:t>按列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需要转成</a:t>
                      </a:r>
                      <a:r>
                        <a:rPr lang="en-US" altLang="zh-CN" sz="1600" dirty="0"/>
                        <a:t>CSC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按行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r>
                        <a:rPr lang="zh-CN" altLang="en-US" sz="1600" dirty="0"/>
                        <a:t>按行，</a:t>
                      </a: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按行访问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并行粒度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元素级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矩阵级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行级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78092" y="3718878"/>
            <a:ext cx="10347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</a:t>
            </a:r>
            <a:r>
              <a:rPr lang="en-US" altLang="zh-CN" dirty="0"/>
              <a:t>SRAM</a:t>
            </a:r>
            <a:r>
              <a:rPr lang="zh-CN" altLang="en-US" dirty="0"/>
              <a:t>存储受限，</a:t>
            </a:r>
            <a:r>
              <a:rPr lang="zh-CN" altLang="en-US" b="1" dirty="0"/>
              <a:t>外积算法没有足够空间存储中间矩阵。在内及算法中，片上无足够空间存储</a:t>
            </a:r>
            <a:r>
              <a:rPr lang="en-US" altLang="zh-CN" b="1" dirty="0"/>
              <a:t>A</a:t>
            </a:r>
            <a:r>
              <a:rPr lang="zh-CN" altLang="en-US" b="1" dirty="0"/>
              <a:t>矩阵的一行，所以</a:t>
            </a:r>
            <a:r>
              <a:rPr lang="en-US" altLang="zh-CN" b="1" dirty="0"/>
              <a:t>A</a:t>
            </a:r>
            <a:r>
              <a:rPr lang="zh-CN" altLang="en-US" b="1" dirty="0"/>
              <a:t>矩阵也要</a:t>
            </a:r>
            <a:r>
              <a:rPr lang="en-US" altLang="zh-CN" b="1" dirty="0"/>
              <a:t>n</a:t>
            </a:r>
            <a:r>
              <a:rPr lang="zh-CN" altLang="en-US" b="1" dirty="0"/>
              <a:t>次。</a:t>
            </a:r>
            <a:r>
              <a:rPr lang="en-US" altLang="zh-CN" b="1" dirty="0" err="1"/>
              <a:t>row_wise</a:t>
            </a:r>
            <a:r>
              <a:rPr lang="zh-CN" altLang="en-US" b="1" dirty="0"/>
              <a:t>取数次数小于内积一样</a:t>
            </a:r>
            <a:r>
              <a:rPr lang="zh-CN" altLang="en-US" dirty="0"/>
              <a:t>，每次产生的是一个矩阵的一行。此外，</a:t>
            </a:r>
            <a:r>
              <a:rPr lang="en-US" altLang="zh-CN" dirty="0" err="1"/>
              <a:t>row_wise</a:t>
            </a:r>
            <a:r>
              <a:rPr lang="zh-CN" altLang="en-US" dirty="0"/>
              <a:t>算法不需要矩阵格式变化，</a:t>
            </a:r>
            <a:r>
              <a:rPr lang="zh-CN" altLang="en-US" b="1" dirty="0"/>
              <a:t>上位机不支持压缩成不同方式</a:t>
            </a:r>
            <a:r>
              <a:rPr lang="zh-CN" altLang="en-US" dirty="0"/>
              <a:t>，所以，外层算法采用</a:t>
            </a:r>
            <a:r>
              <a:rPr lang="en-US" altLang="zh-CN" b="1" dirty="0" err="1">
                <a:solidFill>
                  <a:srgbClr val="FF0000"/>
                </a:solidFill>
              </a:rPr>
              <a:t>row_wise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0C0EA-B8CA-EB08-FCCC-AE0E66E42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F6321-A5D1-BA7E-155C-D5B41A63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COO</a:t>
            </a:r>
            <a:r>
              <a:rPr lang="zh-CN" altLang="en-US" dirty="0"/>
              <a:t>和</a:t>
            </a:r>
            <a:r>
              <a:rPr lang="en-US" altLang="zh-CN" dirty="0" err="1"/>
              <a:t>Row_Wise</a:t>
            </a:r>
            <a:r>
              <a:rPr lang="zh-CN" altLang="en-US" dirty="0"/>
              <a:t>算法的块级压缩技术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EE1CA2-BA30-2F5F-C12D-641FDD39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" y="1106909"/>
            <a:ext cx="11415251" cy="366338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D145ED-BBAF-B5FA-DB41-FD8FB296EB8B}"/>
              </a:ext>
            </a:extLst>
          </p:cNvPr>
          <p:cNvSpPr txBox="1"/>
          <p:nvPr/>
        </p:nvSpPr>
        <p:spPr>
          <a:xfrm>
            <a:off x="568436" y="5065154"/>
            <a:ext cx="4819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将矩阵以</a:t>
            </a:r>
            <a:r>
              <a:rPr lang="en-US" altLang="zh-CN" dirty="0"/>
              <a:t>4*4</a:t>
            </a:r>
            <a:r>
              <a:rPr lang="zh-CN" altLang="en-US" dirty="0"/>
              <a:t>块为单位向上压缩，左矩阵按行压缩，右矩阵不压缩，因为按照列压缩等于没压缩，这种方法可以增加</a:t>
            </a:r>
            <a:r>
              <a:rPr lang="en-US" altLang="zh-CN" dirty="0"/>
              <a:t>B</a:t>
            </a:r>
            <a:r>
              <a:rPr lang="zh-CN" altLang="en-US" dirty="0"/>
              <a:t>的列重用率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C1881D-1DE7-EACA-C550-31F9856C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93" y="4256631"/>
            <a:ext cx="5493125" cy="23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7608-A65C-EC00-5170-36F77ED3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  <a:r>
              <a:rPr lang="en-US" altLang="zh-CN" dirty="0"/>
              <a:t>:</a:t>
            </a:r>
            <a:r>
              <a:rPr lang="zh-CN" altLang="en-US" dirty="0"/>
              <a:t>索引匹配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C28A8-3377-7C71-9EB3-5FB49B8D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" y="935039"/>
            <a:ext cx="10650267" cy="1127226"/>
          </a:xfrm>
        </p:spPr>
        <p:txBody>
          <a:bodyPr/>
          <a:lstStyle/>
          <a:p>
            <a:r>
              <a:rPr lang="zh-CN" altLang="en-US" sz="2400" dirty="0"/>
              <a:t>每次取出</a:t>
            </a:r>
            <a:r>
              <a:rPr lang="en-US" altLang="zh-CN" sz="2400" dirty="0"/>
              <a:t>A</a:t>
            </a:r>
            <a:r>
              <a:rPr lang="zh-CN" altLang="en-US" sz="2400" dirty="0"/>
              <a:t>的一块和</a:t>
            </a:r>
            <a:r>
              <a:rPr lang="en-US" altLang="zh-CN" sz="2400" dirty="0"/>
              <a:t>B</a:t>
            </a:r>
            <a:r>
              <a:rPr lang="zh-CN" altLang="en-US" sz="2400" dirty="0"/>
              <a:t>的一块，先对</a:t>
            </a:r>
            <a:r>
              <a:rPr lang="en-US" altLang="zh-CN" sz="2400" dirty="0"/>
              <a:t>A</a:t>
            </a:r>
            <a:r>
              <a:rPr lang="zh-CN" altLang="en-US" sz="2400" dirty="0"/>
              <a:t>进行解压，进行特殊矩阵判断并还原出同一列不同块的矩阵，然后判定</a:t>
            </a:r>
            <a:r>
              <a:rPr lang="en-US" altLang="zh-CN" sz="2400" dirty="0"/>
              <a:t>B</a:t>
            </a:r>
            <a:r>
              <a:rPr lang="zh-CN" altLang="en-US" sz="2400" dirty="0"/>
              <a:t>是否为特殊矩阵，然后进行索引匹配，将匹配上要计算的数据发送给计算模块，生成算子调用表。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BE6415-41DE-6538-6583-4536811D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97" y="3746538"/>
            <a:ext cx="1349509" cy="28988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479171-29AC-5E98-B746-AAEA9721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46" y="4455776"/>
            <a:ext cx="1550548" cy="14671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150A84-79D5-7492-42DB-AE950912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861" y="5043584"/>
            <a:ext cx="914400" cy="304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0AD91C-CE19-6490-2BCE-7145B1F11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295" y="3711112"/>
            <a:ext cx="3067456" cy="12852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14EBD5D-1DCA-70A6-EEDF-77B90DFED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1" y="5232233"/>
            <a:ext cx="3067456" cy="124970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4E1F2A3-3FA7-413E-75D1-3054A9937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8019" y="3746538"/>
            <a:ext cx="3234924" cy="12852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8C0FFC-913A-1775-0B79-A782C702B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850" y="2009332"/>
            <a:ext cx="4610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469" y="962747"/>
            <a:ext cx="11803062" cy="5584825"/>
          </a:xfrm>
        </p:spPr>
        <p:txBody>
          <a:bodyPr/>
          <a:lstStyle/>
          <a:p>
            <a:r>
              <a:rPr lang="zh-CN" altLang="en-US" dirty="0"/>
              <a:t>整体研究方案</a:t>
            </a:r>
            <a:endParaRPr lang="en-US" altLang="zh-CN" dirty="0"/>
          </a:p>
          <a:p>
            <a:r>
              <a:rPr lang="zh-CN" altLang="en-US" dirty="0"/>
              <a:t>整体架构</a:t>
            </a:r>
            <a:endParaRPr lang="en-US" altLang="zh-CN" dirty="0"/>
          </a:p>
          <a:p>
            <a:r>
              <a:rPr lang="zh-CN" altLang="en-US" dirty="0"/>
              <a:t>压缩格式</a:t>
            </a:r>
            <a:endParaRPr lang="en-US" altLang="zh-CN" dirty="0"/>
          </a:p>
          <a:p>
            <a:r>
              <a:rPr lang="zh-CN" altLang="en-US" dirty="0"/>
              <a:t>存储格式</a:t>
            </a:r>
            <a:endParaRPr lang="en-US" altLang="zh-CN" dirty="0"/>
          </a:p>
          <a:p>
            <a:r>
              <a:rPr lang="zh-CN" altLang="en-US" dirty="0"/>
              <a:t>算法选择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F1D80-C76A-ADB0-3326-D55B797F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5C3C-5C47-35E3-4442-09E06E76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</a:t>
            </a:r>
            <a:r>
              <a:rPr lang="zh-CN" altLang="en-US" dirty="0"/>
              <a:t>受限的矩阵算法</a:t>
            </a:r>
            <a:r>
              <a:rPr lang="en-US" altLang="zh-CN" dirty="0"/>
              <a:t>——4*4</a:t>
            </a:r>
            <a:r>
              <a:rPr lang="zh-CN" altLang="en-US" dirty="0"/>
              <a:t>块内的算法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12CB91-5A57-D453-7149-604B61A0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96" y="898417"/>
            <a:ext cx="8149043" cy="19002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A0BF12-967F-0C10-4506-70D6B3A4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98" y="3135079"/>
            <a:ext cx="7726599" cy="16213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E5EE3B-69FF-2E9D-A92D-D055544F852E}"/>
              </a:ext>
            </a:extLst>
          </p:cNvPr>
          <p:cNvSpPr txBox="1"/>
          <p:nvPr/>
        </p:nvSpPr>
        <p:spPr>
          <a:xfrm>
            <a:off x="9005786" y="2129870"/>
            <a:ext cx="2519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Row_wise</a:t>
            </a:r>
            <a:r>
              <a:rPr lang="zh-CN" altLang="en-US" sz="1600" dirty="0"/>
              <a:t>算法每算完两行可以批量算两个元素的加法</a:t>
            </a:r>
            <a:r>
              <a:rPr lang="en-US" altLang="zh-CN" sz="1600" dirty="0"/>
              <a:t>,</a:t>
            </a:r>
            <a:r>
              <a:rPr lang="zh-CN" altLang="en-US" sz="1600" dirty="0"/>
              <a:t>内积算法得到一个元素需要累加，外积则需要算完一批矩阵才能计算，所以划分的</a:t>
            </a:r>
            <a:r>
              <a:rPr lang="en-US" altLang="zh-CN" sz="1600" dirty="0"/>
              <a:t>4*4</a:t>
            </a:r>
            <a:r>
              <a:rPr lang="zh-CN" altLang="en-US" sz="1600" dirty="0"/>
              <a:t>块采用</a:t>
            </a:r>
            <a:r>
              <a:rPr lang="en-US" altLang="zh-CN" sz="1600" b="1" dirty="0" err="1"/>
              <a:t>row_wise</a:t>
            </a:r>
            <a:r>
              <a:rPr lang="zh-CN" altLang="en-US" sz="1600" b="1" dirty="0"/>
              <a:t>算法</a:t>
            </a:r>
            <a:r>
              <a:rPr lang="zh-CN" altLang="en-US" sz="1600" dirty="0"/>
              <a:t>效率更高。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76E83D6-BC7A-ECF8-CAC5-617A9596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8657"/>
            <a:ext cx="11939081" cy="12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8348-9E4A-1BD7-81B3-93E52DE4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3CCA-A477-1FF6-83A6-31E290BB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数据计算</a:t>
            </a:r>
            <a:r>
              <a:rPr lang="en-US" altLang="zh-CN" dirty="0"/>
              <a:t>:</a:t>
            </a:r>
            <a:r>
              <a:rPr lang="zh-CN" altLang="en-US" dirty="0"/>
              <a:t>算子网络调用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A89449-C4A7-B419-AF19-9159CB561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9816"/>
              </p:ext>
            </p:extLst>
          </p:nvPr>
        </p:nvGraphicFramePr>
        <p:xfrm>
          <a:off x="7107901" y="3305367"/>
          <a:ext cx="4250208" cy="94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6736">
                  <a:extLst>
                    <a:ext uri="{9D8B030D-6E8A-4147-A177-3AD203B41FA5}">
                      <a16:colId xmlns:a16="http://schemas.microsoft.com/office/drawing/2014/main" val="1247630032"/>
                    </a:ext>
                  </a:extLst>
                </a:gridCol>
                <a:gridCol w="1416736">
                  <a:extLst>
                    <a:ext uri="{9D8B030D-6E8A-4147-A177-3AD203B41FA5}">
                      <a16:colId xmlns:a16="http://schemas.microsoft.com/office/drawing/2014/main" val="2441562421"/>
                    </a:ext>
                  </a:extLst>
                </a:gridCol>
                <a:gridCol w="1416736">
                  <a:extLst>
                    <a:ext uri="{9D8B030D-6E8A-4147-A177-3AD203B41FA5}">
                      <a16:colId xmlns:a16="http://schemas.microsoft.com/office/drawing/2014/main" val="10815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1bit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8bit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8bit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0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当前编号是否空闲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结果元素行索引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结果元素列索引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3421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B0A27D-BB0B-9170-845F-175D82B71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69465"/>
              </p:ext>
            </p:extLst>
          </p:nvPr>
        </p:nvGraphicFramePr>
        <p:xfrm>
          <a:off x="7107900" y="1546985"/>
          <a:ext cx="4250208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16736">
                  <a:extLst>
                    <a:ext uri="{9D8B030D-6E8A-4147-A177-3AD203B41FA5}">
                      <a16:colId xmlns:a16="http://schemas.microsoft.com/office/drawing/2014/main" val="1594161215"/>
                    </a:ext>
                  </a:extLst>
                </a:gridCol>
                <a:gridCol w="1416736">
                  <a:extLst>
                    <a:ext uri="{9D8B030D-6E8A-4147-A177-3AD203B41FA5}">
                      <a16:colId xmlns:a16="http://schemas.microsoft.com/office/drawing/2014/main" val="2874351969"/>
                    </a:ext>
                  </a:extLst>
                </a:gridCol>
                <a:gridCol w="1416736">
                  <a:extLst>
                    <a:ext uri="{9D8B030D-6E8A-4147-A177-3AD203B41FA5}">
                      <a16:colId xmlns:a16="http://schemas.microsoft.com/office/drawing/2014/main" val="293672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操作类型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操作数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计算编号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06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5bit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fr-FR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64bit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fr-F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4bit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167549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BF6D953-6BE9-F12C-D4EF-D0A74E7B08D8}"/>
              </a:ext>
            </a:extLst>
          </p:cNvPr>
          <p:cNvSpPr txBox="1"/>
          <p:nvPr/>
        </p:nvSpPr>
        <p:spPr>
          <a:xfrm>
            <a:off x="6982015" y="2457117"/>
            <a:ext cx="5014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索引映射表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Reg[channel][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idx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]= (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idx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可增加到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个，保证可以一直向算子网络送数据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10737-14E8-9C7B-B041-7DDAFF4FCB24}"/>
              </a:ext>
            </a:extLst>
          </p:cNvPr>
          <p:cNvSpPr txBox="1"/>
          <p:nvPr/>
        </p:nvSpPr>
        <p:spPr>
          <a:xfrm>
            <a:off x="7107900" y="1026534"/>
            <a:ext cx="28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与算子网络交互接口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706A9D-1F11-BC64-F602-810E96A7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457246"/>
            <a:ext cx="9129893" cy="22735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DB6F88-7435-5DB3-43B1-D14C5D962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85" y="1300415"/>
            <a:ext cx="6982015" cy="26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34FD-D9A8-C9FD-B938-E13C2644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结果写回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F537EB-13D6-7379-2BDC-E1879B9AA1B2}"/>
              </a:ext>
            </a:extLst>
          </p:cNvPr>
          <p:cNvSpPr txBox="1"/>
          <p:nvPr/>
        </p:nvSpPr>
        <p:spPr>
          <a:xfrm>
            <a:off x="749030" y="37937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每次计算完后，把结果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4*4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矩阵块按行写回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，如果本次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取的数都计算完成，则发送信号给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进行下一轮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DDR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的数据传输，如果本次计算的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256*256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矩阵全部算完，则返回计算状态给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CPU.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7FCA36-F742-B3C1-BE58-8A8DA444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55" y="1382575"/>
            <a:ext cx="4974157" cy="20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2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035B-50BB-B97E-D83C-291F2935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86502-C99E-7B2A-114F-E578147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计算单元</a:t>
            </a:r>
            <a:r>
              <a:rPr lang="en-US" altLang="zh-CN" dirty="0"/>
              <a:t>:</a:t>
            </a:r>
            <a:r>
              <a:rPr lang="zh-CN" altLang="en-US" dirty="0"/>
              <a:t>标量计算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F7B6D-2E75-4728-801A-F77FE1A323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7125" y="989902"/>
            <a:ext cx="7184980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激活函数计算分为取数部分和计算部分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输入：数据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、数据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起始地址，结果数据起始地址，操作码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输出：计算状态码（计算完成、异常，需要加载新的数据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60FB49-D35A-419F-03EA-5C91ED8F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26873"/>
              </p:ext>
            </p:extLst>
          </p:nvPr>
        </p:nvGraphicFramePr>
        <p:xfrm>
          <a:off x="175046" y="2420362"/>
          <a:ext cx="4150066" cy="127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033">
                  <a:extLst>
                    <a:ext uri="{9D8B030D-6E8A-4147-A177-3AD203B41FA5}">
                      <a16:colId xmlns:a16="http://schemas.microsoft.com/office/drawing/2014/main" val="3075577431"/>
                    </a:ext>
                  </a:extLst>
                </a:gridCol>
                <a:gridCol w="2075033">
                  <a:extLst>
                    <a:ext uri="{9D8B030D-6E8A-4147-A177-3AD203B41FA5}">
                      <a16:colId xmlns:a16="http://schemas.microsoft.com/office/drawing/2014/main" val="1519692719"/>
                    </a:ext>
                  </a:extLst>
                </a:gridCol>
              </a:tblGrid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00111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28593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5979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向量按位乘法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95849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向量加减法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6429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2460DB5-05F5-1ABA-7259-9EBD41F0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12" y="2420362"/>
            <a:ext cx="7813088" cy="3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42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DB16F-CEF4-F1D2-9564-AB1F250F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8DB83-652D-FA87-C01B-907D1497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计算单元</a:t>
            </a:r>
            <a:r>
              <a:rPr lang="en-US" altLang="zh-CN" dirty="0"/>
              <a:t>:</a:t>
            </a:r>
            <a:r>
              <a:rPr lang="zh-CN" altLang="en-US" dirty="0"/>
              <a:t>单变量计算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6DFFE-99AC-6DA9-93D7-F7C55FBEB9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7163" y="935038"/>
            <a:ext cx="8343951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计算单元分为三级流水，数据处理部分，数据计算部分和结果处理部分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输入：数据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，结果数据起始地址，操作码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输出：计算状态码（计算完成、异常，需要加载新的数据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E174BC-1D0E-AC7E-9773-A6A515D5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1" y="2300776"/>
            <a:ext cx="5678424" cy="337198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7625394-A342-2FB4-58C1-4699564DC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62479"/>
              </p:ext>
            </p:extLst>
          </p:nvPr>
        </p:nvGraphicFramePr>
        <p:xfrm>
          <a:off x="404051" y="2300776"/>
          <a:ext cx="4870940" cy="127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470">
                  <a:extLst>
                    <a:ext uri="{9D8B030D-6E8A-4147-A177-3AD203B41FA5}">
                      <a16:colId xmlns:a16="http://schemas.microsoft.com/office/drawing/2014/main" val="116703887"/>
                    </a:ext>
                  </a:extLst>
                </a:gridCol>
                <a:gridCol w="2435470">
                  <a:extLst>
                    <a:ext uri="{9D8B030D-6E8A-4147-A177-3AD203B41FA5}">
                      <a16:colId xmlns:a16="http://schemas.microsoft.com/office/drawing/2014/main" val="286453413"/>
                    </a:ext>
                  </a:extLst>
                </a:gridCol>
              </a:tblGrid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向量内部求均值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654205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向量逐元素除法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122653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向量逐元素乘法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6065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激活函数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37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6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F48B5-2487-5119-EB7D-BA317603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分派单元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3E41D-6257-2EBF-D4E5-42CF7AF2D49F}"/>
              </a:ext>
            </a:extLst>
          </p:cNvPr>
          <p:cNvSpPr txBox="1"/>
          <p:nvPr/>
        </p:nvSpPr>
        <p:spPr>
          <a:xfrm>
            <a:off x="293077" y="1005840"/>
            <a:ext cx="836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调度单元：负责解析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传来的计算指令并分配计算的计算任务，和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交互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输入：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计算指令，访存请求，计算状态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输出：计算状态，访存数据，计算任务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9C19DA4-1814-7314-5670-B8F38F3F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1929170"/>
            <a:ext cx="6692939" cy="3475263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99BC5EA-A290-5AC5-533C-B7761D63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49409"/>
              </p:ext>
            </p:extLst>
          </p:nvPr>
        </p:nvGraphicFramePr>
        <p:xfrm>
          <a:off x="7424928" y="2680374"/>
          <a:ext cx="4663974" cy="1071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54658">
                  <a:extLst>
                    <a:ext uri="{9D8B030D-6E8A-4147-A177-3AD203B41FA5}">
                      <a16:colId xmlns:a16="http://schemas.microsoft.com/office/drawing/2014/main" val="1247630032"/>
                    </a:ext>
                  </a:extLst>
                </a:gridCol>
                <a:gridCol w="1554658">
                  <a:extLst>
                    <a:ext uri="{9D8B030D-6E8A-4147-A177-3AD203B41FA5}">
                      <a16:colId xmlns:a16="http://schemas.microsoft.com/office/drawing/2014/main" val="2441562421"/>
                    </a:ext>
                  </a:extLst>
                </a:gridCol>
                <a:gridCol w="1554658">
                  <a:extLst>
                    <a:ext uri="{9D8B030D-6E8A-4147-A177-3AD203B41FA5}">
                      <a16:colId xmlns:a16="http://schemas.microsoft.com/office/drawing/2014/main" val="108156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zh-CN" altLang="en-US" sz="12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操作类型</a:t>
                      </a:r>
                      <a:endParaRPr lang="zh-CN" altLang="en-US" sz="12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zh-CN" altLang="en-US" sz="1200" b="1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状态码</a:t>
                      </a:r>
                      <a:endParaRPr lang="zh-CN" altLang="en-US" sz="12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zh-CN" altLang="en-US" sz="12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启动事件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8590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具体计算类型 </a:t>
                      </a:r>
                      <a:r>
                        <a:rPr lang="en-US" altLang="zh-CN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5bit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开始</a:t>
                      </a:r>
                      <a:r>
                        <a:rPr lang="en-US" altLang="zh-CN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忙</a:t>
                      </a:r>
                      <a:r>
                        <a:rPr lang="en-US" altLang="zh-CN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计算完成</a:t>
                      </a:r>
                      <a:r>
                        <a:rPr lang="en-US" altLang="zh-CN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结果溢出</a:t>
                      </a:r>
                      <a:r>
                        <a:rPr lang="en-US" altLang="zh-CN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操作码错误 </a:t>
                      </a:r>
                      <a:r>
                        <a:rPr lang="en-US" altLang="zh-CN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3bit,</a:t>
                      </a:r>
                      <a: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取数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br>
                        <a:rPr lang="zh-CN" altLang="en-US" sz="12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endParaRPr lang="zh-CN" altLang="en-US" sz="12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03421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948BA52-92BD-CA05-F264-52635E740FD2}"/>
              </a:ext>
            </a:extLst>
          </p:cNvPr>
          <p:cNvSpPr txBox="1"/>
          <p:nvPr/>
        </p:nvSpPr>
        <p:spPr>
          <a:xfrm>
            <a:off x="7424928" y="212010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交互接口</a:t>
            </a:r>
          </a:p>
        </p:txBody>
      </p:sp>
    </p:spTree>
    <p:extLst>
      <p:ext uri="{BB962C8B-B14F-4D97-AF65-F5344CB8AC3E}">
        <p14:creationId xmlns:p14="http://schemas.microsoft.com/office/powerpoint/2010/main" val="309948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6385-2A16-653C-E1D9-8BADB40A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格式转置单元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A93F51-404D-4990-043A-FDCD89E349EE}"/>
              </a:ext>
            </a:extLst>
          </p:cNvPr>
          <p:cNvSpPr txBox="1"/>
          <p:nvPr/>
        </p:nvSpPr>
        <p:spPr>
          <a:xfrm>
            <a:off x="247357" y="967950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格式转置单元：负责处理矩阵转置等格式方面的任务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输入：格式转置指令，初始数据存放地址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输出：完成状态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072D5D-E82C-C623-4E48-848A99B7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26" y="2334070"/>
            <a:ext cx="3580543" cy="4004719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750D85-63FC-2CB5-40D9-803317C2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74161"/>
              </p:ext>
            </p:extLst>
          </p:nvPr>
        </p:nvGraphicFramePr>
        <p:xfrm>
          <a:off x="7289483" y="2336420"/>
          <a:ext cx="4406350" cy="258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175">
                  <a:extLst>
                    <a:ext uri="{9D8B030D-6E8A-4147-A177-3AD203B41FA5}">
                      <a16:colId xmlns:a16="http://schemas.microsoft.com/office/drawing/2014/main" val="1401328736"/>
                    </a:ext>
                  </a:extLst>
                </a:gridCol>
                <a:gridCol w="2203175">
                  <a:extLst>
                    <a:ext uri="{9D8B030D-6E8A-4147-A177-3AD203B41FA5}">
                      <a16:colId xmlns:a16="http://schemas.microsoft.com/office/drawing/2014/main" val="1623596591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矩阵转置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447140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矩阵对角化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22790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向量对角化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23206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向量合并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5303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矩阵合并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10011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64484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矩阵转向量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10100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8490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矩阵行置换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10101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82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D04A-10B9-DDE5-3FA7-D1C5F477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开发计划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531903F-BA10-B9A4-6ADF-E2021C798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802859"/>
              </p:ext>
            </p:extLst>
          </p:nvPr>
        </p:nvGraphicFramePr>
        <p:xfrm>
          <a:off x="1896270" y="1203960"/>
          <a:ext cx="8852295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50765">
                  <a:extLst>
                    <a:ext uri="{9D8B030D-6E8A-4147-A177-3AD203B41FA5}">
                      <a16:colId xmlns:a16="http://schemas.microsoft.com/office/drawing/2014/main" val="3101036607"/>
                    </a:ext>
                  </a:extLst>
                </a:gridCol>
                <a:gridCol w="2950765">
                  <a:extLst>
                    <a:ext uri="{9D8B030D-6E8A-4147-A177-3AD203B41FA5}">
                      <a16:colId xmlns:a16="http://schemas.microsoft.com/office/drawing/2014/main" val="1427830464"/>
                    </a:ext>
                  </a:extLst>
                </a:gridCol>
                <a:gridCol w="2950765">
                  <a:extLst>
                    <a:ext uri="{9D8B030D-6E8A-4147-A177-3AD203B41FA5}">
                      <a16:colId xmlns:a16="http://schemas.microsoft.com/office/drawing/2014/main" val="418087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模块划分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预计完成时间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5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矩阵计算模块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胡蓉青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2025.10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1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标量计算模块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蒋亦龙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3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单变量计算模块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胡蓉青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3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分派模块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蒋亦龙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9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联调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2026.1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5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E2C48-A766-C5B8-C19D-B6223998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8454C1F7-8CAC-3A70-846C-F9B8C253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312" y="39257"/>
            <a:ext cx="10515600" cy="590550"/>
          </a:xfrm>
        </p:spPr>
        <p:txBody>
          <a:bodyPr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整体研究方案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378242E-801F-6AD3-E1B4-F040C24A77BE}"/>
              </a:ext>
            </a:extLst>
          </p:cNvPr>
          <p:cNvCxnSpPr>
            <a:cxnSpLocks/>
          </p:cNvCxnSpPr>
          <p:nvPr/>
        </p:nvCxnSpPr>
        <p:spPr>
          <a:xfrm flipV="1">
            <a:off x="5610878" y="1211958"/>
            <a:ext cx="0" cy="515158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8CDD24-49A8-FD1A-8E39-92683E494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3388" y="6623050"/>
            <a:ext cx="27432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8D2319-D43A-4D9C-9BE7-54E065BF16BC}" type="slidenum">
              <a:rPr lang="zh-CN" altLang="en-US" smtClean="0"/>
              <a:pPr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FDF8A4-636A-A104-C102-4FCF80224619}"/>
              </a:ext>
            </a:extLst>
          </p:cNvPr>
          <p:cNvSpPr txBox="1"/>
          <p:nvPr/>
        </p:nvSpPr>
        <p:spPr>
          <a:xfrm>
            <a:off x="5710601" y="1229386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功能定义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为支持大模型推理计算，设计了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种模式的矩阵计算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10ACD7-9940-EDAD-EE73-41A0E4D3A61C}"/>
              </a:ext>
            </a:extLst>
          </p:cNvPr>
          <p:cNvSpPr txBox="1"/>
          <p:nvPr/>
        </p:nvSpPr>
        <p:spPr>
          <a:xfrm>
            <a:off x="5781291" y="3084889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整体架构设计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存储策略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调度方案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与外界交互机制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核心单元设计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分派单元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计算单元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矩阵计算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标量计算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单变量计算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格式转换单元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4E2CF9-73CD-F0E2-1D07-02A05E48A279}"/>
              </a:ext>
            </a:extLst>
          </p:cNvPr>
          <p:cNvSpPr txBox="1"/>
          <p:nvPr/>
        </p:nvSpPr>
        <p:spPr>
          <a:xfrm>
            <a:off x="5710601" y="1875717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算法理论研究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矩阵存储格式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:COO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矩阵乘算法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基于分块策略的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Row_Wise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矩阵压缩格式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Row_Wise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算法的块级压缩技术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B90D6-4189-5113-49F3-4AB26F9C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6" y="945172"/>
            <a:ext cx="3728393" cy="55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7C9DD4F5-CD1E-467B-BEAD-D1594CEA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638" y="36977"/>
            <a:ext cx="10515600" cy="5905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矩阵加速器功能定义</a:t>
            </a:r>
          </a:p>
        </p:txBody>
      </p:sp>
      <p:grpSp>
        <p:nvGrpSpPr>
          <p:cNvPr id="8" name="组合 22">
            <a:extLst>
              <a:ext uri="{FF2B5EF4-FFF2-40B4-BE49-F238E27FC236}">
                <a16:creationId xmlns:a16="http://schemas.microsoft.com/office/drawing/2014/main" id="{67D46C35-3C94-4B97-BCB9-2932BA4F3713}"/>
              </a:ext>
            </a:extLst>
          </p:cNvPr>
          <p:cNvGrpSpPr/>
          <p:nvPr/>
        </p:nvGrpSpPr>
        <p:grpSpPr>
          <a:xfrm>
            <a:off x="124260" y="885575"/>
            <a:ext cx="2740860" cy="559189"/>
            <a:chOff x="183079" y="791428"/>
            <a:chExt cx="1116399" cy="461771"/>
          </a:xfrm>
        </p:grpSpPr>
        <p:sp>
          <p:nvSpPr>
            <p:cNvPr id="9" name="文本框 61">
              <a:extLst>
                <a:ext uri="{FF2B5EF4-FFF2-40B4-BE49-F238E27FC236}">
                  <a16:creationId xmlns:a16="http://schemas.microsoft.com/office/drawing/2014/main" id="{FEEEECAA-92BC-48D3-B7A8-2D7D256828E2}"/>
                </a:ext>
              </a:extLst>
            </p:cNvPr>
            <p:cNvSpPr txBox="1"/>
            <p:nvPr/>
          </p:nvSpPr>
          <p:spPr>
            <a:xfrm>
              <a:off x="183079" y="816919"/>
              <a:ext cx="1116399" cy="381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E2A8FD-A652-4015-B10B-A40EAB27216F}"/>
                </a:ext>
              </a:extLst>
            </p:cNvPr>
            <p:cNvSpPr/>
            <p:nvPr/>
          </p:nvSpPr>
          <p:spPr>
            <a:xfrm>
              <a:off x="237149" y="791428"/>
              <a:ext cx="137623" cy="4617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C6EDE8E-1594-421B-A3FF-A759EAF436BC}"/>
              </a:ext>
            </a:extLst>
          </p:cNvPr>
          <p:cNvSpPr txBox="1"/>
          <p:nvPr/>
        </p:nvSpPr>
        <p:spPr>
          <a:xfrm>
            <a:off x="594884" y="907477"/>
            <a:ext cx="2270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矩阵计算微码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D824C-478B-4EA2-9C3C-C489EBA70270}"/>
              </a:ext>
            </a:extLst>
          </p:cNvPr>
          <p:cNvSpPr txBox="1"/>
          <p:nvPr/>
        </p:nvSpPr>
        <p:spPr>
          <a:xfrm>
            <a:off x="6338047" y="4759246"/>
            <a:ext cx="5791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为实现大模型推理计算的需求，该架构一共支持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22</a:t>
            </a:r>
            <a:r>
              <a:rPr lang="zh-CN" altLang="en-US" sz="2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种计算类型。分别用计算单元和格式转置单元实现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18A2A0F-2E41-4B49-A596-A2B96BDA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2"/>
          <a:stretch/>
        </p:blipFill>
        <p:spPr>
          <a:xfrm>
            <a:off x="5300590" y="1475633"/>
            <a:ext cx="375255" cy="5099328"/>
          </a:xfrm>
          <a:prstGeom prst="rect">
            <a:avLst/>
          </a:prstGeom>
          <a:noFill/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ADFEE59-A9DA-4375-BCCE-F835BABB960A}"/>
              </a:ext>
            </a:extLst>
          </p:cNvPr>
          <p:cNvSpPr txBox="1"/>
          <p:nvPr/>
        </p:nvSpPr>
        <p:spPr>
          <a:xfrm>
            <a:off x="5663127" y="3425132"/>
            <a:ext cx="38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计算单元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595885B-2EF0-4C7C-9302-29FAB143D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2"/>
          <a:stretch/>
        </p:blipFill>
        <p:spPr>
          <a:xfrm>
            <a:off x="10721988" y="1809085"/>
            <a:ext cx="375255" cy="258852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AE538BC-0D53-4999-B66B-93BFE7AA26BC}"/>
              </a:ext>
            </a:extLst>
          </p:cNvPr>
          <p:cNvSpPr txBox="1"/>
          <p:nvPr/>
        </p:nvSpPr>
        <p:spPr>
          <a:xfrm>
            <a:off x="11046313" y="2382395"/>
            <a:ext cx="455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格式转置单元</a:t>
            </a: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EC344CF8-6E54-9B61-D854-85D596442FC4}"/>
              </a:ext>
            </a:extLst>
          </p:cNvPr>
          <p:cNvGraphicFramePr/>
          <p:nvPr/>
        </p:nvGraphicFramePr>
        <p:xfrm>
          <a:off x="429650" y="1475633"/>
          <a:ext cx="4870940" cy="50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矩阵计算模式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操作微码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矩阵（稠密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)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00000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00001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+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00010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列向量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行向量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00011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列向量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列向量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00100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行向量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行向量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00101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行向量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列向量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00110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00111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×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=</a:t>
                      </a: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向量按位乘法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向量内部求均值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向量加减法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01011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向量逐元素除法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向量逐元素乘法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激活函数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8FEFEA-8812-29AC-DE46-CD54D3FF45A8}"/>
              </a:ext>
            </a:extLst>
          </p:cNvPr>
          <p:cNvGraphicFramePr>
            <a:graphicFrameLocks noGrp="1"/>
          </p:cNvGraphicFramePr>
          <p:nvPr/>
        </p:nvGraphicFramePr>
        <p:xfrm>
          <a:off x="6315638" y="1797468"/>
          <a:ext cx="4406350" cy="258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矩阵转置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01100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矩阵对角化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向量对角化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向量合并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10010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矩阵合并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10011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矩阵转向量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10100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矩阵行置换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10101</a:t>
                      </a:r>
                      <a:endParaRPr lang="zh-CN" altLang="en-US" sz="14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9556C5-916B-EA30-587C-3014B2AA8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3388" y="6623050"/>
            <a:ext cx="27432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28D2319-D43A-4D9C-9BE7-54E065BF16BC}" type="slidenum">
              <a:rPr lang="zh-CN" alt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1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80350-A700-EDC6-503D-ECC544C2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存储受限的压缩格式对比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DD0383D-458C-B57B-39FB-48C1F71C0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665708"/>
              </p:ext>
            </p:extLst>
          </p:nvPr>
        </p:nvGraphicFramePr>
        <p:xfrm>
          <a:off x="157163" y="935038"/>
          <a:ext cx="11803060" cy="20624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612">
                  <a:extLst>
                    <a:ext uri="{9D8B030D-6E8A-4147-A177-3AD203B41FA5}">
                      <a16:colId xmlns:a16="http://schemas.microsoft.com/office/drawing/2014/main" val="506927641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2492208444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2256605351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1407007304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123317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DDR</a:t>
                      </a:r>
                      <a:r>
                        <a:rPr lang="zh-CN" altLang="en-US" dirty="0"/>
                        <a:t>交互次数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稠密矩阵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稀疏度</a:t>
                      </a:r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稀疏度</a:t>
                      </a:r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稀疏度</a:t>
                      </a:r>
                      <a:r>
                        <a:rPr lang="en-US" altLang="zh-CN" dirty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1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7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CSR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——(</a:t>
                      </a:r>
                      <a:r>
                        <a:rPr lang="zh-CN" altLang="en-US" sz="1600" dirty="0"/>
                        <a:t>太难操作，还要考虑索引的替换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</a:p>
                    <a:p>
                      <a:pPr algn="ctr"/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4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BCSR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0~30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0~42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0~42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0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BCSR+COO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702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D12F3E4-CEB5-2887-FCA8-B67AE100AC61}"/>
              </a:ext>
            </a:extLst>
          </p:cNvPr>
          <p:cNvSpPr txBox="1"/>
          <p:nvPr/>
        </p:nvSpPr>
        <p:spPr>
          <a:xfrm>
            <a:off x="2021509" y="6448980"/>
            <a:ext cx="71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综上，采取</a:t>
            </a:r>
            <a:r>
              <a:rPr lang="zh-CN" altLang="en-US" b="1" dirty="0"/>
              <a:t>按块行优先、块内按行优先</a:t>
            </a:r>
            <a:r>
              <a:rPr lang="en-US" altLang="zh-CN" b="1" dirty="0"/>
              <a:t>COO</a:t>
            </a:r>
            <a:r>
              <a:rPr lang="zh-CN" altLang="en-US" b="1" dirty="0"/>
              <a:t>存储格式</a:t>
            </a:r>
            <a:r>
              <a:rPr lang="zh-CN" altLang="en-US" dirty="0"/>
              <a:t>更好。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C3BB180-7D53-0A8F-913D-D6F1801E4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66067"/>
              </p:ext>
            </p:extLst>
          </p:nvPr>
        </p:nvGraphicFramePr>
        <p:xfrm>
          <a:off x="160000" y="3262513"/>
          <a:ext cx="11803060" cy="316709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360612">
                  <a:extLst>
                    <a:ext uri="{9D8B030D-6E8A-4147-A177-3AD203B41FA5}">
                      <a16:colId xmlns:a16="http://schemas.microsoft.com/office/drawing/2014/main" val="3476482299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3099328200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4194872296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2014858911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382096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BCSR+COO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BCSR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有效数据占比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较低，索引占比大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高，索引少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较低，索引较多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不确定，索引少，但是稀疏矩阵块内</a:t>
                      </a:r>
                      <a:r>
                        <a:rPr lang="en-US" altLang="zh-CN" sz="1400" dirty="0"/>
                        <a:t>0</a:t>
                      </a:r>
                      <a:r>
                        <a:rPr lang="zh-CN" altLang="en-US" sz="1400" dirty="0"/>
                        <a:t>元素多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访问难度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较高，每块不定长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高，有数据统计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较低，不定长，但每块长度有统计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低，每块定长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9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只能按顺序访问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需要填</a:t>
                      </a:r>
                      <a:r>
                        <a:rPr lang="en-US" altLang="zh-CN" sz="1400" dirty="0"/>
                        <a:t>0</a:t>
                      </a:r>
                      <a:r>
                        <a:rPr lang="zh-CN" altLang="en-US" sz="1400" dirty="0"/>
                        <a:t>维持快内元素顺序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匹配难度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难，行列都要匹配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较简单，外层匹配可过滤，但内层还需要要匹配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简单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1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解码和编码复杂度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低，只需解析</a:t>
                      </a:r>
                      <a:r>
                        <a:rPr lang="en-US" altLang="zh-CN" sz="1400" dirty="0"/>
                        <a:t>3</a:t>
                      </a:r>
                      <a:r>
                        <a:rPr lang="zh-CN" altLang="en-US" sz="1400" dirty="0"/>
                        <a:t>元组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较低，需行指针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高，需要生成块索引和块内索引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较低，需要统计行中块个数</a:t>
                      </a:r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28443"/>
                  </a:ext>
                </a:extLst>
              </a:tr>
              <a:tr h="3527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软件工作复杂度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0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B072-99AF-660A-CB4E-60E1A6C5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雷达对比图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4B34B4-BE00-6634-B486-350BA5460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517" y="935038"/>
            <a:ext cx="7190353" cy="55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7C9DD4F5-CD1E-467B-BEAD-D1594CEA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603" y="56305"/>
            <a:ext cx="10515600" cy="590550"/>
          </a:xfrm>
        </p:spPr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存储方案</a:t>
            </a:r>
          </a:p>
        </p:txBody>
      </p: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96EFFAD-E67E-4E0A-8071-A768DFD5C1AE}"/>
              </a:ext>
            </a:extLst>
          </p:cNvPr>
          <p:cNvGrpSpPr/>
          <p:nvPr/>
        </p:nvGrpSpPr>
        <p:grpSpPr>
          <a:xfrm>
            <a:off x="124260" y="890060"/>
            <a:ext cx="2850968" cy="559189"/>
            <a:chOff x="183079" y="791428"/>
            <a:chExt cx="1582308" cy="461771"/>
          </a:xfrm>
        </p:grpSpPr>
        <p:sp>
          <p:nvSpPr>
            <p:cNvPr id="5" name="文本框 61">
              <a:extLst>
                <a:ext uri="{FF2B5EF4-FFF2-40B4-BE49-F238E27FC236}">
                  <a16:creationId xmlns:a16="http://schemas.microsoft.com/office/drawing/2014/main" id="{51935DF6-407A-425B-AEBB-A5CA7BE8E64D}"/>
                </a:ext>
              </a:extLst>
            </p:cNvPr>
            <p:cNvSpPr txBox="1"/>
            <p:nvPr/>
          </p:nvSpPr>
          <p:spPr>
            <a:xfrm>
              <a:off x="183079" y="816919"/>
              <a:ext cx="1582308" cy="381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80E8D-EFD3-4BB6-A344-71913F9E7611}"/>
                </a:ext>
              </a:extLst>
            </p:cNvPr>
            <p:cNvSpPr/>
            <p:nvPr/>
          </p:nvSpPr>
          <p:spPr>
            <a:xfrm>
              <a:off x="237149" y="791428"/>
              <a:ext cx="171427" cy="4617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trike="noStrike" noProof="1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CA11198-249D-40C2-8E5C-9A5A7D3C120B}"/>
              </a:ext>
            </a:extLst>
          </p:cNvPr>
          <p:cNvSpPr txBox="1"/>
          <p:nvPr/>
        </p:nvSpPr>
        <p:spPr>
          <a:xfrm>
            <a:off x="530555" y="897851"/>
            <a:ext cx="2850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矩阵，向量存储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27C5F82-12E3-4364-A3C8-F73162AF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18" y="1534817"/>
            <a:ext cx="3566037" cy="8711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矩阵规格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矩 阵 规 模：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256×256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C6B8EF-724A-479E-A03A-BBD2438EB84C}"/>
              </a:ext>
            </a:extLst>
          </p:cNvPr>
          <p:cNvSpPr txBox="1"/>
          <p:nvPr/>
        </p:nvSpPr>
        <p:spPr>
          <a:xfrm>
            <a:off x="314573" y="2293144"/>
            <a:ext cx="761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COO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存储格式，实际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大小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128KB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，每行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64B,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输入，输出矩阵每个矩阵占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42KB.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具体存储采用下表中的存储方案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内容占位符 3">
            <a:extLst>
              <a:ext uri="{FF2B5EF4-FFF2-40B4-BE49-F238E27FC236}">
                <a16:creationId xmlns:a16="http://schemas.microsoft.com/office/drawing/2014/main" id="{DACDCD69-33BB-F364-0A6E-F95EEE638E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272337"/>
              </p:ext>
            </p:extLst>
          </p:nvPr>
        </p:nvGraphicFramePr>
        <p:xfrm>
          <a:off x="376118" y="2980887"/>
          <a:ext cx="7553960" cy="7366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10792">
                  <a:extLst>
                    <a:ext uri="{9D8B030D-6E8A-4147-A177-3AD203B41FA5}">
                      <a16:colId xmlns:a16="http://schemas.microsoft.com/office/drawing/2014/main" val="1248640680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2618097471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1814793077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1146798729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126903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/>
                        <a:t>名称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位宽（</a:t>
                      </a:r>
                      <a:r>
                        <a:rPr lang="en-US" altLang="zh-CN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数量区间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行数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/>
                        <a:t>总大小（</a:t>
                      </a:r>
                      <a:r>
                        <a:rPr lang="en-US" altLang="zh-CN" baseline="0" dirty="0"/>
                        <a:t>KB</a:t>
                      </a:r>
                      <a:r>
                        <a:rPr lang="zh-CN" altLang="en-US" baseline="0" dirty="0"/>
                        <a:t>）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39884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row,col,val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[0,7168]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[0,672]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(0,42)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56364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608E24-2D69-5495-680A-449E06D52960}"/>
              </a:ext>
            </a:extLst>
          </p:cNvPr>
          <p:cNvSpPr txBox="1">
            <a:spLocks/>
          </p:cNvSpPr>
          <p:nvPr/>
        </p:nvSpPr>
        <p:spPr>
          <a:xfrm>
            <a:off x="221682" y="3918525"/>
            <a:ext cx="3566037" cy="87111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向量规格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向 量 规 模：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</a:rPr>
              <a:t>1×256  256×1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895C60-E136-3C35-DF02-A915D99A31B4}"/>
              </a:ext>
            </a:extLst>
          </p:cNvPr>
          <p:cNvSpPr txBox="1"/>
          <p:nvPr/>
        </p:nvSpPr>
        <p:spPr>
          <a:xfrm>
            <a:off x="238261" y="4696537"/>
            <a:ext cx="782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COO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存储格式，由于实际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SRAM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大小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128KB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，每个向量占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1.5KB.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具体存储采用下表中的存储方案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B8E022-33CA-2224-C2AF-5E9D9C3E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024" y="1883665"/>
            <a:ext cx="1231201" cy="19687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3B0E60-7978-13E7-DB82-BD6777A7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024" y="4669845"/>
            <a:ext cx="1231201" cy="17716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53A5E65-15F4-5CA4-56D3-5804CFC2E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41611"/>
              </p:ext>
            </p:extLst>
          </p:nvPr>
        </p:nvGraphicFramePr>
        <p:xfrm>
          <a:off x="376118" y="5432276"/>
          <a:ext cx="755396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0792">
                  <a:extLst>
                    <a:ext uri="{9D8B030D-6E8A-4147-A177-3AD203B41FA5}">
                      <a16:colId xmlns:a16="http://schemas.microsoft.com/office/drawing/2014/main" val="1427978385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3587380659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1128482752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1978772479"/>
                    </a:ext>
                  </a:extLst>
                </a:gridCol>
                <a:gridCol w="1510792">
                  <a:extLst>
                    <a:ext uri="{9D8B030D-6E8A-4147-A177-3AD203B41FA5}">
                      <a16:colId xmlns:a16="http://schemas.microsoft.com/office/drawing/2014/main" val="253384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/>
                        <a:t>名称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/>
                        <a:t>位宽（</a:t>
                      </a:r>
                      <a:r>
                        <a:rPr lang="en-US" altLang="zh-CN" baseline="0" dirty="0"/>
                        <a:t>B</a:t>
                      </a:r>
                      <a:r>
                        <a:rPr lang="zh-CN" altLang="en-US" baseline="0" dirty="0"/>
                        <a:t>）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/>
                        <a:t>数量区间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行数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/>
                        <a:t>总大小（</a:t>
                      </a:r>
                      <a:r>
                        <a:rPr lang="en-US" altLang="zh-CN" baseline="0" dirty="0"/>
                        <a:t>B</a:t>
                      </a:r>
                      <a:r>
                        <a:rPr lang="zh-CN" altLang="en-US" baseline="0" dirty="0"/>
                        <a:t>）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03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row,col,val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[0,256]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[0,24]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(0,1536)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8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8702-E4CB-78F8-1AFE-9212A07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3EA5CB-B575-F5B9-C57A-D3CA8C6D4571}"/>
              </a:ext>
            </a:extLst>
          </p:cNvPr>
          <p:cNvSpPr txBox="1"/>
          <p:nvPr/>
        </p:nvSpPr>
        <p:spPr>
          <a:xfrm>
            <a:off x="176885" y="1103204"/>
            <a:ext cx="11172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上位机将矩阵按照 </a:t>
            </a:r>
            <a:r>
              <a:rPr lang="en-US" altLang="zh-CN" b="1" dirty="0"/>
              <a:t>4×4 </a:t>
            </a:r>
            <a:r>
              <a:rPr lang="zh-CN" altLang="en-US" b="1" dirty="0"/>
              <a:t>的块结构</a:t>
            </a:r>
            <a:r>
              <a:rPr lang="zh-CN" altLang="en-US" dirty="0"/>
              <a:t>进行划分，并采用 </a:t>
            </a:r>
            <a:r>
              <a:rPr lang="zh-CN" altLang="en-US" b="1" dirty="0"/>
              <a:t>按块行优先、块内按行优先</a:t>
            </a:r>
            <a:r>
              <a:rPr lang="zh-CN" altLang="en-US" dirty="0"/>
              <a:t>的顺序进行数据传输。</a:t>
            </a:r>
            <a:br>
              <a:rPr lang="zh-CN" altLang="en-US" dirty="0"/>
            </a:br>
            <a:r>
              <a:rPr lang="zh-CN" altLang="en-US" dirty="0"/>
              <a:t>具体而言，整个矩阵被划分为若干个 </a:t>
            </a:r>
            <a:r>
              <a:rPr lang="en-US" altLang="zh-CN" dirty="0"/>
              <a:t>4×4 </a:t>
            </a:r>
            <a:r>
              <a:rPr lang="zh-CN" altLang="en-US" dirty="0"/>
              <a:t>的小块，每次传输一个块内的全部元素。</a:t>
            </a:r>
            <a:br>
              <a:rPr lang="zh-CN" altLang="en-US" dirty="0"/>
            </a:br>
            <a:r>
              <a:rPr lang="zh-CN" altLang="en-US" dirty="0"/>
              <a:t>数据传输顺序遵循如下规则：</a:t>
            </a:r>
          </a:p>
          <a:p>
            <a:r>
              <a:rPr lang="en-US" altLang="zh-CN" b="1" dirty="0"/>
              <a:t>1.</a:t>
            </a:r>
            <a:r>
              <a:rPr lang="zh-CN" altLang="en-US" b="1" dirty="0"/>
              <a:t>先按块行顺序</a:t>
            </a:r>
            <a:r>
              <a:rPr lang="zh-CN" altLang="en-US" dirty="0"/>
              <a:t>，依次传输每一块行中的所有块；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在每一块行中，</a:t>
            </a:r>
            <a:r>
              <a:rPr lang="zh-CN" altLang="en-US" b="1" dirty="0"/>
              <a:t>先传完左侧第一个 </a:t>
            </a:r>
            <a:r>
              <a:rPr lang="en-US" altLang="zh-CN" b="1" dirty="0"/>
              <a:t>4×4 </a:t>
            </a:r>
            <a:r>
              <a:rPr lang="zh-CN" altLang="en-US" b="1" dirty="0"/>
              <a:t>块，再传第二个，以此类推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每个 </a:t>
            </a:r>
            <a:r>
              <a:rPr lang="en-US" altLang="zh-CN" dirty="0"/>
              <a:t>4×4 </a:t>
            </a:r>
            <a:r>
              <a:rPr lang="zh-CN" altLang="en-US" dirty="0"/>
              <a:t>块内部，数据按照</a:t>
            </a:r>
            <a:r>
              <a:rPr lang="zh-CN" altLang="en-US" b="1" dirty="0"/>
              <a:t>行优先顺序</a:t>
            </a:r>
            <a:r>
              <a:rPr lang="zh-CN" altLang="en-US" dirty="0"/>
              <a:t>组织和发送。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71E9F7-3692-3353-AA5E-3DB8E187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01" y="3200426"/>
            <a:ext cx="5082491" cy="23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0CAD-CED4-0DF4-DD53-E12567CE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分块策略分析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2E41F6-02C8-A1BD-D836-39898DEE9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15810"/>
              </p:ext>
            </p:extLst>
          </p:nvPr>
        </p:nvGraphicFramePr>
        <p:xfrm>
          <a:off x="700085" y="975819"/>
          <a:ext cx="8373576" cy="43480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0795">
                  <a:extLst>
                    <a:ext uri="{9D8B030D-6E8A-4147-A177-3AD203B41FA5}">
                      <a16:colId xmlns:a16="http://schemas.microsoft.com/office/drawing/2014/main" val="642233062"/>
                    </a:ext>
                  </a:extLst>
                </a:gridCol>
                <a:gridCol w="1860795">
                  <a:extLst>
                    <a:ext uri="{9D8B030D-6E8A-4147-A177-3AD203B41FA5}">
                      <a16:colId xmlns:a16="http://schemas.microsoft.com/office/drawing/2014/main" val="3402022291"/>
                    </a:ext>
                  </a:extLst>
                </a:gridCol>
                <a:gridCol w="1860795">
                  <a:extLst>
                    <a:ext uri="{9D8B030D-6E8A-4147-A177-3AD203B41FA5}">
                      <a16:colId xmlns:a16="http://schemas.microsoft.com/office/drawing/2014/main" val="2243443959"/>
                    </a:ext>
                  </a:extLst>
                </a:gridCol>
                <a:gridCol w="930397">
                  <a:extLst>
                    <a:ext uri="{9D8B030D-6E8A-4147-A177-3AD203B41FA5}">
                      <a16:colId xmlns:a16="http://schemas.microsoft.com/office/drawing/2014/main" val="2805583167"/>
                    </a:ext>
                  </a:extLst>
                </a:gridCol>
                <a:gridCol w="930397">
                  <a:extLst>
                    <a:ext uri="{9D8B030D-6E8A-4147-A177-3AD203B41FA5}">
                      <a16:colId xmlns:a16="http://schemas.microsoft.com/office/drawing/2014/main" val="2442115597"/>
                    </a:ext>
                  </a:extLst>
                </a:gridCol>
                <a:gridCol w="930397">
                  <a:extLst>
                    <a:ext uri="{9D8B030D-6E8A-4147-A177-3AD203B41FA5}">
                      <a16:colId xmlns:a16="http://schemas.microsoft.com/office/drawing/2014/main" val="356563212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规模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稀疏度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2*2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4*4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8*8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5112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对角矩阵占比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对角矩阵占比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对角矩阵占比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2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mazon0312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400727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99.9998%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0.21%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0.21%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2cubes_sphere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101492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99.9998%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4.44%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3.24%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0.16%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2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Ca_condmat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23133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99.9651%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0.03%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7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Cage12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130228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99.988%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44.82%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28.38%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10.75%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37004"/>
                  </a:ext>
                </a:extLst>
              </a:tr>
              <a:tr h="3199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Cit_patens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3774768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99.9999%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0.01%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3720"/>
                  </a:ext>
                </a:extLst>
              </a:tr>
              <a:tr h="3199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Cop20k_A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121192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99.9821%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1.63%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1.21%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46877"/>
                  </a:ext>
                </a:extLst>
              </a:tr>
              <a:tr h="3199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Email_Enron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36692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99.9727%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0.18%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0.12%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40558"/>
                  </a:ext>
                </a:extLst>
              </a:tr>
              <a:tr h="3199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filter3D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106437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99.9761%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2.13%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0.52%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0.12%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4691"/>
                  </a:ext>
                </a:extLst>
              </a:tr>
              <a:tr h="31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roadNet_CA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1971281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99.9999%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1.13%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0.86%%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00823"/>
                  </a:ext>
                </a:extLst>
              </a:tr>
              <a:tr h="31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Web_Google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916428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99.9994%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1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327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29&quot;:[50000159,50000189,50052696,50000283]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AsyncSys团队模板-202206</Template>
  <TotalTime>22811</TotalTime>
  <Words>2437</Words>
  <Application>Microsoft Office PowerPoint</Application>
  <PresentationFormat>宽屏</PresentationFormat>
  <Paragraphs>539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仿宋</vt:lpstr>
      <vt:lpstr>华文楷体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2025矩阵加速器</vt:lpstr>
      <vt:lpstr>目录</vt:lpstr>
      <vt:lpstr>整体研究方案</vt:lpstr>
      <vt:lpstr>矩阵加速器功能定义</vt:lpstr>
      <vt:lpstr>存储受限的压缩格式对比</vt:lpstr>
      <vt:lpstr>雷达对比图</vt:lpstr>
      <vt:lpstr>存储方案</vt:lpstr>
      <vt:lpstr>传输方案</vt:lpstr>
      <vt:lpstr>分块策略分析</vt:lpstr>
      <vt:lpstr>不同稀疏度下按照4*4或2*2分块的矩阵比例</vt:lpstr>
      <vt:lpstr> 分块时各大小占比</vt:lpstr>
      <vt:lpstr>整体架构</vt:lpstr>
      <vt:lpstr>计算单元:矩阵计算单元</vt:lpstr>
      <vt:lpstr>DDR向SRAM传输数据</vt:lpstr>
      <vt:lpstr>数据处理:左矩阵处理</vt:lpstr>
      <vt:lpstr>压缩过程</vt:lpstr>
      <vt:lpstr>算法比较</vt:lpstr>
      <vt:lpstr>基于COO和Row_Wise算法的块级压缩技术</vt:lpstr>
      <vt:lpstr>数据处理:索引匹配</vt:lpstr>
      <vt:lpstr>SRAM受限的矩阵算法——4*4块内的算法</vt:lpstr>
      <vt:lpstr>数据计算:算子网络调用</vt:lpstr>
      <vt:lpstr>结果写回</vt:lpstr>
      <vt:lpstr>计算单元:标量计算</vt:lpstr>
      <vt:lpstr>计算单元:单变量计算</vt:lpstr>
      <vt:lpstr>分派单元</vt:lpstr>
      <vt:lpstr>格式转置单元</vt:lpstr>
      <vt:lpstr>开发计划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Jiang</dc:creator>
  <cp:lastModifiedBy>RQ H</cp:lastModifiedBy>
  <cp:revision>911</cp:revision>
  <dcterms:created xsi:type="dcterms:W3CDTF">2024-09-23T02:33:00Z</dcterms:created>
  <dcterms:modified xsi:type="dcterms:W3CDTF">2025-07-08T16:23:31Z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EAF2B6BF35314121A31F2502D361741D_12</vt:lpwstr>
  </property>
  <property fmtid="{D5CDD505-2E9C-101B-9397-08002B2CF9AE}" pid="3" name="KSOProductBuildVer">
    <vt:lpwstr>2052-12.1.0.21171</vt:lpwstr>
  </property>
</Properties>
</file>