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sldIdLst>
    <p:sldId id="256" r:id="rId2"/>
    <p:sldId id="257" r:id="rId3"/>
    <p:sldId id="258" r:id="rId4"/>
    <p:sldId id="270" r:id="rId5"/>
    <p:sldId id="259" r:id="rId6"/>
    <p:sldId id="260" r:id="rId7"/>
    <p:sldId id="262" r:id="rId8"/>
    <p:sldId id="272" r:id="rId9"/>
    <p:sldId id="271" r:id="rId10"/>
    <p:sldId id="261" r:id="rId11"/>
    <p:sldId id="263" r:id="rId12"/>
    <p:sldId id="264" r:id="rId13"/>
    <p:sldId id="265" r:id="rId14"/>
    <p:sldId id="266" r:id="rId15"/>
    <p:sldId id="269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n\Documents\GitHub\Geometry4\performanc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en\Documents\GitHub\Geometry4\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Intersection</a:t>
            </a:r>
            <a:r>
              <a:rPr lang="en-US" baseline="0"/>
              <a:t> Detection Time</a:t>
            </a:r>
            <a:endParaRPr lang="en-US"/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Kd-tree</c:v>
                </c:pt>
              </c:strCache>
            </c:strRef>
          </c:tx>
          <c:marker>
            <c:symbol val="x"/>
            <c:size val="5"/>
          </c:marker>
          <c:cat>
            <c:numRef>
              <c:f>Sheet1!$A$4:$A$13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Sheet1!$B$4:$B$13</c:f>
              <c:numCache>
                <c:formatCode>General</c:formatCode>
                <c:ptCount val="10"/>
                <c:pt idx="0">
                  <c:v>0.02</c:v>
                </c:pt>
                <c:pt idx="1">
                  <c:v>0.02</c:v>
                </c:pt>
                <c:pt idx="2">
                  <c:v>0.03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0.03</c:v>
                </c:pt>
                <c:pt idx="7">
                  <c:v>0.02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N^2 algorithm</c:v>
                </c:pt>
              </c:strCache>
            </c:strRef>
          </c:tx>
          <c:marker>
            <c:symbol val="square"/>
            <c:size val="5"/>
          </c:marker>
          <c:cat>
            <c:numRef>
              <c:f>Sheet1!$A$4:$A$13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Sheet1!$C$4:$C$13</c:f>
              <c:numCache>
                <c:formatCode>General</c:formatCode>
                <c:ptCount val="10"/>
                <c:pt idx="0">
                  <c:v>0.53</c:v>
                </c:pt>
                <c:pt idx="1">
                  <c:v>1.04</c:v>
                </c:pt>
                <c:pt idx="2">
                  <c:v>1.57</c:v>
                </c:pt>
                <c:pt idx="3">
                  <c:v>2.0699999999999998</c:v>
                </c:pt>
                <c:pt idx="4">
                  <c:v>2.54</c:v>
                </c:pt>
                <c:pt idx="5">
                  <c:v>3.02</c:v>
                </c:pt>
                <c:pt idx="6">
                  <c:v>3.52</c:v>
                </c:pt>
                <c:pt idx="7">
                  <c:v>3.94</c:v>
                </c:pt>
                <c:pt idx="8">
                  <c:v>4.4400000000000004</c:v>
                </c:pt>
                <c:pt idx="9">
                  <c:v>4.88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130432"/>
        <c:axId val="38132352"/>
      </c:lineChart>
      <c:catAx>
        <c:axId val="381304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line</a:t>
                </a:r>
                <a:r>
                  <a:rPr lang="en-US" baseline="0"/>
                  <a:t> segments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132352"/>
        <c:crosses val="autoZero"/>
        <c:auto val="1"/>
        <c:lblAlgn val="ctr"/>
        <c:lblOffset val="100"/>
        <c:noMultiLvlLbl val="0"/>
      </c:catAx>
      <c:valAx>
        <c:axId val="381323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[msec]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1304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</a:t>
            </a:r>
            <a:r>
              <a:rPr lang="en-US" baseline="0"/>
              <a:t> Time (Cost based vs Median)</a:t>
            </a:r>
            <a:endParaRPr lang="en-US"/>
          </a:p>
        </c:rich>
      </c:tx>
      <c:layout/>
      <c:overlay val="1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Sheet1!$B$21</c:f>
              <c:strCache>
                <c:ptCount val="1"/>
                <c:pt idx="0">
                  <c:v>Cost-based</c:v>
                </c:pt>
              </c:strCache>
            </c:strRef>
          </c:tx>
          <c:marker>
            <c:symbol val="diamond"/>
            <c:size val="5"/>
          </c:marker>
          <c:cat>
            <c:numRef>
              <c:f>Sheet1!$A$22:$A$31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Sheet1!$B$22:$B$31</c:f>
              <c:numCache>
                <c:formatCode>General</c:formatCode>
                <c:ptCount val="10"/>
                <c:pt idx="0">
                  <c:v>1.2999999999999999E-2</c:v>
                </c:pt>
                <c:pt idx="1">
                  <c:v>1.7000000000000001E-2</c:v>
                </c:pt>
                <c:pt idx="2">
                  <c:v>2.3E-2</c:v>
                </c:pt>
                <c:pt idx="3">
                  <c:v>2.1000000000000001E-2</c:v>
                </c:pt>
                <c:pt idx="4">
                  <c:v>2.4E-2</c:v>
                </c:pt>
                <c:pt idx="5">
                  <c:v>2.8000000000000001E-2</c:v>
                </c:pt>
                <c:pt idx="6">
                  <c:v>2.7E-2</c:v>
                </c:pt>
                <c:pt idx="7">
                  <c:v>2.8000000000000001E-2</c:v>
                </c:pt>
                <c:pt idx="8">
                  <c:v>2.5000000000000001E-2</c:v>
                </c:pt>
                <c:pt idx="9">
                  <c:v>3.4000000000000002E-2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Sheet1!$C$21</c:f>
              <c:strCache>
                <c:ptCount val="1"/>
                <c:pt idx="0">
                  <c:v>Median</c:v>
                </c:pt>
              </c:strCache>
            </c:strRef>
          </c:tx>
          <c:marker>
            <c:symbol val="square"/>
            <c:size val="5"/>
          </c:marker>
          <c:cat>
            <c:numRef>
              <c:f>Sheet1!$A$22:$A$31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Sheet1!$C$22:$C$31</c:f>
              <c:numCache>
                <c:formatCode>General</c:formatCode>
                <c:ptCount val="10"/>
                <c:pt idx="0">
                  <c:v>1.4E-2</c:v>
                </c:pt>
                <c:pt idx="1">
                  <c:v>2.1000000000000001E-2</c:v>
                </c:pt>
                <c:pt idx="2">
                  <c:v>3.1E-2</c:v>
                </c:pt>
                <c:pt idx="3">
                  <c:v>2.9000000000000001E-2</c:v>
                </c:pt>
                <c:pt idx="4">
                  <c:v>2.8000000000000001E-2</c:v>
                </c:pt>
                <c:pt idx="5">
                  <c:v>2.9000000000000001E-2</c:v>
                </c:pt>
                <c:pt idx="6">
                  <c:v>4.2000000000000003E-2</c:v>
                </c:pt>
                <c:pt idx="7">
                  <c:v>0.03</c:v>
                </c:pt>
                <c:pt idx="8">
                  <c:v>4.8000000000000001E-2</c:v>
                </c:pt>
                <c:pt idx="9">
                  <c:v>4.2000000000000003E-2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539584"/>
        <c:axId val="33541504"/>
      </c:lineChart>
      <c:catAx>
        <c:axId val="335395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</a:t>
                </a:r>
                <a:r>
                  <a:rPr lang="en-US" baseline="0"/>
                  <a:t> line segments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541504"/>
        <c:crosses val="autoZero"/>
        <c:auto val="1"/>
        <c:lblAlgn val="ctr"/>
        <c:lblOffset val="100"/>
        <c:noMultiLvlLbl val="0"/>
      </c:catAx>
      <c:valAx>
        <c:axId val="335415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[msec]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5395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71F2-0022-439E-8F64-ECEAEFE29F5D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A81F9-CA3A-4588-9630-3A0D756FD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7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093-FE61-4D7A-8F8A-7E3F20061FC7}" type="datetime1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7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45E2-D68F-4CB4-B2A8-C5C79890006D}" type="datetime1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5469E-9A7C-4C40-B662-EA597E55329D}" type="datetime1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9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AFE8-5946-498C-87A5-103055721AB1}" type="datetime1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1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3E5B-0528-4D95-9817-2ABF1503E95A}" type="datetime1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7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66D9-6D0F-4531-A32E-54959FEE458E}" type="datetime1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22E3-71B9-4798-8F9D-118FAC7236FE}" type="datetime1">
              <a:rPr lang="en-US" smtClean="0"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C3E-0478-400A-ABB8-7CD0EB395C78}" type="datetime1">
              <a:rPr lang="en-US" smtClean="0"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8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6DC8-44A1-4AA7-9913-375F61CB0779}" type="datetime1">
              <a:rPr lang="en-US" smtClean="0"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1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978D-E5E8-44E0-8B4C-40B91A46892A}" type="datetime1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B53F-5083-4741-9173-D5D22C113946}" type="datetime1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0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EF985-98B0-4C39-9E6B-332DD57B1406}" type="datetime1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4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 Segment Intersection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 Nishida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7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 Construction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7201" y="2362200"/>
                <a:ext cx="82296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BuildKdTree(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of </a:t>
                </a:r>
                <a:r>
                  <a:rPr lang="en-US" dirty="0" smtClean="0"/>
                  <a:t>segments</a:t>
                </a:r>
                <a:r>
                  <a:rPr lang="en-US" b="1" dirty="0" smtClean="0"/>
                  <a:t>)</a:t>
                </a:r>
                <a:endParaRPr lang="en-US" b="1" dirty="0"/>
              </a:p>
              <a:p>
                <a:r>
                  <a:rPr lang="en-US" dirty="0" smtClean="0"/>
                  <a:t>1.     </a:t>
                </a:r>
                <a:r>
                  <a:rPr lang="en-US" b="1" dirty="0" smtClean="0"/>
                  <a:t>if</a:t>
                </a:r>
                <a:r>
                  <a:rPr lang="en-US" dirty="0" smtClean="0"/>
                  <a:t> the number of S is less than a threshold</a:t>
                </a:r>
              </a:p>
              <a:p>
                <a:r>
                  <a:rPr lang="en-US" dirty="0" smtClean="0"/>
                  <a:t>2.         </a:t>
                </a:r>
                <a:r>
                  <a:rPr lang="en-US" b="1" dirty="0" smtClean="0"/>
                  <a:t>then </a:t>
                </a:r>
                <a:r>
                  <a:rPr lang="en-US" dirty="0" smtClean="0"/>
                  <a:t>create a leaf node consisting of the set S and return it.</a:t>
                </a:r>
              </a:p>
              <a:p>
                <a:r>
                  <a:rPr lang="en-US" dirty="0" smtClean="0"/>
                  <a:t>3.     </a:t>
                </a:r>
                <a:r>
                  <a:rPr lang="en-US" b="1" dirty="0" smtClean="0"/>
                  <a:t>else </a:t>
                </a:r>
              </a:p>
              <a:p>
                <a:r>
                  <a:rPr lang="en-US" dirty="0" smtClean="0"/>
                  <a:t>4.         Compute the cost </a:t>
                </a:r>
                <a:r>
                  <a:rPr lang="en-US" dirty="0" smtClean="0"/>
                  <a:t>for </a:t>
                </a:r>
                <a:r>
                  <a:rPr lang="en-US" dirty="0" smtClean="0"/>
                  <a:t>each segment.</a:t>
                </a:r>
              </a:p>
              <a:p>
                <a:r>
                  <a:rPr lang="en-US" dirty="0" smtClean="0"/>
                  <a:t>5.         Find the </a:t>
                </a:r>
                <a:r>
                  <a:rPr lang="en-US" dirty="0" smtClean="0"/>
                  <a:t>best segment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dirty="0" smtClean="0"/>
                  <a:t> that </a:t>
                </a:r>
                <a:r>
                  <a:rPr lang="en-US" dirty="0" smtClean="0"/>
                  <a:t>minimizes the cost.</a:t>
                </a:r>
              </a:p>
              <a:p>
                <a:r>
                  <a:rPr lang="en-US" dirty="0" smtClean="0"/>
                  <a:t>6.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7.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dirty="0" smtClean="0"/>
                  <a:t>BuildKdTree(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8.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∩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9.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dirty="0" err="1" smtClean="0"/>
                  <a:t>BuildKdTree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10.       Create a tree consisting of a node that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and two sub trees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             and return it.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2362200"/>
                <a:ext cx="8229600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593" t="-893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4800" y="15240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Recursive call of the following function.</a:t>
            </a:r>
          </a:p>
        </p:txBody>
      </p:sp>
    </p:spTree>
    <p:extLst>
      <p:ext uri="{BB962C8B-B14F-4D97-AF65-F5344CB8AC3E}">
        <p14:creationId xmlns:p14="http://schemas.microsoft.com/office/powerpoint/2010/main" val="605563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 Query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5240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Recursive call of the following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2000" y="2517126"/>
                <a:ext cx="7696200" cy="2969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Query(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b="1" dirty="0" smtClean="0"/>
                  <a:t>)</a:t>
                </a:r>
                <a:endParaRPr lang="en-US" b="1" dirty="0"/>
              </a:p>
              <a:p>
                <a:r>
                  <a:rPr lang="en-US" dirty="0" smtClean="0"/>
                  <a:t>1.     </a:t>
                </a:r>
                <a:r>
                  <a:rPr lang="en-US" b="1" dirty="0" smtClean="0"/>
                  <a:t>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intersects </a:t>
                </a:r>
                <a:r>
                  <a:rPr lang="en-US" dirty="0"/>
                  <a:t>the </a:t>
                </a:r>
                <a:r>
                  <a:rPr lang="en-US" dirty="0" smtClean="0"/>
                  <a:t>segment </a:t>
                </a:r>
                <a:r>
                  <a:rPr lang="en-US" dirty="0"/>
                  <a:t>of the root </a:t>
                </a:r>
                <a:r>
                  <a:rPr lang="en-US" dirty="0" smtClean="0"/>
                  <a:t>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2.         </a:t>
                </a:r>
                <a:r>
                  <a:rPr lang="en-US" b="1" dirty="0" smtClean="0"/>
                  <a:t>then</a:t>
                </a:r>
                <a:r>
                  <a:rPr lang="en-US" dirty="0" smtClean="0"/>
                  <a:t> return true</a:t>
                </a:r>
              </a:p>
              <a:p>
                <a:r>
                  <a:rPr lang="en-US" dirty="0" smtClean="0"/>
                  <a:t>3.     </a:t>
                </a:r>
                <a:r>
                  <a:rPr lang="en-US" b="1" dirty="0" smtClean="0"/>
                  <a:t>else </a:t>
                </a:r>
              </a:p>
              <a:p>
                <a:r>
                  <a:rPr lang="en-US" dirty="0" smtClean="0"/>
                  <a:t>4.         </a:t>
                </a:r>
                <a:r>
                  <a:rPr lang="en-US" b="1" dirty="0" smtClean="0"/>
                  <a:t>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is completely on the left half plane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5.             </a:t>
                </a:r>
                <a:r>
                  <a:rPr lang="en-US" b="1" dirty="0" smtClean="0"/>
                  <a:t>then</a:t>
                </a:r>
                <a:r>
                  <a:rPr lang="en-US" dirty="0" smtClean="0"/>
                  <a:t> return query(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6.         </a:t>
                </a:r>
                <a:r>
                  <a:rPr lang="en-US" b="1" dirty="0" smtClean="0"/>
                  <a:t>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is completely on the left half plane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7.             </a:t>
                </a:r>
                <a:r>
                  <a:rPr lang="en-US" b="1" dirty="0" smtClean="0"/>
                  <a:t>then</a:t>
                </a:r>
                <a:r>
                  <a:rPr lang="en-US" dirty="0" smtClean="0"/>
                  <a:t> return query(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8.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dirty="0" smtClean="0"/>
                  <a:t>split(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𝑠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r>
                  <a:rPr lang="en-US" dirty="0" smtClean="0"/>
                  <a:t>9.         return query(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/>
                  <a:t>) or query(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517126"/>
                <a:ext cx="7696200" cy="2969274"/>
              </a:xfrm>
              <a:prstGeom prst="rect">
                <a:avLst/>
              </a:prstGeom>
              <a:blipFill rotWithShape="1">
                <a:blip r:embed="rId2"/>
                <a:stretch>
                  <a:fillRect l="-633" t="-1027" b="-2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0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671697"/>
                <a:ext cx="8534400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C++ implementation of k-d tree using ACP library.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endParaRPr lang="en-US" sz="3200" dirty="0" smtClean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Each line segment has average 10 units long randomly spatially distributed over the 1000 units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3200" dirty="0" smtClean="0"/>
                  <a:t> 1000 units of 2D space.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Compute the average computation time of 1000 queries.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71697"/>
                <a:ext cx="8534400" cy="4031873"/>
              </a:xfrm>
              <a:prstGeom prst="rect">
                <a:avLst/>
              </a:prstGeom>
              <a:blipFill rotWithShape="1">
                <a:blip r:embed="rId2"/>
                <a:stretch>
                  <a:fillRect l="-1571" t="-1964" b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45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084131"/>
              </p:ext>
            </p:extLst>
          </p:nvPr>
        </p:nvGraphicFramePr>
        <p:xfrm>
          <a:off x="1345941" y="2286000"/>
          <a:ext cx="6452117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14478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K-d tree versus brute force approach</a:t>
            </a:r>
          </a:p>
        </p:txBody>
      </p:sp>
    </p:spTree>
    <p:extLst>
      <p:ext uri="{BB962C8B-B14F-4D97-AF65-F5344CB8AC3E}">
        <p14:creationId xmlns:p14="http://schemas.microsoft.com/office/powerpoint/2010/main" val="3903890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835957"/>
              </p:ext>
            </p:extLst>
          </p:nvPr>
        </p:nvGraphicFramePr>
        <p:xfrm>
          <a:off x="1219200" y="2438400"/>
          <a:ext cx="6971023" cy="376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1371600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Cost-based splitting versus spatial median splitting</a:t>
            </a:r>
          </a:p>
        </p:txBody>
      </p:sp>
    </p:spTree>
    <p:extLst>
      <p:ext uri="{BB962C8B-B14F-4D97-AF65-F5344CB8AC3E}">
        <p14:creationId xmlns:p14="http://schemas.microsoft.com/office/powerpoint/2010/main" val="3624940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671697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K-d tree for line segments using cost-based splitting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Faster than the spatial median splitting by average 20%.</a:t>
            </a:r>
          </a:p>
        </p:txBody>
      </p:sp>
    </p:spTree>
    <p:extLst>
      <p:ext uri="{BB962C8B-B14F-4D97-AF65-F5344CB8AC3E}">
        <p14:creationId xmlns:p14="http://schemas.microsoft.com/office/powerpoint/2010/main" val="2254021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2438400"/>
            <a:ext cx="82296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8000" smtClean="0">
                <a:latin typeface="Calligraph421 BT" pitchFamily="66" charset="0"/>
              </a:rPr>
              <a:t>Thank you</a:t>
            </a:r>
            <a:endParaRPr lang="en-US" sz="8000" dirty="0">
              <a:latin typeface="Calligraph421 B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6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Set of Line Segments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3400" y="1577684"/>
                <a:ext cx="80772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Map Overlay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Intersections do not change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Sweep line algorithm can find all the intersections in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time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577684"/>
                <a:ext cx="8077200" cy="2062103"/>
              </a:xfrm>
              <a:prstGeom prst="rect">
                <a:avLst/>
              </a:prstGeom>
              <a:blipFill rotWithShape="1">
                <a:blip r:embed="rId2"/>
                <a:stretch>
                  <a:fillRect l="-1962" t="-3846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981200" y="4343400"/>
            <a:ext cx="264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Sweep line </a:t>
            </a:r>
            <a:r>
              <a:rPr lang="ja-JP" altLang="en-US" dirty="0" smtClean="0"/>
              <a:t>の絵を張っとく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6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Set of Line Segments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4800" y="1642170"/>
                <a:ext cx="85344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Road </a:t>
                </a:r>
                <a:r>
                  <a:rPr lang="en-US" sz="3200" dirty="0"/>
                  <a:t>generation by procedural </a:t>
                </a:r>
                <a:r>
                  <a:rPr lang="en-US" sz="3200" dirty="0" smtClean="0"/>
                  <a:t>modeling</a:t>
                </a: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Line segments can be removed, added, and modified.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 smtClean="0"/>
                  <a:t> line segments, we want to </a:t>
                </a:r>
                <a:r>
                  <a:rPr lang="en-US" sz="3200" dirty="0" smtClean="0"/>
                  <a:t>efficiently find </a:t>
                </a:r>
                <a:r>
                  <a:rPr lang="en-US" sz="3200" dirty="0" smtClean="0"/>
                  <a:t>whether a new </a:t>
                </a:r>
                <a:r>
                  <a:rPr lang="en-US" sz="3200" dirty="0" smtClean="0"/>
                  <a:t>line segment </a:t>
                </a:r>
                <a:r>
                  <a:rPr lang="en-US" sz="3200" dirty="0" smtClean="0"/>
                  <a:t>intersects </a:t>
                </a:r>
                <a:r>
                  <a:rPr lang="en-US" sz="3200" dirty="0" smtClean="0"/>
                  <a:t>the existing segments</a:t>
                </a:r>
                <a:r>
                  <a:rPr lang="en-US" sz="3200" dirty="0" smtClean="0"/>
                  <a:t>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42170"/>
                <a:ext cx="8534400" cy="3046988"/>
              </a:xfrm>
              <a:prstGeom prst="rect">
                <a:avLst/>
              </a:prstGeom>
              <a:blipFill rotWithShape="1">
                <a:blip r:embed="rId2"/>
                <a:stretch>
                  <a:fillRect l="-1571" t="-2600" r="-2571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3459306" y="4849379"/>
            <a:ext cx="1950604" cy="1405082"/>
            <a:chOff x="2247900" y="5175250"/>
            <a:chExt cx="1950604" cy="1405082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2247900" y="5867400"/>
              <a:ext cx="342900" cy="76200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590800" y="5791200"/>
              <a:ext cx="304800" cy="76200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895600" y="5562600"/>
              <a:ext cx="304800" cy="228600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200400" y="5334000"/>
              <a:ext cx="304800" cy="228600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505200" y="5232400"/>
              <a:ext cx="304800" cy="114300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810000" y="5175250"/>
              <a:ext cx="304800" cy="57150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23391" y="5628409"/>
              <a:ext cx="167409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90800" y="5867400"/>
              <a:ext cx="83704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674504" y="6106391"/>
              <a:ext cx="83704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759361" y="6341341"/>
              <a:ext cx="136239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247900" y="5389418"/>
              <a:ext cx="167409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031095" y="5986895"/>
              <a:ext cx="167409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810000" y="5747904"/>
              <a:ext cx="221095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642590" y="5508913"/>
              <a:ext cx="167409" cy="238991"/>
            </a:xfrm>
            <a:prstGeom prst="line">
              <a:avLst/>
            </a:prstGeom>
            <a:ln w="952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558885" y="5232400"/>
              <a:ext cx="83705" cy="276513"/>
            </a:xfrm>
            <a:prstGeom prst="line">
              <a:avLst/>
            </a:prstGeom>
            <a:ln w="28575">
              <a:solidFill>
                <a:srgbClr val="FF0000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26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2400" y="1447800"/>
                <a:ext cx="9070753" cy="452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Static scenes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sz="3200" dirty="0" err="1" smtClean="0"/>
                  <a:t>Octree</a:t>
                </a:r>
                <a:r>
                  <a:rPr lang="en-US" sz="3200" dirty="0" smtClean="0"/>
                  <a:t>, Bounding Volume Hierarchy, Grid</a:t>
                </a:r>
              </a:p>
              <a:p>
                <a:pPr marL="1428750" lvl="2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 smtClean="0"/>
                  <a:t> query time</a:t>
                </a:r>
              </a:p>
              <a:p>
                <a:pPr marL="1428750" lvl="2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3200" dirty="0" smtClean="0"/>
                  <a:t> 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/>
                  <a:t> construction time</a:t>
                </a:r>
              </a:p>
              <a:p>
                <a:pPr marL="1428750" lvl="2" indent="-514350">
                  <a:buFont typeface="Arial" panose="020B0604020202020204" pitchFamily="34" charset="0"/>
                  <a:buChar char="•"/>
                </a:pPr>
                <a:endParaRPr lang="en-US" sz="3200" dirty="0" smtClean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Dynamic scenes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K-d tree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i="1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query </a:t>
                </a:r>
                <a:r>
                  <a:rPr lang="en-US" sz="3200" dirty="0" smtClean="0"/>
                  <a:t>time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𝑁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3200" dirty="0" smtClean="0"/>
                  <a:t> 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 smtClean="0"/>
                  <a:t> construction time</a:t>
                </a:r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47800"/>
                <a:ext cx="9070753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1478" t="-1752" r="-672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76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Set of Line Segments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4800" y="1606927"/>
                <a:ext cx="85344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Brute force </a:t>
                </a:r>
                <a:r>
                  <a:rPr lang="en-US" sz="3200" dirty="0" smtClean="0"/>
                  <a:t>approach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/>
                  <a:t>to find an intersection for </a:t>
                </a:r>
                <a:r>
                  <a:rPr lang="en-US" sz="3200" dirty="0" smtClean="0"/>
                  <a:t>a </a:t>
                </a:r>
                <a:r>
                  <a:rPr lang="en-US" sz="3200" dirty="0" smtClean="0"/>
                  <a:t>given line </a:t>
                </a:r>
                <a:r>
                  <a:rPr lang="en-US" sz="3200" dirty="0" smtClean="0"/>
                  <a:t>segment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Sweep line </a:t>
                </a:r>
                <a:r>
                  <a:rPr lang="en-US" sz="3200" dirty="0" smtClean="0"/>
                  <a:t>algorithm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to find an intersection for a given line segment.</a:t>
                </a:r>
                <a:endParaRPr lang="en-US" sz="32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06927"/>
                <a:ext cx="8534400" cy="3046988"/>
              </a:xfrm>
              <a:prstGeom prst="rect">
                <a:avLst/>
              </a:prstGeom>
              <a:blipFill rotWithShape="1">
                <a:blip r:embed="rId2"/>
                <a:stretch>
                  <a:fillRect l="-1571" t="-2605" r="-1571" b="-5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78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K-d tree</a:t>
            </a:r>
            <a:r>
              <a:rPr lang="en-US" baseline="30000" dirty="0" smtClean="0"/>
              <a:t>[1]</a:t>
            </a:r>
            <a:r>
              <a:rPr lang="en-US" dirty="0" smtClean="0"/>
              <a:t> for line segments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753612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How to choose a splitting line?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Spatial median splitting</a:t>
            </a:r>
            <a:br>
              <a:rPr lang="en-US" sz="3200" dirty="0" smtClean="0"/>
            </a:br>
            <a:r>
              <a:rPr lang="en-US" sz="3200" dirty="0" smtClean="0"/>
              <a:t>evenly split the space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Randomized algorithm</a:t>
            </a:r>
            <a:br>
              <a:rPr lang="en-US" sz="3200" dirty="0" smtClean="0"/>
            </a:br>
            <a:r>
              <a:rPr lang="en-US" sz="3200" dirty="0" smtClean="0"/>
              <a:t>randomly choose a line segment as a splitting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931" y="5943599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smtClean="0"/>
              <a:t>[1]  Bentley, J. L.  1975.  Multidimensional binary search trees used for associative searching. </a:t>
            </a:r>
            <a:r>
              <a:rPr lang="en-US" sz="1200" i="1" dirty="0" smtClean="0"/>
              <a:t>Communications of the ACM</a:t>
            </a:r>
            <a:r>
              <a:rPr lang="en-US" sz="1200" dirty="0" smtClean="0"/>
              <a:t>,</a:t>
            </a:r>
          </a:p>
          <a:p>
            <a:pPr lvl="0"/>
            <a:r>
              <a:rPr lang="en-US" sz="1200" dirty="0"/>
              <a:t> </a:t>
            </a:r>
            <a:r>
              <a:rPr lang="en-US" sz="1200" dirty="0" smtClean="0"/>
              <a:t>     18(9), 1975.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620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4800" y="1524000"/>
                <a:ext cx="85344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Cost-based approach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>Choose a splitting line which minimizes the following cost function.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𝐿</m:t>
                        </m:r>
                      </m:sub>
                    </m:sSub>
                    <m:func>
                      <m:funcPr>
                        <m:ctrlPr>
                          <a:rPr lang="en-US" sz="32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sub>
                        </m:sSub>
                      </m:e>
                    </m:func>
                    <m:r>
                      <a:rPr lang="en-US" sz="3200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𝑅</m:t>
                        </m:r>
                      </m:sub>
                    </m:sSub>
                    <m:func>
                      <m:funcPr>
                        <m:ctrlPr>
                          <a:rPr lang="en-US" sz="3200" i="1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200" dirty="0" smtClean="0"/>
                  <a:t>:  probability to traverse the left child node</a:t>
                </a:r>
                <a:r>
                  <a:rPr lang="en-US" sz="3200" dirty="0"/>
                  <a:t/>
                </a:r>
                <a:br>
                  <a:rPr lang="en-US" sz="3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200" dirty="0"/>
                  <a:t>:  probability to traverse the </a:t>
                </a:r>
                <a:r>
                  <a:rPr lang="en-US" sz="3200" dirty="0" smtClean="0"/>
                  <a:t>right child node</a:t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200" dirty="0" smtClean="0"/>
                  <a:t>:  </a:t>
                </a:r>
                <a:r>
                  <a:rPr lang="en-US" sz="3200" dirty="0" smtClean="0"/>
                  <a:t>size of the left sub tree</a:t>
                </a:r>
                <a:br>
                  <a:rPr lang="en-US" sz="32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200" dirty="0" smtClean="0"/>
                  <a:t>:  </a:t>
                </a:r>
                <a:r>
                  <a:rPr lang="en-US" sz="3200" dirty="0"/>
                  <a:t>size of the </a:t>
                </a:r>
                <a:r>
                  <a:rPr lang="en-US" sz="3200" dirty="0" smtClean="0"/>
                  <a:t>right </a:t>
                </a:r>
                <a:r>
                  <a:rPr lang="en-US" sz="3200" dirty="0"/>
                  <a:t>sub </a:t>
                </a:r>
                <a:r>
                  <a:rPr lang="en-US" sz="3200" dirty="0" smtClean="0"/>
                  <a:t>tree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0"/>
                <a:ext cx="8534400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1571" t="-1752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39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Estimation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3197128"/>
            <a:ext cx="42672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429000" y="2971800"/>
            <a:ext cx="0" cy="304472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688637" y="6016528"/>
                <a:ext cx="1480726" cy="384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Splittin</a:t>
                </a:r>
                <a:r>
                  <a:rPr lang="en-US" dirty="0"/>
                  <a:t>g</a:t>
                </a:r>
                <a:r>
                  <a:rPr lang="en-US" dirty="0" smtClean="0"/>
                  <a:t> line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37" y="6016528"/>
                <a:ext cx="1480726" cy="384272"/>
              </a:xfrm>
              <a:prstGeom prst="rect">
                <a:avLst/>
              </a:prstGeom>
              <a:blipFill rotWithShape="1">
                <a:blip r:embed="rId2"/>
                <a:stretch>
                  <a:fillRect l="-3292" t="-7937" r="-13992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828800" y="5254528"/>
                <a:ext cx="921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254528"/>
                <a:ext cx="92172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V="1">
            <a:off x="1905000" y="3349528"/>
            <a:ext cx="783637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2382" y="4808873"/>
            <a:ext cx="783637" cy="445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26363" y="3704165"/>
            <a:ext cx="783637" cy="445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169363" y="4263928"/>
            <a:ext cx="936037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24400" y="3387820"/>
            <a:ext cx="906746" cy="701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724400" y="5159854"/>
            <a:ext cx="1059146" cy="94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657600" y="5254528"/>
                <a:ext cx="941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254528"/>
                <a:ext cx="94154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04800" y="1447800"/>
                <a:ext cx="8534400" cy="1382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 smtClean="0"/>
                  <a:t>Geometric probability theory[2]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𝑃𝑟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𝑠𝑢𝑏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</a:rPr>
                          <m:t>|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𝐴𝑟𝑒𝑎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𝑠𝑢𝑏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𝐴𝑟𝑒𝑎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 smtClean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7800"/>
                <a:ext cx="8534400" cy="1382238"/>
              </a:xfrm>
              <a:prstGeom prst="rect">
                <a:avLst/>
              </a:prstGeom>
              <a:blipFill rotWithShape="1">
                <a:blip r:embed="rId5"/>
                <a:stretch>
                  <a:fillRect l="-1571" t="-5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71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Line Candidates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753612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T</a:t>
            </a:r>
            <a:r>
              <a:rPr lang="en-US" sz="3200" dirty="0" smtClean="0"/>
              <a:t>he splitting lines that pass </a:t>
            </a:r>
            <a:r>
              <a:rPr lang="en-US" sz="3200" dirty="0" smtClean="0"/>
              <a:t>one of two end points of each line segment are the only candidates that we have to consider.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7159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775</Words>
  <Application>Microsoft Office PowerPoint</Application>
  <PresentationFormat>On-screen Show (4:3)</PresentationFormat>
  <Paragraphs>105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Line Segment Intersection Detection</vt:lpstr>
      <vt:lpstr>Static Set of Line Segments</vt:lpstr>
      <vt:lpstr>Dynamic Set of Line Segments</vt:lpstr>
      <vt:lpstr>Ray Tracing</vt:lpstr>
      <vt:lpstr>Dynamic Set of Line Segments</vt:lpstr>
      <vt:lpstr>K-d tree[1] for line segments</vt:lpstr>
      <vt:lpstr>My Approach</vt:lpstr>
      <vt:lpstr>Probability Estimation</vt:lpstr>
      <vt:lpstr>Splitting Line Candidates</vt:lpstr>
      <vt:lpstr>K-d Tree Construction</vt:lpstr>
      <vt:lpstr>K-d Tree Query</vt:lpstr>
      <vt:lpstr>Analysis</vt:lpstr>
      <vt:lpstr>Experiments</vt:lpstr>
      <vt:lpstr>Results</vt:lpstr>
      <vt:lpstr>Results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K-d tree for line segments</dc:title>
  <dc:creator>gnishida</dc:creator>
  <cp:lastModifiedBy>gen</cp:lastModifiedBy>
  <cp:revision>69</cp:revision>
  <dcterms:created xsi:type="dcterms:W3CDTF">2006-08-16T00:00:00Z</dcterms:created>
  <dcterms:modified xsi:type="dcterms:W3CDTF">2014-04-27T17:53:10Z</dcterms:modified>
</cp:coreProperties>
</file>