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3"/>
  </p:notesMasterIdLst>
  <p:sldIdLst>
    <p:sldId id="256" r:id="rId2"/>
    <p:sldId id="257" r:id="rId3"/>
    <p:sldId id="258" r:id="rId4"/>
    <p:sldId id="270" r:id="rId5"/>
    <p:sldId id="259" r:id="rId6"/>
    <p:sldId id="260" r:id="rId7"/>
    <p:sldId id="262" r:id="rId8"/>
    <p:sldId id="272" r:id="rId9"/>
    <p:sldId id="271" r:id="rId10"/>
    <p:sldId id="261" r:id="rId11"/>
    <p:sldId id="273" r:id="rId12"/>
    <p:sldId id="274" r:id="rId13"/>
    <p:sldId id="276" r:id="rId14"/>
    <p:sldId id="277" r:id="rId15"/>
    <p:sldId id="263" r:id="rId16"/>
    <p:sldId id="265" r:id="rId17"/>
    <p:sldId id="266" r:id="rId18"/>
    <p:sldId id="269" r:id="rId19"/>
    <p:sldId id="267" r:id="rId20"/>
    <p:sldId id="268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en\Documents\GitHub\Geometry4\performanc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en\Documents\GitHub\Geometry4\performanc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Kd-tree</c:v>
                </c:pt>
              </c:strCache>
            </c:strRef>
          </c:tx>
          <c:marker>
            <c:symbol val="x"/>
            <c:size val="5"/>
          </c:marker>
          <c:cat>
            <c:numRef>
              <c:f>Sheet1!$A$4:$A$13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cat>
          <c:val>
            <c:numRef>
              <c:f>Sheet1!$B$4:$B$13</c:f>
              <c:numCache>
                <c:formatCode>General</c:formatCode>
                <c:ptCount val="10"/>
                <c:pt idx="0">
                  <c:v>0.02</c:v>
                </c:pt>
                <c:pt idx="1">
                  <c:v>0.02</c:v>
                </c:pt>
                <c:pt idx="2">
                  <c:v>0.03</c:v>
                </c:pt>
                <c:pt idx="3">
                  <c:v>0.02</c:v>
                </c:pt>
                <c:pt idx="4">
                  <c:v>0.02</c:v>
                </c:pt>
                <c:pt idx="5">
                  <c:v>0.02</c:v>
                </c:pt>
                <c:pt idx="6">
                  <c:v>0.03</c:v>
                </c:pt>
                <c:pt idx="7">
                  <c:v>0.02</c:v>
                </c:pt>
                <c:pt idx="8">
                  <c:v>0.03</c:v>
                </c:pt>
                <c:pt idx="9">
                  <c:v>0.02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brute force</c:v>
                </c:pt>
              </c:strCache>
            </c:strRef>
          </c:tx>
          <c:marker>
            <c:symbol val="square"/>
            <c:size val="5"/>
          </c:marker>
          <c:cat>
            <c:numRef>
              <c:f>Sheet1!$A$4:$A$13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cat>
          <c:val>
            <c:numRef>
              <c:f>Sheet1!$C$4:$C$13</c:f>
              <c:numCache>
                <c:formatCode>General</c:formatCode>
                <c:ptCount val="10"/>
                <c:pt idx="0">
                  <c:v>0.53</c:v>
                </c:pt>
                <c:pt idx="1">
                  <c:v>1.04</c:v>
                </c:pt>
                <c:pt idx="2">
                  <c:v>1.57</c:v>
                </c:pt>
                <c:pt idx="3">
                  <c:v>2.0699999999999998</c:v>
                </c:pt>
                <c:pt idx="4">
                  <c:v>2.54</c:v>
                </c:pt>
                <c:pt idx="5">
                  <c:v>3.02</c:v>
                </c:pt>
                <c:pt idx="6">
                  <c:v>3.52</c:v>
                </c:pt>
                <c:pt idx="7">
                  <c:v>3.94</c:v>
                </c:pt>
                <c:pt idx="8">
                  <c:v>4.4400000000000004</c:v>
                </c:pt>
                <c:pt idx="9">
                  <c:v>4.88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803328"/>
        <c:axId val="111736704"/>
      </c:lineChart>
      <c:catAx>
        <c:axId val="808033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# line</a:t>
                </a:r>
                <a:r>
                  <a:rPr lang="en-US" baseline="0"/>
                  <a:t> segments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1736704"/>
        <c:crosses val="autoZero"/>
        <c:auto val="1"/>
        <c:lblAlgn val="ctr"/>
        <c:lblOffset val="100"/>
        <c:noMultiLvlLbl val="0"/>
      </c:catAx>
      <c:valAx>
        <c:axId val="11173670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Time [msec]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08033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Sheet1!$B$21</c:f>
              <c:strCache>
                <c:ptCount val="1"/>
                <c:pt idx="0">
                  <c:v>Cost-based</c:v>
                </c:pt>
              </c:strCache>
            </c:strRef>
          </c:tx>
          <c:marker>
            <c:symbol val="diamond"/>
            <c:size val="5"/>
          </c:marker>
          <c:cat>
            <c:numRef>
              <c:f>Sheet1!$A$22:$A$31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cat>
          <c:val>
            <c:numRef>
              <c:f>Sheet1!$B$22:$B$31</c:f>
              <c:numCache>
                <c:formatCode>General</c:formatCode>
                <c:ptCount val="10"/>
                <c:pt idx="0">
                  <c:v>1.2999999999999999E-2</c:v>
                </c:pt>
                <c:pt idx="1">
                  <c:v>1.7000000000000001E-2</c:v>
                </c:pt>
                <c:pt idx="2">
                  <c:v>2.3E-2</c:v>
                </c:pt>
                <c:pt idx="3">
                  <c:v>2.1000000000000001E-2</c:v>
                </c:pt>
                <c:pt idx="4">
                  <c:v>2.4E-2</c:v>
                </c:pt>
                <c:pt idx="5">
                  <c:v>2.8000000000000001E-2</c:v>
                </c:pt>
                <c:pt idx="6">
                  <c:v>2.7E-2</c:v>
                </c:pt>
                <c:pt idx="7">
                  <c:v>2.8000000000000001E-2</c:v>
                </c:pt>
                <c:pt idx="8">
                  <c:v>2.5000000000000001E-2</c:v>
                </c:pt>
                <c:pt idx="9">
                  <c:v>3.4000000000000002E-2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Sheet1!$C$21</c:f>
              <c:strCache>
                <c:ptCount val="1"/>
                <c:pt idx="0">
                  <c:v>Median</c:v>
                </c:pt>
              </c:strCache>
            </c:strRef>
          </c:tx>
          <c:marker>
            <c:symbol val="square"/>
            <c:size val="5"/>
          </c:marker>
          <c:cat>
            <c:numRef>
              <c:f>Sheet1!$A$22:$A$31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cat>
          <c:val>
            <c:numRef>
              <c:f>Sheet1!$C$22:$C$31</c:f>
              <c:numCache>
                <c:formatCode>General</c:formatCode>
                <c:ptCount val="10"/>
                <c:pt idx="0">
                  <c:v>1.4E-2</c:v>
                </c:pt>
                <c:pt idx="1">
                  <c:v>2.1000000000000001E-2</c:v>
                </c:pt>
                <c:pt idx="2">
                  <c:v>3.1E-2</c:v>
                </c:pt>
                <c:pt idx="3">
                  <c:v>2.9000000000000001E-2</c:v>
                </c:pt>
                <c:pt idx="4">
                  <c:v>2.8000000000000001E-2</c:v>
                </c:pt>
                <c:pt idx="5">
                  <c:v>2.9000000000000001E-2</c:v>
                </c:pt>
                <c:pt idx="6">
                  <c:v>4.2000000000000003E-2</c:v>
                </c:pt>
                <c:pt idx="7">
                  <c:v>0.03</c:v>
                </c:pt>
                <c:pt idx="8">
                  <c:v>4.8000000000000001E-2</c:v>
                </c:pt>
                <c:pt idx="9">
                  <c:v>4.2000000000000003E-2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1707264"/>
        <c:axId val="111709184"/>
      </c:lineChart>
      <c:catAx>
        <c:axId val="1117072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#</a:t>
                </a:r>
                <a:r>
                  <a:rPr lang="en-US" baseline="0"/>
                  <a:t> line segments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1709184"/>
        <c:crosses val="autoZero"/>
        <c:auto val="1"/>
        <c:lblAlgn val="ctr"/>
        <c:lblOffset val="100"/>
        <c:noMultiLvlLbl val="0"/>
      </c:catAx>
      <c:valAx>
        <c:axId val="11170918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Time</a:t>
                </a:r>
                <a:r>
                  <a:rPr lang="en-US" baseline="0"/>
                  <a:t> [msec]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17072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771F2-0022-439E-8F64-ECEAEFE29F5D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A81F9-CA3A-4588-9630-3A0D756FD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79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9093-FE61-4D7A-8F8A-7E3F20061FC7}" type="datetime1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70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45E2-D68F-4CB4-B2A8-C5C79890006D}" type="datetime1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37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469E-9A7C-4C40-B662-EA597E55329D}" type="datetime1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9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AFE8-5946-498C-87A5-103055721AB1}" type="datetime1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1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3E5B-0528-4D95-9817-2ABF1503E95A}" type="datetime1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7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666D9-6D0F-4531-A32E-54959FEE458E}" type="datetime1">
              <a:rPr lang="en-US" smtClean="0"/>
              <a:t>4/27/2014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81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22E3-71B9-4798-8F9D-118FAC7236FE}" type="datetime1">
              <a:rPr lang="en-US" smtClean="0"/>
              <a:t>4/27/2014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8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7C3E-0478-400A-ABB8-7CD0EB395C78}" type="datetime1">
              <a:rPr lang="en-US" smtClean="0"/>
              <a:t>4/27/2014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82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86DC8-44A1-4AA7-9913-375F61CB0779}" type="datetime1">
              <a:rPr lang="en-US" smtClean="0"/>
              <a:t>4/27/2014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15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978D-E5E8-44E0-8B4C-40B91A46892A}" type="datetime1">
              <a:rPr lang="en-US" smtClean="0"/>
              <a:t>4/27/2014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25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B53F-5083-4741-9173-D5D22C113946}" type="datetime1">
              <a:rPr lang="en-US" smtClean="0"/>
              <a:t>4/27/2014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08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EF985-98B0-4C39-9E6B-332DD57B1406}" type="datetime1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41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 Segment </a:t>
            </a:r>
            <a:r>
              <a:rPr lang="en-US" dirty="0" smtClean="0"/>
              <a:t>Intersection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Gen Nishida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470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K-d Tree Construction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7201" y="2362200"/>
                <a:ext cx="822960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BuildKdTree(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𝑆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⋯,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of </a:t>
                </a:r>
                <a:r>
                  <a:rPr lang="en-US" dirty="0" smtClean="0"/>
                  <a:t>segments</a:t>
                </a:r>
                <a:r>
                  <a:rPr lang="en-US" b="1" dirty="0" smtClean="0"/>
                  <a:t>)</a:t>
                </a:r>
                <a:endParaRPr lang="en-US" b="1" dirty="0"/>
              </a:p>
              <a:p>
                <a:r>
                  <a:rPr lang="en-US" dirty="0" smtClean="0"/>
                  <a:t>1.     </a:t>
                </a:r>
                <a:r>
                  <a:rPr lang="en-US" b="1" dirty="0" smtClean="0"/>
                  <a:t>if</a:t>
                </a:r>
                <a:r>
                  <a:rPr lang="en-US" dirty="0" smtClean="0"/>
                  <a:t> the number of S is less than a threshold</a:t>
                </a:r>
              </a:p>
              <a:p>
                <a:r>
                  <a:rPr lang="en-US" dirty="0" smtClean="0"/>
                  <a:t>2.         </a:t>
                </a:r>
                <a:r>
                  <a:rPr lang="en-US" b="1" dirty="0" smtClean="0"/>
                  <a:t>then </a:t>
                </a:r>
                <a:r>
                  <a:rPr lang="en-US" dirty="0" smtClean="0"/>
                  <a:t>create a leaf node consisting of the set S and return it.</a:t>
                </a:r>
              </a:p>
              <a:p>
                <a:r>
                  <a:rPr lang="en-US" dirty="0" smtClean="0"/>
                  <a:t>3.     </a:t>
                </a:r>
                <a:r>
                  <a:rPr lang="en-US" b="1" dirty="0" smtClean="0"/>
                  <a:t>else </a:t>
                </a:r>
              </a:p>
              <a:p>
                <a:r>
                  <a:rPr lang="en-US" dirty="0" smtClean="0"/>
                  <a:t>4.         Compute the cost for each segment.</a:t>
                </a:r>
              </a:p>
              <a:p>
                <a:r>
                  <a:rPr lang="en-US" dirty="0" smtClean="0"/>
                  <a:t>5.         Find the best segment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</m:acc>
                  </m:oMath>
                </a14:m>
                <a:r>
                  <a:rPr lang="en-US" dirty="0" smtClean="0"/>
                  <a:t> that minimizes the cost.</a:t>
                </a:r>
              </a:p>
              <a:p>
                <a:r>
                  <a:rPr lang="en-US" dirty="0" smtClean="0"/>
                  <a:t>6.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</m:sup>
                    </m:sSup>
                    <m:r>
                      <a:rPr lang="en-US" i="1" smtClean="0">
                        <a:latin typeface="Cambria Math"/>
                        <a:ea typeface="Cambria Math"/>
                      </a:rPr>
                      <m:t>←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∩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: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7.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←</m:t>
                    </m:r>
                  </m:oMath>
                </a14:m>
                <a:r>
                  <a:rPr lang="en-US" dirty="0" smtClean="0"/>
                  <a:t>BuildKdTree(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8.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lang="en-US" i="1" smtClean="0">
                        <a:latin typeface="Cambria Math"/>
                        <a:ea typeface="Cambria Math"/>
                      </a:rPr>
                      <m:t>←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𝑠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∩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  <a:ea typeface="Cambria Math"/>
                          </a:rPr>
                          <m:t>: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𝑠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 smtClean="0"/>
                  <a:t>9.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←</m:t>
                    </m:r>
                  </m:oMath>
                </a14:m>
                <a:r>
                  <a:rPr lang="en-US" dirty="0" err="1" smtClean="0"/>
                  <a:t>BuildKdTree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10.       Create a tree consisting of a node that contains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 and two sub trees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             and return it.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2362200"/>
                <a:ext cx="8229600" cy="3416320"/>
              </a:xfrm>
              <a:prstGeom prst="rect">
                <a:avLst/>
              </a:prstGeom>
              <a:blipFill rotWithShape="1">
                <a:blip r:embed="rId2"/>
                <a:stretch>
                  <a:fillRect l="-593" t="-893"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04800" y="1524000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/>
              <a:t>Recursive call of the following function.</a:t>
            </a:r>
          </a:p>
        </p:txBody>
      </p:sp>
    </p:spTree>
    <p:extLst>
      <p:ext uri="{BB962C8B-B14F-4D97-AF65-F5344CB8AC3E}">
        <p14:creationId xmlns:p14="http://schemas.microsoft.com/office/powerpoint/2010/main" val="605563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Cost Computation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04800" y="1447800"/>
                <a:ext cx="8534400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3200" dirty="0" smtClean="0"/>
                  <a:t>Naïve algorithm</a:t>
                </a:r>
              </a:p>
              <a:p>
                <a:pPr marL="914400" lvl="1" indent="-457200">
                  <a:buFont typeface="Wingdings" panose="05000000000000000000" pitchFamily="2" charset="2"/>
                  <a:buChar char="Ø"/>
                </a:pPr>
                <a:r>
                  <a:rPr lang="en-US" sz="3200" dirty="0" smtClean="0"/>
                  <a:t>For each k-d tree node,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3200" dirty="0" smtClean="0"/>
                  <a:t> time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32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3200" dirty="0" smtClean="0"/>
                  <a:t> of all the candidates.</a:t>
                </a:r>
              </a:p>
              <a:p>
                <a:pPr marL="914400" lvl="1" indent="-457200">
                  <a:buFont typeface="Wingdings" panose="05000000000000000000" pitchFamily="2" charset="2"/>
                  <a:buChar char="Ø"/>
                </a:pPr>
                <a:r>
                  <a:rPr lang="en-US" sz="3200" dirty="0" smtClean="0"/>
                  <a:t>Total computation time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𝑁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3200" dirty="0" smtClean="0"/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3200" dirty="0" smtClean="0"/>
                  <a:t>Sweep line algorithm</a:t>
                </a:r>
              </a:p>
              <a:p>
                <a:pPr marL="914400" lvl="1" indent="-457200">
                  <a:buFont typeface="Wingdings" panose="05000000000000000000" pitchFamily="2" charset="2"/>
                  <a:buChar char="Ø"/>
                </a:pPr>
                <a:r>
                  <a:rPr lang="en-US" sz="3200" dirty="0" smtClean="0"/>
                  <a:t>Consider the end points of line segments as events</a:t>
                </a:r>
              </a:p>
              <a:p>
                <a:pPr marL="914400" lvl="1" indent="-457200">
                  <a:buFont typeface="Wingdings" panose="05000000000000000000" pitchFamily="2" charset="2"/>
                  <a:buChar char="Ø"/>
                </a:pPr>
                <a:r>
                  <a:rPr lang="en-US" sz="3200" dirty="0" smtClean="0"/>
                  <a:t>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  <a:r>
                  <a:rPr lang="en-US" sz="3200" dirty="0" smtClean="0"/>
                  <a:t>incrementally by sweeping achieves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/>
                          </a:rPr>
                          <m:t>𝑁</m:t>
                        </m:r>
                        <m:func>
                          <m:func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 smtClean="0"/>
                  <a:t> time</a:t>
                </a:r>
              </a:p>
              <a:p>
                <a:pPr marL="914400" lvl="1" indent="-457200">
                  <a:buFont typeface="Wingdings" panose="05000000000000000000" pitchFamily="2" charset="2"/>
                  <a:buChar char="Ø"/>
                </a:pPr>
                <a:r>
                  <a:rPr lang="en-US" sz="3200" dirty="0" smtClean="0"/>
                  <a:t>Total computation time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/>
                          </a:rPr>
                          <m:t>𝑁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/>
                              </a:rPr>
                              <m:t>log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/>
                          </a:rPr>
                          <m:t>𝑁</m:t>
                        </m:r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447800"/>
                <a:ext cx="8534400" cy="5016758"/>
              </a:xfrm>
              <a:prstGeom prst="rect">
                <a:avLst/>
              </a:prstGeom>
              <a:blipFill rotWithShape="1">
                <a:blip r:embed="rId2"/>
                <a:stretch>
                  <a:fillRect l="-1571" t="-1582" b="-3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9109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Cost Computation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04800" y="1447800"/>
                <a:ext cx="853440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3200" dirty="0" smtClean="0"/>
                  <a:t>Sort the events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𝐸</m:t>
                    </m:r>
                  </m:oMath>
                </a14:m>
                <a:r>
                  <a:rPr lang="en-US" sz="3200" dirty="0" smtClean="0"/>
                  <a:t> only one time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3200" dirty="0" smtClean="0"/>
                  <a:t>Maintain the events order in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3200" dirty="0" smtClean="0"/>
                  <a:t> without re-sorting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endParaRPr lang="en-US" sz="3200" dirty="0" smtClean="0"/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endParaRPr lang="en-US" sz="3200" dirty="0" smtClean="0"/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3200" dirty="0" smtClean="0"/>
                  <a:t>Total computation time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/>
                          </a:rPr>
                          <m:t>𝑁</m:t>
                        </m:r>
                        <m:func>
                          <m:func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447800"/>
                <a:ext cx="8534400" cy="4524315"/>
              </a:xfrm>
              <a:prstGeom prst="rect">
                <a:avLst/>
              </a:prstGeom>
              <a:blipFill rotWithShape="1">
                <a:blip r:embed="rId2"/>
                <a:stretch>
                  <a:fillRect l="-1571" t="-1617" b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990600" y="3200400"/>
                <a:ext cx="6934200" cy="1784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UpdateEvents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</m:acc>
                  </m:oMath>
                </a14:m>
                <a:r>
                  <a:rPr lang="en-US" b="1" dirty="0" smtClean="0"/>
                  <a:t>)</a:t>
                </a:r>
                <a:endParaRPr lang="en-US" b="1" dirty="0"/>
              </a:p>
              <a:p>
                <a:r>
                  <a:rPr lang="en-US" dirty="0" smtClean="0"/>
                  <a:t>1.     </a:t>
                </a:r>
                <a:r>
                  <a:rPr lang="en-US" b="1" dirty="0" smtClean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𝐸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2.         </a:t>
                </a:r>
                <a:r>
                  <a:rPr lang="en-US" b="1" dirty="0" smtClean="0"/>
                  <a:t>if </a:t>
                </a:r>
                <a:r>
                  <a:rPr lang="en-US" dirty="0" smtClean="0"/>
                  <a:t>the position of e is left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</m:acc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then</a:t>
                </a:r>
                <a:endParaRPr lang="en-US" b="1" dirty="0" smtClean="0"/>
              </a:p>
              <a:p>
                <a:r>
                  <a:rPr lang="en-US" dirty="0" smtClean="0"/>
                  <a:t>3.     </a:t>
                </a:r>
                <a:r>
                  <a:rPr lang="en-US" dirty="0" smtClean="0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←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𝐿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∪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𝑒</m:t>
                    </m:r>
                  </m:oMath>
                </a14:m>
                <a:endParaRPr lang="en-US" b="1" dirty="0" smtClean="0"/>
              </a:p>
              <a:p>
                <a:r>
                  <a:rPr lang="en-US" dirty="0" smtClean="0"/>
                  <a:t>4.         </a:t>
                </a:r>
                <a:r>
                  <a:rPr lang="en-US" b="1" dirty="0" smtClean="0"/>
                  <a:t>else</a:t>
                </a:r>
                <a:endParaRPr lang="en-US" b="1" dirty="0" smtClean="0"/>
              </a:p>
              <a:p>
                <a:r>
                  <a:rPr lang="en-US" dirty="0" smtClean="0"/>
                  <a:t>5.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←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∪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𝑒</m:t>
                    </m:r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200400"/>
                <a:ext cx="6934200" cy="1784206"/>
              </a:xfrm>
              <a:prstGeom prst="rect">
                <a:avLst/>
              </a:prstGeom>
              <a:blipFill rotWithShape="1">
                <a:blip r:embed="rId3"/>
                <a:stretch>
                  <a:fillRect l="-792" t="-1706" b="-2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2486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04800" y="1447800"/>
                <a:ext cx="8534400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3200" dirty="0" smtClean="0"/>
                  <a:t>For each line segment, determine whether it belongs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sz="3200" b="0" i="1" smtClean="0">
                            <a:latin typeface="Cambria Math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sz="3200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sz="3200" b="0" i="1" dirty="0" smtClean="0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3200" dirty="0" smtClean="0"/>
                  <a:t>, or both.</a:t>
                </a:r>
              </a:p>
              <a:p>
                <a:pPr marL="914400" lvl="1" indent="-457200">
                  <a:buFont typeface="Wingdings" panose="05000000000000000000" pitchFamily="2" charset="2"/>
                  <a:buChar char="Ø"/>
                </a:pPr>
                <a:r>
                  <a:rPr lang="en-US" sz="3200" dirty="0" smtClean="0"/>
                  <a:t>Start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sz="3200" i="1">
                            <a:latin typeface="Cambria Math"/>
                          </a:rPr>
                          <m:t>−</m:t>
                        </m:r>
                      </m:sup>
                    </m:sSup>
                    <m:r>
                      <a:rPr lang="en-US" sz="3200" b="0" i="1" smtClean="0">
                        <a:latin typeface="Cambria Math"/>
                      </a:rPr>
                      <m:t>=</m:t>
                    </m:r>
                    <m:r>
                      <a:rPr lang="en-US" sz="3200" b="0" i="1" smtClean="0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en-US" sz="3200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i="1" dirty="0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sz="3200" i="1" dirty="0"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lang="en-US" sz="3200" b="0" i="1" smtClean="0">
                        <a:latin typeface="Cambria Math"/>
                      </a:rPr>
                      <m:t>=</m:t>
                    </m:r>
                    <m:r>
                      <a:rPr lang="en-US" sz="3200" b="0" i="1" smtClean="0">
                        <a:latin typeface="Cambria Math"/>
                      </a:rPr>
                      <m:t>𝑆</m:t>
                    </m:r>
                  </m:oMath>
                </a14:m>
                <a:endParaRPr lang="en-US" sz="3200" dirty="0" smtClean="0"/>
              </a:p>
              <a:p>
                <a:pPr marL="971550" lvl="1" indent="-514350">
                  <a:buFont typeface="Wingdings" panose="05000000000000000000" pitchFamily="2" charset="2"/>
                  <a:buChar char="Ø"/>
                </a:pPr>
                <a:r>
                  <a:rPr lang="en-US" sz="3200" dirty="0" smtClean="0"/>
                  <a:t>Incrementally update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sz="3200" i="1">
                            <a:latin typeface="Cambria Math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sz="3200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i="1" dirty="0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sz="3200" i="1" dirty="0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447800"/>
                <a:ext cx="8534400" cy="2062103"/>
              </a:xfrm>
              <a:prstGeom prst="rect">
                <a:avLst/>
              </a:prstGeom>
              <a:blipFill rotWithShape="1">
                <a:blip r:embed="rId2"/>
                <a:stretch>
                  <a:fillRect l="-1571" t="-3846" b="-8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9175" y="3962400"/>
                <a:ext cx="6934200" cy="1843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Classify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𝐸</m:t>
                    </m:r>
                  </m:oMath>
                </a14:m>
                <a:r>
                  <a:rPr lang="en-US" b="1" dirty="0" smtClean="0"/>
                  <a:t>)</a:t>
                </a:r>
                <a:endParaRPr lang="en-US" b="1" dirty="0"/>
              </a:p>
              <a:p>
                <a:r>
                  <a:rPr lang="en-US" dirty="0" smtClean="0"/>
                  <a:t>1.     </a:t>
                </a:r>
                <a:r>
                  <a:rPr lang="en-US" b="1" dirty="0" smtClean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𝐸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2.         </a:t>
                </a:r>
                <a:r>
                  <a:rPr lang="en-US" b="1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𝑡𝑦𝑝𝑒</m:t>
                        </m:r>
                      </m:sub>
                    </m:sSub>
                  </m:oMath>
                </a14:m>
                <a:r>
                  <a:rPr lang="en-US" dirty="0" smtClean="0"/>
                  <a:t> is the start of a line segment </a:t>
                </a:r>
                <a:r>
                  <a:rPr lang="en-US" b="1" dirty="0" smtClean="0"/>
                  <a:t>then</a:t>
                </a:r>
                <a:endParaRPr lang="en-US" b="1" dirty="0" smtClean="0"/>
              </a:p>
              <a:p>
                <a:r>
                  <a:rPr lang="en-US" dirty="0" smtClean="0"/>
                  <a:t>3. </a:t>
                </a:r>
                <a:r>
                  <a:rPr lang="en-US" dirty="0" smtClean="0"/>
                  <a:t>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</m:sup>
                    </m:sSup>
                    <m:r>
                      <a:rPr lang="en-US" i="1" smtClean="0">
                        <a:latin typeface="Cambria Math"/>
                        <a:ea typeface="Cambria Math"/>
                      </a:rPr>
                      <m:t>←</m:t>
                    </m:r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−</m:t>
                        </m:r>
                      </m:sup>
                    </m:sSup>
                    <m:r>
                      <a:rPr lang="en-US" i="1" smtClean="0">
                        <a:latin typeface="Cambria Math"/>
                        <a:ea typeface="Cambria Math"/>
                      </a:rPr>
                      <m:t>∪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</m:d>
                  </m:oMath>
                </a14:m>
                <a:endParaRPr lang="en-US" b="1" dirty="0" smtClean="0"/>
              </a:p>
              <a:p>
                <a:r>
                  <a:rPr lang="en-US" dirty="0" smtClean="0"/>
                  <a:t>4.         </a:t>
                </a:r>
                <a:r>
                  <a:rPr lang="en-US" b="1" dirty="0" smtClean="0"/>
                  <a:t>else</a:t>
                </a:r>
                <a:endParaRPr lang="en-US" b="1" dirty="0" smtClean="0"/>
              </a:p>
              <a:p>
                <a:r>
                  <a:rPr lang="en-US" dirty="0" smtClean="0"/>
                  <a:t>5.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+</m:t>
                        </m:r>
                      </m:sup>
                    </m:sSup>
                    <m:r>
                      <a:rPr lang="en-US" i="1" smtClean="0">
                        <a:latin typeface="Cambria Math"/>
                        <a:ea typeface="Cambria Math"/>
                      </a:rPr>
                      <m:t>←</m:t>
                    </m:r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+</m:t>
                        </m:r>
                      </m:sup>
                    </m:sSup>
                    <m:r>
                      <a:rPr lang="en-US" i="1" smtClean="0">
                        <a:latin typeface="Cambria Math"/>
                        <a:ea typeface="Cambria Math"/>
                      </a:rPr>
                      <m:t>∪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𝑠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175" y="3962400"/>
                <a:ext cx="6934200" cy="1843069"/>
              </a:xfrm>
              <a:prstGeom prst="rect">
                <a:avLst/>
              </a:prstGeom>
              <a:blipFill rotWithShape="1">
                <a:blip r:embed="rId3"/>
                <a:stretch>
                  <a:fillRect l="-703" t="-1656" b="-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1052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600" y="1905000"/>
            <a:ext cx="3200400" cy="243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838200" y="3352800"/>
            <a:ext cx="1066800" cy="76200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2400300" y="3705225"/>
            <a:ext cx="1028700" cy="22860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409700" y="2286000"/>
            <a:ext cx="1333500" cy="15240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4343400" y="2019300"/>
                <a:ext cx="439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sup>
                          </m:sSup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&lt;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&lt;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&lt;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&lt;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&lt;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2019300"/>
                <a:ext cx="439068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1077339" y="3364468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339" y="3364468"/>
                <a:ext cx="44666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1876425" y="2297668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425" y="2297668"/>
                <a:ext cx="446661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2691319" y="3440668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319" y="3440668"/>
                <a:ext cx="446661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4343400" y="2362200"/>
                <a:ext cx="439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sup>
                          </m:sSup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&lt;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&lt;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&lt;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&lt;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&lt;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2362200"/>
                <a:ext cx="4390689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4617373" y="3705225"/>
                <a:ext cx="31329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373" y="3705225"/>
                <a:ext cx="313297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/>
          <p:cNvCxnSpPr/>
          <p:nvPr/>
        </p:nvCxnSpPr>
        <p:spPr>
          <a:xfrm>
            <a:off x="1905000" y="1524000"/>
            <a:ext cx="0" cy="320040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524000" y="452437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own Arrow 29"/>
          <p:cNvSpPr/>
          <p:nvPr/>
        </p:nvSpPr>
        <p:spPr>
          <a:xfrm>
            <a:off x="5726660" y="4191000"/>
            <a:ext cx="914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4610100" y="4507468"/>
                <a:ext cx="28373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00" y="4507468"/>
                <a:ext cx="2837315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/>
              <p:cNvSpPr/>
              <p:nvPr/>
            </p:nvSpPr>
            <p:spPr>
              <a:xfrm>
                <a:off x="1930813" y="4495800"/>
                <a:ext cx="11631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en-US" dirty="0" smtClean="0"/>
                  <a:t> occurs</a:t>
                </a:r>
                <a:endParaRPr lang="en-US" dirty="0"/>
              </a:p>
            </p:txBody>
          </p:sp>
        </mc:Choice>
        <mc:Fallback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813" y="4495800"/>
                <a:ext cx="1163139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366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/>
          <p:nvPr/>
        </p:nvSpPr>
        <p:spPr>
          <a:xfrm>
            <a:off x="1857375" y="3295650"/>
            <a:ext cx="104775" cy="1047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26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K-d Tree Query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1524000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/>
              <a:t>Recursive call of the following function.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762000" y="2209800"/>
                <a:ext cx="7696200" cy="2969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Query(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b="1" dirty="0" smtClean="0"/>
                  <a:t>)</a:t>
                </a:r>
                <a:endParaRPr lang="en-US" b="1" dirty="0"/>
              </a:p>
              <a:p>
                <a:r>
                  <a:rPr lang="en-US" dirty="0" smtClean="0"/>
                  <a:t>1.     </a:t>
                </a:r>
                <a:r>
                  <a:rPr lang="en-US" b="1" dirty="0" smtClean="0"/>
                  <a:t>if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intersects </a:t>
                </a:r>
                <a:r>
                  <a:rPr lang="en-US" dirty="0"/>
                  <a:t>the </a:t>
                </a:r>
                <a:r>
                  <a:rPr lang="en-US" dirty="0" smtClean="0"/>
                  <a:t>segment </a:t>
                </a:r>
                <a:r>
                  <a:rPr lang="en-US" dirty="0"/>
                  <a:t>of the root </a:t>
                </a:r>
                <a:r>
                  <a:rPr lang="en-US" dirty="0" smtClean="0"/>
                  <a:t>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2.         </a:t>
                </a:r>
                <a:r>
                  <a:rPr lang="en-US" b="1" dirty="0" smtClean="0"/>
                  <a:t>then</a:t>
                </a:r>
                <a:r>
                  <a:rPr lang="en-US" dirty="0" smtClean="0"/>
                  <a:t> return true</a:t>
                </a:r>
              </a:p>
              <a:p>
                <a:r>
                  <a:rPr lang="en-US" dirty="0" smtClean="0"/>
                  <a:t>3.     </a:t>
                </a:r>
                <a:r>
                  <a:rPr lang="en-US" b="1" dirty="0" smtClean="0"/>
                  <a:t>else </a:t>
                </a:r>
              </a:p>
              <a:p>
                <a:r>
                  <a:rPr lang="en-US" dirty="0" smtClean="0"/>
                  <a:t>4.         </a:t>
                </a:r>
                <a:r>
                  <a:rPr lang="en-US" b="1" dirty="0" smtClean="0"/>
                  <a:t>if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is completely on the left half plane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5.             </a:t>
                </a:r>
                <a:r>
                  <a:rPr lang="en-US" b="1" dirty="0" smtClean="0"/>
                  <a:t>then</a:t>
                </a:r>
                <a:r>
                  <a:rPr lang="en-US" dirty="0" smtClean="0"/>
                  <a:t> return query(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6.         </a:t>
                </a:r>
                <a:r>
                  <a:rPr lang="en-US" b="1" dirty="0" smtClean="0"/>
                  <a:t>if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 is completely on the left half plane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𝑙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 smtClean="0"/>
                  <a:t>7.             </a:t>
                </a:r>
                <a:r>
                  <a:rPr lang="en-US" b="1" dirty="0" smtClean="0"/>
                  <a:t>then</a:t>
                </a:r>
                <a:r>
                  <a:rPr lang="en-US" dirty="0" smtClean="0"/>
                  <a:t> return query(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8.       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←</m:t>
                    </m:r>
                  </m:oMath>
                </a14:m>
                <a:r>
                  <a:rPr lang="en-US" dirty="0" smtClean="0"/>
                  <a:t>split(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𝑠</m:t>
                    </m:r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𝑙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  <a:p>
                <a:r>
                  <a:rPr lang="en-US" dirty="0" smtClean="0"/>
                  <a:t>9.         return query(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 smtClean="0"/>
                  <a:t>) or query(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209800"/>
                <a:ext cx="7696200" cy="2969274"/>
              </a:xfrm>
              <a:prstGeom prst="rect">
                <a:avLst/>
              </a:prstGeom>
              <a:blipFill rotWithShape="1">
                <a:blip r:embed="rId2"/>
                <a:stretch>
                  <a:fillRect l="-633" t="-1027" b="-2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04800" y="5257800"/>
                <a:ext cx="8534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3200" dirty="0" smtClean="0"/>
                  <a:t>Computation </a:t>
                </a:r>
                <a:r>
                  <a:rPr lang="en-US" sz="3200" dirty="0" smtClean="0"/>
                  <a:t>time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endParaRPr lang="en-US" sz="3200" dirty="0" smtClean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257800"/>
                <a:ext cx="8534400" cy="584775"/>
              </a:xfrm>
              <a:prstGeom prst="rect">
                <a:avLst/>
              </a:prstGeom>
              <a:blipFill rotWithShape="1">
                <a:blip r:embed="rId3"/>
                <a:stretch>
                  <a:fillRect l="-1571" t="-12632" b="-3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5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04800" y="1671697"/>
                <a:ext cx="8534400" cy="4031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3200" dirty="0" smtClean="0"/>
                  <a:t>C++ implementation of k-d </a:t>
                </a:r>
                <a:r>
                  <a:rPr lang="en-US" sz="3200" dirty="0" smtClean="0"/>
                  <a:t>tree</a:t>
                </a:r>
                <a:r>
                  <a:rPr lang="en-US" sz="3200" baseline="30000" dirty="0" smtClean="0"/>
                  <a:t>[*]</a:t>
                </a:r>
                <a:r>
                  <a:rPr lang="en-US" sz="3200" dirty="0" smtClean="0"/>
                  <a:t> </a:t>
                </a:r>
                <a:r>
                  <a:rPr lang="en-US" sz="3200" dirty="0" smtClean="0"/>
                  <a:t>using ACP library.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endParaRPr lang="en-US" sz="3200" dirty="0" smtClean="0"/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3200" dirty="0" smtClean="0"/>
                  <a:t>Each line segment has average 10 units long randomly spatially distributed over the 1000 units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en-US" sz="3200" dirty="0" smtClean="0"/>
                  <a:t> 1000 units of 2D space.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3200" dirty="0" smtClean="0"/>
                  <a:t>Compute the average computation time of 1000 queries.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671697"/>
                <a:ext cx="8534400" cy="4031873"/>
              </a:xfrm>
              <a:prstGeom prst="rect">
                <a:avLst/>
              </a:prstGeom>
              <a:blipFill rotWithShape="1">
                <a:blip r:embed="rId2"/>
                <a:stretch>
                  <a:fillRect l="-1571" t="-1964" b="-3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55931" y="5943599"/>
            <a:ext cx="777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/>
              <a:t>* For the tree construction, only the naïve approach was implemented.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34457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447800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/>
              <a:t>K-d tree versus brute force approach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4549831"/>
              </p:ext>
            </p:extLst>
          </p:nvPr>
        </p:nvGraphicFramePr>
        <p:xfrm>
          <a:off x="1143000" y="2209800"/>
          <a:ext cx="6726675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03890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6959317"/>
              </p:ext>
            </p:extLst>
          </p:nvPr>
        </p:nvGraphicFramePr>
        <p:xfrm>
          <a:off x="1219200" y="2438400"/>
          <a:ext cx="6971023" cy="3767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1371600"/>
            <a:ext cx="853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/>
              <a:t>Cost-based splitting versus spatial median splitting</a:t>
            </a:r>
          </a:p>
        </p:txBody>
      </p:sp>
    </p:spTree>
    <p:extLst>
      <p:ext uri="{BB962C8B-B14F-4D97-AF65-F5344CB8AC3E}">
        <p14:creationId xmlns:p14="http://schemas.microsoft.com/office/powerpoint/2010/main" val="3624940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04800" y="1671697"/>
                <a:ext cx="8534400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3200" dirty="0" smtClean="0"/>
                  <a:t>K-d tree for line segments using cost-based splitting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3200" dirty="0" smtClean="0"/>
                  <a:t>Theoretical construction time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/>
                          </a:rPr>
                          <m:t>𝑁</m:t>
                        </m:r>
                        <m:func>
                          <m:func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endParaRPr lang="en-US" sz="3200" dirty="0" smtClean="0"/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3200" dirty="0" smtClean="0"/>
                  <a:t>Better query performance than </a:t>
                </a:r>
                <a:r>
                  <a:rPr lang="en-US" sz="3200" dirty="0" smtClean="0"/>
                  <a:t>the spatial median splitting by average 20%.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671697"/>
                <a:ext cx="8534400" cy="2554545"/>
              </a:xfrm>
              <a:prstGeom prst="rect">
                <a:avLst/>
              </a:prstGeom>
              <a:blipFill rotWithShape="1">
                <a:blip r:embed="rId2"/>
                <a:stretch>
                  <a:fillRect l="-1571" t="-3103" b="-6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4021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Set of Line Segments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33400" y="1577684"/>
                <a:ext cx="8077200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/>
                  <a:t>Map Overlay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3200" dirty="0" smtClean="0"/>
                  <a:t>Intersections do not change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3200" dirty="0" smtClean="0"/>
                  <a:t>Sweep line algorithm can find all the intersections in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/>
                          </a:rPr>
                          <m:t>𝑛</m:t>
                        </m:r>
                        <m:func>
                          <m:func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i="1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</a:t>
                </a:r>
                <a:r>
                  <a:rPr lang="en-US" sz="3200" dirty="0" smtClean="0"/>
                  <a:t>time</a:t>
                </a:r>
                <a:endParaRPr 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577684"/>
                <a:ext cx="8077200" cy="2062103"/>
              </a:xfrm>
              <a:prstGeom prst="rect">
                <a:avLst/>
              </a:prstGeom>
              <a:blipFill rotWithShape="1">
                <a:blip r:embed="rId2"/>
                <a:stretch>
                  <a:fillRect l="-1962" t="-3846" b="-9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639787"/>
            <a:ext cx="29718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55931" y="5943599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/>
              <a:t>[1]  </a:t>
            </a:r>
            <a:r>
              <a:rPr lang="en-US" sz="1200" dirty="0" smtClean="0"/>
              <a:t>Berg, M. D., Cheong, O., </a:t>
            </a:r>
            <a:r>
              <a:rPr lang="en-US" sz="1200" dirty="0" err="1" smtClean="0"/>
              <a:t>Kreveld</a:t>
            </a:r>
            <a:r>
              <a:rPr lang="en-US" sz="1200" dirty="0" smtClean="0"/>
              <a:t>, M. V., and </a:t>
            </a:r>
            <a:r>
              <a:rPr lang="en-US" sz="1200" dirty="0" err="1" smtClean="0"/>
              <a:t>Overmars</a:t>
            </a:r>
            <a:r>
              <a:rPr lang="en-US" sz="1200" dirty="0" smtClean="0"/>
              <a:t>, M.  Computational Geometry Algorithms and Applications Third </a:t>
            </a:r>
          </a:p>
          <a:p>
            <a:pPr lvl="0"/>
            <a:r>
              <a:rPr lang="en-US" sz="1200" dirty="0"/>
              <a:t> </a:t>
            </a:r>
            <a:r>
              <a:rPr lang="en-US" sz="1200" dirty="0" smtClean="0"/>
              <a:t>      </a:t>
            </a:r>
            <a:r>
              <a:rPr lang="en-US" sz="1200" dirty="0" smtClean="0"/>
              <a:t>Edition.  2008.  ISBN 3-54077-973-6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70166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81000" y="2438400"/>
            <a:ext cx="8229600" cy="1752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8000" smtClean="0">
                <a:latin typeface="Calligraph421 BT" pitchFamily="66" charset="0"/>
              </a:rPr>
              <a:t>Thank you</a:t>
            </a:r>
            <a:endParaRPr lang="en-US" sz="8000" dirty="0">
              <a:latin typeface="Calligraph421 BT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167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219200" y="1828800"/>
                <a:ext cx="6492739" cy="1391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+2</m:t>
                      </m:r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  <a:ea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𝑁</m:t>
                                  </m:r>
                                </m:e>
                              </m:func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  <m:sup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  <a:ea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+1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2−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+2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828800"/>
                <a:ext cx="6492739" cy="139147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04800" y="1371600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/>
              <a:t>Naïve algorithm for cost computation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3124200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/>
              <a:t>Sweep line algorithm for cost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143000" y="3505200"/>
                <a:ext cx="7210115" cy="13099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𝑁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+2</m:t>
                      </m:r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𝑁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𝑁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</m:e>
                        </m:func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𝑁</m:t>
                                </m:r>
                              </m:e>
                            </m:func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505200"/>
                <a:ext cx="7210115" cy="1309974"/>
              </a:xfrm>
              <a:prstGeom prst="rect">
                <a:avLst/>
              </a:prstGeom>
              <a:blipFill rotWithShape="1">
                <a:blip r:embed="rId3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04800" y="4749225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/>
              <a:t>Improved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143000" y="5167026"/>
                <a:ext cx="6059159" cy="12464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𝑁</m:t>
                      </m:r>
                      <m:r>
                        <a:rPr lang="en-US" b="0" i="1" smtClean="0">
                          <a:latin typeface="Cambria Math"/>
                        </a:rPr>
                        <m:t>+2</m:t>
                      </m:r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𝑁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𝑁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</m:e>
                        </m:func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e>
                    </m:nary>
                  </m:oMath>
                </a14:m>
                <a:endParaRPr lang="en-US" b="0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167026"/>
                <a:ext cx="6059159" cy="1246431"/>
              </a:xfrm>
              <a:prstGeom prst="rect">
                <a:avLst/>
              </a:prstGeom>
              <a:blipFill rotWithShape="1">
                <a:blip r:embed="rId4"/>
                <a:stretch>
                  <a:fillRect b="-3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6467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Set of Line Segments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04800" y="1642170"/>
                <a:ext cx="85344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3200" dirty="0" smtClean="0"/>
                  <a:t>Road </a:t>
                </a:r>
                <a:r>
                  <a:rPr lang="en-US" sz="3200" dirty="0"/>
                  <a:t>generation by procedural </a:t>
                </a:r>
                <a:r>
                  <a:rPr lang="en-US" sz="3200" dirty="0" smtClean="0"/>
                  <a:t>modeling</a:t>
                </a:r>
                <a:endParaRPr lang="en-US" sz="3200" dirty="0"/>
              </a:p>
              <a:p>
                <a:pPr marL="914400" lvl="1" indent="-457200">
                  <a:buFont typeface="Wingdings" panose="05000000000000000000" pitchFamily="2" charset="2"/>
                  <a:buChar char="Ø"/>
                </a:pPr>
                <a:r>
                  <a:rPr lang="en-US" sz="3200" dirty="0" smtClean="0"/>
                  <a:t>Line segments can be removed, added, and </a:t>
                </a:r>
                <a:r>
                  <a:rPr lang="en-US" sz="3200" dirty="0" smtClean="0"/>
                  <a:t>moved.</a:t>
                </a:r>
                <a:endParaRPr lang="en-US" sz="3200" dirty="0" smtClean="0"/>
              </a:p>
              <a:p>
                <a:pPr marL="914400" lvl="1" indent="-457200">
                  <a:buFont typeface="Wingdings" panose="05000000000000000000" pitchFamily="2" charset="2"/>
                  <a:buChar char="Ø"/>
                </a:pPr>
                <a:r>
                  <a:rPr lang="en-US" sz="3200" dirty="0" smtClean="0"/>
                  <a:t>Given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 smtClean="0"/>
                  <a:t> line segments, we want to efficiently find whether a </a:t>
                </a:r>
                <a:r>
                  <a:rPr lang="en-US" sz="3200" dirty="0" smtClean="0"/>
                  <a:t>newly added </a:t>
                </a:r>
                <a:r>
                  <a:rPr lang="en-US" sz="3200" dirty="0" smtClean="0"/>
                  <a:t>line segment intersects the existing segments.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642170"/>
                <a:ext cx="8534400" cy="3046988"/>
              </a:xfrm>
              <a:prstGeom prst="rect">
                <a:avLst/>
              </a:prstGeom>
              <a:blipFill rotWithShape="1">
                <a:blip r:embed="rId2"/>
                <a:stretch>
                  <a:fillRect l="-1571" t="-2600" r="-2571" b="-5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/>
          <p:cNvGrpSpPr/>
          <p:nvPr/>
        </p:nvGrpSpPr>
        <p:grpSpPr>
          <a:xfrm>
            <a:off x="3459306" y="4849379"/>
            <a:ext cx="1950604" cy="1405082"/>
            <a:chOff x="2247900" y="5175250"/>
            <a:chExt cx="1950604" cy="1405082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2247900" y="5867400"/>
              <a:ext cx="342900" cy="76200"/>
            </a:xfrm>
            <a:prstGeom prst="line">
              <a:avLst/>
            </a:prstGeom>
            <a:ln w="952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2590800" y="5791200"/>
              <a:ext cx="304800" cy="76200"/>
            </a:xfrm>
            <a:prstGeom prst="line">
              <a:avLst/>
            </a:prstGeom>
            <a:ln w="952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2895600" y="5562600"/>
              <a:ext cx="304800" cy="228600"/>
            </a:xfrm>
            <a:prstGeom prst="line">
              <a:avLst/>
            </a:prstGeom>
            <a:ln w="952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3200400" y="5334000"/>
              <a:ext cx="304800" cy="228600"/>
            </a:xfrm>
            <a:prstGeom prst="line">
              <a:avLst/>
            </a:prstGeom>
            <a:ln w="952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3505200" y="5232400"/>
              <a:ext cx="304800" cy="114300"/>
            </a:xfrm>
            <a:prstGeom prst="line">
              <a:avLst/>
            </a:prstGeom>
            <a:ln w="952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3810000" y="5175250"/>
              <a:ext cx="304800" cy="57150"/>
            </a:xfrm>
            <a:prstGeom prst="line">
              <a:avLst/>
            </a:prstGeom>
            <a:ln w="952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423391" y="5628409"/>
              <a:ext cx="167409" cy="238991"/>
            </a:xfrm>
            <a:prstGeom prst="line">
              <a:avLst/>
            </a:prstGeom>
            <a:ln w="952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590800" y="5867400"/>
              <a:ext cx="83704" cy="238991"/>
            </a:xfrm>
            <a:prstGeom prst="line">
              <a:avLst/>
            </a:prstGeom>
            <a:ln w="952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674504" y="6106391"/>
              <a:ext cx="83704" cy="238991"/>
            </a:xfrm>
            <a:prstGeom prst="line">
              <a:avLst/>
            </a:prstGeom>
            <a:ln w="952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759361" y="6341341"/>
              <a:ext cx="136239" cy="238991"/>
            </a:xfrm>
            <a:prstGeom prst="line">
              <a:avLst/>
            </a:prstGeom>
            <a:ln w="952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247900" y="5389418"/>
              <a:ext cx="167409" cy="238991"/>
            </a:xfrm>
            <a:prstGeom prst="line">
              <a:avLst/>
            </a:prstGeom>
            <a:ln w="952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031095" y="5986895"/>
              <a:ext cx="167409" cy="238991"/>
            </a:xfrm>
            <a:prstGeom prst="line">
              <a:avLst/>
            </a:prstGeom>
            <a:ln w="952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810000" y="5747904"/>
              <a:ext cx="221095" cy="238991"/>
            </a:xfrm>
            <a:prstGeom prst="line">
              <a:avLst/>
            </a:prstGeom>
            <a:ln w="952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642590" y="5508913"/>
              <a:ext cx="167409" cy="238991"/>
            </a:xfrm>
            <a:prstGeom prst="line">
              <a:avLst/>
            </a:prstGeom>
            <a:ln w="952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3558885" y="5232400"/>
              <a:ext cx="83705" cy="276513"/>
            </a:xfrm>
            <a:prstGeom prst="line">
              <a:avLst/>
            </a:prstGeom>
            <a:ln w="28575">
              <a:solidFill>
                <a:srgbClr val="FF0000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5264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Ray Tracing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2400" y="1447800"/>
                <a:ext cx="9070753" cy="4524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3200" dirty="0" smtClean="0"/>
                  <a:t>Static scenes</a:t>
                </a:r>
              </a:p>
              <a:p>
                <a:pPr marL="914400" lvl="1" indent="-457200">
                  <a:buFont typeface="Wingdings" panose="05000000000000000000" pitchFamily="2" charset="2"/>
                  <a:buChar char="Ø"/>
                </a:pPr>
                <a:r>
                  <a:rPr lang="en-US" sz="3200" dirty="0" err="1" smtClean="0"/>
                  <a:t>Octree</a:t>
                </a:r>
                <a:r>
                  <a:rPr lang="en-US" sz="3200" dirty="0" smtClean="0"/>
                  <a:t>, Bounding Volume Hierarchy, Grid</a:t>
                </a:r>
              </a:p>
              <a:p>
                <a:pPr marL="1428750" lvl="2" indent="-5143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 smtClean="0"/>
                  <a:t> query time</a:t>
                </a:r>
              </a:p>
              <a:p>
                <a:pPr marL="1428750" lvl="2" indent="-5143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/>
                          </a:rPr>
                          <m:t>𝑁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/>
                              </a:rPr>
                              <m:t>log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3200" dirty="0" smtClean="0"/>
                  <a:t> 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𝑁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3200" dirty="0" smtClean="0"/>
                  <a:t> construction time</a:t>
                </a:r>
              </a:p>
              <a:p>
                <a:pPr marL="1428750" lvl="2" indent="-514350">
                  <a:buFont typeface="Arial" panose="020B0604020202020204" pitchFamily="34" charset="0"/>
                  <a:buChar char="•"/>
                </a:pPr>
                <a:endParaRPr lang="en-US" sz="3200" dirty="0" smtClean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3200" dirty="0" smtClean="0"/>
                  <a:t>Dynamic scenes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en-US" sz="3200" dirty="0" smtClean="0"/>
                  <a:t>K-d tree</a:t>
                </a:r>
              </a:p>
              <a:p>
                <a:pPr marL="1371600" lvl="2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i="1">
                                <a:latin typeface="Cambria Math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query </a:t>
                </a:r>
                <a:r>
                  <a:rPr lang="en-US" sz="3200" dirty="0" smtClean="0"/>
                  <a:t>time</a:t>
                </a:r>
              </a:p>
              <a:p>
                <a:pPr marL="1371600" lvl="2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/>
                          </a:rPr>
                          <m:t>𝑁</m:t>
                        </m:r>
                        <m:sSup>
                          <m:sSup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log</m:t>
                            </m:r>
                          </m:e>
                          <m:sup>
                            <m:r>
                              <a:rPr lang="en-US" sz="32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>
                            <a:latin typeface="Cambria Math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3200" dirty="0" smtClean="0"/>
                  <a:t> 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/>
                          </a:rPr>
                          <m:t>𝑁</m:t>
                        </m:r>
                        <m:func>
                          <m:func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 smtClean="0"/>
                  <a:t> construction time</a:t>
                </a:r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447800"/>
                <a:ext cx="9070753" cy="4524315"/>
              </a:xfrm>
              <a:prstGeom prst="rect">
                <a:avLst/>
              </a:prstGeom>
              <a:blipFill rotWithShape="1">
                <a:blip r:embed="rId2"/>
                <a:stretch>
                  <a:fillRect l="-1478" t="-1752" r="-672" b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0766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Set of Line Segments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4800" y="1606927"/>
                <a:ext cx="85344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3200" dirty="0" smtClean="0"/>
                  <a:t>Brute force approach</a:t>
                </a:r>
              </a:p>
              <a:p>
                <a:pPr marL="914400" lvl="1" indent="-4572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32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3200" dirty="0" smtClean="0"/>
                  <a:t>to find an intersection for a given line segment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3200" dirty="0" smtClean="0"/>
                  <a:t>Sweep line algorithm</a:t>
                </a:r>
              </a:p>
              <a:p>
                <a:pPr marL="914400" lvl="1" indent="-4572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/>
                          </a:rPr>
                          <m:t>𝑛</m:t>
                        </m:r>
                        <m:func>
                          <m:func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i="1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</a:t>
                </a:r>
                <a:r>
                  <a:rPr lang="en-US" sz="3200" dirty="0" smtClean="0"/>
                  <a:t>to find an intersection for a given line segment.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606927"/>
                <a:ext cx="8534400" cy="3046988"/>
              </a:xfrm>
              <a:prstGeom prst="rect">
                <a:avLst/>
              </a:prstGeom>
              <a:blipFill rotWithShape="1">
                <a:blip r:embed="rId2"/>
                <a:stretch>
                  <a:fillRect l="-1571" t="-2605" r="-1571" b="-5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781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K-d </a:t>
            </a:r>
            <a:r>
              <a:rPr lang="en-US" dirty="0" smtClean="0"/>
              <a:t>tree</a:t>
            </a:r>
            <a:r>
              <a:rPr lang="en-US" baseline="30000" dirty="0" smtClean="0"/>
              <a:t>[2]</a:t>
            </a:r>
            <a:r>
              <a:rPr lang="en-US" dirty="0" smtClean="0"/>
              <a:t> </a:t>
            </a:r>
            <a:r>
              <a:rPr lang="en-US" dirty="0" smtClean="0"/>
              <a:t>for line segments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1753612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/>
              <a:t>How to choose a splitting line?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Spatial median splitting</a:t>
            </a:r>
            <a:br>
              <a:rPr lang="en-US" sz="3200" dirty="0" smtClean="0"/>
            </a:br>
            <a:r>
              <a:rPr lang="en-US" sz="3200" dirty="0" smtClean="0"/>
              <a:t>evenly split the space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Randomized algorithm</a:t>
            </a:r>
            <a:br>
              <a:rPr lang="en-US" sz="3200" dirty="0" smtClean="0"/>
            </a:br>
            <a:r>
              <a:rPr lang="en-US" sz="3200" dirty="0" smtClean="0"/>
              <a:t>randomly choose a line segment as a splitting 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931" y="5943599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/>
              <a:t>[2]  </a:t>
            </a:r>
            <a:r>
              <a:rPr lang="en-US" sz="1200" dirty="0" smtClean="0"/>
              <a:t>Bentley, J. L.  1975.  Multidimensional binary search trees used for associative searching. </a:t>
            </a:r>
            <a:r>
              <a:rPr lang="en-US" sz="1200" i="1" dirty="0" smtClean="0"/>
              <a:t>Communications of the ACM</a:t>
            </a:r>
            <a:r>
              <a:rPr lang="en-US" sz="1200" dirty="0" smtClean="0"/>
              <a:t>,</a:t>
            </a:r>
          </a:p>
          <a:p>
            <a:pPr lvl="0"/>
            <a:r>
              <a:rPr lang="en-US" sz="1200" dirty="0"/>
              <a:t> </a:t>
            </a:r>
            <a:r>
              <a:rPr lang="en-US" sz="1200" dirty="0" smtClean="0"/>
              <a:t>     18(9), 1975.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66202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Approach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04800" y="1524000"/>
                <a:ext cx="8534400" cy="4622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3200" dirty="0" smtClean="0"/>
                  <a:t>Cost-based approach</a:t>
                </a:r>
                <a:br>
                  <a:rPr lang="en-US" sz="3200" dirty="0" smtClean="0"/>
                </a:br>
                <a:r>
                  <a:rPr lang="en-US" sz="3200" dirty="0" smtClean="0"/>
                  <a:t>Choose a splitting line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/>
                          </a:rPr>
                          <m:t>𝑠</m:t>
                        </m:r>
                      </m:e>
                    </m:acc>
                  </m:oMath>
                </a14:m>
                <a:r>
                  <a:rPr lang="en-US" sz="3200" dirty="0" smtClean="0"/>
                  <a:t> which minimizes the following cost function.</a:t>
                </a:r>
                <a:r>
                  <a:rPr lang="en-US" sz="3200" dirty="0"/>
                  <a:t/>
                </a:r>
                <a:br>
                  <a:rPr lang="en-US" sz="3200" dirty="0"/>
                </a:b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𝑠</m:t>
                            </m:r>
                          </m:e>
                        </m:acc>
                      </m:e>
                    </m:d>
                    <m:r>
                      <a:rPr lang="en-US" sz="32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sz="3200" i="1">
                            <a:latin typeface="Cambria Math"/>
                            <a:ea typeface="Cambria Math"/>
                          </a:rPr>
                          <m:t>𝐿</m:t>
                        </m:r>
                      </m:sub>
                    </m:sSub>
                    <m:sSub>
                      <m:sSubPr>
                        <m:ctrlPr>
                          <a:rPr lang="en-US" sz="320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  <a:ea typeface="Cambria Math"/>
                          </a:rPr>
                          <m:t>𝐿</m:t>
                        </m:r>
                      </m:sub>
                    </m:sSub>
                    <m:r>
                      <a:rPr lang="en-US" sz="3200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sz="3200" i="1">
                            <a:latin typeface="Cambria Math"/>
                            <a:ea typeface="Cambria Math"/>
                          </a:rPr>
                          <m:t>𝑅</m:t>
                        </m:r>
                      </m:sub>
                    </m:sSub>
                    <m:sSub>
                      <m:sSubPr>
                        <m:ctrlPr>
                          <a:rPr lang="en-US" sz="320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3200" dirty="0" smtClean="0"/>
                  <a:t/>
                </a:r>
                <a:br>
                  <a:rPr lang="en-US" sz="3200" dirty="0" smtClean="0"/>
                </a:br>
                <a:r>
                  <a:rPr lang="en-US" sz="3200" dirty="0" smtClean="0"/>
                  <a:t/>
                </a:r>
                <a:br>
                  <a:rPr lang="en-US" sz="32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3200" dirty="0" smtClean="0"/>
                  <a:t>:  probability to traverse the left child node</a:t>
                </a:r>
                <a:r>
                  <a:rPr lang="en-US" sz="3200" dirty="0"/>
                  <a:t/>
                </a:r>
                <a:br>
                  <a:rPr lang="en-US" sz="32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3200" dirty="0"/>
                  <a:t>:  probability to traverse the </a:t>
                </a:r>
                <a:r>
                  <a:rPr lang="en-US" sz="3200" dirty="0" smtClean="0"/>
                  <a:t>right child node</a:t>
                </a:r>
                <a:br>
                  <a:rPr lang="en-US" sz="32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3200" dirty="0" smtClean="0"/>
                  <a:t>:  size of the left sub tree</a:t>
                </a:r>
                <a:br>
                  <a:rPr lang="en-US" sz="32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3200" dirty="0" smtClean="0"/>
                  <a:t>:  </a:t>
                </a:r>
                <a:r>
                  <a:rPr lang="en-US" sz="3200" dirty="0"/>
                  <a:t>size of the </a:t>
                </a:r>
                <a:r>
                  <a:rPr lang="en-US" sz="3200" dirty="0" smtClean="0"/>
                  <a:t>right </a:t>
                </a:r>
                <a:r>
                  <a:rPr lang="en-US" sz="3200" dirty="0"/>
                  <a:t>sub </a:t>
                </a:r>
                <a:r>
                  <a:rPr lang="en-US" sz="3200" dirty="0" smtClean="0"/>
                  <a:t>tree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524000"/>
                <a:ext cx="8534400" cy="4622869"/>
              </a:xfrm>
              <a:prstGeom prst="rect">
                <a:avLst/>
              </a:prstGeom>
              <a:blipFill rotWithShape="1">
                <a:blip r:embed="rId2"/>
                <a:stretch>
                  <a:fillRect l="-1571" t="-1715" b="-1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6396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Estimation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304800" y="1447800"/>
                <a:ext cx="8534400" cy="13822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3200" dirty="0" smtClean="0"/>
                  <a:t>Geometric probability </a:t>
                </a:r>
                <a:r>
                  <a:rPr lang="en-US" sz="3200" dirty="0" smtClean="0"/>
                  <a:t>theory</a:t>
                </a:r>
                <a:r>
                  <a:rPr lang="en-US" sz="3200" baseline="30000" dirty="0" smtClean="0"/>
                  <a:t>[3]</a:t>
                </a:r>
                <a:endParaRPr lang="en-US" sz="3200" baseline="30000" dirty="0" smtClean="0"/>
              </a:p>
              <a:p>
                <a:pPr marL="914400" lvl="1" indent="-4572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𝑃𝑟</m:t>
                    </m:r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/>
                              </a:rPr>
                              <m:t>𝑠𝑢𝑏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/>
                          </a:rPr>
                          <m:t>|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𝑉</m:t>
                        </m:r>
                      </m:e>
                    </m:d>
                    <m:r>
                      <a:rPr lang="en-US" sz="32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/>
                          </a:rPr>
                          <m:t>𝐴𝑟𝑒𝑎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/>
                                  </a:rPr>
                                  <m:t>𝑠𝑢𝑏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3200" b="0" i="1" smtClean="0">
                            <a:latin typeface="Cambria Math"/>
                          </a:rPr>
                          <m:t>𝐴𝑟𝑒𝑎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𝑉</m:t>
                            </m:r>
                          </m:e>
                        </m:d>
                      </m:den>
                    </m:f>
                  </m:oMath>
                </a14:m>
                <a:endParaRPr lang="en-US" sz="3200" dirty="0" smtClean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447800"/>
                <a:ext cx="8534400" cy="1382238"/>
              </a:xfrm>
              <a:prstGeom prst="rect">
                <a:avLst/>
              </a:prstGeom>
              <a:blipFill rotWithShape="1">
                <a:blip r:embed="rId2"/>
                <a:stretch>
                  <a:fillRect l="-1571" t="-5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>
            <a:off x="3087256" y="5601104"/>
            <a:ext cx="270394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524000" y="5594866"/>
            <a:ext cx="155961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524000" y="3273328"/>
            <a:ext cx="4267200" cy="2212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3087256" y="3048000"/>
            <a:ext cx="0" cy="261872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2536237" y="5657243"/>
                <a:ext cx="1513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Splittin</a:t>
                </a:r>
                <a:r>
                  <a:rPr lang="en-US" dirty="0"/>
                  <a:t>g</a:t>
                </a:r>
                <a:r>
                  <a:rPr lang="en-US" dirty="0" smtClean="0"/>
                  <a:t> line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237" y="5657243"/>
                <a:ext cx="1513428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226" t="-8197" r="-1612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/>
          <p:cNvCxnSpPr/>
          <p:nvPr/>
        </p:nvCxnSpPr>
        <p:spPr>
          <a:xfrm flipV="1">
            <a:off x="1752600" y="3425728"/>
            <a:ext cx="783637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303809" y="4631170"/>
            <a:ext cx="783637" cy="445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873963" y="3780365"/>
            <a:ext cx="783637" cy="445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016963" y="4340128"/>
            <a:ext cx="936037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572000" y="3464020"/>
            <a:ext cx="906746" cy="7019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4572000" y="4939351"/>
            <a:ext cx="1059146" cy="94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6149681" y="4037608"/>
                <a:ext cx="271721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0.3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×3+0.7×4</m:t>
                      </m:r>
                    </m:oMath>
                  </m:oMathPara>
                </a14:m>
                <a:r>
                  <a:rPr lang="en-US" b="0" dirty="0" smtClean="0">
                    <a:ea typeface="Cambria Math"/>
                  </a:rPr>
                  <a:t/>
                </a:r>
                <a:br>
                  <a:rPr lang="en-US" b="0" dirty="0" smtClean="0">
                    <a:ea typeface="Cambria Math"/>
                  </a:rPr>
                </a:br>
                <a:r>
                  <a:rPr lang="en-US" b="0" dirty="0" smtClean="0">
                    <a:ea typeface="Cambria Math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=3.7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681" y="4037608"/>
                <a:ext cx="2717219" cy="646331"/>
              </a:xfrm>
              <a:prstGeom prst="rect">
                <a:avLst/>
              </a:prstGeom>
              <a:blipFill rotWithShape="1">
                <a:blip r:embed="rId4"/>
                <a:stretch>
                  <a:fillRect t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2139800" y="5029200"/>
                <a:ext cx="456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800" y="5029200"/>
                <a:ext cx="45660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4256681" y="5029200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681" y="5029200"/>
                <a:ext cx="476412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2105552" y="5410200"/>
            <a:ext cx="476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0.3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256681" y="5415123"/>
            <a:ext cx="476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0.7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44386" y="6172200"/>
            <a:ext cx="777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/>
              <a:t>[3]  </a:t>
            </a:r>
            <a:r>
              <a:rPr lang="en-US" sz="1200" dirty="0" err="1" smtClean="0"/>
              <a:t>Glassner</a:t>
            </a:r>
            <a:r>
              <a:rPr lang="en-US" sz="1200" dirty="0" smtClean="0"/>
              <a:t>, A.  1989.  An Introduction to Ray Tracing.  </a:t>
            </a:r>
            <a:r>
              <a:rPr lang="en-US" sz="1200" i="1" dirty="0" smtClean="0"/>
              <a:t>Morgan Kaufmann</a:t>
            </a:r>
            <a:r>
              <a:rPr lang="en-US" sz="1200" dirty="0" smtClean="0"/>
              <a:t>, 1989. ISBN 0-12286-160-4.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62715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 Line Candidates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04800" y="1753612"/>
                <a:ext cx="853440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3200" dirty="0" smtClean="0"/>
                  <a:t>T</a:t>
                </a:r>
                <a:r>
                  <a:rPr lang="en-US" sz="3200" dirty="0" smtClean="0"/>
                  <a:t>he splitting lines that pass one of two end points of each line segment are the only candidates that we have to consider</a:t>
                </a:r>
                <a:r>
                  <a:rPr lang="en-US" sz="3200" dirty="0" smtClean="0"/>
                  <a:t>.</a:t>
                </a:r>
              </a:p>
              <a:p>
                <a:pPr marL="914400" lvl="1" indent="-457200">
                  <a:buFont typeface="Wingdings" panose="05000000000000000000" pitchFamily="2" charset="2"/>
                  <a:buChar char="Ø"/>
                </a:pPr>
                <a:r>
                  <a:rPr lang="en-US" sz="3200" dirty="0" smtClean="0"/>
                  <a:t>For any pair of splitting lines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32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 smtClean="0"/>
                  <a:t>) between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32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3200" dirty="0" smtClean="0"/>
                  <a:t> do not change,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3200" dirty="0" smtClean="0"/>
                  <a:t> is linear in the position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sz="3200" dirty="0" smtClean="0"/>
                  <a:t>.</a:t>
                </a:r>
              </a:p>
              <a:p>
                <a:pPr marL="914400" lvl="1" indent="-4572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3200" dirty="0" smtClean="0"/>
                  <a:t> has its minima only at these candidates.</a:t>
                </a:r>
                <a:endParaRPr lang="en-US" sz="3200" dirty="0" smtClean="0"/>
              </a:p>
              <a:p>
                <a:pPr marL="914400" lvl="1" indent="-457200">
                  <a:buFont typeface="Wingdings" panose="05000000000000000000" pitchFamily="2" charset="2"/>
                  <a:buChar char="q"/>
                </a:pPr>
                <a:endParaRPr lang="en-US" sz="3200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753612"/>
                <a:ext cx="8534400" cy="4524315"/>
              </a:xfrm>
              <a:prstGeom prst="rect">
                <a:avLst/>
              </a:prstGeom>
              <a:blipFill rotWithShape="1">
                <a:blip r:embed="rId2"/>
                <a:stretch>
                  <a:fillRect l="-1571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1593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</TotalTime>
  <Words>1582</Words>
  <Application>Microsoft Office PowerPoint</Application>
  <PresentationFormat>On-screen Show (4:3)</PresentationFormat>
  <Paragraphs>171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Line Segment Intersection</vt:lpstr>
      <vt:lpstr>Static Set of Line Segments</vt:lpstr>
      <vt:lpstr>Dynamic Set of Line Segments</vt:lpstr>
      <vt:lpstr>Ray Tracing</vt:lpstr>
      <vt:lpstr>Dynamic Set of Line Segments</vt:lpstr>
      <vt:lpstr>K-d tree[2] for line segments</vt:lpstr>
      <vt:lpstr>My Approach</vt:lpstr>
      <vt:lpstr>Probability Estimation</vt:lpstr>
      <vt:lpstr>Splitting Line Candidates</vt:lpstr>
      <vt:lpstr>K-d Tree Construction</vt:lpstr>
      <vt:lpstr>Cost Computation</vt:lpstr>
      <vt:lpstr>Improved Cost Computation</vt:lpstr>
      <vt:lpstr>Classification</vt:lpstr>
      <vt:lpstr>Classification</vt:lpstr>
      <vt:lpstr>K-d Tree Query</vt:lpstr>
      <vt:lpstr>Experiments</vt:lpstr>
      <vt:lpstr>Results</vt:lpstr>
      <vt:lpstr>Results</vt:lpstr>
      <vt:lpstr>Conclusions</vt:lpstr>
      <vt:lpstr>PowerPoint Presentation</vt:lpstr>
      <vt:lpstr>Appendix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K-d tree for line segments</dc:title>
  <dc:creator>gnishida</dc:creator>
  <cp:lastModifiedBy>gen</cp:lastModifiedBy>
  <cp:revision>116</cp:revision>
  <dcterms:created xsi:type="dcterms:W3CDTF">2006-08-16T00:00:00Z</dcterms:created>
  <dcterms:modified xsi:type="dcterms:W3CDTF">2014-04-27T20:38:50Z</dcterms:modified>
</cp:coreProperties>
</file>