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72" r:id="rId9"/>
    <p:sldId id="271" r:id="rId10"/>
    <p:sldId id="261" r:id="rId11"/>
    <p:sldId id="273" r:id="rId12"/>
    <p:sldId id="274" r:id="rId13"/>
    <p:sldId id="276" r:id="rId14"/>
    <p:sldId id="277" r:id="rId15"/>
    <p:sldId id="263" r:id="rId16"/>
    <p:sldId id="265" r:id="rId17"/>
    <p:sldId id="278" r:id="rId18"/>
    <p:sldId id="266" r:id="rId19"/>
    <p:sldId id="269" r:id="rId20"/>
    <p:sldId id="267" r:id="rId21"/>
    <p:sldId id="268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n\Documents\GitHub\Geometry4\performa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n\Documents\GitHub\Geometry4\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Kd-tree</c:v>
                </c:pt>
              </c:strCache>
            </c:strRef>
          </c:tx>
          <c:marker>
            <c:symbol val="x"/>
            <c:size val="5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brute force</c:v>
                </c:pt>
              </c:strCache>
            </c:strRef>
          </c:tx>
          <c:marker>
            <c:symbol val="square"/>
            <c:size val="5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0.53</c:v>
                </c:pt>
                <c:pt idx="1">
                  <c:v>1.04</c:v>
                </c:pt>
                <c:pt idx="2">
                  <c:v>1.57</c:v>
                </c:pt>
                <c:pt idx="3">
                  <c:v>2.0699999999999998</c:v>
                </c:pt>
                <c:pt idx="4">
                  <c:v>2.54</c:v>
                </c:pt>
                <c:pt idx="5">
                  <c:v>3.02</c:v>
                </c:pt>
                <c:pt idx="6">
                  <c:v>3.52</c:v>
                </c:pt>
                <c:pt idx="7">
                  <c:v>3.94</c:v>
                </c:pt>
                <c:pt idx="8">
                  <c:v>4.4400000000000004</c:v>
                </c:pt>
                <c:pt idx="9">
                  <c:v>4.88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13760"/>
        <c:axId val="46215936"/>
      </c:lineChart>
      <c:catAx>
        <c:axId val="46213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line</a:t>
                </a:r>
                <a:r>
                  <a:rPr lang="en-US" baseline="0"/>
                  <a:t> segments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215936"/>
        <c:crosses val="autoZero"/>
        <c:auto val="1"/>
        <c:lblAlgn val="ctr"/>
        <c:lblOffset val="100"/>
        <c:noMultiLvlLbl val="0"/>
      </c:catAx>
      <c:valAx>
        <c:axId val="462159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[msec]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213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Cost-based</c:v>
                </c:pt>
              </c:strCache>
            </c:strRef>
          </c:tx>
          <c:marker>
            <c:symbol val="diamond"/>
            <c:size val="5"/>
          </c:marker>
          <c:cat>
            <c:numRef>
              <c:f>Sheet1!$A$22:$A$31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Sheet1!$B$22:$B$31</c:f>
              <c:numCache>
                <c:formatCode>General</c:formatCode>
                <c:ptCount val="10"/>
                <c:pt idx="0">
                  <c:v>1.2999999999999999E-2</c:v>
                </c:pt>
                <c:pt idx="1">
                  <c:v>1.7000000000000001E-2</c:v>
                </c:pt>
                <c:pt idx="2">
                  <c:v>2.3E-2</c:v>
                </c:pt>
                <c:pt idx="3">
                  <c:v>2.1000000000000001E-2</c:v>
                </c:pt>
                <c:pt idx="4">
                  <c:v>2.4E-2</c:v>
                </c:pt>
                <c:pt idx="5">
                  <c:v>2.8000000000000001E-2</c:v>
                </c:pt>
                <c:pt idx="6">
                  <c:v>2.7E-2</c:v>
                </c:pt>
                <c:pt idx="7">
                  <c:v>2.8000000000000001E-2</c:v>
                </c:pt>
                <c:pt idx="8">
                  <c:v>2.5000000000000001E-2</c:v>
                </c:pt>
                <c:pt idx="9">
                  <c:v>3.4000000000000002E-2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Median</c:v>
                </c:pt>
              </c:strCache>
            </c:strRef>
          </c:tx>
          <c:marker>
            <c:symbol val="square"/>
            <c:size val="5"/>
          </c:marker>
          <c:cat>
            <c:numRef>
              <c:f>Sheet1!$A$22:$A$31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Sheet1!$C$22:$C$31</c:f>
              <c:numCache>
                <c:formatCode>General</c:formatCode>
                <c:ptCount val="10"/>
                <c:pt idx="0">
                  <c:v>1.4E-2</c:v>
                </c:pt>
                <c:pt idx="1">
                  <c:v>2.1000000000000001E-2</c:v>
                </c:pt>
                <c:pt idx="2">
                  <c:v>3.1E-2</c:v>
                </c:pt>
                <c:pt idx="3">
                  <c:v>2.9000000000000001E-2</c:v>
                </c:pt>
                <c:pt idx="4">
                  <c:v>2.8000000000000001E-2</c:v>
                </c:pt>
                <c:pt idx="5">
                  <c:v>2.9000000000000001E-2</c:v>
                </c:pt>
                <c:pt idx="6">
                  <c:v>4.2000000000000003E-2</c:v>
                </c:pt>
                <c:pt idx="7">
                  <c:v>0.03</c:v>
                </c:pt>
                <c:pt idx="8">
                  <c:v>4.8000000000000001E-2</c:v>
                </c:pt>
                <c:pt idx="9">
                  <c:v>4.2000000000000003E-2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30528"/>
        <c:axId val="46257280"/>
      </c:lineChart>
      <c:catAx>
        <c:axId val="46230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line segments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257280"/>
        <c:crosses val="autoZero"/>
        <c:auto val="1"/>
        <c:lblAlgn val="ctr"/>
        <c:lblOffset val="100"/>
        <c:noMultiLvlLbl val="0"/>
      </c:catAx>
      <c:valAx>
        <c:axId val="46257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[msec]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230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71F2-0022-439E-8F64-ECEAEFE29F5D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81F9-CA3A-4588-9630-3A0D756F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093-FE61-4D7A-8F8A-7E3F20061FC7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5E2-D68F-4CB4-B2A8-C5C79890006D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469E-9A7C-4C40-B662-EA597E55329D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FE8-5946-498C-87A5-103055721AB1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3E5B-0528-4D95-9817-2ABF1503E95A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66D9-6D0F-4531-A32E-54959FEE458E}" type="datetime1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2E3-71B9-4798-8F9D-118FAC7236FE}" type="datetime1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C3E-0478-400A-ABB8-7CD0EB395C78}" type="datetime1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6DC8-44A1-4AA7-9913-375F61CB0779}" type="datetime1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78D-E5E8-44E0-8B4C-40B91A46892A}" type="datetime1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B53F-5083-4741-9173-D5D22C113946}" type="datetime1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F985-98B0-4C39-9E6B-332DD57B1406}" type="datetime1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Segment Intersection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 Nishida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1" y="23622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BuildKdTree(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</a:t>
                </a:r>
                <a:r>
                  <a:rPr lang="en-US" dirty="0" smtClean="0"/>
                  <a:t>segments</a:t>
                </a:r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the number of S is less than a threshold</a:t>
                </a:r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then </a:t>
                </a:r>
                <a:r>
                  <a:rPr lang="en-US" dirty="0" smtClean="0"/>
                  <a:t>create a leaf node consisting of the set S and return it.</a:t>
                </a:r>
              </a:p>
              <a:p>
                <a:r>
                  <a:rPr lang="en-US" dirty="0" smtClean="0"/>
                  <a:t>3.     </a:t>
                </a:r>
                <a:r>
                  <a:rPr lang="en-US" b="1" dirty="0" smtClean="0"/>
                  <a:t>else </a:t>
                </a:r>
              </a:p>
              <a:p>
                <a:r>
                  <a:rPr lang="en-US" dirty="0" smtClean="0"/>
                  <a:t>4.         Compute the cost for each segment.</a:t>
                </a:r>
              </a:p>
              <a:p>
                <a:r>
                  <a:rPr lang="en-US" dirty="0" smtClean="0"/>
                  <a:t>5.         Find the best segment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 smtClean="0"/>
                  <a:t> that minimizes the cost.</a:t>
                </a:r>
              </a:p>
              <a:p>
                <a:r>
                  <a:rPr lang="en-US" dirty="0" smtClean="0"/>
                  <a:t>6.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7.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BuildKdTree(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8.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9.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err="1" smtClean="0"/>
                  <a:t>BuildKdTree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10.       Create a tree consisting of a node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two sub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         and return it.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362200"/>
                <a:ext cx="82296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593" t="-89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Recursive call of the following function.</a:t>
            </a:r>
          </a:p>
        </p:txBody>
      </p:sp>
    </p:spTree>
    <p:extLst>
      <p:ext uri="{BB962C8B-B14F-4D97-AF65-F5344CB8AC3E}">
        <p14:creationId xmlns:p14="http://schemas.microsoft.com/office/powerpoint/2010/main" val="60556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Cost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Naïve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For each k-d tree node,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 of all the candidates.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Consider the end points of line segments as events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incrementally by sweeping achieves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time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582" b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10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Cost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Sort the events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3200" dirty="0" smtClean="0"/>
                  <a:t> only one time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Maintain the events order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without re-sorting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617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200400"/>
                <a:ext cx="6934200" cy="178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UpdateEvents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if </a:t>
                </a:r>
                <a:r>
                  <a:rPr lang="en-US" dirty="0" smtClean="0"/>
                  <a:t>the position of e is left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then</a:t>
                </a:r>
              </a:p>
              <a:p>
                <a:r>
                  <a:rPr lang="en-US" dirty="0" smtClean="0"/>
                  <a:t>3.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else</a:t>
                </a:r>
              </a:p>
              <a:p>
                <a:r>
                  <a:rPr lang="en-US" dirty="0" smtClean="0"/>
                  <a:t>5.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00400"/>
                <a:ext cx="6934200" cy="1784206"/>
              </a:xfrm>
              <a:prstGeom prst="rect">
                <a:avLst/>
              </a:prstGeom>
              <a:blipFill rotWithShape="1">
                <a:blip r:embed="rId3"/>
                <a:stretch>
                  <a:fillRect l="-792" t="-1706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8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For each line segment, determine whether it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3200" dirty="0" smtClean="0"/>
                  <a:t>, or both.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z="3200" dirty="0" smtClean="0"/>
              </a:p>
              <a:p>
                <a:pPr marL="971550" lvl="1" indent="-51435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Incrementally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2062103"/>
              </a:xfrm>
              <a:prstGeom prst="rect">
                <a:avLst/>
              </a:prstGeom>
              <a:blipFill rotWithShape="1">
                <a:blip r:embed="rId2"/>
                <a:stretch>
                  <a:fillRect l="-1571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9175" y="3962400"/>
                <a:ext cx="6934200" cy="1843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Classify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𝑡𝑦𝑝𝑒</m:t>
                        </m:r>
                      </m:sub>
                    </m:sSub>
                  </m:oMath>
                </a14:m>
                <a:r>
                  <a:rPr lang="en-US" dirty="0" smtClean="0"/>
                  <a:t> is the start of a line segment </a:t>
                </a:r>
                <a:r>
                  <a:rPr lang="en-US" b="1" dirty="0" smtClean="0"/>
                  <a:t>then</a:t>
                </a:r>
              </a:p>
              <a:p>
                <a:r>
                  <a:rPr lang="en-US" dirty="0" smtClean="0"/>
                  <a:t>3.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else</a:t>
                </a:r>
              </a:p>
              <a:p>
                <a:r>
                  <a:rPr lang="en-US" dirty="0" smtClean="0"/>
                  <a:t>5.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5" y="3962400"/>
                <a:ext cx="6934200" cy="1843069"/>
              </a:xfrm>
              <a:prstGeom prst="rect">
                <a:avLst/>
              </a:prstGeom>
              <a:blipFill rotWithShape="1">
                <a:blip r:embed="rId3"/>
                <a:stretch>
                  <a:fillRect l="-703" t="-1656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5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32004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3352800"/>
            <a:ext cx="1066800" cy="7620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00300" y="3705225"/>
            <a:ext cx="1028700" cy="2286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09700" y="2286000"/>
            <a:ext cx="1333500" cy="1524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43400" y="2019300"/>
                <a:ext cx="439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019300"/>
                <a:ext cx="439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7339" y="33644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39" y="3364468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76425" y="2297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2297668"/>
                <a:ext cx="44666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91319" y="3440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19" y="3440668"/>
                <a:ext cx="44666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43400" y="2362200"/>
                <a:ext cx="439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439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17373" y="3705225"/>
                <a:ext cx="313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373" y="3705225"/>
                <a:ext cx="31329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1905000" y="1524000"/>
            <a:ext cx="0" cy="3200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24000" y="452437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5726660" y="4191000"/>
            <a:ext cx="914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10100" y="4507468"/>
                <a:ext cx="2837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4507468"/>
                <a:ext cx="283731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30813" y="4495800"/>
                <a:ext cx="1163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 occurs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813" y="4495800"/>
                <a:ext cx="116313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36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857375" y="3295650"/>
            <a:ext cx="104775" cy="1047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Recursive call of the following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2209800"/>
                <a:ext cx="7696200" cy="296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Query(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intersects </a:t>
                </a:r>
                <a:r>
                  <a:rPr lang="en-US" dirty="0"/>
                  <a:t>the </a:t>
                </a:r>
                <a:r>
                  <a:rPr lang="en-US" dirty="0" smtClean="0"/>
                  <a:t>segment </a:t>
                </a:r>
                <a:r>
                  <a:rPr lang="en-US" dirty="0"/>
                  <a:t>of the root </a:t>
                </a:r>
                <a:r>
                  <a:rPr lang="en-US" dirty="0" smtClean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true</a:t>
                </a:r>
              </a:p>
              <a:p>
                <a:r>
                  <a:rPr lang="en-US" dirty="0" smtClean="0"/>
                  <a:t>3.     </a:t>
                </a:r>
                <a:r>
                  <a:rPr lang="en-US" b="1" dirty="0" smtClean="0"/>
                  <a:t>else </a:t>
                </a:r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completely on the left half plane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5.    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6.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completely on the left half plane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7.    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8.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split(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9.        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) or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09800"/>
                <a:ext cx="7696200" cy="2969274"/>
              </a:xfrm>
              <a:prstGeom prst="rect">
                <a:avLst/>
              </a:prstGeom>
              <a:blipFill rotWithShape="1">
                <a:blip r:embed="rId2"/>
                <a:stretch>
                  <a:fillRect l="-633" t="-1027" b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5257800"/>
                <a:ext cx="853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57800"/>
                <a:ext cx="85344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571" t="-1263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671697"/>
                <a:ext cx="85344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C++ implementation of k-d tree</a:t>
                </a:r>
                <a:r>
                  <a:rPr lang="en-US" sz="3200" baseline="30000" dirty="0" smtClean="0"/>
                  <a:t>[*]</a:t>
                </a:r>
                <a:r>
                  <a:rPr lang="en-US" sz="3200" dirty="0" smtClean="0"/>
                  <a:t> using ACP library.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10,000 line segments with average 10 units </a:t>
                </a:r>
                <a:r>
                  <a:rPr lang="en-US" sz="3200" dirty="0" smtClean="0"/>
                  <a:t>length </a:t>
                </a:r>
                <a:r>
                  <a:rPr lang="en-US" sz="3200" dirty="0" smtClean="0"/>
                  <a:t>randomly </a:t>
                </a:r>
                <a:r>
                  <a:rPr lang="en-US" sz="3200" dirty="0" smtClean="0"/>
                  <a:t>distributed </a:t>
                </a:r>
                <a:r>
                  <a:rPr lang="en-US" sz="3200" dirty="0" smtClean="0"/>
                  <a:t>over the 1000 units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3200" dirty="0" smtClean="0"/>
                  <a:t> 1000 units of 2D space.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Compute the average computation time of 1000 queries.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1697"/>
                <a:ext cx="8534400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964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5931" y="5943599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For the tree construction, only the naïve approach was implemented.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4457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of Test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957762" cy="493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4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K-d tree versus brute force approach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549831"/>
              </p:ext>
            </p:extLst>
          </p:nvPr>
        </p:nvGraphicFramePr>
        <p:xfrm>
          <a:off x="1143000" y="2209800"/>
          <a:ext cx="6726675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389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959317"/>
              </p:ext>
            </p:extLst>
          </p:nvPr>
        </p:nvGraphicFramePr>
        <p:xfrm>
          <a:off x="1219200" y="2438400"/>
          <a:ext cx="697102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371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Cost-based splitting versus spatial median splitting</a:t>
            </a:r>
          </a:p>
        </p:txBody>
      </p:sp>
    </p:spTree>
    <p:extLst>
      <p:ext uri="{BB962C8B-B14F-4D97-AF65-F5344CB8AC3E}">
        <p14:creationId xmlns:p14="http://schemas.microsoft.com/office/powerpoint/2010/main" val="36249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577684"/>
                <a:ext cx="8077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Map Overlay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Intersections do not change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 can find all the intersections in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time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77684"/>
                <a:ext cx="8077200" cy="2062103"/>
              </a:xfrm>
              <a:prstGeom prst="rect">
                <a:avLst/>
              </a:prstGeom>
              <a:blipFill rotWithShape="1">
                <a:blip r:embed="rId2"/>
                <a:stretch>
                  <a:fillRect l="-1962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39787"/>
            <a:ext cx="2971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931" y="594359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[1]  Berg, M. D., Cheong, O., </a:t>
            </a:r>
            <a:r>
              <a:rPr lang="en-US" sz="1200" dirty="0" err="1" smtClean="0"/>
              <a:t>Kreveld</a:t>
            </a:r>
            <a:r>
              <a:rPr lang="en-US" sz="1200" dirty="0" smtClean="0"/>
              <a:t>, M. V., and </a:t>
            </a:r>
            <a:r>
              <a:rPr lang="en-US" sz="1200" dirty="0" err="1" smtClean="0"/>
              <a:t>Overmars</a:t>
            </a:r>
            <a:r>
              <a:rPr lang="en-US" sz="1200" dirty="0" smtClean="0"/>
              <a:t>, M.  Computational Geometry Algorithms and Applications Third 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     Edition.  2008.  ISBN 3-54077-973-6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01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71697"/>
                <a:ext cx="85344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K-d tree for line segments using cost-based splitting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Theoretical construction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Better query performance than the spatial median splitting by average 20%.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1697"/>
                <a:ext cx="8534400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2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438400"/>
            <a:ext cx="82296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smtClean="0">
                <a:latin typeface="Calligraph421 BT" pitchFamily="66" charset="0"/>
              </a:rPr>
              <a:t>Thank you</a:t>
            </a:r>
            <a:endParaRPr lang="en-US" sz="8000" dirty="0">
              <a:latin typeface="Calligraph421 B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6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19200" y="1828800"/>
                <a:ext cx="6492739" cy="139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28800"/>
                <a:ext cx="6492739" cy="13914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371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Naïve algorithm for cost computation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124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Sweep line algorithm for cost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3505200"/>
                <a:ext cx="7210115" cy="1309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05200"/>
                <a:ext cx="7210115" cy="1309974"/>
              </a:xfrm>
              <a:prstGeom prst="rect">
                <a:avLst/>
              </a:prstGeom>
              <a:blipFill rotWithShape="1"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47492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Improved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3000" y="5167026"/>
                <a:ext cx="6059159" cy="1246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67026"/>
                <a:ext cx="6059159" cy="1246431"/>
              </a:xfrm>
              <a:prstGeom prst="rect">
                <a:avLst/>
              </a:prstGeom>
              <a:blipFill rotWithShape="1">
                <a:blip r:embed="rId4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4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42170"/>
                <a:ext cx="8534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Road </a:t>
                </a:r>
                <a:r>
                  <a:rPr lang="en-US" sz="3200" dirty="0"/>
                  <a:t>generation by procedural </a:t>
                </a:r>
                <a:r>
                  <a:rPr lang="en-US" sz="3200" dirty="0" smtClean="0"/>
                  <a:t>modeling</a:t>
                </a: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Line segments can be removed, added, and moved.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/>
                  <a:t> line segments, we want to efficiently find whether a newly added line segment intersects the existing segments.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42170"/>
                <a:ext cx="85344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2600" r="-2571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459306" y="4849379"/>
            <a:ext cx="1950604" cy="1405082"/>
            <a:chOff x="2247900" y="5175250"/>
            <a:chExt cx="1950604" cy="140508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47900" y="5867400"/>
              <a:ext cx="342900" cy="762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590800" y="5791200"/>
              <a:ext cx="304800" cy="762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895600" y="5562600"/>
              <a:ext cx="304800" cy="2286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200400" y="5334000"/>
              <a:ext cx="304800" cy="2286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505200" y="5232400"/>
              <a:ext cx="304800" cy="1143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10000" y="5175250"/>
              <a:ext cx="304800" cy="5715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3391" y="5628409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5867400"/>
              <a:ext cx="83704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74504" y="6106391"/>
              <a:ext cx="83704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59361" y="6341341"/>
              <a:ext cx="13623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47900" y="5389418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31095" y="5986895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10000" y="5747904"/>
              <a:ext cx="221095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42590" y="5508913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58885" y="5232400"/>
              <a:ext cx="83705" cy="276513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447800"/>
                <a:ext cx="9070753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Static scenes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err="1" smtClean="0"/>
                  <a:t>Octree</a:t>
                </a:r>
                <a:r>
                  <a:rPr lang="en-US" sz="3200" dirty="0" smtClean="0"/>
                  <a:t>, Bounding Volume Hierarchy, Grid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query time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/>
                  <a:t> construction time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:endParaRPr lang="en-US" sz="3200" dirty="0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Dynamic scenes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K-d tree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query </a:t>
                </a:r>
                <a:r>
                  <a:rPr lang="en-US" sz="3200" dirty="0" smtClean="0"/>
                  <a:t>time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construction time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9070753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478" t="-1752" r="-67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76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06927"/>
                <a:ext cx="8534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Brute force approach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to find an intersection for a given line segment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to find an intersection for a given line segment.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6927"/>
                <a:ext cx="85344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2605" r="-1571" b="-5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r>
              <a:rPr lang="en-US" baseline="30000" dirty="0" smtClean="0"/>
              <a:t>[2]</a:t>
            </a:r>
            <a:r>
              <a:rPr lang="en-US" dirty="0" smtClean="0"/>
              <a:t> for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How to choose a splitting line?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Spatial median splitting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Splitting line is positioned at the spatial median of the region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Randomized algorithm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randomly choose a line segment as a splitting line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Expected query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, but the worst case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75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5931" y="594359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[2]  Bentley, J. L.  1975.  Multidimensional binary search trees used for associative searching. </a:t>
            </a:r>
            <a:r>
              <a:rPr lang="en-US" sz="1200" i="1" dirty="0" smtClean="0"/>
              <a:t>Communications of the ACM</a:t>
            </a:r>
            <a:r>
              <a:rPr lang="en-US" sz="1200" dirty="0" smtClean="0"/>
              <a:t>,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    18(9), 1975.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62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24000"/>
                <a:ext cx="8534400" cy="462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Cost-based approach</a:t>
                </a:r>
                <a:br>
                  <a:rPr lang="en-US" sz="3200" dirty="0" smtClean="0"/>
                </a:br>
                <a:r>
                  <a:rPr lang="en-US" sz="3200" dirty="0" smtClean="0"/>
                  <a:t>Choose a splitting line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3200" dirty="0" smtClean="0"/>
                  <a:t> which minimizes the following cost function.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sz="32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:  probability to traverse the left child node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:  probability to traverse the </a:t>
                </a:r>
                <a:r>
                  <a:rPr lang="en-US" sz="3200" dirty="0" smtClean="0"/>
                  <a:t>right child node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:  size of the left sub tree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:  </a:t>
                </a:r>
                <a:r>
                  <a:rPr lang="en-US" sz="3200" dirty="0"/>
                  <a:t>size of the </a:t>
                </a:r>
                <a:r>
                  <a:rPr lang="en-US" sz="3200" dirty="0" smtClean="0"/>
                  <a:t>right </a:t>
                </a:r>
                <a:r>
                  <a:rPr lang="en-US" sz="3200" dirty="0"/>
                  <a:t>sub </a:t>
                </a:r>
                <a:r>
                  <a:rPr lang="en-US" sz="3200" dirty="0" smtClean="0"/>
                  <a:t>tree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8534400" cy="4622869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715" b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9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1447800"/>
                <a:ext cx="8534400" cy="13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Geometric probability theory</a:t>
                </a:r>
                <a:r>
                  <a:rPr lang="en-US" sz="3200" baseline="30000" dirty="0" smtClean="0"/>
                  <a:t>[3]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𝑠𝑢𝑏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𝐴𝑟𝑒𝑎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𝑠𝑢𝑏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𝐴𝑟𝑒𝑎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138223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5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087256" y="5601104"/>
            <a:ext cx="27039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4000" y="5594866"/>
            <a:ext cx="15596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4000" y="3273328"/>
            <a:ext cx="4267200" cy="221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87256" y="3048000"/>
            <a:ext cx="0" cy="261872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36237" y="5657243"/>
                <a:ext cx="1513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Splittin</a:t>
                </a:r>
                <a:r>
                  <a:rPr lang="en-US" dirty="0"/>
                  <a:t>g</a:t>
                </a:r>
                <a:r>
                  <a:rPr lang="en-US" dirty="0" smtClean="0"/>
                  <a:t> line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37" y="5657243"/>
                <a:ext cx="15134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26" t="-8197" r="-161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1752600" y="3425728"/>
            <a:ext cx="783637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3809" y="4631170"/>
            <a:ext cx="783637" cy="445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73963" y="3780365"/>
            <a:ext cx="783637" cy="445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016963" y="4340128"/>
            <a:ext cx="936037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0" y="3464020"/>
            <a:ext cx="906746" cy="701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72000" y="4939351"/>
            <a:ext cx="1059146" cy="9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9681" y="4037608"/>
                <a:ext cx="2717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×3+0.7×4</m:t>
                      </m:r>
                    </m:oMath>
                  </m:oMathPara>
                </a14:m>
                <a:r>
                  <a:rPr lang="en-US" b="0" dirty="0" smtClean="0">
                    <a:ea typeface="Cambria Math"/>
                  </a:rPr>
                  <a:t/>
                </a:r>
                <a:br>
                  <a:rPr lang="en-US" b="0" dirty="0" smtClean="0">
                    <a:ea typeface="Cambria Math"/>
                  </a:rPr>
                </a:br>
                <a:r>
                  <a:rPr lang="en-US" b="0" dirty="0" smtClean="0">
                    <a:ea typeface="Cambria Math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=3.7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81" y="4037608"/>
                <a:ext cx="2717219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39800" y="5029200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800" y="5029200"/>
                <a:ext cx="456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56681" y="502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81" y="5029200"/>
                <a:ext cx="47641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105552" y="541020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56681" y="5415123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4386" y="6172200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[3]  </a:t>
            </a:r>
            <a:r>
              <a:rPr lang="en-US" sz="1200" dirty="0" err="1" smtClean="0"/>
              <a:t>Glassner</a:t>
            </a:r>
            <a:r>
              <a:rPr lang="en-US" sz="1200" dirty="0" smtClean="0"/>
              <a:t>, A.  1989.  An Introduction to Ray Tracing.  </a:t>
            </a:r>
            <a:r>
              <a:rPr lang="en-US" sz="1200" i="1" dirty="0" smtClean="0"/>
              <a:t>Morgan Kaufmann</a:t>
            </a:r>
            <a:r>
              <a:rPr lang="en-US" sz="1200" dirty="0" smtClean="0"/>
              <a:t>, 1989. ISBN 0-12286-160-4.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Line Candidates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753612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The splitting lines that pass one of two end points of each line segment are the only candidates that we have to consider.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For any pair of splitting lines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) between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 do not change,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 smtClean="0"/>
                  <a:t> is linear in the position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 smtClean="0"/>
                  <a:t> has its minima only at these candidates.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3612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59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1632</Words>
  <Application>Microsoft Office PowerPoint</Application>
  <PresentationFormat>On-screen Show (4:3)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Line Segment Intersection</vt:lpstr>
      <vt:lpstr>Static Set of Line Segments</vt:lpstr>
      <vt:lpstr>Dynamic Set of Line Segments</vt:lpstr>
      <vt:lpstr>Ray Tracing</vt:lpstr>
      <vt:lpstr>Dynamic Set of Line Segments</vt:lpstr>
      <vt:lpstr>K-d tree[2] for line segments</vt:lpstr>
      <vt:lpstr>My Approach</vt:lpstr>
      <vt:lpstr>Probability Estimation</vt:lpstr>
      <vt:lpstr>Splitting Line Candidates</vt:lpstr>
      <vt:lpstr>K-d Tree Construction</vt:lpstr>
      <vt:lpstr>Cost Computation</vt:lpstr>
      <vt:lpstr>Improved Cost Computation</vt:lpstr>
      <vt:lpstr>Classification</vt:lpstr>
      <vt:lpstr>Classification</vt:lpstr>
      <vt:lpstr>K-d Tree Query</vt:lpstr>
      <vt:lpstr>Experiments</vt:lpstr>
      <vt:lpstr>One Example of Test Data</vt:lpstr>
      <vt:lpstr>Results</vt:lpstr>
      <vt:lpstr>Results</vt:lpstr>
      <vt:lpstr>Conclusions</vt:lpstr>
      <vt:lpstr>PowerPoint Presentation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 tree for line segments</dc:title>
  <dc:creator>gnishida</dc:creator>
  <cp:lastModifiedBy>gnishida</cp:lastModifiedBy>
  <cp:revision>124</cp:revision>
  <dcterms:created xsi:type="dcterms:W3CDTF">2006-08-16T00:00:00Z</dcterms:created>
  <dcterms:modified xsi:type="dcterms:W3CDTF">2014-04-28T13:43:57Z</dcterms:modified>
</cp:coreProperties>
</file>