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7" r:id="rId23"/>
    <p:sldId id="284" r:id="rId24"/>
    <p:sldId id="285" r:id="rId25"/>
    <p:sldId id="288" r:id="rId26"/>
    <p:sldId id="286" r:id="rId27"/>
    <p:sldId id="289" r:id="rId28"/>
    <p:sldId id="291" r:id="rId29"/>
    <p:sldId id="290" r:id="rId30"/>
    <p:sldId id="292" r:id="rId31"/>
    <p:sldId id="294" r:id="rId32"/>
    <p:sldId id="293" r:id="rId33"/>
    <p:sldId id="295" r:id="rId34"/>
    <p:sldId id="296" r:id="rId35"/>
    <p:sldId id="297" r:id="rId36"/>
    <p:sldId id="298" r:id="rId37"/>
    <p:sldId id="299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15" r:id="rId59"/>
    <p:sldId id="316" r:id="rId60"/>
    <p:sldId id="301" r:id="rId61"/>
    <p:sldId id="302" r:id="rId62"/>
    <p:sldId id="268" r:id="rId63"/>
    <p:sldId id="269" r:id="rId64"/>
    <p:sldId id="275" r:id="rId65"/>
    <p:sldId id="270" r:id="rId66"/>
    <p:sldId id="317" r:id="rId67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3456" autoAdjust="0"/>
  </p:normalViewPr>
  <p:slideViewPr>
    <p:cSldViewPr>
      <p:cViewPr>
        <p:scale>
          <a:sx n="100" d="100"/>
          <a:sy n="100" d="100"/>
        </p:scale>
        <p:origin x="-19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258B-7F9F-4882-BAC1-54AC507C7770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3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8710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特徴量の抽出（</a:t>
            </a:r>
            <a:r>
              <a:rPr lang="en-US" sz="3200" dirty="0" smtClean="0"/>
              <a:t>San Francisco</a:t>
            </a:r>
            <a:r>
              <a:rPr lang="ja-JP" altLang="en-US" sz="3200" dirty="0" smtClean="0"/>
              <a:t>）　</a:t>
            </a:r>
            <a:r>
              <a:rPr lang="en-US" altLang="ja-JP" sz="3200" b="1" dirty="0" smtClean="0"/>
              <a:t>kde_feature_d.xml</a:t>
            </a:r>
          </a:p>
          <a:p>
            <a:r>
              <a:rPr lang="en-US" sz="3200" dirty="0" smtClean="0"/>
              <a:t>Avenue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6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  <a:p>
            <a:r>
              <a:rPr lang="en-US" altLang="ja-JP" sz="3200" dirty="0" smtClean="0"/>
              <a:t>Street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7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2" y="1905000"/>
            <a:ext cx="700127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667000" y="342899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01144" y="325482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45720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4408714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2116" y="423454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8032" y="40712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0" y="398417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04256" y="3135086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13114" y="385354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30830" y="5366658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53944" y="4561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36228" y="3037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05600" y="2307770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6" y="1752600"/>
            <a:ext cx="509791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8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297556" y="44196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8885"/>
            <a:ext cx="51911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9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3701144" y="615894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12" y="1752601"/>
            <a:ext cx="51150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10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463748" y="33925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11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524000"/>
            <a:ext cx="531619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916556" y="21832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84665"/>
            <a:ext cx="5334000" cy="528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021496" y="2027583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395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1"/>
            <a:ext cx="516851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566452" y="386300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0819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524000"/>
            <a:ext cx="52970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14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5675244" y="63643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3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21107"/>
            <a:ext cx="5257800" cy="523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Oval 3"/>
          <p:cNvSpPr/>
          <p:nvPr/>
        </p:nvSpPr>
        <p:spPr>
          <a:xfrm>
            <a:off x="6854687" y="411365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64987"/>
            <a:ext cx="5181600" cy="519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733800" y="64008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7259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1279"/>
            <a:ext cx="5170626" cy="52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17</a:t>
            </a:r>
            <a:r>
              <a:rPr lang="ja-JP" altLang="en-US" sz="3200" dirty="0" smtClean="0"/>
              <a:t>（これで最後）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307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742526"/>
            <a:ext cx="5095875" cy="508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88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6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90800"/>
            <a:ext cx="80482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もっと広い領域に挑戦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kde_feature_e.xml</a:t>
            </a:r>
          </a:p>
        </p:txBody>
      </p:sp>
    </p:spTree>
    <p:extLst>
      <p:ext uri="{BB962C8B-B14F-4D97-AF65-F5344CB8AC3E}">
        <p14:creationId xmlns:p14="http://schemas.microsoft.com/office/powerpoint/2010/main" val="905412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002373" cy="38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38" y="1828800"/>
            <a:ext cx="5271962" cy="50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641631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114800" y="42672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143000" y="4267200"/>
            <a:ext cx="29718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36710" y="2752628"/>
            <a:ext cx="254523" cy="1527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114800" y="39624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4267200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52900" y="4648200"/>
            <a:ext cx="1143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19800" y="2362200"/>
            <a:ext cx="267878" cy="1587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64897" y="3924300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87678" y="3676454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38746" y="1480008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68918" y="2489071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168166" y="2790334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41097" y="4279769"/>
            <a:ext cx="97410" cy="6410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83517" y="4025245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52107" y="5230305"/>
            <a:ext cx="3267959" cy="54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49132" y="4928648"/>
            <a:ext cx="2133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39312" y="5262513"/>
            <a:ext cx="238420" cy="13268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86021" y="2083324"/>
            <a:ext cx="45564" cy="3393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48080" y="2132423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18375" y="2422689"/>
            <a:ext cx="395926" cy="47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973345" y="1754957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74843" y="3007151"/>
            <a:ext cx="76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403131" y="1218023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97952" y="2502424"/>
            <a:ext cx="67557" cy="2596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973345" y="1486292"/>
            <a:ext cx="1640263" cy="216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663101" y="1227450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442354" y="227814"/>
            <a:ext cx="194821" cy="1261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38507" y="4657627"/>
            <a:ext cx="1610413" cy="2305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438507" y="4953000"/>
            <a:ext cx="292231" cy="1664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35192" y="1140643"/>
            <a:ext cx="131977" cy="925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011944" y="1832336"/>
            <a:ext cx="1734532" cy="247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3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88" y="1228725"/>
            <a:ext cx="56578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13195"/>
            <a:ext cx="7967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いや</a:t>
            </a:r>
            <a:r>
              <a:rPr lang="ja-JP" altLang="en-US" sz="3200" dirty="0" smtClean="0"/>
              <a:t>な結果。</a:t>
            </a:r>
            <a:endParaRPr lang="en-US" altLang="ja-JP" sz="3200" dirty="0" smtClean="0"/>
          </a:p>
          <a:p>
            <a:r>
              <a:rPr lang="ja-JP" altLang="en-US" sz="3200" dirty="0"/>
              <a:t>既</a:t>
            </a:r>
            <a:r>
              <a:rPr lang="ja-JP" altLang="en-US" sz="3200" dirty="0" smtClean="0"/>
              <a:t>存のエッジを、さらに分割させてはいけない</a:t>
            </a:r>
            <a:endParaRPr lang="en-US" altLang="ja-JP" sz="3200" dirty="0" smtClean="0"/>
          </a:p>
          <a:p>
            <a:r>
              <a:rPr lang="ja-JP" altLang="en-US" sz="3200" dirty="0"/>
              <a:t>ということか？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232612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93575"/>
            <a:ext cx="5257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8406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というわけで、対処結果。</a:t>
            </a:r>
            <a:endParaRPr lang="en-US" altLang="ja-JP" sz="3200" dirty="0" smtClean="0"/>
          </a:p>
          <a:p>
            <a:r>
              <a:rPr lang="ja-JP" altLang="en-US" sz="3200" dirty="0"/>
              <a:t>１ステッ</a:t>
            </a:r>
            <a:r>
              <a:rPr lang="ja-JP" altLang="en-US" sz="3200" dirty="0" smtClean="0"/>
              <a:t>プ毎に、詳細をチェックする必要がある。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5286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4005"/>
            <a:ext cx="18447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4003"/>
            <a:ext cx="1832751" cy="18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4004"/>
            <a:ext cx="1846284" cy="183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4005"/>
            <a:ext cx="1844736" cy="184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6" y="2339400"/>
            <a:ext cx="1854727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24" y="2337405"/>
            <a:ext cx="1832751" cy="184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28592"/>
            <a:ext cx="1846284" cy="186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79" y="2339400"/>
            <a:ext cx="1799709" cy="184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18288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75" y="4500562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067" y="4505325"/>
            <a:ext cx="18097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2609"/>
            <a:ext cx="1798088" cy="179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57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-13195"/>
            <a:ext cx="8242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原因：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の頂点をシードにしていたため。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やはり、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は</a:t>
            </a:r>
            <a:r>
              <a:rPr lang="en-US" altLang="ja-JP" sz="3200" dirty="0" err="1" smtClean="0"/>
              <a:t>deadend</a:t>
            </a:r>
            <a:r>
              <a:rPr lang="ja-JP" altLang="en-US" sz="3200" dirty="0" smtClean="0"/>
              <a:t>にするべき。</a:t>
            </a:r>
            <a:endParaRPr lang="en-US" altLang="ja-JP" sz="32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057400"/>
            <a:ext cx="3352800" cy="318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390481" y="3143054"/>
            <a:ext cx="180832" cy="18083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40" y="1752599"/>
            <a:ext cx="4495800" cy="456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6320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対応結果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領域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広</a:t>
            </a:r>
            <a:r>
              <a:rPr lang="ja-JP" altLang="en-US" sz="3200" dirty="0" smtClean="0"/>
              <a:t>さが同じ程度なら、完全に同じ道路網を再現できる。領域が、もっと広い場合は、どうなるか？</a:t>
            </a:r>
            <a:endParaRPr lang="en-US" altLang="ja-JP" sz="32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1339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4647414" y="3120272"/>
            <a:ext cx="1951349" cy="1677971"/>
          </a:xfrm>
          <a:custGeom>
            <a:avLst/>
            <a:gdLst>
              <a:gd name="connsiteX0" fmla="*/ 0 w 1951349"/>
              <a:gd name="connsiteY0" fmla="*/ 188536 h 1677971"/>
              <a:gd name="connsiteX1" fmla="*/ 1376314 w 1951349"/>
              <a:gd name="connsiteY1" fmla="*/ 0 h 1677971"/>
              <a:gd name="connsiteX2" fmla="*/ 1838227 w 1951349"/>
              <a:gd name="connsiteY2" fmla="*/ 18854 h 1677971"/>
              <a:gd name="connsiteX3" fmla="*/ 1951349 w 1951349"/>
              <a:gd name="connsiteY3" fmla="*/ 1564850 h 1677971"/>
              <a:gd name="connsiteX4" fmla="*/ 669304 w 1951349"/>
              <a:gd name="connsiteY4" fmla="*/ 1677971 h 1677971"/>
              <a:gd name="connsiteX5" fmla="*/ 782425 w 1951349"/>
              <a:gd name="connsiteY5" fmla="*/ 1065229 h 1677971"/>
              <a:gd name="connsiteX6" fmla="*/ 725864 w 1951349"/>
              <a:gd name="connsiteY6" fmla="*/ 772998 h 1677971"/>
              <a:gd name="connsiteX7" fmla="*/ 160256 w 1951349"/>
              <a:gd name="connsiteY7" fmla="*/ 904973 h 1677971"/>
              <a:gd name="connsiteX8" fmla="*/ 0 w 1951349"/>
              <a:gd name="connsiteY8" fmla="*/ 188536 h 16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349" h="1677971">
                <a:moveTo>
                  <a:pt x="0" y="188536"/>
                </a:moveTo>
                <a:lnTo>
                  <a:pt x="1376314" y="0"/>
                </a:lnTo>
                <a:lnTo>
                  <a:pt x="1838227" y="18854"/>
                </a:lnTo>
                <a:lnTo>
                  <a:pt x="1951349" y="1564850"/>
                </a:lnTo>
                <a:lnTo>
                  <a:pt x="669304" y="1677971"/>
                </a:lnTo>
                <a:lnTo>
                  <a:pt x="782425" y="1065229"/>
                </a:lnTo>
                <a:lnTo>
                  <a:pt x="725864" y="772998"/>
                </a:lnTo>
                <a:lnTo>
                  <a:pt x="160256" y="904973"/>
                </a:lnTo>
                <a:lnTo>
                  <a:pt x="0" y="188536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479824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オリジナルと同じ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0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264" y="2590800"/>
            <a:ext cx="79121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２種類のパターンに挑戦</a:t>
            </a:r>
            <a:endParaRPr lang="en-US" altLang="ja-JP" sz="4400" dirty="0" smtClean="0"/>
          </a:p>
          <a:p>
            <a:pPr algn="ctr"/>
            <a:r>
              <a:rPr lang="en-US" sz="4400" dirty="0" smtClean="0"/>
              <a:t>San Francisco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kde_feature_f.xml</a:t>
            </a:r>
          </a:p>
        </p:txBody>
      </p:sp>
    </p:spTree>
    <p:extLst>
      <p:ext uri="{BB962C8B-B14F-4D97-AF65-F5344CB8AC3E}">
        <p14:creationId xmlns:p14="http://schemas.microsoft.com/office/powerpoint/2010/main" val="79296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２方</a:t>
            </a:r>
            <a:r>
              <a:rPr lang="ja-JP" altLang="en-US" sz="3200" dirty="0" smtClean="0"/>
              <a:t>向のグリッドだと、どうなる？</a:t>
            </a:r>
            <a:endParaRPr lang="en-US" altLang="ja-JP" sz="32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98" y="1219200"/>
            <a:ext cx="52863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9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96761"/>
            <a:ext cx="5105400" cy="506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6114" y="41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80252" y="3900135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8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304925"/>
            <a:ext cx="55530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一</a:t>
            </a:r>
            <a:r>
              <a:rPr lang="ja-JP" altLang="en-US" sz="3200" dirty="0" smtClean="0"/>
              <a:t>方のグリッドはまあまあの結果だが。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シードを複数使用して、両方のグリッド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パターンがきれになるようにするべきでは？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77517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141" y="2590800"/>
            <a:ext cx="68483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 smtClean="0"/>
              <a:t>もっと複雑なパターンに挑戦</a:t>
            </a:r>
            <a:endParaRPr lang="en-US" altLang="ja-JP" sz="4400" dirty="0" smtClean="0"/>
          </a:p>
          <a:p>
            <a:pPr algn="ctr"/>
            <a:r>
              <a:rPr lang="en-US" sz="4400" dirty="0" err="1" smtClean="0"/>
              <a:t>Brazilia</a:t>
            </a:r>
            <a:r>
              <a:rPr lang="ja-JP" altLang="en-US" sz="4400" dirty="0"/>
              <a:t>　</a:t>
            </a:r>
            <a:r>
              <a:rPr lang="en-US" altLang="ja-JP" sz="4400" b="1" dirty="0" smtClean="0"/>
              <a:t>kde_feature_g.xml</a:t>
            </a:r>
          </a:p>
        </p:txBody>
      </p:sp>
    </p:spTree>
    <p:extLst>
      <p:ext uri="{BB962C8B-B14F-4D97-AF65-F5344CB8AC3E}">
        <p14:creationId xmlns:p14="http://schemas.microsoft.com/office/powerpoint/2010/main" val="325130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886200" cy="3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76353"/>
            <a:ext cx="5241303" cy="47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44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410200" cy="541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まあまあの結果だが、詳細をチェックする必要がありそうだ。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755042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7936"/>
            <a:ext cx="1509712" cy="15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37936"/>
            <a:ext cx="1489373" cy="148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そもそも</a:t>
            </a:r>
            <a:r>
              <a:rPr lang="ja-JP" altLang="en-US" sz="3200" dirty="0" smtClean="0"/>
              <a:t>、カーネルがおか</a:t>
            </a:r>
            <a:r>
              <a:rPr lang="ja-JP" altLang="en-US" sz="3200" dirty="0"/>
              <a:t>しい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314902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もともとの</a:t>
            </a:r>
            <a:r>
              <a:rPr lang="en-US" altLang="ja-JP" sz="3200" dirty="0" smtClean="0"/>
              <a:t>GSM</a:t>
            </a:r>
            <a:r>
              <a:rPr lang="ja-JP" altLang="en-US" sz="3200" dirty="0" smtClean="0"/>
              <a:t>ファイルで、道路が二重になってた。</a:t>
            </a:r>
            <a:endParaRPr lang="en-US" altLang="ja-JP" sz="3200" dirty="0" smtClean="0"/>
          </a:p>
          <a:p>
            <a:r>
              <a:rPr lang="ja-JP" altLang="en-US" sz="3200" dirty="0"/>
              <a:t>やはり</a:t>
            </a:r>
            <a:r>
              <a:rPr lang="ja-JP" altLang="en-US" sz="3200" dirty="0" smtClean="0"/>
              <a:t>、この問題は、いろいろ面倒だ。。。</a:t>
            </a:r>
            <a:endParaRPr lang="en-US" altLang="ja-JP" sz="3200" dirty="0" smtClean="0"/>
          </a:p>
          <a:p>
            <a:r>
              <a:rPr lang="ja-JP" altLang="en-US" sz="3200" dirty="0"/>
              <a:t>手</a:t>
            </a:r>
            <a:r>
              <a:rPr lang="ja-JP" altLang="en-US" sz="3200" dirty="0" smtClean="0"/>
              <a:t>動で道路を修正した。</a:t>
            </a:r>
            <a:endParaRPr lang="en-US" altLang="ja-JP" sz="3200" dirty="0" smtClean="0"/>
          </a:p>
          <a:p>
            <a:r>
              <a:rPr lang="ja-JP" altLang="en-US" sz="3200" dirty="0" smtClean="0"/>
              <a:t>修正後⇒ </a:t>
            </a:r>
            <a:r>
              <a:rPr lang="en-US" altLang="ja-JP" sz="3200" dirty="0" smtClean="0"/>
              <a:t>kde_feature_g2.xml</a:t>
            </a:r>
          </a:p>
        </p:txBody>
      </p:sp>
    </p:spTree>
    <p:extLst>
      <p:ext uri="{BB962C8B-B14F-4D97-AF65-F5344CB8AC3E}">
        <p14:creationId xmlns:p14="http://schemas.microsoft.com/office/powerpoint/2010/main" val="3210585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1652587" cy="164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再</a:t>
            </a:r>
            <a:r>
              <a:rPr lang="ja-JP" altLang="en-US" sz="3200" dirty="0" smtClean="0"/>
              <a:t>度、１ステップ毎の調査（</a:t>
            </a:r>
            <a:r>
              <a:rPr lang="en-US" altLang="ja-JP" sz="3200" dirty="0" smtClean="0"/>
              <a:t>kde_feature_g2.xml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55685"/>
            <a:ext cx="1658628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48541"/>
            <a:ext cx="1669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57256"/>
            <a:ext cx="1669400" cy="1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859170"/>
            <a:ext cx="1658628" cy="16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7" y="2819400"/>
            <a:ext cx="1652587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804079"/>
            <a:ext cx="1658627" cy="167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399"/>
            <a:ext cx="1635198" cy="164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04079"/>
            <a:ext cx="166579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861" y="2819400"/>
            <a:ext cx="167996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29" y="1162274"/>
            <a:ext cx="5351396" cy="532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7151" y="5703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・・・・・・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46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4563099" cy="460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広い領域だと。。。あまり変わらない。</a:t>
            </a:r>
            <a:endParaRPr lang="en-US" altLang="ja-JP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3469566" cy="347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86200" y="3398971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705600" y="2743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2133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29600" y="29875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58200" y="359711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7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細かいバグ：</a:t>
            </a:r>
            <a:endParaRPr lang="en-US" altLang="ja-JP" sz="3200" dirty="0" smtClean="0"/>
          </a:p>
          <a:p>
            <a:r>
              <a:rPr lang="ja-JP" altLang="en-US" sz="3200" dirty="0"/>
              <a:t>なぜ</a:t>
            </a:r>
            <a:r>
              <a:rPr lang="ja-JP" altLang="en-US" sz="3200" dirty="0" smtClean="0"/>
              <a:t>、左方向の短いエッジが生成されないのか？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0" y="5978891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31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599637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32</a:t>
            </a:r>
            <a:endParaRPr 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5771562" y="35814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49841"/>
            <a:ext cx="3784141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9841"/>
            <a:ext cx="3812809" cy="381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715000" y="35052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5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428" y="2743200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29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6" y="914401"/>
            <a:ext cx="1816607" cy="18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38755"/>
            <a:ext cx="1813543" cy="180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87420" y="2726846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Iteration: 30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修</a:t>
            </a:r>
            <a:r>
              <a:rPr lang="ja-JP" altLang="en-US" sz="3200" dirty="0" smtClean="0"/>
              <a:t>正</a:t>
            </a:r>
            <a:r>
              <a:rPr lang="ja-JP" altLang="en-US" sz="3200" dirty="0"/>
              <a:t>した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43" y="1828800"/>
            <a:ext cx="4533899" cy="419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029200" y="3733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7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71562"/>
            <a:ext cx="5803685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最後ま</a:t>
            </a:r>
            <a:r>
              <a:rPr lang="ja-JP" altLang="en-US" sz="3200" dirty="0" smtClean="0"/>
              <a:t>で、生成した。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183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1430"/>
            <a:ext cx="5172997" cy="511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</a:t>
            </a:r>
            <a:r>
              <a:rPr lang="en-US" altLang="ja-JP" sz="3200" dirty="0"/>
              <a:t>4</a:t>
            </a:r>
            <a:endParaRPr lang="en-US" altLang="ja-JP" sz="3200" dirty="0" smtClean="0"/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68019" y="4134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3754" y="3765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7662" y="3913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8019" y="4840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6558" y="3544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2911" y="2547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3178" y="4099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747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61561" y="458943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8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30339"/>
            <a:ext cx="5986463" cy="50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細かいところで、ちょっと気になる。。。</a:t>
            </a:r>
            <a:endParaRPr lang="en-US" altLang="ja-JP" sz="3200" dirty="0" smtClean="0"/>
          </a:p>
          <a:p>
            <a:r>
              <a:rPr lang="ja-JP" altLang="en-US" sz="3200" dirty="0" smtClean="0"/>
              <a:t>⇒これも、もともとの道路網で、すごい近い道路が</a:t>
            </a:r>
            <a:endParaRPr lang="en-US" altLang="ja-JP" sz="3200" dirty="0" smtClean="0"/>
          </a:p>
          <a:p>
            <a:r>
              <a:rPr lang="ja-JP" altLang="en-US" sz="3200" dirty="0" smtClean="0"/>
              <a:t>　あったせいだ。</a:t>
            </a:r>
            <a:endParaRPr lang="en-US" altLang="ja-JP" sz="3200" dirty="0" smtClean="0"/>
          </a:p>
          <a:p>
            <a:r>
              <a:rPr lang="ja-JP" altLang="en-US" sz="3200" dirty="0" smtClean="0"/>
              <a:t>⇒</a:t>
            </a:r>
            <a:r>
              <a:rPr lang="en-US" altLang="ja-JP" sz="3200" dirty="0" smtClean="0"/>
              <a:t>kde_feature_g3.xml</a:t>
            </a:r>
          </a:p>
        </p:txBody>
      </p:sp>
    </p:spTree>
    <p:extLst>
      <p:ext uri="{BB962C8B-B14F-4D97-AF65-F5344CB8AC3E}">
        <p14:creationId xmlns:p14="http://schemas.microsoft.com/office/powerpoint/2010/main" val="1332556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342624" cy="529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Snap</a:t>
            </a:r>
            <a:r>
              <a:rPr lang="ja-JP" altLang="en-US" sz="3200" dirty="0" smtClean="0"/>
              <a:t>のしきい値をものすごく小さくした。（</a:t>
            </a:r>
            <a:r>
              <a:rPr lang="en-US" altLang="ja-JP" sz="3200" dirty="0" smtClean="0"/>
              <a:t>1m / 4m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56273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0261"/>
            <a:ext cx="5410200" cy="542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広い範囲で実施。</a:t>
            </a:r>
            <a:r>
              <a:rPr lang="en-US" altLang="ja-JP" sz="3200" dirty="0" smtClean="0"/>
              <a:t>Snap</a:t>
            </a:r>
            <a:r>
              <a:rPr lang="ja-JP" altLang="en-US" sz="3200" dirty="0" smtClean="0"/>
              <a:t>しないので、細かい道路がいっぱいできてしまう。</a:t>
            </a:r>
            <a:endParaRPr lang="en-US" altLang="ja-JP" sz="3200" dirty="0" smtClean="0"/>
          </a:p>
          <a:p>
            <a:r>
              <a:rPr lang="ja-JP" altLang="en-US" sz="3200" dirty="0" smtClean="0"/>
              <a:t>⇒や</a:t>
            </a:r>
            <a:r>
              <a:rPr lang="ja-JP" altLang="en-US" sz="3200" dirty="0"/>
              <a:t>はり</a:t>
            </a:r>
            <a:r>
              <a:rPr lang="ja-JP" altLang="en-US" sz="3200" dirty="0" smtClean="0"/>
              <a:t>、</a:t>
            </a:r>
            <a:r>
              <a:rPr lang="en-US" altLang="ja-JP" sz="3200" dirty="0" smtClean="0"/>
              <a:t>Snap</a:t>
            </a:r>
            <a:r>
              <a:rPr lang="ja-JP" altLang="en-US" sz="3200" dirty="0" smtClean="0"/>
              <a:t>は必要だ。元に戻す。（</a:t>
            </a:r>
            <a:r>
              <a:rPr lang="en-US" altLang="ja-JP" sz="3200" dirty="0" smtClean="0"/>
              <a:t>10m / 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274813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考察：</a:t>
            </a:r>
            <a:endParaRPr lang="en-US" altLang="ja-JP" sz="3200" dirty="0" smtClean="0"/>
          </a:p>
          <a:p>
            <a:r>
              <a:rPr lang="ja-JP" altLang="en-US" sz="3200" dirty="0" smtClean="0"/>
              <a:t>－　もとの領域と同じ範囲なら、ほぼ同じ道路を再生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できる。（当然といえば、当然だが）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⇒　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同じ道路を生成するべきなのか？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b="1" dirty="0">
                <a:solidFill>
                  <a:srgbClr val="FF0000"/>
                </a:solidFill>
              </a:rPr>
              <a:t>　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　　　　同じなら、コピーしちゃえば良いのでは？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/>
              <a:t>－　カーネルの共起確率を考慮した、カーネルの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選択方式を検討したい。</a:t>
            </a:r>
            <a:endParaRPr lang="en-US" altLang="ja-JP" sz="3200" dirty="0" smtClean="0"/>
          </a:p>
          <a:p>
            <a:r>
              <a:rPr lang="ja-JP" altLang="en-US" sz="3200" dirty="0" smtClean="0"/>
              <a:t>－　シードを、１つではなく、複数つかいたい。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例えば、サンフランシスコの２種類のグリッド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などは、２つのシードがあれば、きれいに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いけるはず。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60806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まずは、複数シードの付与から。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、もとの領域のポリゴンに合わせたシードの配置でやってみよう。</a:t>
            </a:r>
            <a:endParaRPr lang="en-US" altLang="ja-JP" sz="3200" dirty="0" smtClean="0"/>
          </a:p>
        </p:txBody>
      </p:sp>
      <p:sp>
        <p:nvSpPr>
          <p:cNvPr id="3" name="Freeform 2"/>
          <p:cNvSpPr/>
          <p:nvPr/>
        </p:nvSpPr>
        <p:spPr>
          <a:xfrm>
            <a:off x="2057400" y="1524000"/>
            <a:ext cx="5162550" cy="3819525"/>
          </a:xfrm>
          <a:custGeom>
            <a:avLst/>
            <a:gdLst>
              <a:gd name="connsiteX0" fmla="*/ 419100 w 5162550"/>
              <a:gd name="connsiteY0" fmla="*/ 628650 h 3819525"/>
              <a:gd name="connsiteX1" fmla="*/ 3486150 w 5162550"/>
              <a:gd name="connsiteY1" fmla="*/ 0 h 3819525"/>
              <a:gd name="connsiteX2" fmla="*/ 5162550 w 5162550"/>
              <a:gd name="connsiteY2" fmla="*/ 3390900 h 3819525"/>
              <a:gd name="connsiteX3" fmla="*/ 1219200 w 5162550"/>
              <a:gd name="connsiteY3" fmla="*/ 3819525 h 3819525"/>
              <a:gd name="connsiteX4" fmla="*/ 0 w 5162550"/>
              <a:gd name="connsiteY4" fmla="*/ 2276475 h 3819525"/>
              <a:gd name="connsiteX5" fmla="*/ 419100 w 5162550"/>
              <a:gd name="connsiteY5" fmla="*/ 628650 h 381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2550" h="3819525">
                <a:moveTo>
                  <a:pt x="419100" y="628650"/>
                </a:moveTo>
                <a:lnTo>
                  <a:pt x="3486150" y="0"/>
                </a:lnTo>
                <a:lnTo>
                  <a:pt x="5162550" y="3390900"/>
                </a:lnTo>
                <a:lnTo>
                  <a:pt x="1219200" y="3819525"/>
                </a:lnTo>
                <a:lnTo>
                  <a:pt x="0" y="2276475"/>
                </a:lnTo>
                <a:lnTo>
                  <a:pt x="419100" y="62865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71850" y="2762250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86112" y="35909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62375" y="43529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67375" y="412432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7750" y="2466975"/>
            <a:ext cx="157163" cy="15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3" idx="0"/>
            <a:endCxn id="4" idx="1"/>
          </p:cNvCxnSpPr>
          <p:nvPr/>
        </p:nvCxnSpPr>
        <p:spPr>
          <a:xfrm>
            <a:off x="2476500" y="2152650"/>
            <a:ext cx="1842291" cy="13041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363140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エリア中心</a:t>
            </a:r>
            <a:endParaRPr lang="en-US" dirty="0"/>
          </a:p>
        </p:txBody>
      </p:sp>
      <p:cxnSp>
        <p:nvCxnSpPr>
          <p:cNvPr id="14" name="Straight Connector 13"/>
          <p:cNvCxnSpPr>
            <a:stCxn id="3" idx="1"/>
          </p:cNvCxnSpPr>
          <p:nvPr/>
        </p:nvCxnSpPr>
        <p:spPr>
          <a:xfrm flipH="1">
            <a:off x="4381500" y="1524000"/>
            <a:ext cx="1162050" cy="1981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2"/>
          </p:cNvCxnSpPr>
          <p:nvPr/>
        </p:nvCxnSpPr>
        <p:spPr>
          <a:xfrm flipH="1" flipV="1">
            <a:off x="4391025" y="3505200"/>
            <a:ext cx="2828925" cy="1409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95650" y="3505200"/>
            <a:ext cx="1104900" cy="18383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4"/>
          </p:cNvCxnSpPr>
          <p:nvPr/>
        </p:nvCxnSpPr>
        <p:spPr>
          <a:xfrm flipV="1">
            <a:off x="2057400" y="3533775"/>
            <a:ext cx="2343150" cy="266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295775" y="3433762"/>
            <a:ext cx="157163" cy="157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" y="52883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⇒よく考えたら、もとの領域内は、ほぼ完璧に再現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できるので、シードは１個で十分だ。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問題は、もとの領域の外だ。。。。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608576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40061"/>
            <a:ext cx="1524000" cy="153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そ</a:t>
            </a:r>
            <a:r>
              <a:rPr lang="ja-JP" altLang="en-US" sz="3200" dirty="0" smtClean="0"/>
              <a:t>の前に、そもそもサンフランシスコをなぜ再現できなかったのか？⇒元の領域内は、再現できてた。</a:t>
            </a:r>
            <a:endParaRPr lang="en-US" altLang="ja-JP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50559"/>
            <a:ext cx="1533217" cy="15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50559"/>
            <a:ext cx="1533217" cy="153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1350559"/>
            <a:ext cx="1524000" cy="153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50560"/>
            <a:ext cx="1516014" cy="15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158609"/>
            <a:ext cx="3432993" cy="338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73034"/>
            <a:ext cx="1524000" cy="15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4716" y="4692134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20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68134"/>
            <a:ext cx="3352800" cy="329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19316" y="6447881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Iteration 60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667000" y="3914775"/>
            <a:ext cx="2152650" cy="2076450"/>
          </a:xfrm>
          <a:custGeom>
            <a:avLst/>
            <a:gdLst>
              <a:gd name="connsiteX0" fmla="*/ 1295400 w 2152650"/>
              <a:gd name="connsiteY0" fmla="*/ 57150 h 2076450"/>
              <a:gd name="connsiteX1" fmla="*/ 1543050 w 2152650"/>
              <a:gd name="connsiteY1" fmla="*/ 0 h 2076450"/>
              <a:gd name="connsiteX2" fmla="*/ 2152650 w 2152650"/>
              <a:gd name="connsiteY2" fmla="*/ 857250 h 2076450"/>
              <a:gd name="connsiteX3" fmla="*/ 923925 w 2152650"/>
              <a:gd name="connsiteY3" fmla="*/ 2076450 h 2076450"/>
              <a:gd name="connsiteX4" fmla="*/ 190500 w 2152650"/>
              <a:gd name="connsiteY4" fmla="*/ 1419225 h 2076450"/>
              <a:gd name="connsiteX5" fmla="*/ 0 w 2152650"/>
              <a:gd name="connsiteY5" fmla="*/ 323850 h 2076450"/>
              <a:gd name="connsiteX6" fmla="*/ 1295400 w 2152650"/>
              <a:gd name="connsiteY6" fmla="*/ 5715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650" h="2076450">
                <a:moveTo>
                  <a:pt x="1295400" y="57150"/>
                </a:moveTo>
                <a:lnTo>
                  <a:pt x="1543050" y="0"/>
                </a:lnTo>
                <a:lnTo>
                  <a:pt x="2152650" y="857250"/>
                </a:lnTo>
                <a:lnTo>
                  <a:pt x="923925" y="2076450"/>
                </a:lnTo>
                <a:lnTo>
                  <a:pt x="190500" y="1419225"/>
                </a:lnTo>
                <a:lnTo>
                  <a:pt x="0" y="323850"/>
                </a:lnTo>
                <a:lnTo>
                  <a:pt x="1295400" y="5715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38500" y="3352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57400" y="2983468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な</a:t>
            </a:r>
            <a:r>
              <a:rPr lang="ja-JP" altLang="en-US" dirty="0" smtClean="0"/>
              <a:t>ぜここで、Ｔ字が選択された？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436625" y="40386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21975" y="3467100"/>
            <a:ext cx="3866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このカーネルが選択されていた。</a:t>
            </a:r>
            <a:endParaRPr lang="en-US" altLang="ja-JP" dirty="0" smtClean="0"/>
          </a:p>
          <a:p>
            <a:r>
              <a:rPr lang="ja-JP" altLang="en-US" dirty="0" smtClean="0"/>
              <a:t>でも、こ</a:t>
            </a:r>
            <a:r>
              <a:rPr lang="ja-JP" altLang="en-US" dirty="0"/>
              <a:t>れ</a:t>
            </a:r>
            <a:r>
              <a:rPr lang="ja-JP" altLang="en-US" dirty="0" smtClean="0"/>
              <a:t>は仕方がない。</a:t>
            </a:r>
            <a:endParaRPr lang="en-US" altLang="ja-JP" dirty="0" smtClean="0"/>
          </a:p>
          <a:p>
            <a:endParaRPr lang="en-US" dirty="0"/>
          </a:p>
          <a:p>
            <a:r>
              <a:rPr lang="ja-JP" altLang="en-US" dirty="0" smtClean="0"/>
              <a:t>これが選択されても、良い結果に</a:t>
            </a:r>
            <a:endParaRPr lang="en-US" altLang="ja-JP" dirty="0" smtClean="0"/>
          </a:p>
          <a:p>
            <a:r>
              <a:rPr lang="ja-JP" altLang="en-US" dirty="0"/>
              <a:t>なるような</a:t>
            </a:r>
            <a:r>
              <a:rPr lang="ja-JP" altLang="en-US" dirty="0" smtClean="0"/>
              <a:t>、何らかのアイデアが必要。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55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438565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左上の領域を広げて、カーネルを増やしてみよう。</a:t>
            </a:r>
            <a:endParaRPr lang="en-US" altLang="ja-JP" sz="3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95764"/>
            <a:ext cx="4008154" cy="504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5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35165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結果は、良くなった。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548315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219200"/>
            <a:ext cx="5439946" cy="548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-13195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もっと広い領域だと</a:t>
            </a:r>
            <a:endParaRPr lang="en-US" altLang="ja-JP" sz="3200" dirty="0" smtClean="0"/>
          </a:p>
          <a:p>
            <a:r>
              <a:rPr lang="ja-JP" altLang="en-US" sz="3200" dirty="0" smtClean="0"/>
              <a:t>⇒　やはり、だいぶ良くなった。</a:t>
            </a:r>
            <a:r>
              <a:rPr lang="en-US" altLang="ja-JP" sz="3200" dirty="0" err="1" smtClean="0"/>
              <a:t>Boulverd</a:t>
            </a:r>
            <a:r>
              <a:rPr lang="ja-JP" altLang="en-US" sz="3200" dirty="0" smtClean="0"/>
              <a:t>が欲しいな。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いや、</a:t>
            </a:r>
            <a:r>
              <a:rPr lang="ja-JP" altLang="en-US" sz="3200" dirty="0"/>
              <a:t>もとの</a:t>
            </a:r>
            <a:r>
              <a:rPr lang="ja-JP" altLang="en-US" sz="3200" dirty="0" smtClean="0"/>
              <a:t>領域自体が、</a:t>
            </a:r>
            <a:r>
              <a:rPr lang="en-US" altLang="ja-JP" sz="3200" dirty="0" err="1" smtClean="0"/>
              <a:t>Bouldverd</a:t>
            </a:r>
            <a:r>
              <a:rPr lang="ja-JP" altLang="en-US" sz="3200" dirty="0" smtClean="0"/>
              <a:t>をまたぐ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べきではないのでは？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090825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7" y="1924050"/>
            <a:ext cx="4919663" cy="483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さて、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の生成はどうか？</a:t>
            </a:r>
            <a:endParaRPr lang="en-US" altLang="ja-JP" sz="3200" dirty="0" smtClean="0"/>
          </a:p>
          <a:p>
            <a:r>
              <a:rPr lang="ja-JP" altLang="en-US" sz="3200" dirty="0" smtClean="0"/>
              <a:t>⇒まず、サンプルの左上の</a:t>
            </a:r>
            <a:r>
              <a:rPr lang="en-US" altLang="ja-JP" sz="3200" dirty="0" err="1" smtClean="0"/>
              <a:t>Boulverd</a:t>
            </a:r>
            <a:r>
              <a:rPr lang="ja-JP" altLang="en-US" sz="3200" dirty="0" smtClean="0"/>
              <a:t>が邪魔だ。</a:t>
            </a:r>
            <a:endParaRPr lang="en-US" altLang="ja-JP" sz="3200" dirty="0" smtClean="0"/>
          </a:p>
          <a:p>
            <a:r>
              <a:rPr lang="ja-JP" altLang="en-US" sz="3200" dirty="0" smtClean="0"/>
              <a:t>⇒あと、やはり</a:t>
            </a:r>
            <a:r>
              <a:rPr lang="ja-JP" altLang="en-US" sz="3200" dirty="0"/>
              <a:t>類</a:t>
            </a:r>
            <a:r>
              <a:rPr lang="ja-JP" altLang="en-US" sz="3200" dirty="0" smtClean="0"/>
              <a:t>似</a:t>
            </a:r>
            <a:r>
              <a:rPr lang="en-US" altLang="ja-JP" sz="3200" dirty="0" smtClean="0"/>
              <a:t>Face</a:t>
            </a:r>
            <a:r>
              <a:rPr lang="ja-JP" altLang="en-US" sz="3200" dirty="0" smtClean="0"/>
              <a:t>の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を使用すべきだ。</a:t>
            </a:r>
            <a:endParaRPr lang="en-US" altLang="ja-JP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140640"/>
            <a:ext cx="4038599" cy="463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 rot="21074808">
            <a:off x="-63378" y="2790334"/>
            <a:ext cx="4267200" cy="38895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1"/>
            <a:ext cx="494270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5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744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317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708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8401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0619" y="3433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333" y="2654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181600" y="369034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32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371600"/>
            <a:ext cx="213990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別の領域でやってみる。</a:t>
            </a:r>
            <a:endParaRPr lang="en-US" altLang="ja-JP" sz="3200" dirty="0" smtClean="0"/>
          </a:p>
          <a:p>
            <a:r>
              <a:rPr lang="ja-JP" altLang="en-US" sz="3200" dirty="0" smtClean="0"/>
              <a:t>⇒  </a:t>
            </a:r>
            <a:r>
              <a:rPr lang="en-US" altLang="ja-JP" sz="3200" dirty="0" smtClean="0"/>
              <a:t>kde_feature_i.xml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1"/>
            <a:ext cx="296333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106" y="1447801"/>
            <a:ext cx="300789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7420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5070508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まあ</a:t>
            </a:r>
            <a:r>
              <a:rPr lang="ja-JP" altLang="en-US" sz="3200" dirty="0" smtClean="0"/>
              <a:t>まあの結果。</a:t>
            </a:r>
            <a:endParaRPr lang="en-US" altLang="ja-JP" sz="3200" dirty="0" smtClean="0"/>
          </a:p>
          <a:p>
            <a:r>
              <a:rPr lang="ja-JP" altLang="en-US" sz="3200" dirty="0"/>
              <a:t>しかし</a:t>
            </a:r>
            <a:r>
              <a:rPr lang="ja-JP" altLang="en-US" sz="3200" dirty="0" smtClean="0"/>
              <a:t>、やはり</a:t>
            </a:r>
            <a:r>
              <a:rPr lang="ja-JP" altLang="en-US" sz="3200" dirty="0"/>
              <a:t>類</a:t>
            </a:r>
            <a:r>
              <a:rPr lang="ja-JP" altLang="en-US" sz="3200" dirty="0" smtClean="0"/>
              <a:t>似</a:t>
            </a:r>
            <a:r>
              <a:rPr lang="en-US" altLang="ja-JP" sz="3200" dirty="0" smtClean="0"/>
              <a:t>Face</a:t>
            </a:r>
            <a:r>
              <a:rPr lang="ja-JP" altLang="en-US" sz="3200" dirty="0" smtClean="0"/>
              <a:t>のアプローチをやるべきだ。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21018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ここで、ロンドンについても、実験。</a:t>
            </a:r>
            <a:endParaRPr lang="en-US" altLang="ja-JP" sz="3200" dirty="0" smtClean="0"/>
          </a:p>
          <a:p>
            <a:r>
              <a:rPr lang="ja-JP" altLang="en-US" sz="3200" dirty="0" smtClean="0"/>
              <a:t>⇒ </a:t>
            </a:r>
            <a:r>
              <a:rPr lang="en-US" altLang="ja-JP" sz="3200" dirty="0" smtClean="0"/>
              <a:t>kde_feature_london.xml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3200400" cy="233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448670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41" y="3581400"/>
            <a:ext cx="437285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21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12678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結</a:t>
            </a:r>
            <a:r>
              <a:rPr lang="ja-JP" altLang="en-US" sz="3200" dirty="0" smtClean="0"/>
              <a:t>果</a:t>
            </a:r>
            <a:r>
              <a:rPr lang="ja-JP" altLang="en-US" sz="3200" dirty="0"/>
              <a:t>は</a:t>
            </a:r>
            <a:r>
              <a:rPr lang="ja-JP" altLang="en-US" sz="3200" dirty="0" smtClean="0"/>
              <a:t>、ぼろぼろ。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Boulevard</a:t>
            </a:r>
            <a:r>
              <a:rPr lang="ja-JP" altLang="en-US" sz="3200" dirty="0" smtClean="0"/>
              <a:t>も、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と同様に扱うべきでは？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351079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Boulevard</a:t>
            </a:r>
            <a:r>
              <a:rPr lang="ja-JP" altLang="en-US" sz="3200" dirty="0" smtClean="0"/>
              <a:t>も、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と同様に扱</a:t>
            </a:r>
            <a:r>
              <a:rPr lang="ja-JP" altLang="en-US" sz="3200" dirty="0"/>
              <a:t>ってみた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kde_feature_london2.xml</a:t>
            </a:r>
          </a:p>
          <a:p>
            <a:r>
              <a:rPr lang="ja-JP" altLang="en-US" sz="3200" dirty="0" smtClean="0"/>
              <a:t>⇒　まあまあの結果。</a:t>
            </a:r>
            <a:endParaRPr lang="en-US" altLang="ja-JP" sz="32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8294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3276600" y="2838450"/>
            <a:ext cx="3962400" cy="2971800"/>
          </a:xfrm>
          <a:custGeom>
            <a:avLst/>
            <a:gdLst>
              <a:gd name="connsiteX0" fmla="*/ 0 w 3962400"/>
              <a:gd name="connsiteY0" fmla="*/ 0 h 2971800"/>
              <a:gd name="connsiteX1" fmla="*/ 3962400 w 3962400"/>
              <a:gd name="connsiteY1" fmla="*/ 552450 h 2971800"/>
              <a:gd name="connsiteX2" fmla="*/ 3038475 w 3962400"/>
              <a:gd name="connsiteY2" fmla="*/ 2971800 h 2971800"/>
              <a:gd name="connsiteX3" fmla="*/ 47625 w 3962400"/>
              <a:gd name="connsiteY3" fmla="*/ 2390775 h 2971800"/>
              <a:gd name="connsiteX4" fmla="*/ 95250 w 3962400"/>
              <a:gd name="connsiteY4" fmla="*/ 1905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2971800">
                <a:moveTo>
                  <a:pt x="0" y="0"/>
                </a:moveTo>
                <a:lnTo>
                  <a:pt x="3962400" y="552450"/>
                </a:lnTo>
                <a:lnTo>
                  <a:pt x="3038475" y="2971800"/>
                </a:lnTo>
                <a:lnTo>
                  <a:pt x="47625" y="2390775"/>
                </a:lnTo>
                <a:lnTo>
                  <a:pt x="95250" y="19050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19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2100"/>
            <a:ext cx="213990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サンフランシスコも、</a:t>
            </a:r>
            <a:r>
              <a:rPr lang="en-US" altLang="ja-JP" sz="3200" dirty="0" smtClean="0"/>
              <a:t>Boulevard</a:t>
            </a:r>
            <a:r>
              <a:rPr lang="ja-JP" altLang="en-US" sz="3200" dirty="0" smtClean="0"/>
              <a:t>を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に追加。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kde_feature_sanfrancisco.xml</a:t>
            </a:r>
            <a:endParaRPr lang="en-US" altLang="ja-JP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1571625"/>
            <a:ext cx="5447307" cy="513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393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 smtClean="0"/>
              <a:t>Brazilia</a:t>
            </a:r>
            <a:r>
              <a:rPr lang="ja-JP" altLang="en-US" sz="3200" dirty="0" smtClean="0"/>
              <a:t>も、</a:t>
            </a:r>
            <a:r>
              <a:rPr lang="en-US" altLang="ja-JP" sz="3200" dirty="0" smtClean="0"/>
              <a:t>Boulevard</a:t>
            </a:r>
            <a:r>
              <a:rPr lang="ja-JP" altLang="en-US" sz="3200" dirty="0" smtClean="0"/>
              <a:t>を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に追加。</a:t>
            </a:r>
            <a:endParaRPr lang="en-US" altLang="ja-JP" sz="3200" dirty="0" smtClean="0"/>
          </a:p>
          <a:p>
            <a:r>
              <a:rPr lang="ja-JP" altLang="en-US" sz="3200" dirty="0" smtClean="0"/>
              <a:t>⇒　</a:t>
            </a:r>
            <a:r>
              <a:rPr lang="en-US" altLang="ja-JP" sz="3200" dirty="0" smtClean="0"/>
              <a:t>kde_feature_brazilia.xml</a:t>
            </a:r>
            <a:endParaRPr lang="en-US" altLang="ja-JP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7" y="1262582"/>
            <a:ext cx="6005513" cy="556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9184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共起確率が絶対必要だ。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7986075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類似</a:t>
            </a:r>
            <a:r>
              <a:rPr lang="en-US" altLang="ja-JP" sz="3200" dirty="0" smtClean="0"/>
              <a:t>Face</a:t>
            </a:r>
            <a:r>
              <a:rPr lang="ja-JP" altLang="en-US" sz="3200" dirty="0" smtClean="0"/>
              <a:t>に基づいた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の生成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1143664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道路網生成ロジック：</a:t>
            </a:r>
            <a:endParaRPr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609600"/>
                <a:ext cx="8534400" cy="6916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 smtClean="0"/>
                  <a:t>If </a:t>
                </a:r>
                <a:r>
                  <a:rPr lang="en-US" altLang="ja-JP" sz="1050" dirty="0" err="1" smtClean="0"/>
                  <a:t>deadend</a:t>
                </a:r>
                <a:r>
                  <a:rPr lang="ja-JP" altLang="en-US" sz="1050" dirty="0" smtClean="0"/>
                  <a:t>フラグがついてない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</a:t>
                </a:r>
                <a:r>
                  <a:rPr lang="en-US" altLang="ja-JP" sz="1050" dirty="0" err="1" smtClean="0"/>
                  <a:t>toBeSeed</a:t>
                </a:r>
                <a:r>
                  <a:rPr lang="en-US" altLang="ja-JP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while </a:t>
                </a:r>
                <a:r>
                  <a:rPr lang="ja-JP" altLang="en-US" sz="1050" dirty="0" smtClean="0"/>
                  <a:t>カーネルのエッジの終点に未到達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</a:t>
                </a:r>
                <a:r>
                  <a:rPr lang="ja-JP" altLang="en-US" sz="1050" dirty="0" smtClean="0"/>
                  <a:t>１ステップ先へ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を更新</a:t>
                </a:r>
                <a:endParaRPr lang="en-US" altLang="ja-JP" sz="1050" dirty="0" smtClean="0"/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    if </a:t>
                </a:r>
                <a:r>
                  <a:rPr lang="ja-JP" altLang="en-US" sz="1050" dirty="0" smtClean="0"/>
                  <a:t>他のエッジと交差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</a:t>
                </a:r>
                <a:r>
                  <a:rPr lang="ja-JP" altLang="en-US" sz="1050" dirty="0" smtClean="0"/>
                  <a:t>自分自身との交差なら、</a:t>
                </a:r>
                <a:r>
                  <a:rPr lang="en-US" altLang="ja-JP" sz="1050" dirty="0" smtClean="0"/>
                  <a:t>return                                        // </a:t>
                </a:r>
                <a:r>
                  <a:rPr lang="ja-JP" altLang="en-US" sz="1050" dirty="0" smtClean="0"/>
                  <a:t>ケース</a:t>
                </a:r>
                <a:r>
                  <a:rPr lang="ja-JP" altLang="en-US" sz="1050" dirty="0"/>
                  <a:t>２</a:t>
                </a:r>
                <a:r>
                  <a:rPr lang="ja-JP" altLang="en-US" sz="1050" dirty="0" smtClean="0"/>
                  <a:t>参照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    </a:t>
                </a:r>
                <a:r>
                  <a:rPr lang="ja-JP" altLang="en-US" sz="1050" dirty="0" smtClean="0"/>
                  <a:t>他のエッジとの交差点を計算　⇒　</a:t>
                </a:r>
                <a:r>
                  <a:rPr lang="en-US" altLang="ja-JP" sz="10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altLang="ja-JP" sz="1050" dirty="0" smtClean="0"/>
              </a:p>
              <a:p>
                <a:r>
                  <a:rPr lang="en-US" altLang="ja-JP" sz="1050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 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sz="1050" dirty="0" smtClean="0"/>
                  <a:t>　　　　　　　　　　　　　　　　　　　　　　　　　　　　 </a:t>
                </a:r>
                <a:r>
                  <a:rPr lang="en-US" altLang="ja-JP" sz="1050" dirty="0" smtClean="0"/>
                  <a:t>// </a:t>
                </a:r>
                <a:r>
                  <a:rPr lang="ja-JP" altLang="en-US" sz="1050" dirty="0" smtClean="0"/>
                  <a:t>ここでは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を更新するだけで、</a:t>
                </a:r>
                <a:r>
                  <a:rPr lang="en-US" altLang="ja-JP" sz="1050" dirty="0" smtClean="0"/>
                  <a:t>snap</a:t>
                </a:r>
                <a:r>
                  <a:rPr lang="ja-JP" altLang="en-US" sz="1050" dirty="0" smtClean="0"/>
                  <a:t>させない。後で、</a:t>
                </a:r>
                <a:r>
                  <a:rPr lang="en-US" altLang="ja-JP" sz="1050" dirty="0" smtClean="0"/>
                  <a:t>snap</a:t>
                </a:r>
                <a:r>
                  <a:rPr lang="ja-JP" altLang="en-US" sz="1050" dirty="0" smtClean="0"/>
                  <a:t>するから。</a:t>
                </a:r>
                <a:endParaRPr lang="en-US" sz="1050" dirty="0" smtClean="0"/>
              </a:p>
              <a:p>
                <a:endParaRPr lang="en-US" sz="1050" dirty="0"/>
              </a:p>
              <a:p>
                <a:r>
                  <a:rPr lang="en-US" sz="1050" dirty="0" smtClean="0"/>
                  <a:t>    if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が領域の外</a:t>
                </a:r>
                <a:endParaRPr lang="en-US" altLang="ja-JP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ja-JP" altLang="en-US" sz="1050" dirty="0" smtClean="0"/>
                  <a:t>領域の境界との交差点を計算</a:t>
                </a:r>
                <a:r>
                  <a:rPr lang="ja-JP" altLang="en-US" sz="1050" dirty="0"/>
                  <a:t>　⇒　</a:t>
                </a:r>
                <a:r>
                  <a:rPr lang="en-US" altLang="ja-JP" sz="10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1050" dirty="0" smtClean="0"/>
              </a:p>
              <a:p>
                <a:r>
                  <a:rPr lang="en-US" altLang="ja-JP" sz="1050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/>
                  <a:t> 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105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ja-JP" sz="105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en-US" sz="1050" dirty="0" err="1" smtClean="0"/>
                  <a:t>toBeSelected</a:t>
                </a:r>
                <a:r>
                  <a:rPr lang="en-US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false</a:t>
                </a:r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outside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  <a:endParaRPr lang="en-US" sz="1050" dirty="0" smtClean="0"/>
              </a:p>
              <a:p>
                <a:endParaRPr lang="en-US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If </a:t>
                </a:r>
                <a:r>
                  <a:rPr lang="ja-JP" altLang="en-US" sz="1050" dirty="0" smtClean="0"/>
                  <a:t>近くに頂点がある</a:t>
                </a:r>
                <a:endParaRPr lang="en-US" altLang="ja-JP" sz="1050" dirty="0" smtClean="0"/>
              </a:p>
              <a:p>
                <a:r>
                  <a:rPr lang="en-US" sz="1050" dirty="0"/>
                  <a:t> </a:t>
                </a:r>
                <a:r>
                  <a:rPr lang="en-US" sz="1050" dirty="0" smtClean="0"/>
                  <a:t>       </a:t>
                </a:r>
                <a:r>
                  <a:rPr lang="ja-JP" altLang="en-US" sz="1050" dirty="0"/>
                  <a:t>近く</a:t>
                </a:r>
                <a:r>
                  <a:rPr lang="ja-JP" altLang="en-US" sz="1050" dirty="0" smtClean="0"/>
                  <a:t>の</a:t>
                </a:r>
                <a:r>
                  <a:rPr lang="ja-JP" altLang="en-US" sz="1050" dirty="0"/>
                  <a:t>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を求める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snapped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r>
                  <a:rPr lang="en-US" altLang="ja-JP" sz="1050" dirty="0" smtClean="0"/>
                  <a:t>        </a:t>
                </a:r>
                <a:r>
                  <a:rPr lang="en-US" altLang="ja-JP" sz="1050" dirty="0" err="1" smtClean="0"/>
                  <a:t>toBeSeed</a:t>
                </a:r>
                <a:r>
                  <a:rPr lang="en-US" altLang="ja-JP" sz="1050" dirty="0" smtClean="0"/>
                  <a:t>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false</a:t>
                </a:r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break</a:t>
                </a:r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    if </a:t>
                </a:r>
                <a:r>
                  <a:rPr lang="ja-JP" altLang="en-US" sz="1050" dirty="0" smtClean="0"/>
                  <a:t>近くにエッジがある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</a:t>
                </a:r>
                <a:r>
                  <a:rPr lang="ja-JP" altLang="en-US" sz="1050" dirty="0" smtClean="0"/>
                  <a:t>エッジを、スナップ箇所で分割</a:t>
                </a:r>
                <a:r>
                  <a:rPr lang="ja-JP" altLang="en-US" sz="1050" dirty="0"/>
                  <a:t>し</a:t>
                </a:r>
                <a:r>
                  <a:rPr lang="ja-JP" altLang="en-US" sz="1050" dirty="0" smtClean="0"/>
                  <a:t>、分割した箇所に、</a:t>
                </a:r>
                <a:r>
                  <a:rPr lang="ja-JP" altLang="en-US" sz="1050" dirty="0"/>
                  <a:t>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r>
                  <a:rPr lang="en-US" altLang="ja-JP" sz="1050" dirty="0" smtClean="0"/>
                  <a:t>        snapped </a:t>
                </a:r>
                <a:r>
                  <a:rPr lang="ja-JP" altLang="en-US" sz="1050" dirty="0" smtClean="0"/>
                  <a:t>← </a:t>
                </a:r>
                <a:r>
                  <a:rPr lang="en-US" altLang="ja-JP" sz="1050" dirty="0" smtClean="0"/>
                  <a:t>true</a:t>
                </a:r>
              </a:p>
              <a:p>
                <a:r>
                  <a:rPr lang="en-US" sz="1050" dirty="0" smtClean="0"/>
                  <a:t>        </a:t>
                </a:r>
                <a:r>
                  <a:rPr lang="en-US" sz="1050" dirty="0"/>
                  <a:t>if </a:t>
                </a:r>
                <a:r>
                  <a:rPr lang="ja-JP" altLang="en-US" sz="1050" dirty="0"/>
                  <a:t>交差相手のエッジが、同じタイプの</a:t>
                </a:r>
                <a:r>
                  <a:rPr lang="en-US" altLang="ja-JP" sz="1050" dirty="0" err="1"/>
                  <a:t>roadType</a:t>
                </a:r>
                <a:endParaRPr lang="en-US" sz="1050" dirty="0"/>
              </a:p>
              <a:p>
                <a:r>
                  <a:rPr lang="en-US" sz="1050" dirty="0"/>
                  <a:t>            </a:t>
                </a:r>
                <a:r>
                  <a:rPr lang="en-US" sz="1050" dirty="0" err="1"/>
                  <a:t>toBeSeed</a:t>
                </a:r>
                <a:r>
                  <a:rPr lang="en-US" sz="1050" dirty="0"/>
                  <a:t> </a:t>
                </a:r>
                <a:r>
                  <a:rPr lang="ja-JP" altLang="en-US" sz="1050" dirty="0"/>
                  <a:t>← </a:t>
                </a:r>
                <a:r>
                  <a:rPr lang="en-US" altLang="ja-JP" sz="1050" dirty="0"/>
                  <a:t>false                                                            // street</a:t>
                </a:r>
                <a:r>
                  <a:rPr lang="ja-JP" altLang="en-US" sz="1050" dirty="0"/>
                  <a:t>が</a:t>
                </a:r>
                <a:r>
                  <a:rPr lang="en-US" altLang="ja-JP" sz="1050" dirty="0"/>
                  <a:t>avenue</a:t>
                </a:r>
                <a:r>
                  <a:rPr lang="ja-JP" altLang="en-US" sz="1050" dirty="0"/>
                  <a:t>に</a:t>
                </a:r>
                <a:r>
                  <a:rPr lang="en-US" altLang="ja-JP" sz="1050" dirty="0"/>
                  <a:t>snap</a:t>
                </a:r>
                <a:r>
                  <a:rPr lang="ja-JP" altLang="en-US" sz="1050" dirty="0"/>
                  <a:t>された場合は、</a:t>
                </a:r>
                <a:r>
                  <a:rPr lang="en-US" altLang="ja-JP" sz="1050" dirty="0"/>
                  <a:t>seed</a:t>
                </a:r>
                <a:r>
                  <a:rPr lang="ja-JP" altLang="en-US" sz="1050" dirty="0"/>
                  <a:t>に追加する。（ケース５参照）</a:t>
                </a:r>
                <a:r>
                  <a:rPr lang="en-US" altLang="ja-JP" sz="1050" dirty="0" smtClean="0"/>
                  <a:t> </a:t>
                </a:r>
              </a:p>
              <a:p>
                <a:r>
                  <a:rPr lang="en-US" altLang="ja-JP" sz="1050" dirty="0" smtClean="0"/>
                  <a:t>        break</a:t>
                </a:r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    if outside</a:t>
                </a:r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    break</a:t>
                </a:r>
              </a:p>
              <a:p>
                <a:r>
                  <a:rPr lang="en-US" altLang="ja-JP" sz="1050" dirty="0" smtClean="0"/>
                  <a:t>end while</a:t>
                </a:r>
              </a:p>
              <a:p>
                <a:endParaRPr lang="en-US" altLang="ja-JP" sz="1050" dirty="0" smtClean="0"/>
              </a:p>
              <a:p>
                <a14:m>
                  <m:oMath xmlns:m="http://schemas.openxmlformats.org/officeDocument/2006/math">
                    <m:r>
                      <a:rPr lang="en-US" altLang="ja-JP" sz="1050" b="1" i="1">
                        <a:latin typeface="Cambria Math"/>
                      </a:rPr>
                      <m:t>𝒑</m:t>
                    </m:r>
                  </m:oMath>
                </a14:m>
                <a:r>
                  <a:rPr lang="ja-JP" altLang="en-US" sz="1050" dirty="0" smtClean="0"/>
                  <a:t>の位置に、新しい頂点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r>
                  <a:rPr lang="ja-JP" altLang="en-US" sz="1050" dirty="0"/>
                  <a:t>開始頂</a:t>
                </a:r>
                <a:r>
                  <a:rPr lang="ja-JP" altLang="en-US" sz="1050" dirty="0" smtClean="0"/>
                  <a:t>点</a:t>
                </a:r>
                <a:r>
                  <a:rPr lang="ja-JP" altLang="en-US" sz="1050" dirty="0"/>
                  <a:t>と</a:t>
                </a:r>
                <a:r>
                  <a:rPr lang="ja-JP" altLang="en-US" sz="1050" dirty="0" smtClean="0"/>
                  <a:t>の間にエッジ</a:t>
                </a:r>
                <a14:m>
                  <m:oMath xmlns:m="http://schemas.openxmlformats.org/officeDocument/2006/math">
                    <m:r>
                      <a:rPr lang="en-US" altLang="ja-JP" sz="105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  <a:p>
                <a:endParaRPr lang="en-US" altLang="ja-JP" sz="1050" dirty="0"/>
              </a:p>
              <a:p>
                <a:r>
                  <a:rPr lang="en-US" altLang="ja-JP" sz="1050" dirty="0" smtClean="0"/>
                  <a:t>if snapped</a:t>
                </a:r>
              </a:p>
              <a:p>
                <a:r>
                  <a:rPr lang="en-US" altLang="ja-JP" sz="105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𝑠𝑛𝑎𝑝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にスナップさせる</a:t>
                </a:r>
                <a:endParaRPr lang="en-US" altLang="ja-JP" sz="1050" dirty="0"/>
              </a:p>
              <a:p>
                <a:endParaRPr lang="en-US" altLang="ja-JP" sz="1050" dirty="0" smtClean="0"/>
              </a:p>
              <a:p>
                <a:r>
                  <a:rPr lang="en-US" altLang="ja-JP" sz="1050" dirty="0" smtClean="0"/>
                  <a:t>If  </a:t>
                </a:r>
                <a:r>
                  <a:rPr lang="en-US" altLang="ja-JP" sz="1050" dirty="0" err="1" smtClean="0"/>
                  <a:t>toBeSeed</a:t>
                </a:r>
                <a:endParaRPr lang="en-US" altLang="ja-JP" sz="1050" dirty="0" smtClean="0"/>
              </a:p>
              <a:p>
                <a:r>
                  <a:rPr lang="en-US" altLang="ja-JP" sz="1050" dirty="0"/>
                  <a:t> </a:t>
                </a:r>
                <a:r>
                  <a:rPr lang="en-US" altLang="ja-JP" sz="1050" dirty="0" smtClean="0"/>
                  <a:t>   seed</a:t>
                </a:r>
                <a:r>
                  <a:rPr lang="ja-JP" altLang="en-US" sz="1050" dirty="0" smtClean="0"/>
                  <a:t>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05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ja-JP" sz="1050" i="1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ja-JP" altLang="en-US" sz="1050" dirty="0" smtClean="0"/>
                  <a:t>を追加</a:t>
                </a:r>
                <a:endParaRPr lang="en-US" altLang="ja-JP" sz="105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09600"/>
                <a:ext cx="8534400" cy="69163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06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57471" y="4240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3206" y="387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7114" y="401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4049" y="4762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6010" y="3650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87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2630" y="42056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36557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2496" y="2882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3284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00400" y="27067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2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原因：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1219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1371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2"/>
            <a:endCxn id="4" idx="6"/>
          </p:cNvCxnSpPr>
          <p:nvPr/>
        </p:nvCxnSpPr>
        <p:spPr>
          <a:xfrm flipH="1">
            <a:off x="3575765" y="12954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H="1">
            <a:off x="2432767" y="15016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479113" y="1491006"/>
            <a:ext cx="2846895" cy="695993"/>
          </a:xfrm>
          <a:custGeom>
            <a:avLst/>
            <a:gdLst>
              <a:gd name="connsiteX0" fmla="*/ 0 w 2846895"/>
              <a:gd name="connsiteY0" fmla="*/ 311085 h 695993"/>
              <a:gd name="connsiteX1" fmla="*/ 622170 w 2846895"/>
              <a:gd name="connsiteY1" fmla="*/ 688157 h 695993"/>
              <a:gd name="connsiteX2" fmla="*/ 2846895 w 2846895"/>
              <a:gd name="connsiteY2" fmla="*/ 0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895" h="695993">
                <a:moveTo>
                  <a:pt x="0" y="311085"/>
                </a:moveTo>
                <a:cubicBezTo>
                  <a:pt x="73844" y="525544"/>
                  <a:pt x="147688" y="740004"/>
                  <a:pt x="622170" y="688157"/>
                </a:cubicBezTo>
                <a:cubicBezTo>
                  <a:pt x="1096652" y="636310"/>
                  <a:pt x="1971773" y="318155"/>
                  <a:pt x="2846895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81200" y="2186999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この点が、この点に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8" name="Oval 17"/>
          <p:cNvSpPr/>
          <p:nvPr/>
        </p:nvSpPr>
        <p:spPr>
          <a:xfrm>
            <a:off x="5328365" y="43778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3365" y="45302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2"/>
            <a:endCxn id="19" idx="6"/>
          </p:cNvCxnSpPr>
          <p:nvPr/>
        </p:nvCxnSpPr>
        <p:spPr>
          <a:xfrm flipH="1">
            <a:off x="3575765" y="4454069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</p:cNvCxnSpPr>
          <p:nvPr/>
        </p:nvCxnSpPr>
        <p:spPr>
          <a:xfrm flipH="1">
            <a:off x="2432767" y="4660351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9200" y="5345668"/>
            <a:ext cx="46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内</a:t>
            </a:r>
            <a:r>
              <a:rPr lang="ja-JP" altLang="en-US" dirty="0" smtClean="0"/>
              <a:t>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の頂点にのみ、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209800" y="430166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988768" y="4487159"/>
            <a:ext cx="349079" cy="404089"/>
          </a:xfrm>
          <a:custGeom>
            <a:avLst/>
            <a:gdLst>
              <a:gd name="connsiteX0" fmla="*/ 349079 w 349079"/>
              <a:gd name="connsiteY0" fmla="*/ 395926 h 404089"/>
              <a:gd name="connsiteX1" fmla="*/ 226531 w 349079"/>
              <a:gd name="connsiteY1" fmla="*/ 395926 h 404089"/>
              <a:gd name="connsiteX2" fmla="*/ 288 w 349079"/>
              <a:gd name="connsiteY2" fmla="*/ 311084 h 404089"/>
              <a:gd name="connsiteX3" fmla="*/ 188824 w 349079"/>
              <a:gd name="connsiteY3" fmla="*/ 0 h 4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079" h="404089">
                <a:moveTo>
                  <a:pt x="349079" y="395926"/>
                </a:moveTo>
                <a:cubicBezTo>
                  <a:pt x="316871" y="402996"/>
                  <a:pt x="284663" y="410066"/>
                  <a:pt x="226531" y="395926"/>
                </a:cubicBezTo>
                <a:cubicBezTo>
                  <a:pt x="168399" y="381786"/>
                  <a:pt x="6572" y="377072"/>
                  <a:pt x="288" y="311084"/>
                </a:cubicBezTo>
                <a:cubicBezTo>
                  <a:pt x="-5996" y="245096"/>
                  <a:pt x="91414" y="122548"/>
                  <a:pt x="188824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330643" y="4384153"/>
            <a:ext cx="1147848" cy="2067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27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31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同様</a:t>
            </a:r>
            <a:r>
              <a:rPr lang="ja-JP" altLang="en-US" sz="3200" dirty="0" smtClean="0"/>
              <a:t>の</a:t>
            </a:r>
            <a:r>
              <a:rPr lang="ja-JP" altLang="en-US" sz="3200" dirty="0"/>
              <a:t>問</a:t>
            </a:r>
            <a:r>
              <a:rPr lang="ja-JP" altLang="en-US" sz="3200" dirty="0" smtClean="0"/>
              <a:t>題が、エッジへのスナップでもある。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5328365" y="76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3365" y="914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2"/>
            <a:endCxn id="4" idx="6"/>
          </p:cNvCxnSpPr>
          <p:nvPr/>
        </p:nvCxnSpPr>
        <p:spPr>
          <a:xfrm flipH="1">
            <a:off x="3575765" y="8382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2432767" y="1044482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8562" y="1629993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この点が、このエッジに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してしまった。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971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対応</a:t>
            </a:r>
            <a:r>
              <a:rPr lang="ja-JP" altLang="en-US" sz="3200" dirty="0" smtClean="0"/>
              <a:t>：</a:t>
            </a:r>
            <a:endParaRPr lang="en-US" altLang="ja-JP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345668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エッジの近接点との内積</a:t>
            </a:r>
            <a:r>
              <a:rPr lang="en-US" altLang="ja-JP" dirty="0" smtClean="0"/>
              <a:t>&gt;0</a:t>
            </a:r>
            <a:r>
              <a:rPr lang="ja-JP" altLang="en-US" dirty="0" smtClean="0"/>
              <a:t>の場合のみ、</a:t>
            </a:r>
            <a:r>
              <a:rPr lang="en-US" altLang="ja-JP" dirty="0" smtClean="0"/>
              <a:t>snap</a:t>
            </a:r>
            <a:r>
              <a:rPr lang="ja-JP" altLang="en-US" dirty="0" smtClean="0"/>
              <a:t>できるようにする。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219035" y="265458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288437" y="871979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507530" y="1291472"/>
            <a:ext cx="2790334" cy="207390"/>
          </a:xfrm>
          <a:custGeom>
            <a:avLst/>
            <a:gdLst>
              <a:gd name="connsiteX0" fmla="*/ 0 w 2790334"/>
              <a:gd name="connsiteY0" fmla="*/ 0 h 207390"/>
              <a:gd name="connsiteX1" fmla="*/ 942680 w 2790334"/>
              <a:gd name="connsiteY1" fmla="*/ 94268 h 207390"/>
              <a:gd name="connsiteX2" fmla="*/ 2790334 w 2790334"/>
              <a:gd name="connsiteY2" fmla="*/ 207390 h 2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334" h="207390">
                <a:moveTo>
                  <a:pt x="0" y="0"/>
                </a:moveTo>
                <a:cubicBezTo>
                  <a:pt x="238812" y="29851"/>
                  <a:pt x="477624" y="59703"/>
                  <a:pt x="942680" y="94268"/>
                </a:cubicBezTo>
                <a:cubicBezTo>
                  <a:pt x="1407736" y="128833"/>
                  <a:pt x="2099035" y="168111"/>
                  <a:pt x="2790334" y="20739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3998" y="36700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28998" y="382241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2"/>
            <a:endCxn id="30" idx="6"/>
          </p:cNvCxnSpPr>
          <p:nvPr/>
        </p:nvCxnSpPr>
        <p:spPr>
          <a:xfrm flipH="1">
            <a:off x="3581398" y="3746213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</p:cNvCxnSpPr>
          <p:nvPr/>
        </p:nvCxnSpPr>
        <p:spPr>
          <a:xfrm flipH="1">
            <a:off x="2438400" y="3952495"/>
            <a:ext cx="1012916" cy="1747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24668" y="5562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294070" y="3779992"/>
            <a:ext cx="113122" cy="1885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16198" y="3912124"/>
            <a:ext cx="1866507" cy="48076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2931736" y="4138367"/>
            <a:ext cx="1159497" cy="1131382"/>
          </a:xfrm>
          <a:custGeom>
            <a:avLst/>
            <a:gdLst>
              <a:gd name="connsiteX0" fmla="*/ 0 w 1159497"/>
              <a:gd name="connsiteY0" fmla="*/ 0 h 1131382"/>
              <a:gd name="connsiteX1" fmla="*/ 339365 w 1159497"/>
              <a:gd name="connsiteY1" fmla="*/ 1131217 h 1131382"/>
              <a:gd name="connsiteX2" fmla="*/ 1159497 w 1159497"/>
              <a:gd name="connsiteY2" fmla="*/ 65988 h 113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497" h="1131382">
                <a:moveTo>
                  <a:pt x="0" y="0"/>
                </a:moveTo>
                <a:cubicBezTo>
                  <a:pt x="73058" y="560109"/>
                  <a:pt x="146116" y="1120219"/>
                  <a:pt x="339365" y="1131217"/>
                </a:cubicBezTo>
                <a:cubicBezTo>
                  <a:pt x="532614" y="1142215"/>
                  <a:pt x="846055" y="604101"/>
                  <a:pt x="1159497" y="65988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33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6760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Edge grow</a:t>
            </a:r>
            <a:r>
              <a:rPr lang="ja-JP" altLang="en-US" sz="3200" dirty="0"/>
              <a:t>におけ</a:t>
            </a:r>
            <a:r>
              <a:rPr lang="ja-JP" altLang="en-US" sz="3200" dirty="0" smtClean="0"/>
              <a:t>る注意すべきケース：</a:t>
            </a:r>
            <a:endParaRPr lang="en-US" altLang="ja-JP" sz="3200" dirty="0" smtClean="0"/>
          </a:p>
        </p:txBody>
      </p:sp>
      <p:sp>
        <p:nvSpPr>
          <p:cNvPr id="3" name="Oval 2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4353" y="1159565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１）　他のエッジと交差</a:t>
            </a:r>
            <a:endParaRPr lang="en-US" altLang="ja-JP" sz="32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3292" y="2895600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4635" y="421750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68727" y="2922104"/>
            <a:ext cx="1191908" cy="190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847522" y="3922644"/>
            <a:ext cx="1617160" cy="410816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07964" y="3833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50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708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２</a:t>
            </a:r>
            <a:r>
              <a:rPr lang="ja-JP" altLang="en-US" sz="3200" dirty="0" smtClean="0"/>
              <a:t>）　当該頂点から出る他のエッジと交差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495800" y="34290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92087" y="3564835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98713" y="3790122"/>
            <a:ext cx="2358887" cy="503582"/>
          </a:xfrm>
          <a:custGeom>
            <a:avLst/>
            <a:gdLst>
              <a:gd name="connsiteX0" fmla="*/ 0 w 2358887"/>
              <a:gd name="connsiteY0" fmla="*/ 503582 h 503582"/>
              <a:gd name="connsiteX1" fmla="*/ 1232452 w 2358887"/>
              <a:gd name="connsiteY1" fmla="*/ 0 h 503582"/>
              <a:gd name="connsiteX2" fmla="*/ 2358887 w 2358887"/>
              <a:gd name="connsiteY2" fmla="*/ 331304 h 50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887" h="503582">
                <a:moveTo>
                  <a:pt x="0" y="503582"/>
                </a:moveTo>
                <a:lnTo>
                  <a:pt x="1232452" y="0"/>
                </a:lnTo>
                <a:lnTo>
                  <a:pt x="2358887" y="331304"/>
                </a:lnTo>
              </a:path>
            </a:pathLst>
          </a:custGeom>
          <a:noFill/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422081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35487" y="3594652"/>
            <a:ext cx="2305878" cy="715617"/>
          </a:xfrm>
          <a:custGeom>
            <a:avLst/>
            <a:gdLst>
              <a:gd name="connsiteX0" fmla="*/ 0 w 2305878"/>
              <a:gd name="connsiteY0" fmla="*/ 715617 h 715617"/>
              <a:gd name="connsiteX1" fmla="*/ 715617 w 2305878"/>
              <a:gd name="connsiteY1" fmla="*/ 675861 h 715617"/>
              <a:gd name="connsiteX2" fmla="*/ 1484243 w 2305878"/>
              <a:gd name="connsiteY2" fmla="*/ 371061 h 715617"/>
              <a:gd name="connsiteX3" fmla="*/ 2305878 w 2305878"/>
              <a:gd name="connsiteY3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715617">
                <a:moveTo>
                  <a:pt x="0" y="715617"/>
                </a:moveTo>
                <a:lnTo>
                  <a:pt x="715617" y="675861"/>
                </a:lnTo>
                <a:lnTo>
                  <a:pt x="1484243" y="371061"/>
                </a:lnTo>
                <a:lnTo>
                  <a:pt x="2305878" y="0"/>
                </a:lnTo>
              </a:path>
            </a:pathLst>
          </a:custGeom>
          <a:noFill/>
          <a:ln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0426" y="4896678"/>
            <a:ext cx="2997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エッ</a:t>
            </a:r>
            <a:r>
              <a:rPr lang="ja-JP" altLang="en-US" sz="2000" dirty="0" smtClean="0"/>
              <a:t>ジの</a:t>
            </a:r>
            <a:r>
              <a:rPr lang="en-US" altLang="ja-JP" sz="2000" dirty="0" smtClean="0"/>
              <a:t>grow</a:t>
            </a:r>
            <a:r>
              <a:rPr lang="ja-JP" altLang="en-US" sz="2000" dirty="0" smtClean="0"/>
              <a:t>をキャンセル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1727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768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３</a:t>
            </a:r>
            <a:r>
              <a:rPr lang="ja-JP" altLang="en-US" sz="3200" dirty="0" smtClean="0"/>
              <a:t>）　他の頂点に近い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24200" y="294860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7400" y="42141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600" y="30480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724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4324290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5936976" y="3048000"/>
            <a:ext cx="1835424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835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lang="ja-JP" altLang="en-US" sz="3200" dirty="0" smtClean="0"/>
              <a:t>）　他のエッジに近い</a:t>
            </a:r>
            <a:endParaRPr lang="en-US" altLang="ja-JP" sz="32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3024808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01000" y="10436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6000" y="291879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72200" y="1752600"/>
            <a:ext cx="1524000" cy="12192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928112" y="171284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6172200" y="1789044"/>
            <a:ext cx="1755912" cy="118275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285" y="311171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Snap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38100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96000" y="568518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172200" y="4555436"/>
            <a:ext cx="1447800" cy="11827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28112" y="447923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00800" y="58781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Connect</a:t>
            </a:r>
            <a:r>
              <a:rPr lang="ja-JP" altLang="en-US" sz="2000" dirty="0" smtClean="0"/>
              <a:t>させる</a:t>
            </a:r>
            <a:endParaRPr lang="en-US" sz="2000" dirty="0"/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>
            <a:off x="7620000" y="4555436"/>
            <a:ext cx="30811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25212" y="3790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どっち？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1566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51" y="838200"/>
            <a:ext cx="8651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５</a:t>
            </a:r>
            <a:r>
              <a:rPr lang="ja-JP" altLang="en-US" sz="3200" dirty="0" smtClean="0"/>
              <a:t>）　</a:t>
            </a:r>
            <a:r>
              <a:rPr lang="en-US" altLang="ja-JP" sz="3200" dirty="0" smtClean="0"/>
              <a:t>Street</a:t>
            </a:r>
            <a:r>
              <a:rPr lang="ja-JP" altLang="en-US" sz="3200" dirty="0" smtClean="0"/>
              <a:t>が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エッジに</a:t>
            </a:r>
            <a:r>
              <a:rPr lang="ja-JP" altLang="en-US" sz="3200" dirty="0"/>
              <a:t>スナッ</a:t>
            </a:r>
            <a:r>
              <a:rPr lang="ja-JP" altLang="en-US" sz="3200" dirty="0" smtClean="0"/>
              <a:t>プ</a:t>
            </a:r>
            <a:r>
              <a:rPr lang="ja-JP" altLang="en-US" sz="3200" dirty="0"/>
              <a:t>し</a:t>
            </a:r>
            <a:r>
              <a:rPr lang="ja-JP" altLang="en-US" sz="3200" dirty="0" smtClean="0"/>
              <a:t>た場合は、</a:t>
            </a:r>
            <a:endParaRPr lang="en-US" altLang="ja-JP" sz="3200" dirty="0" smtClean="0"/>
          </a:p>
          <a:p>
            <a:r>
              <a:rPr lang="en-US" altLang="ja-JP" sz="3200" dirty="0"/>
              <a:t> </a:t>
            </a:r>
            <a:r>
              <a:rPr lang="en-US" altLang="ja-JP" sz="3200" dirty="0" smtClean="0"/>
              <a:t>       </a:t>
            </a:r>
            <a:r>
              <a:rPr lang="ja-JP" altLang="en-US" sz="3200" dirty="0" smtClean="0"/>
              <a:t>シードとする</a:t>
            </a:r>
            <a:endParaRPr lang="en-US" altLang="ja-JP" sz="32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800350" y="2339008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4379637" y="3200400"/>
            <a:ext cx="30480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19200" y="4191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4253533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2750" y="234315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0400" y="2362200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05450" y="4276725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62800" y="2366342"/>
            <a:ext cx="0" cy="259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86600" y="421005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2800" y="4272583"/>
            <a:ext cx="152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2600" y="5029200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自</a:t>
            </a:r>
            <a:r>
              <a:rPr lang="ja-JP" altLang="en-US" sz="2000" dirty="0" smtClean="0"/>
              <a:t>然な交差点になるはず。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925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カーネルを選択する際、エッジのフィッティング度に加えて、元の相対座標を考慮している。</a:t>
            </a:r>
            <a:endParaRPr lang="en-US" altLang="ja-JP" sz="3200" dirty="0" smtClean="0"/>
          </a:p>
          <a:p>
            <a:r>
              <a:rPr lang="ja-JP" altLang="en-US" sz="3200" dirty="0"/>
              <a:t>しかし</a:t>
            </a:r>
            <a:r>
              <a:rPr lang="ja-JP" altLang="en-US" sz="3200" dirty="0" smtClean="0"/>
              <a:t>、ユーザが選択した領域が、元の領域より広い場合、たとえば、元の領域の範囲を左方向に超えた場所は、一番左のカーネルが選択され続けるという現象が発生してしまう。</a:t>
            </a:r>
            <a:endParaRPr lang="en-US" altLang="ja-JP" sz="3200" dirty="0" smtClean="0"/>
          </a:p>
          <a:p>
            <a:r>
              <a:rPr lang="ja-JP" altLang="en-US" sz="3200" dirty="0"/>
              <a:t>そこで</a:t>
            </a:r>
            <a:r>
              <a:rPr lang="ja-JP" altLang="en-US" sz="3200" dirty="0" smtClean="0"/>
              <a:t>、一つ前に選択されたエッジからの相対座標を使用することにした。</a:t>
            </a:r>
            <a:endParaRPr lang="en-US" altLang="ja-JP" sz="3200" dirty="0" smtClean="0"/>
          </a:p>
          <a:p>
            <a:r>
              <a:rPr lang="ja-JP" altLang="en-US" sz="3200" dirty="0"/>
              <a:t>さらに</a:t>
            </a:r>
            <a:r>
              <a:rPr lang="ja-JP" altLang="en-US" sz="3200" dirty="0" smtClean="0"/>
              <a:t>、その座標が、元の領域の範囲外の場合は、座標を考慮しないで、エッジのフィッティング度のみでカーネルを選択するようにした。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7280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249"/>
            <a:ext cx="5181600" cy="52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6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ja-JP" altLang="en-US" sz="3200" dirty="0"/>
              <a:t>とりあえず</a:t>
            </a:r>
            <a:r>
              <a:rPr lang="ja-JP" altLang="en-US" sz="3200" dirty="0" smtClean="0"/>
              <a:t>、ここまでは結果は同じ。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91211" y="4121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6946" y="3752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0854" y="390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7789" y="4643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9750" y="3531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4631" y="2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6370" y="40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0297" y="2014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6236" y="2762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761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4167" y="231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0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34140" y="264049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866"/>
            <a:ext cx="5234822" cy="523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Iteration: 7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44219" y="4187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9954" y="3818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3862" y="3966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0797" y="4709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2758" y="3491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9111" y="2601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03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23305" y="2080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9244" y="2829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20915" y="22652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5984" y="3720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2460" y="3198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14131" y="609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90026" y="490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3601" y="43724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8896" y="3440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55904" y="35814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1701</Words>
  <Application>Microsoft Office PowerPoint</Application>
  <PresentationFormat>On-screen Show (4:3)</PresentationFormat>
  <Paragraphs>291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gen</cp:lastModifiedBy>
  <cp:revision>266</cp:revision>
  <cp:lastPrinted>2014-02-18T18:24:04Z</cp:lastPrinted>
  <dcterms:created xsi:type="dcterms:W3CDTF">2014-02-17T16:06:50Z</dcterms:created>
  <dcterms:modified xsi:type="dcterms:W3CDTF">2014-02-20T22:30:41Z</dcterms:modified>
</cp:coreProperties>
</file>