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7" r:id="rId23"/>
    <p:sldId id="284" r:id="rId24"/>
    <p:sldId id="285" r:id="rId25"/>
    <p:sldId id="288" r:id="rId26"/>
    <p:sldId id="286" r:id="rId27"/>
    <p:sldId id="289" r:id="rId28"/>
    <p:sldId id="291" r:id="rId29"/>
    <p:sldId id="290" r:id="rId30"/>
    <p:sldId id="292" r:id="rId31"/>
    <p:sldId id="294" r:id="rId32"/>
    <p:sldId id="293" r:id="rId33"/>
    <p:sldId id="295" r:id="rId34"/>
    <p:sldId id="296" r:id="rId35"/>
    <p:sldId id="297" r:id="rId36"/>
    <p:sldId id="298" r:id="rId37"/>
    <p:sldId id="299" r:id="rId38"/>
    <p:sldId id="303" r:id="rId39"/>
    <p:sldId id="301" r:id="rId40"/>
    <p:sldId id="302" r:id="rId41"/>
    <p:sldId id="268" r:id="rId42"/>
    <p:sldId id="269" r:id="rId43"/>
    <p:sldId id="275" r:id="rId44"/>
    <p:sldId id="270" r:id="rId45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7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6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0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5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5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4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7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87103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特徴量の抽出（</a:t>
            </a:r>
            <a:r>
              <a:rPr lang="en-US" sz="3200" dirty="0" smtClean="0"/>
              <a:t>San Francisco</a:t>
            </a:r>
            <a:r>
              <a:rPr lang="ja-JP" altLang="en-US" sz="3200" dirty="0" smtClean="0"/>
              <a:t>）　</a:t>
            </a:r>
            <a:r>
              <a:rPr lang="en-US" altLang="ja-JP" sz="3200" b="1" dirty="0" smtClean="0"/>
              <a:t>kde_feature_d.xml</a:t>
            </a:r>
          </a:p>
          <a:p>
            <a:r>
              <a:rPr lang="en-US" sz="3200" dirty="0" smtClean="0"/>
              <a:t>Avenue</a:t>
            </a:r>
            <a:r>
              <a:rPr lang="ja-JP" altLang="en-US" sz="3200" dirty="0" smtClean="0"/>
              <a:t>：</a:t>
            </a:r>
            <a:r>
              <a:rPr lang="en-US" altLang="ja-JP" sz="3200" dirty="0" smtClean="0"/>
              <a:t>6</a:t>
            </a:r>
            <a:r>
              <a:rPr lang="ja-JP" altLang="en-US" sz="3200" dirty="0" smtClean="0"/>
              <a:t>カーネル　（</a:t>
            </a:r>
            <a:r>
              <a:rPr lang="en-US" altLang="ja-JP" sz="3200" dirty="0" smtClean="0"/>
              <a:t>Degree&lt;=2</a:t>
            </a:r>
            <a:r>
              <a:rPr lang="ja-JP" altLang="en-US" sz="3200" dirty="0" smtClean="0"/>
              <a:t>は含まず）</a:t>
            </a:r>
            <a:endParaRPr lang="en-US" altLang="ja-JP" sz="3200" dirty="0" smtClean="0"/>
          </a:p>
          <a:p>
            <a:r>
              <a:rPr lang="en-US" altLang="ja-JP" sz="3200" dirty="0" smtClean="0"/>
              <a:t>Street</a:t>
            </a:r>
            <a:r>
              <a:rPr lang="ja-JP" altLang="en-US" sz="3200" dirty="0" smtClean="0"/>
              <a:t>：</a:t>
            </a:r>
            <a:r>
              <a:rPr lang="en-US" altLang="ja-JP" sz="3200" dirty="0" smtClean="0"/>
              <a:t>7</a:t>
            </a:r>
            <a:r>
              <a:rPr lang="ja-JP" altLang="en-US" sz="3200" dirty="0" smtClean="0"/>
              <a:t>カーネル　（</a:t>
            </a:r>
            <a:r>
              <a:rPr lang="en-US" altLang="ja-JP" sz="3200" dirty="0" smtClean="0"/>
              <a:t>Degree&lt;=2</a:t>
            </a:r>
            <a:r>
              <a:rPr lang="ja-JP" altLang="en-US" sz="3200" dirty="0" smtClean="0"/>
              <a:t>は含まず）</a:t>
            </a:r>
            <a:endParaRPr lang="en-US" altLang="ja-JP" sz="32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72" y="1905000"/>
            <a:ext cx="700127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2667000" y="342899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01144" y="325482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45720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6200" y="4408714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42116" y="4234542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98032" y="40712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53200" y="3984172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04256" y="3135086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513114" y="385354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30830" y="5366658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53944" y="456111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36228" y="303711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05600" y="2307770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86" y="1752600"/>
            <a:ext cx="5097914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</a:t>
            </a:r>
            <a:r>
              <a:rPr lang="en-US" altLang="ja-JP" sz="3200" dirty="0"/>
              <a:t>8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5297556" y="44196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3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8885"/>
            <a:ext cx="519112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9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3701144" y="615894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112" y="1752601"/>
            <a:ext cx="511508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10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6463748" y="33925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3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11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524000"/>
            <a:ext cx="531619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916556" y="218329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1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84665"/>
            <a:ext cx="5334000" cy="528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021496" y="2027583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12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73959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1"/>
            <a:ext cx="516851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6566452" y="386300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13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80819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524000"/>
            <a:ext cx="5297087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14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5675244" y="63643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3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21107"/>
            <a:ext cx="5257800" cy="523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15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6854687" y="411365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0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64987"/>
            <a:ext cx="5181600" cy="519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733800" y="64008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16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72596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51279"/>
            <a:ext cx="5170626" cy="520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17</a:t>
            </a:r>
            <a:r>
              <a:rPr lang="ja-JP" altLang="en-US" sz="3200" dirty="0" smtClean="0"/>
              <a:t>（これで最後）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33074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742526"/>
            <a:ext cx="5095875" cy="508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2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201957" y="4101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37692" y="3732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3880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8535" y="4623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40496" y="351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86849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57116" y="40661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65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590800"/>
            <a:ext cx="80482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もっと広い領域に挑戦</a:t>
            </a:r>
            <a:endParaRPr lang="en-US" altLang="ja-JP" sz="4400" dirty="0" smtClean="0"/>
          </a:p>
          <a:p>
            <a:pPr algn="ctr"/>
            <a:r>
              <a:rPr lang="en-US" sz="4400" dirty="0" smtClean="0"/>
              <a:t>San Francisco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kde_feature_e.xml</a:t>
            </a:r>
          </a:p>
        </p:txBody>
      </p:sp>
    </p:spTree>
    <p:extLst>
      <p:ext uri="{BB962C8B-B14F-4D97-AF65-F5344CB8AC3E}">
        <p14:creationId xmlns:p14="http://schemas.microsoft.com/office/powerpoint/2010/main" val="905412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4002373" cy="382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38" y="1828800"/>
            <a:ext cx="5271962" cy="500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523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"/>
            <a:ext cx="641631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4114800" y="4267200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1143000" y="4267200"/>
            <a:ext cx="29718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836710" y="2752628"/>
            <a:ext cx="254523" cy="15271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114800" y="3962400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91000" y="4267200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52900" y="4648200"/>
            <a:ext cx="1143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019800" y="2362200"/>
            <a:ext cx="267878" cy="15876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64897" y="3924300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87678" y="3676454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638746" y="1480008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868918" y="2489071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168166" y="2790334"/>
            <a:ext cx="1640263" cy="2168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341097" y="4279769"/>
            <a:ext cx="97410" cy="6410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383517" y="4025245"/>
            <a:ext cx="1610413" cy="2305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952107" y="5230305"/>
            <a:ext cx="3267959" cy="5483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249132" y="4928648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239312" y="5262513"/>
            <a:ext cx="238420" cy="13268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986021" y="2083324"/>
            <a:ext cx="45564" cy="3393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048080" y="2132423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618375" y="2422689"/>
            <a:ext cx="395926" cy="471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1973345" y="1754957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174843" y="3007151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403131" y="1218023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97952" y="2502424"/>
            <a:ext cx="67557" cy="2596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973345" y="1486292"/>
            <a:ext cx="1640263" cy="2168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663101" y="1227450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442354" y="227814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438507" y="4657627"/>
            <a:ext cx="1610413" cy="2305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438507" y="4953000"/>
            <a:ext cx="292231" cy="1664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835192" y="1140643"/>
            <a:ext cx="131977" cy="9257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011944" y="1832336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031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88" y="1228725"/>
            <a:ext cx="5657850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-13195"/>
            <a:ext cx="79672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いや</a:t>
            </a:r>
            <a:r>
              <a:rPr lang="ja-JP" altLang="en-US" sz="3200" dirty="0" smtClean="0"/>
              <a:t>な結果。</a:t>
            </a:r>
            <a:endParaRPr lang="en-US" altLang="ja-JP" sz="3200" dirty="0" smtClean="0"/>
          </a:p>
          <a:p>
            <a:r>
              <a:rPr lang="ja-JP" altLang="en-US" sz="3200" dirty="0"/>
              <a:t>既</a:t>
            </a:r>
            <a:r>
              <a:rPr lang="ja-JP" altLang="en-US" sz="3200" dirty="0" smtClean="0"/>
              <a:t>存のエッジを、さらに分割させてはいけない</a:t>
            </a:r>
            <a:endParaRPr lang="en-US" altLang="ja-JP" sz="3200" dirty="0" smtClean="0"/>
          </a:p>
          <a:p>
            <a:r>
              <a:rPr lang="ja-JP" altLang="en-US" sz="3200" dirty="0"/>
              <a:t>ということか？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232612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93575"/>
            <a:ext cx="5257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84064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というわけで、対処結果。</a:t>
            </a:r>
            <a:endParaRPr lang="en-US" altLang="ja-JP" sz="3200" dirty="0" smtClean="0"/>
          </a:p>
          <a:p>
            <a:r>
              <a:rPr lang="ja-JP" altLang="en-US" sz="3200" dirty="0"/>
              <a:t>１ステッ</a:t>
            </a:r>
            <a:r>
              <a:rPr lang="ja-JP" altLang="en-US" sz="3200" dirty="0" smtClean="0"/>
              <a:t>プ毎に、詳細をチェックする必要がある。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52860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4005"/>
            <a:ext cx="18447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24" y="234003"/>
            <a:ext cx="1832751" cy="182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4004"/>
            <a:ext cx="1846284" cy="183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4005"/>
            <a:ext cx="1844736" cy="184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6" y="2339400"/>
            <a:ext cx="1854727" cy="184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24" y="2337405"/>
            <a:ext cx="1832751" cy="184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28592"/>
            <a:ext cx="1846284" cy="186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379" y="2339400"/>
            <a:ext cx="1799709" cy="184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95800"/>
            <a:ext cx="1828800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575" y="4500562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067" y="4505325"/>
            <a:ext cx="1809750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492609"/>
            <a:ext cx="1798088" cy="179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573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-13195"/>
            <a:ext cx="82429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原因：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の頂点をシードにしていたため。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　やはり、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は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にするべき。</a:t>
            </a:r>
            <a:endParaRPr lang="en-US" altLang="ja-JP" sz="3200" dirty="0" smtClean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057400"/>
            <a:ext cx="3352800" cy="318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2390481" y="3143054"/>
            <a:ext cx="180832" cy="18083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40" y="1752599"/>
            <a:ext cx="4495800" cy="456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7400" y="63202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対応結果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07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領域</a:t>
            </a:r>
            <a:r>
              <a:rPr lang="ja-JP" altLang="en-US" sz="3200" dirty="0" smtClean="0"/>
              <a:t>の</a:t>
            </a:r>
            <a:r>
              <a:rPr lang="ja-JP" altLang="en-US" sz="3200" dirty="0"/>
              <a:t>広</a:t>
            </a:r>
            <a:r>
              <a:rPr lang="ja-JP" altLang="en-US" sz="3200" dirty="0" smtClean="0"/>
              <a:t>さが同じ程度なら、完全に同じ道路網を再現できる。領域が、もっと広い場合は、どうなるか？</a:t>
            </a:r>
            <a:endParaRPr lang="en-US" altLang="ja-JP" sz="3200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513397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2"/>
          <p:cNvSpPr/>
          <p:nvPr/>
        </p:nvSpPr>
        <p:spPr>
          <a:xfrm>
            <a:off x="4647414" y="3120272"/>
            <a:ext cx="1951349" cy="1677971"/>
          </a:xfrm>
          <a:custGeom>
            <a:avLst/>
            <a:gdLst>
              <a:gd name="connsiteX0" fmla="*/ 0 w 1951349"/>
              <a:gd name="connsiteY0" fmla="*/ 188536 h 1677971"/>
              <a:gd name="connsiteX1" fmla="*/ 1376314 w 1951349"/>
              <a:gd name="connsiteY1" fmla="*/ 0 h 1677971"/>
              <a:gd name="connsiteX2" fmla="*/ 1838227 w 1951349"/>
              <a:gd name="connsiteY2" fmla="*/ 18854 h 1677971"/>
              <a:gd name="connsiteX3" fmla="*/ 1951349 w 1951349"/>
              <a:gd name="connsiteY3" fmla="*/ 1564850 h 1677971"/>
              <a:gd name="connsiteX4" fmla="*/ 669304 w 1951349"/>
              <a:gd name="connsiteY4" fmla="*/ 1677971 h 1677971"/>
              <a:gd name="connsiteX5" fmla="*/ 782425 w 1951349"/>
              <a:gd name="connsiteY5" fmla="*/ 1065229 h 1677971"/>
              <a:gd name="connsiteX6" fmla="*/ 725864 w 1951349"/>
              <a:gd name="connsiteY6" fmla="*/ 772998 h 1677971"/>
              <a:gd name="connsiteX7" fmla="*/ 160256 w 1951349"/>
              <a:gd name="connsiteY7" fmla="*/ 904973 h 1677971"/>
              <a:gd name="connsiteX8" fmla="*/ 0 w 1951349"/>
              <a:gd name="connsiteY8" fmla="*/ 188536 h 167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1349" h="1677971">
                <a:moveTo>
                  <a:pt x="0" y="188536"/>
                </a:moveTo>
                <a:lnTo>
                  <a:pt x="1376314" y="0"/>
                </a:lnTo>
                <a:lnTo>
                  <a:pt x="1838227" y="18854"/>
                </a:lnTo>
                <a:lnTo>
                  <a:pt x="1951349" y="1564850"/>
                </a:lnTo>
                <a:lnTo>
                  <a:pt x="669304" y="1677971"/>
                </a:lnTo>
                <a:lnTo>
                  <a:pt x="782425" y="1065229"/>
                </a:lnTo>
                <a:lnTo>
                  <a:pt x="725864" y="772998"/>
                </a:lnTo>
                <a:lnTo>
                  <a:pt x="160256" y="904973"/>
                </a:lnTo>
                <a:lnTo>
                  <a:pt x="0" y="188536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91200" y="4798243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オリジナルと同じ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03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264" y="2590800"/>
            <a:ext cx="79121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２種類のパターンに挑戦</a:t>
            </a:r>
            <a:endParaRPr lang="en-US" altLang="ja-JP" sz="4400" dirty="0" smtClean="0"/>
          </a:p>
          <a:p>
            <a:pPr algn="ctr"/>
            <a:r>
              <a:rPr lang="en-US" sz="4400" dirty="0" smtClean="0"/>
              <a:t>San Francisco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kde_feature_f.xml</a:t>
            </a:r>
          </a:p>
        </p:txBody>
      </p:sp>
    </p:spTree>
    <p:extLst>
      <p:ext uri="{BB962C8B-B14F-4D97-AF65-F5344CB8AC3E}">
        <p14:creationId xmlns:p14="http://schemas.microsoft.com/office/powerpoint/2010/main" val="792966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２方</a:t>
            </a:r>
            <a:r>
              <a:rPr lang="ja-JP" altLang="en-US" sz="3200" dirty="0" smtClean="0"/>
              <a:t>向のグリッドだと、どうなる？</a:t>
            </a:r>
            <a:endParaRPr lang="en-US" altLang="ja-JP" sz="3200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98" y="1219200"/>
            <a:ext cx="528637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9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96761"/>
            <a:ext cx="5105400" cy="506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3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01957" y="4101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37692" y="3732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6114" y="4101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8535" y="4623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40496" y="351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6849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7116" y="40661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37473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80252" y="3900135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8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1304925"/>
            <a:ext cx="5553075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一</a:t>
            </a:r>
            <a:r>
              <a:rPr lang="ja-JP" altLang="en-US" sz="3200" dirty="0" smtClean="0"/>
              <a:t>方のグリッドはまあまあの結果だが。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⇒　シードを複数使用して、両方のグリッド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　　パターンがきれになるようにするべきでは？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177517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7141" y="2590800"/>
            <a:ext cx="68483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もっと複雑なパターンに挑戦</a:t>
            </a:r>
            <a:endParaRPr lang="en-US" altLang="ja-JP" sz="4400" dirty="0" smtClean="0"/>
          </a:p>
          <a:p>
            <a:pPr algn="ctr"/>
            <a:r>
              <a:rPr lang="en-US" sz="4400" dirty="0" err="1" smtClean="0"/>
              <a:t>Brazilia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kde_feature_g.xml</a:t>
            </a:r>
          </a:p>
        </p:txBody>
      </p:sp>
    </p:spTree>
    <p:extLst>
      <p:ext uri="{BB962C8B-B14F-4D97-AF65-F5344CB8AC3E}">
        <p14:creationId xmlns:p14="http://schemas.microsoft.com/office/powerpoint/2010/main" val="3251300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3886200" cy="385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76353"/>
            <a:ext cx="5241303" cy="477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344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410200" cy="541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まあまあの結果だが、詳細をチェックする必要がありそうだ。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755042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37936"/>
            <a:ext cx="1509712" cy="1500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37936"/>
            <a:ext cx="1489373" cy="148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そもそも</a:t>
            </a:r>
            <a:r>
              <a:rPr lang="ja-JP" altLang="en-US" sz="3200" dirty="0" smtClean="0"/>
              <a:t>、カーネルがお</a:t>
            </a:r>
            <a:r>
              <a:rPr lang="ja-JP" altLang="en-US" sz="3200" dirty="0" smtClean="0"/>
              <a:t>か</a:t>
            </a:r>
            <a:r>
              <a:rPr lang="ja-JP" altLang="en-US" sz="3200" dirty="0"/>
              <a:t>しい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3149025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もともとの</a:t>
            </a:r>
            <a:r>
              <a:rPr lang="en-US" altLang="ja-JP" sz="3200" dirty="0" smtClean="0"/>
              <a:t>GSM</a:t>
            </a:r>
            <a:r>
              <a:rPr lang="ja-JP" altLang="en-US" sz="3200" dirty="0" smtClean="0"/>
              <a:t>ファイルで、道路が二重になってた。</a:t>
            </a:r>
            <a:endParaRPr lang="en-US" altLang="ja-JP" sz="3200" dirty="0" smtClean="0"/>
          </a:p>
          <a:p>
            <a:r>
              <a:rPr lang="ja-JP" altLang="en-US" sz="3200" dirty="0"/>
              <a:t>やはり</a:t>
            </a:r>
            <a:r>
              <a:rPr lang="ja-JP" altLang="en-US" sz="3200" dirty="0" smtClean="0"/>
              <a:t>、この問題は、いろいろ面倒だ。。。</a:t>
            </a:r>
            <a:endParaRPr lang="en-US" altLang="ja-JP" sz="3200" dirty="0" smtClean="0"/>
          </a:p>
          <a:p>
            <a:r>
              <a:rPr lang="ja-JP" altLang="en-US" sz="3200" dirty="0"/>
              <a:t>手</a:t>
            </a:r>
            <a:r>
              <a:rPr lang="ja-JP" altLang="en-US" sz="3200" dirty="0" smtClean="0"/>
              <a:t>動で道路を修正した。</a:t>
            </a:r>
            <a:endParaRPr lang="en-US" altLang="ja-JP" sz="3200" dirty="0" smtClean="0"/>
          </a:p>
          <a:p>
            <a:r>
              <a:rPr lang="ja-JP" altLang="en-US" sz="3200" dirty="0" smtClean="0"/>
              <a:t>修</a:t>
            </a:r>
            <a:r>
              <a:rPr lang="ja-JP" altLang="en-US" sz="3200" dirty="0" smtClean="0"/>
              <a:t>正後⇒ </a:t>
            </a:r>
            <a:r>
              <a:rPr lang="en-US" altLang="ja-JP" sz="3200" dirty="0" smtClean="0"/>
              <a:t>kde_feature_g2.xml</a:t>
            </a:r>
          </a:p>
        </p:txBody>
      </p:sp>
    </p:spTree>
    <p:extLst>
      <p:ext uri="{BB962C8B-B14F-4D97-AF65-F5344CB8AC3E}">
        <p14:creationId xmlns:p14="http://schemas.microsoft.com/office/powerpoint/2010/main" val="3210585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1652587" cy="164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再</a:t>
            </a:r>
            <a:r>
              <a:rPr lang="ja-JP" altLang="en-US" sz="3200" dirty="0" smtClean="0"/>
              <a:t>度、１ステップ毎の調査（</a:t>
            </a:r>
            <a:r>
              <a:rPr lang="en-US" altLang="ja-JP" sz="3200" dirty="0" smtClean="0"/>
              <a:t>kde_feature_g2.xml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55685"/>
            <a:ext cx="1658628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48541"/>
            <a:ext cx="1669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57256"/>
            <a:ext cx="1669400" cy="1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859170"/>
            <a:ext cx="1658628" cy="165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77" y="2819400"/>
            <a:ext cx="1652587" cy="164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804079"/>
            <a:ext cx="1658627" cy="167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19399"/>
            <a:ext cx="1635198" cy="164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04079"/>
            <a:ext cx="166579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861" y="2819400"/>
            <a:ext cx="167996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861" y="4876800"/>
            <a:ext cx="1621163" cy="16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97252" y="5518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・・・・・・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46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057400"/>
            <a:ext cx="4563099" cy="460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広い領域だと。。。あまり変わらない。</a:t>
            </a:r>
            <a:endParaRPr lang="en-US" altLang="ja-JP" sz="3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3469566" cy="347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886200" y="3398971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6705600" y="27432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29400" y="2133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29600" y="298751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458200" y="359711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77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細かいバグ：</a:t>
            </a:r>
            <a:endParaRPr lang="en-US" altLang="ja-JP" sz="3200" dirty="0" smtClean="0"/>
          </a:p>
          <a:p>
            <a:r>
              <a:rPr lang="ja-JP" altLang="en-US" sz="3200" dirty="0"/>
              <a:t>なぜ</a:t>
            </a:r>
            <a:r>
              <a:rPr lang="ja-JP" altLang="en-US" sz="3200" dirty="0" smtClean="0"/>
              <a:t>、左方向の短いエッジが生成されないのか？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95400" y="5978891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31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5996370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32</a:t>
            </a:r>
            <a:endParaRPr lang="en-US" sz="2000" dirty="0"/>
          </a:p>
        </p:txBody>
      </p:sp>
      <p:sp>
        <p:nvSpPr>
          <p:cNvPr id="2" name="Oval 1"/>
          <p:cNvSpPr/>
          <p:nvPr/>
        </p:nvSpPr>
        <p:spPr>
          <a:xfrm>
            <a:off x="5771562" y="35814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49841"/>
            <a:ext cx="3784141" cy="381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9841"/>
            <a:ext cx="3812809" cy="381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5715000" y="35052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15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1897" y="5619690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29</a:t>
            </a:r>
            <a:endParaRPr 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76290"/>
            <a:ext cx="408736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00644"/>
            <a:ext cx="413554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72200" y="5572035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30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依然とし</a:t>
            </a:r>
            <a:r>
              <a:rPr lang="ja-JP" altLang="en-US" sz="3200" dirty="0" smtClean="0"/>
              <a:t>て</a:t>
            </a:r>
            <a:r>
              <a:rPr lang="ja-JP" altLang="en-US" sz="3200" dirty="0"/>
              <a:t>、</a:t>
            </a:r>
            <a:r>
              <a:rPr lang="ja-JP" altLang="en-US" sz="3200" dirty="0" smtClean="0"/>
              <a:t>バグ：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484167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原因：</a:t>
            </a:r>
            <a:endParaRPr lang="en-US" altLang="ja-JP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5328365" y="1219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23365" y="1371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3" idx="2"/>
            <a:endCxn id="4" idx="6"/>
          </p:cNvCxnSpPr>
          <p:nvPr/>
        </p:nvCxnSpPr>
        <p:spPr>
          <a:xfrm flipH="1">
            <a:off x="3575765" y="1295400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 flipH="1">
            <a:off x="2432767" y="1501682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479113" y="1491006"/>
            <a:ext cx="2846895" cy="695993"/>
          </a:xfrm>
          <a:custGeom>
            <a:avLst/>
            <a:gdLst>
              <a:gd name="connsiteX0" fmla="*/ 0 w 2846895"/>
              <a:gd name="connsiteY0" fmla="*/ 311085 h 695993"/>
              <a:gd name="connsiteX1" fmla="*/ 622170 w 2846895"/>
              <a:gd name="connsiteY1" fmla="*/ 688157 h 695993"/>
              <a:gd name="connsiteX2" fmla="*/ 2846895 w 2846895"/>
              <a:gd name="connsiteY2" fmla="*/ 0 h 6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6895" h="695993">
                <a:moveTo>
                  <a:pt x="0" y="311085"/>
                </a:moveTo>
                <a:cubicBezTo>
                  <a:pt x="73844" y="525544"/>
                  <a:pt x="147688" y="740004"/>
                  <a:pt x="622170" y="688157"/>
                </a:cubicBezTo>
                <a:cubicBezTo>
                  <a:pt x="1096652" y="636310"/>
                  <a:pt x="1971773" y="318155"/>
                  <a:pt x="2846895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81200" y="2186999"/>
            <a:ext cx="384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この点が、この点に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してしまった。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2971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対応</a:t>
            </a:r>
            <a:r>
              <a:rPr lang="ja-JP" altLang="en-US" sz="3200" dirty="0" smtClean="0"/>
              <a:t>：</a:t>
            </a:r>
            <a:endParaRPr lang="en-US" altLang="ja-JP" sz="3200" dirty="0" smtClean="0"/>
          </a:p>
        </p:txBody>
      </p:sp>
      <p:sp>
        <p:nvSpPr>
          <p:cNvPr id="18" name="Oval 17"/>
          <p:cNvSpPr/>
          <p:nvPr/>
        </p:nvSpPr>
        <p:spPr>
          <a:xfrm>
            <a:off x="5328365" y="437786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23365" y="453026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2"/>
            <a:endCxn id="19" idx="6"/>
          </p:cNvCxnSpPr>
          <p:nvPr/>
        </p:nvCxnSpPr>
        <p:spPr>
          <a:xfrm flipH="1">
            <a:off x="3575765" y="4454069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3"/>
          </p:cNvCxnSpPr>
          <p:nvPr/>
        </p:nvCxnSpPr>
        <p:spPr>
          <a:xfrm flipH="1">
            <a:off x="2432767" y="4660351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19200" y="5345668"/>
            <a:ext cx="460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内</a:t>
            </a:r>
            <a:r>
              <a:rPr lang="ja-JP" altLang="en-US" dirty="0" smtClean="0"/>
              <a:t>積</a:t>
            </a:r>
            <a:r>
              <a:rPr lang="en-US" altLang="ja-JP" dirty="0" smtClean="0"/>
              <a:t>&gt;0</a:t>
            </a:r>
            <a:r>
              <a:rPr lang="ja-JP" altLang="en-US" dirty="0" smtClean="0"/>
              <a:t>の頂点にのみ、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できるようにする。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209800" y="430166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988768" y="4487159"/>
            <a:ext cx="349079" cy="404089"/>
          </a:xfrm>
          <a:custGeom>
            <a:avLst/>
            <a:gdLst>
              <a:gd name="connsiteX0" fmla="*/ 349079 w 349079"/>
              <a:gd name="connsiteY0" fmla="*/ 395926 h 404089"/>
              <a:gd name="connsiteX1" fmla="*/ 226531 w 349079"/>
              <a:gd name="connsiteY1" fmla="*/ 395926 h 404089"/>
              <a:gd name="connsiteX2" fmla="*/ 288 w 349079"/>
              <a:gd name="connsiteY2" fmla="*/ 311084 h 404089"/>
              <a:gd name="connsiteX3" fmla="*/ 188824 w 349079"/>
              <a:gd name="connsiteY3" fmla="*/ 0 h 40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079" h="404089">
                <a:moveTo>
                  <a:pt x="349079" y="395926"/>
                </a:moveTo>
                <a:cubicBezTo>
                  <a:pt x="316871" y="402996"/>
                  <a:pt x="284663" y="410066"/>
                  <a:pt x="226531" y="395926"/>
                </a:cubicBezTo>
                <a:cubicBezTo>
                  <a:pt x="168399" y="381786"/>
                  <a:pt x="6572" y="377072"/>
                  <a:pt x="288" y="311084"/>
                </a:cubicBezTo>
                <a:cubicBezTo>
                  <a:pt x="-5996" y="245096"/>
                  <a:pt x="91414" y="122548"/>
                  <a:pt x="188824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330643" y="4384153"/>
            <a:ext cx="1147848" cy="20670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1430"/>
            <a:ext cx="5172997" cy="511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</a:t>
            </a:r>
            <a:r>
              <a:rPr lang="en-US" altLang="ja-JP" sz="3200" dirty="0"/>
              <a:t>4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68019" y="4134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3754" y="3765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7662" y="3913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68019" y="4840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6558" y="3544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2911" y="2547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3178" y="40992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00800" y="37473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461561" y="458943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98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同様</a:t>
            </a:r>
            <a:r>
              <a:rPr lang="ja-JP" altLang="en-US" sz="3200" dirty="0" smtClean="0"/>
              <a:t>の</a:t>
            </a:r>
            <a:r>
              <a:rPr lang="ja-JP" altLang="en-US" sz="3200" dirty="0"/>
              <a:t>問</a:t>
            </a:r>
            <a:r>
              <a:rPr lang="ja-JP" altLang="en-US" sz="3200" dirty="0" smtClean="0"/>
              <a:t>題が、エッジへのスナップでもある。</a:t>
            </a:r>
            <a:endParaRPr lang="en-US" altLang="ja-JP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5328365" y="762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23365" y="914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3" idx="2"/>
            <a:endCxn id="4" idx="6"/>
          </p:cNvCxnSpPr>
          <p:nvPr/>
        </p:nvCxnSpPr>
        <p:spPr>
          <a:xfrm flipH="1">
            <a:off x="3575765" y="838200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3"/>
          </p:cNvCxnSpPr>
          <p:nvPr/>
        </p:nvCxnSpPr>
        <p:spPr>
          <a:xfrm flipH="1">
            <a:off x="2432767" y="1044482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8562" y="1629993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この点が、このエッジに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してしまった。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971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対応</a:t>
            </a:r>
            <a:r>
              <a:rPr lang="ja-JP" altLang="en-US" sz="3200" dirty="0" smtClean="0"/>
              <a:t>：</a:t>
            </a:r>
            <a:endParaRPr lang="en-US" altLang="ja-JP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5345668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エッジの近接点との内積</a:t>
            </a:r>
            <a:r>
              <a:rPr lang="en-US" altLang="ja-JP" dirty="0" smtClean="0"/>
              <a:t>&gt;0</a:t>
            </a:r>
            <a:r>
              <a:rPr lang="ja-JP" altLang="en-US" dirty="0" smtClean="0"/>
              <a:t>の場合のみ、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できるようにする。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219035" y="265458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288437" y="871979"/>
            <a:ext cx="113122" cy="1885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2507530" y="1291472"/>
            <a:ext cx="2790334" cy="207390"/>
          </a:xfrm>
          <a:custGeom>
            <a:avLst/>
            <a:gdLst>
              <a:gd name="connsiteX0" fmla="*/ 0 w 2790334"/>
              <a:gd name="connsiteY0" fmla="*/ 0 h 207390"/>
              <a:gd name="connsiteX1" fmla="*/ 942680 w 2790334"/>
              <a:gd name="connsiteY1" fmla="*/ 94268 h 207390"/>
              <a:gd name="connsiteX2" fmla="*/ 2790334 w 2790334"/>
              <a:gd name="connsiteY2" fmla="*/ 207390 h 20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334" h="207390">
                <a:moveTo>
                  <a:pt x="0" y="0"/>
                </a:moveTo>
                <a:cubicBezTo>
                  <a:pt x="238812" y="29851"/>
                  <a:pt x="477624" y="59703"/>
                  <a:pt x="942680" y="94268"/>
                </a:cubicBezTo>
                <a:cubicBezTo>
                  <a:pt x="1407736" y="128833"/>
                  <a:pt x="2099035" y="168111"/>
                  <a:pt x="2790334" y="20739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333998" y="367001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28998" y="382241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2"/>
            <a:endCxn id="30" idx="6"/>
          </p:cNvCxnSpPr>
          <p:nvPr/>
        </p:nvCxnSpPr>
        <p:spPr>
          <a:xfrm flipH="1">
            <a:off x="3581398" y="3746213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3"/>
          </p:cNvCxnSpPr>
          <p:nvPr/>
        </p:nvCxnSpPr>
        <p:spPr>
          <a:xfrm flipH="1">
            <a:off x="2438400" y="3952495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24668" y="5562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5294070" y="3779992"/>
            <a:ext cx="113122" cy="1885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16198" y="3912124"/>
            <a:ext cx="1866507" cy="48076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2931736" y="4138367"/>
            <a:ext cx="1159497" cy="1131382"/>
          </a:xfrm>
          <a:custGeom>
            <a:avLst/>
            <a:gdLst>
              <a:gd name="connsiteX0" fmla="*/ 0 w 1159497"/>
              <a:gd name="connsiteY0" fmla="*/ 0 h 1131382"/>
              <a:gd name="connsiteX1" fmla="*/ 339365 w 1159497"/>
              <a:gd name="connsiteY1" fmla="*/ 1131217 h 1131382"/>
              <a:gd name="connsiteX2" fmla="*/ 1159497 w 1159497"/>
              <a:gd name="connsiteY2" fmla="*/ 65988 h 113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9497" h="1131382">
                <a:moveTo>
                  <a:pt x="0" y="0"/>
                </a:moveTo>
                <a:cubicBezTo>
                  <a:pt x="73058" y="560109"/>
                  <a:pt x="146116" y="1120219"/>
                  <a:pt x="339365" y="1131217"/>
                </a:cubicBezTo>
                <a:cubicBezTo>
                  <a:pt x="532614" y="1142215"/>
                  <a:pt x="846055" y="604101"/>
                  <a:pt x="1159497" y="65988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233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6760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Edge grow</a:t>
            </a:r>
            <a:r>
              <a:rPr lang="ja-JP" altLang="en-US" sz="3200" dirty="0"/>
              <a:t>におけ</a:t>
            </a:r>
            <a:r>
              <a:rPr lang="ja-JP" altLang="en-US" sz="3200" dirty="0" smtClean="0"/>
              <a:t>る注意すべきケース：</a:t>
            </a:r>
            <a:endParaRPr lang="en-US" altLang="ja-JP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4353" y="1159565"/>
            <a:ext cx="3935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１）　他のエッジと交差</a:t>
            </a:r>
            <a:endParaRPr lang="en-US" altLang="ja-JP" sz="32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13292" y="2895600"/>
            <a:ext cx="1191908" cy="190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292087" y="3564835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74635" y="421750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868727" y="2922104"/>
            <a:ext cx="1191908" cy="190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5847522" y="3922644"/>
            <a:ext cx="1617160" cy="410816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495800" y="34290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07964" y="38331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50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7082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２</a:t>
            </a:r>
            <a:r>
              <a:rPr lang="ja-JP" altLang="en-US" sz="3200" dirty="0" smtClean="0"/>
              <a:t>）　当該頂点から出る他のエッジと交差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495800" y="34290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292087" y="3564835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98713" y="3790122"/>
            <a:ext cx="2358887" cy="503582"/>
          </a:xfrm>
          <a:custGeom>
            <a:avLst/>
            <a:gdLst>
              <a:gd name="connsiteX0" fmla="*/ 0 w 2358887"/>
              <a:gd name="connsiteY0" fmla="*/ 503582 h 503582"/>
              <a:gd name="connsiteX1" fmla="*/ 1232452 w 2358887"/>
              <a:gd name="connsiteY1" fmla="*/ 0 h 503582"/>
              <a:gd name="connsiteX2" fmla="*/ 2358887 w 2358887"/>
              <a:gd name="connsiteY2" fmla="*/ 331304 h 50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8887" h="503582">
                <a:moveTo>
                  <a:pt x="0" y="503582"/>
                </a:moveTo>
                <a:lnTo>
                  <a:pt x="1232452" y="0"/>
                </a:lnTo>
                <a:lnTo>
                  <a:pt x="2358887" y="33130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62600" y="422081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635487" y="3594652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0426" y="4896678"/>
            <a:ext cx="2997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エッ</a:t>
            </a:r>
            <a:r>
              <a:rPr lang="ja-JP" altLang="en-US" sz="2000" dirty="0" smtClean="0"/>
              <a:t>ジの</a:t>
            </a:r>
            <a:r>
              <a:rPr lang="en-US" altLang="ja-JP" sz="2000" dirty="0" smtClean="0"/>
              <a:t>grow</a:t>
            </a:r>
            <a:r>
              <a:rPr lang="ja-JP" altLang="en-US" sz="2000" dirty="0" smtClean="0"/>
              <a:t>をキャンセル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1727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3768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３</a:t>
            </a:r>
            <a:r>
              <a:rPr lang="ja-JP" altLang="en-US" sz="3200" dirty="0" smtClean="0"/>
              <a:t>）　他の頂点に近い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379637" y="32004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95400" y="3024808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124200" y="294860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67400" y="42141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943600" y="3048000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772400" y="2971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00800" y="4324290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Snap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12" name="Straight Arrow Connector 11"/>
          <p:cNvCxnSpPr>
            <a:endCxn id="10" idx="2"/>
          </p:cNvCxnSpPr>
          <p:nvPr/>
        </p:nvCxnSpPr>
        <p:spPr>
          <a:xfrm flipV="1">
            <a:off x="5936976" y="3048000"/>
            <a:ext cx="1835424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835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398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４</a:t>
            </a:r>
            <a:r>
              <a:rPr lang="ja-JP" altLang="en-US" sz="3200" dirty="0" smtClean="0"/>
              <a:t>）　他のエッジに近い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379637" y="32004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95400" y="3024808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24200" y="236220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01000" y="1043608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096000" y="29187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172200" y="1752600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928112" y="171284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 flipV="1">
            <a:off x="6172200" y="1789044"/>
            <a:ext cx="1755912" cy="118275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285" y="3111716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Snap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001000" y="381000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96000" y="568518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172200" y="4555436"/>
            <a:ext cx="1447800" cy="118275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928112" y="447923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00800" y="58781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Connect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25" name="Straight Arrow Connector 24"/>
          <p:cNvCxnSpPr>
            <a:endCxn id="22" idx="2"/>
          </p:cNvCxnSpPr>
          <p:nvPr/>
        </p:nvCxnSpPr>
        <p:spPr>
          <a:xfrm>
            <a:off x="7620000" y="4555436"/>
            <a:ext cx="30811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25212" y="3790890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どっち？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15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1"/>
            <a:ext cx="494270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5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97441" y="4240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3176" y="3871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7084" y="4019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84019" y="4762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50619" y="343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82333" y="2654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4205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77000" y="32840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181600" y="369034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502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6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7471" y="4240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3206" y="3871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7114" y="4019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4049" y="4762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96010" y="3650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8714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12630" y="4205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36557" y="2133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62496" y="2882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00" y="32840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200400" y="27067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カーネルを選択する際、エッジのフィッティング度に加えて、元の相対座標を考慮している。</a:t>
            </a:r>
            <a:endParaRPr lang="en-US" altLang="ja-JP" sz="3200" dirty="0" smtClean="0"/>
          </a:p>
          <a:p>
            <a:r>
              <a:rPr lang="ja-JP" altLang="en-US" sz="3200" dirty="0"/>
              <a:t>しかし</a:t>
            </a:r>
            <a:r>
              <a:rPr lang="ja-JP" altLang="en-US" sz="3200" dirty="0" smtClean="0"/>
              <a:t>、ユーザが選択した領域が、元の領域より広い場合、たとえば、元の領域の範囲を左方向に超えた場所は、一番左のカーネルが選択され続けるという現象が発生してしまう。</a:t>
            </a:r>
            <a:endParaRPr lang="en-US" altLang="ja-JP" sz="3200" dirty="0" smtClean="0"/>
          </a:p>
          <a:p>
            <a:r>
              <a:rPr lang="ja-JP" altLang="en-US" sz="3200" dirty="0"/>
              <a:t>そこで</a:t>
            </a:r>
            <a:r>
              <a:rPr lang="ja-JP" altLang="en-US" sz="3200" dirty="0" smtClean="0"/>
              <a:t>、一つ前に選択されたエッジからの相対座標を使用することにした。</a:t>
            </a:r>
            <a:endParaRPr lang="en-US" altLang="ja-JP" sz="3200" dirty="0" smtClean="0"/>
          </a:p>
          <a:p>
            <a:r>
              <a:rPr lang="ja-JP" altLang="en-US" sz="3200" dirty="0"/>
              <a:t>さらに</a:t>
            </a:r>
            <a:r>
              <a:rPr lang="ja-JP" altLang="en-US" sz="3200" dirty="0" smtClean="0"/>
              <a:t>、その座標が、元の領域の範囲外の場合は、座標を考慮しないで、エッジのフィッティング度のみでカーネルを選択するようにした。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37280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19249"/>
            <a:ext cx="5181600" cy="522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6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ja-JP" altLang="en-US" sz="3200" dirty="0"/>
              <a:t>とりあえず</a:t>
            </a:r>
            <a:r>
              <a:rPr lang="ja-JP" altLang="en-US" sz="3200" dirty="0" smtClean="0"/>
              <a:t>、ここまでは結果は同じ。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91211" y="4121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26946" y="3752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70854" y="3900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7789" y="4643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9750" y="3531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84631" y="248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6370" y="4086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70297" y="2014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6236" y="2762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48400" y="37618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00800" y="320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134140" y="264049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19866"/>
            <a:ext cx="5234822" cy="523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7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44219" y="4187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9954" y="3818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23862" y="3966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30797" y="4709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2758" y="3491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9111" y="2601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4038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23305" y="2080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9244" y="2829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20915" y="2265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35984" y="37205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52460" y="3198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48896" y="344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655904" y="35814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5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1030</Words>
  <Application>Microsoft Office PowerPoint</Application>
  <PresentationFormat>On-screen Show (4:3)</PresentationFormat>
  <Paragraphs>185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Computer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171</cp:revision>
  <cp:lastPrinted>2014-02-18T18:24:04Z</cp:lastPrinted>
  <dcterms:created xsi:type="dcterms:W3CDTF">2014-02-17T16:06:50Z</dcterms:created>
  <dcterms:modified xsi:type="dcterms:W3CDTF">2014-02-19T22:04:47Z</dcterms:modified>
</cp:coreProperties>
</file>