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A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70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1" y="928450"/>
            <a:ext cx="4343400" cy="3485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750" y="503383"/>
            <a:ext cx="4334155" cy="4387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905000" y="0"/>
            <a:ext cx="7239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730905" y="4414318"/>
            <a:ext cx="72390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419100" y="1957150"/>
            <a:ext cx="190500" cy="190500"/>
          </a:xfrm>
          <a:prstGeom prst="ellipse">
            <a:avLst/>
          </a:prstGeom>
          <a:solidFill>
            <a:srgbClr val="FF0000"/>
          </a:solidFill>
          <a:ln w="508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00789" y="4431110"/>
            <a:ext cx="3258328" cy="369332"/>
          </a:xfrm>
          <a:prstGeom prst="rect">
            <a:avLst/>
          </a:prstGeom>
          <a:noFill/>
        </p:spPr>
        <p:txBody>
          <a:bodyPr wrap="none" rtlCol="0">
            <a:spAutoFit/>
          </a:bodyPr>
          <a:lstStyle/>
          <a:p>
            <a:r>
              <a:rPr lang="en-US" dirty="0" smtClean="0"/>
              <a:t>(a) The example roads in Tel-Aviv</a:t>
            </a:r>
            <a:endParaRPr lang="en-US" dirty="0"/>
          </a:p>
        </p:txBody>
      </p:sp>
      <p:sp>
        <p:nvSpPr>
          <p:cNvPr id="10" name="TextBox 9"/>
          <p:cNvSpPr txBox="1"/>
          <p:nvPr/>
        </p:nvSpPr>
        <p:spPr>
          <a:xfrm>
            <a:off x="5181600" y="4398844"/>
            <a:ext cx="3214406" cy="369332"/>
          </a:xfrm>
          <a:prstGeom prst="rect">
            <a:avLst/>
          </a:prstGeom>
          <a:noFill/>
        </p:spPr>
        <p:txBody>
          <a:bodyPr wrap="none" rtlCol="0">
            <a:spAutoFit/>
          </a:bodyPr>
          <a:lstStyle/>
          <a:p>
            <a:r>
              <a:rPr lang="en-US" dirty="0" smtClean="0"/>
              <a:t>(b) The result of adaptive fitting.</a:t>
            </a:r>
            <a:endParaRPr lang="en-US" dirty="0"/>
          </a:p>
        </p:txBody>
      </p:sp>
      <p:sp>
        <p:nvSpPr>
          <p:cNvPr id="14" name="Oval 13"/>
          <p:cNvSpPr/>
          <p:nvPr/>
        </p:nvSpPr>
        <p:spPr>
          <a:xfrm>
            <a:off x="5229798" y="1799701"/>
            <a:ext cx="190500" cy="190500"/>
          </a:xfrm>
          <a:prstGeom prst="ellipse">
            <a:avLst/>
          </a:prstGeom>
          <a:solidFill>
            <a:srgbClr val="FF0000"/>
          </a:solidFill>
          <a:ln w="508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899032" y="2631933"/>
            <a:ext cx="190500" cy="190500"/>
          </a:xfrm>
          <a:prstGeom prst="ellipse">
            <a:avLst/>
          </a:prstGeom>
          <a:solidFill>
            <a:srgbClr val="00A000"/>
          </a:solidFill>
          <a:ln w="508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759766" y="3514201"/>
            <a:ext cx="190500" cy="190500"/>
          </a:xfrm>
          <a:prstGeom prst="ellipse">
            <a:avLst/>
          </a:prstGeom>
          <a:solidFill>
            <a:srgbClr val="00A000"/>
          </a:solidFill>
          <a:ln w="508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598385" y="2376250"/>
            <a:ext cx="190500" cy="190500"/>
          </a:xfrm>
          <a:prstGeom prst="ellipse">
            <a:avLst/>
          </a:prstGeom>
          <a:solidFill>
            <a:srgbClr val="0000FF"/>
          </a:solidFill>
          <a:ln w="508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294783" y="1570182"/>
            <a:ext cx="190500" cy="190500"/>
          </a:xfrm>
          <a:prstGeom prst="ellipse">
            <a:avLst/>
          </a:prstGeom>
          <a:solidFill>
            <a:srgbClr val="0000FF"/>
          </a:solidFill>
          <a:ln w="508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103296" y="2169550"/>
                <a:ext cx="853119" cy="369332"/>
              </a:xfrm>
              <a:prstGeom prst="rect">
                <a:avLst/>
              </a:prstGeom>
              <a:noFill/>
            </p:spPr>
            <p:txBody>
              <a:bodyPr wrap="none" rtlCol="0">
                <a:spAutoFit/>
              </a:bodyPr>
              <a:lstStyle/>
              <a:p>
                <a:r>
                  <a:rPr lang="en-US" b="1" dirty="0" smtClean="0"/>
                  <a:t>Seed </a:t>
                </a:r>
                <a14:m>
                  <m:oMath xmlns:m="http://schemas.openxmlformats.org/officeDocument/2006/math">
                    <m:r>
                      <a:rPr lang="en-US" b="1" i="1" smtClean="0">
                        <a:latin typeface="Cambria Math"/>
                      </a:rPr>
                      <m:t>𝑨</m:t>
                    </m:r>
                  </m:oMath>
                </a14:m>
                <a:endParaRPr lang="en-US" b="1" i="1" dirty="0"/>
              </a:p>
            </p:txBody>
          </p:sp>
        </mc:Choice>
        <mc:Fallback xmlns="">
          <p:sp>
            <p:nvSpPr>
              <p:cNvPr id="6" name="TextBox 5"/>
              <p:cNvSpPr txBox="1">
                <a:spLocks noRot="1" noChangeAspect="1" noMove="1" noResize="1" noEditPoints="1" noAdjustHandles="1" noChangeArrowheads="1" noChangeShapeType="1" noTextEdit="1"/>
              </p:cNvSpPr>
              <p:nvPr/>
            </p:nvSpPr>
            <p:spPr>
              <a:xfrm>
                <a:off x="103296" y="2169550"/>
                <a:ext cx="853119" cy="369332"/>
              </a:xfrm>
              <a:prstGeom prst="rect">
                <a:avLst/>
              </a:prstGeom>
              <a:blipFill rotWithShape="1">
                <a:blip r:embed="rId4"/>
                <a:stretch>
                  <a:fillRect l="-6429" t="-833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535017" y="2823084"/>
                <a:ext cx="867545" cy="369332"/>
              </a:xfrm>
              <a:prstGeom prst="rect">
                <a:avLst/>
              </a:prstGeom>
              <a:noFill/>
            </p:spPr>
            <p:txBody>
              <a:bodyPr wrap="none" rtlCol="0">
                <a:spAutoFit/>
              </a:bodyPr>
              <a:lstStyle/>
              <a:p>
                <a:r>
                  <a:rPr lang="en-US" b="1" dirty="0" smtClean="0"/>
                  <a:t>Seed </a:t>
                </a:r>
                <a14:m>
                  <m:oMath xmlns:m="http://schemas.openxmlformats.org/officeDocument/2006/math">
                    <m:r>
                      <a:rPr lang="en-US" b="1" i="1" smtClean="0">
                        <a:latin typeface="Cambria Math"/>
                      </a:rPr>
                      <m:t>𝑩</m:t>
                    </m:r>
                  </m:oMath>
                </a14:m>
                <a:endParaRPr lang="en-US" b="1" i="1" dirty="0"/>
              </a:p>
            </p:txBody>
          </p:sp>
        </mc:Choice>
        <mc:Fallback xmlns="">
          <p:sp>
            <p:nvSpPr>
              <p:cNvPr id="20" name="TextBox 19"/>
              <p:cNvSpPr txBox="1">
                <a:spLocks noRot="1" noChangeAspect="1" noMove="1" noResize="1" noEditPoints="1" noAdjustHandles="1" noChangeArrowheads="1" noChangeShapeType="1" noTextEdit="1"/>
              </p:cNvSpPr>
              <p:nvPr/>
            </p:nvSpPr>
            <p:spPr>
              <a:xfrm>
                <a:off x="1535017" y="2823084"/>
                <a:ext cx="867545" cy="369332"/>
              </a:xfrm>
              <a:prstGeom prst="rect">
                <a:avLst/>
              </a:prstGeom>
              <a:blipFill rotWithShape="1">
                <a:blip r:embed="rId5"/>
                <a:stretch>
                  <a:fillRect l="-6338"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271564" y="2566750"/>
                <a:ext cx="844142" cy="369332"/>
              </a:xfrm>
              <a:prstGeom prst="rect">
                <a:avLst/>
              </a:prstGeom>
              <a:noFill/>
            </p:spPr>
            <p:txBody>
              <a:bodyPr wrap="none" rtlCol="0">
                <a:spAutoFit/>
              </a:bodyPr>
              <a:lstStyle/>
              <a:p>
                <a:r>
                  <a:rPr lang="en-US" b="1" dirty="0" smtClean="0"/>
                  <a:t>Seed </a:t>
                </a:r>
                <a14:m>
                  <m:oMath xmlns:m="http://schemas.openxmlformats.org/officeDocument/2006/math">
                    <m:r>
                      <a:rPr lang="en-US" b="1" i="1" smtClean="0">
                        <a:latin typeface="Cambria Math"/>
                      </a:rPr>
                      <m:t>𝑪</m:t>
                    </m:r>
                  </m:oMath>
                </a14:m>
                <a:endParaRPr lang="en-US" b="1" i="1" dirty="0"/>
              </a:p>
            </p:txBody>
          </p:sp>
        </mc:Choice>
        <mc:Fallback xmlns="">
          <p:sp>
            <p:nvSpPr>
              <p:cNvPr id="21" name="TextBox 20"/>
              <p:cNvSpPr txBox="1">
                <a:spLocks noRot="1" noChangeAspect="1" noMove="1" noResize="1" noEditPoints="1" noAdjustHandles="1" noChangeArrowheads="1" noChangeShapeType="1" noTextEdit="1"/>
              </p:cNvSpPr>
              <p:nvPr/>
            </p:nvSpPr>
            <p:spPr>
              <a:xfrm>
                <a:off x="3271564" y="2566750"/>
                <a:ext cx="844142" cy="369332"/>
              </a:xfrm>
              <a:prstGeom prst="rect">
                <a:avLst/>
              </a:prstGeom>
              <a:blipFill rotWithShape="1">
                <a:blip r:embed="rId6"/>
                <a:stretch>
                  <a:fillRect l="-652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74095" y="4876800"/>
                <a:ext cx="8817505" cy="175432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Figure. The intersections that are the closest to a specified seed locations </a:t>
                </a:r>
                <a14:m>
                  <m:oMath xmlns:m="http://schemas.openxmlformats.org/officeDocument/2006/math">
                    <m:r>
                      <a:rPr lang="en-US" b="0" i="1" smtClean="0">
                        <a:latin typeface="Cambria Math"/>
                      </a:rPr>
                      <m:t>𝐴</m:t>
                    </m:r>
                  </m:oMath>
                </a14:m>
                <a:r>
                  <a:rPr lang="en-US" dirty="0" smtClean="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a:rPr>
                      <m:t>𝐵</m:t>
                    </m:r>
                  </m:oMath>
                </a14:m>
                <a:r>
                  <a:rPr lang="en-US" dirty="0" smtClean="0">
                    <a:latin typeface="Times New Roman" panose="02020603050405020304" pitchFamily="18" charset="0"/>
                    <a:cs typeface="Times New Roman" panose="02020603050405020304" pitchFamily="18" charset="0"/>
                  </a:rPr>
                  <a:t>, and </a:t>
                </a:r>
                <a14:m>
                  <m:oMath xmlns:m="http://schemas.openxmlformats.org/officeDocument/2006/math">
                    <m:r>
                      <a:rPr lang="en-US" b="0" i="1" smtClean="0">
                        <a:latin typeface="Cambria Math"/>
                      </a:rPr>
                      <m:t>𝐶</m:t>
                    </m:r>
                  </m:oMath>
                </a14:m>
                <a:r>
                  <a:rPr lang="en-US" dirty="0" smtClean="0">
                    <a:latin typeface="Times New Roman" panose="02020603050405020304" pitchFamily="18" charset="0"/>
                    <a:cs typeface="Times New Roman" panose="02020603050405020304" pitchFamily="18" charset="0"/>
                  </a:rPr>
                  <a:t> in the example are copied to the corresponding locations in the target area. Then, the roads start growing from them by adding roads that are adjacent in the example. If there is no corresponding intersection in the example, the procedural modeling will be applied to keep growing the roads. In the figure, all the roads that were grew from seed </a:t>
                </a:r>
                <a14:m>
                  <m:oMath xmlns:m="http://schemas.openxmlformats.org/officeDocument/2006/math">
                    <m:r>
                      <a:rPr lang="en-US" i="1">
                        <a:latin typeface="Cambria Math"/>
                      </a:rPr>
                      <m:t>𝐴</m:t>
                    </m:r>
                  </m:oMath>
                </a14:m>
                <a:r>
                  <a:rPr lang="en-US" dirty="0" smtClean="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a:rPr>
                      <m:t>𝐵</m:t>
                    </m:r>
                  </m:oMath>
                </a14:m>
                <a:r>
                  <a:rPr lang="en-US" dirty="0" smtClean="0">
                    <a:latin typeface="Times New Roman" panose="02020603050405020304" pitchFamily="18" charset="0"/>
                    <a:cs typeface="Times New Roman" panose="02020603050405020304" pitchFamily="18" charset="0"/>
                  </a:rPr>
                  <a:t>, and </a:t>
                </a:r>
                <a14:m>
                  <m:oMath xmlns:m="http://schemas.openxmlformats.org/officeDocument/2006/math">
                    <m:r>
                      <a:rPr lang="en-US" i="1">
                        <a:latin typeface="Cambria Math"/>
                      </a:rPr>
                      <m:t>𝐶</m:t>
                    </m:r>
                  </m:oMath>
                </a14:m>
                <a:r>
                  <a:rPr lang="en-US" dirty="0" smtClean="0">
                    <a:latin typeface="Times New Roman" panose="02020603050405020304" pitchFamily="18" charset="0"/>
                    <a:cs typeface="Times New Roman" panose="02020603050405020304" pitchFamily="18" charset="0"/>
                  </a:rPr>
                  <a:t> are colored red, green, and blue, respectively.</a:t>
                </a:r>
                <a:endParaRPr lang="en-US"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74095" y="4876800"/>
                <a:ext cx="8817505" cy="1754326"/>
              </a:xfrm>
              <a:prstGeom prst="rect">
                <a:avLst/>
              </a:prstGeom>
              <a:blipFill rotWithShape="1">
                <a:blip r:embed="rId7"/>
                <a:stretch>
                  <a:fillRect l="-622" t="-1736" b="-4514"/>
                </a:stretch>
              </a:blipFill>
            </p:spPr>
            <p:txBody>
              <a:bodyPr/>
              <a:lstStyle/>
              <a:p>
                <a:r>
                  <a:rPr lang="en-US">
                    <a:noFill/>
                  </a:rPr>
                  <a:t> </a:t>
                </a:r>
              </a:p>
            </p:txBody>
          </p:sp>
        </mc:Fallback>
      </mc:AlternateContent>
      <p:cxnSp>
        <p:nvCxnSpPr>
          <p:cNvPr id="9" name="Straight Arrow Connector 8"/>
          <p:cNvCxnSpPr/>
          <p:nvPr/>
        </p:nvCxnSpPr>
        <p:spPr>
          <a:xfrm flipV="1">
            <a:off x="5318619" y="1385451"/>
            <a:ext cx="92443" cy="534318"/>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01826" y="1913423"/>
            <a:ext cx="334117" cy="62199"/>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874488" y="1819567"/>
            <a:ext cx="419100" cy="80672"/>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5218544" y="1877295"/>
            <a:ext cx="106179" cy="494581"/>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4901296" y="1978399"/>
                <a:ext cx="853119" cy="369332"/>
              </a:xfrm>
              <a:prstGeom prst="rect">
                <a:avLst/>
              </a:prstGeom>
              <a:noFill/>
            </p:spPr>
            <p:txBody>
              <a:bodyPr wrap="none" rtlCol="0">
                <a:spAutoFit/>
              </a:bodyPr>
              <a:lstStyle/>
              <a:p>
                <a:r>
                  <a:rPr lang="en-US" b="1" dirty="0" smtClean="0"/>
                  <a:t>Seed </a:t>
                </a:r>
                <a14:m>
                  <m:oMath xmlns:m="http://schemas.openxmlformats.org/officeDocument/2006/math">
                    <m:r>
                      <a:rPr lang="en-US" b="1" i="1" smtClean="0">
                        <a:latin typeface="Cambria Math"/>
                      </a:rPr>
                      <m:t>𝑨</m:t>
                    </m:r>
                  </m:oMath>
                </a14:m>
                <a:endParaRPr lang="en-US" b="1" i="1" dirty="0"/>
              </a:p>
            </p:txBody>
          </p:sp>
        </mc:Choice>
        <mc:Fallback xmlns="">
          <p:sp>
            <p:nvSpPr>
              <p:cNvPr id="22" name="TextBox 21"/>
              <p:cNvSpPr txBox="1">
                <a:spLocks noRot="1" noChangeAspect="1" noMove="1" noResize="1" noEditPoints="1" noAdjustHandles="1" noChangeArrowheads="1" noChangeShapeType="1" noTextEdit="1"/>
              </p:cNvSpPr>
              <p:nvPr/>
            </p:nvSpPr>
            <p:spPr>
              <a:xfrm>
                <a:off x="4901296" y="1978399"/>
                <a:ext cx="853119" cy="369332"/>
              </a:xfrm>
              <a:prstGeom prst="rect">
                <a:avLst/>
              </a:prstGeom>
              <a:blipFill rotWithShape="1">
                <a:blip r:embed="rId8"/>
                <a:stretch>
                  <a:fillRect l="-5714" t="-8333" b="-26667"/>
                </a:stretch>
              </a:blipFill>
            </p:spPr>
            <p:txBody>
              <a:bodyPr/>
              <a:lstStyle/>
              <a:p>
                <a:r>
                  <a:rPr lang="en-US">
                    <a:noFill/>
                  </a:rPr>
                  <a:t> </a:t>
                </a:r>
              </a:p>
            </p:txBody>
          </p:sp>
        </mc:Fallback>
      </mc:AlternateContent>
      <p:cxnSp>
        <p:nvCxnSpPr>
          <p:cNvPr id="32" name="Straight Arrow Connector 31"/>
          <p:cNvCxnSpPr/>
          <p:nvPr/>
        </p:nvCxnSpPr>
        <p:spPr>
          <a:xfrm flipV="1">
            <a:off x="6851696" y="3098358"/>
            <a:ext cx="92443" cy="534318"/>
          </a:xfrm>
          <a:prstGeom prst="straightConnector1">
            <a:avLst/>
          </a:prstGeom>
          <a:ln w="34925">
            <a:solidFill>
              <a:srgbClr val="00A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934903" y="3626330"/>
            <a:ext cx="334117" cy="62199"/>
          </a:xfrm>
          <a:prstGeom prst="straightConnector1">
            <a:avLst/>
          </a:prstGeom>
          <a:ln w="34925">
            <a:solidFill>
              <a:srgbClr val="00A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6407565" y="3532474"/>
            <a:ext cx="419100" cy="80672"/>
          </a:xfrm>
          <a:prstGeom prst="straightConnector1">
            <a:avLst/>
          </a:prstGeom>
          <a:ln w="34925">
            <a:solidFill>
              <a:srgbClr val="00A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751621" y="3590202"/>
            <a:ext cx="106179" cy="494581"/>
          </a:xfrm>
          <a:prstGeom prst="straightConnector1">
            <a:avLst/>
          </a:prstGeom>
          <a:ln w="34925">
            <a:solidFill>
              <a:srgbClr val="00A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8382620" y="1149927"/>
            <a:ext cx="92443" cy="53431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465827" y="1677899"/>
            <a:ext cx="334117" cy="62199"/>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7938489" y="1584043"/>
            <a:ext cx="419100" cy="80672"/>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282545" y="1641771"/>
            <a:ext cx="106179" cy="494581"/>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6399119" y="3673220"/>
                <a:ext cx="867545" cy="369332"/>
              </a:xfrm>
              <a:prstGeom prst="rect">
                <a:avLst/>
              </a:prstGeom>
              <a:noFill/>
            </p:spPr>
            <p:txBody>
              <a:bodyPr wrap="none" rtlCol="0">
                <a:spAutoFit/>
              </a:bodyPr>
              <a:lstStyle/>
              <a:p>
                <a:r>
                  <a:rPr lang="en-US" b="1" dirty="0" smtClean="0"/>
                  <a:t>Seed </a:t>
                </a:r>
                <a14:m>
                  <m:oMath xmlns:m="http://schemas.openxmlformats.org/officeDocument/2006/math">
                    <m:r>
                      <a:rPr lang="en-US" b="1" i="1" smtClean="0">
                        <a:latin typeface="Cambria Math"/>
                      </a:rPr>
                      <m:t>𝑩</m:t>
                    </m:r>
                  </m:oMath>
                </a14:m>
                <a:endParaRPr lang="en-US" b="1" i="1" dirty="0"/>
              </a:p>
            </p:txBody>
          </p:sp>
        </mc:Choice>
        <mc:Fallback xmlns="">
          <p:sp>
            <p:nvSpPr>
              <p:cNvPr id="23" name="TextBox 22"/>
              <p:cNvSpPr txBox="1">
                <a:spLocks noRot="1" noChangeAspect="1" noMove="1" noResize="1" noEditPoints="1" noAdjustHandles="1" noChangeArrowheads="1" noChangeShapeType="1" noTextEdit="1"/>
              </p:cNvSpPr>
              <p:nvPr/>
            </p:nvSpPr>
            <p:spPr>
              <a:xfrm>
                <a:off x="6399119" y="3673220"/>
                <a:ext cx="867545" cy="369332"/>
              </a:xfrm>
              <a:prstGeom prst="rect">
                <a:avLst/>
              </a:prstGeom>
              <a:blipFill rotWithShape="1">
                <a:blip r:embed="rId9"/>
                <a:stretch>
                  <a:fillRect l="-6338" t="-833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979885" y="1877471"/>
                <a:ext cx="844142" cy="369332"/>
              </a:xfrm>
              <a:prstGeom prst="rect">
                <a:avLst/>
              </a:prstGeom>
              <a:noFill/>
            </p:spPr>
            <p:txBody>
              <a:bodyPr wrap="none" rtlCol="0">
                <a:spAutoFit/>
              </a:bodyPr>
              <a:lstStyle/>
              <a:p>
                <a:r>
                  <a:rPr lang="en-US" b="1" dirty="0" smtClean="0"/>
                  <a:t>Seed </a:t>
                </a:r>
                <a14:m>
                  <m:oMath xmlns:m="http://schemas.openxmlformats.org/officeDocument/2006/math">
                    <m:r>
                      <a:rPr lang="en-US" b="1" i="1" smtClean="0">
                        <a:latin typeface="Cambria Math"/>
                      </a:rPr>
                      <m:t>𝑪</m:t>
                    </m:r>
                  </m:oMath>
                </a14:m>
                <a:endParaRPr lang="en-US" b="1" i="1" dirty="0"/>
              </a:p>
            </p:txBody>
          </p:sp>
        </mc:Choice>
        <mc:Fallback xmlns="">
          <p:sp>
            <p:nvSpPr>
              <p:cNvPr id="24" name="TextBox 23"/>
              <p:cNvSpPr txBox="1">
                <a:spLocks noRot="1" noChangeAspect="1" noMove="1" noResize="1" noEditPoints="1" noAdjustHandles="1" noChangeArrowheads="1" noChangeShapeType="1" noTextEdit="1"/>
              </p:cNvSpPr>
              <p:nvPr/>
            </p:nvSpPr>
            <p:spPr>
              <a:xfrm>
                <a:off x="7979885" y="1877471"/>
                <a:ext cx="844142" cy="369332"/>
              </a:xfrm>
              <a:prstGeom prst="rect">
                <a:avLst/>
              </a:prstGeom>
              <a:blipFill rotWithShape="1">
                <a:blip r:embed="rId10"/>
                <a:stretch>
                  <a:fillRect l="-5755"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320971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131</Words>
  <Application>Microsoft Office PowerPoint</Application>
  <PresentationFormat>On-screen Show (4:3)</PresentationFormat>
  <Paragraphs>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dc:creator>
  <cp:lastModifiedBy>gnishida</cp:lastModifiedBy>
  <cp:revision>19</cp:revision>
  <dcterms:created xsi:type="dcterms:W3CDTF">2006-08-16T00:00:00Z</dcterms:created>
  <dcterms:modified xsi:type="dcterms:W3CDTF">2014-04-17T18:03:56Z</dcterms:modified>
</cp:coreProperties>
</file>