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5" d="100"/>
          <a:sy n="95" d="100"/>
        </p:scale>
        <p:origin x="-468" y="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4/7/2014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p:cNvSpPr txBox="1"/>
              <p:nvPr/>
            </p:nvSpPr>
            <p:spPr>
              <a:xfrm>
                <a:off x="2502982" y="5473831"/>
                <a:ext cx="10858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𝑟</m:t>
                      </m:r>
                      <m:r>
                        <a:rPr lang="en-US" b="0" i="1" smtClean="0">
                          <a:latin typeface="Cambria Math"/>
                        </a:rPr>
                        <m:t>=0.75</m:t>
                      </m:r>
                    </m:oMath>
                  </m:oMathPara>
                </a14:m>
                <a:endParaRPr lang="en-US" dirty="0"/>
              </a:p>
            </p:txBody>
          </p:sp>
        </mc:Choice>
        <mc:Fallback>
          <p:sp>
            <p:nvSpPr>
              <p:cNvPr id="2" name="TextBox 1"/>
              <p:cNvSpPr txBox="1">
                <a:spLocks noRot="1" noChangeAspect="1" noMove="1" noResize="1" noEditPoints="1" noAdjustHandles="1" noChangeArrowheads="1" noChangeShapeType="1" noTextEdit="1"/>
              </p:cNvSpPr>
              <p:nvPr/>
            </p:nvSpPr>
            <p:spPr>
              <a:xfrm>
                <a:off x="2502982" y="5473831"/>
                <a:ext cx="1085810" cy="369332"/>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7201483" y="2578232"/>
                <a:ext cx="95757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𝑟</m:t>
                      </m:r>
                      <m:r>
                        <a:rPr lang="en-US" b="0" i="1" smtClean="0">
                          <a:latin typeface="Cambria Math"/>
                        </a:rPr>
                        <m:t>=0.5</m:t>
                      </m:r>
                    </m:oMath>
                  </m:oMathPara>
                </a14:m>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7201483" y="2578232"/>
                <a:ext cx="957570" cy="369332"/>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4024801" y="2578232"/>
                <a:ext cx="10858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𝑟</m:t>
                      </m:r>
                      <m:r>
                        <a:rPr lang="en-US" b="0" i="1" smtClean="0">
                          <a:latin typeface="Cambria Math"/>
                        </a:rPr>
                        <m:t>=0.25</m:t>
                      </m:r>
                    </m:oMath>
                  </m:oMathPara>
                </a14:m>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4024801" y="2578232"/>
                <a:ext cx="1085810" cy="369332"/>
              </a:xfrm>
              <a:prstGeom prst="rect">
                <a:avLst/>
              </a:prstGeom>
              <a:blipFill rotWithShape="1">
                <a:blip r:embed="rId4"/>
                <a:stretch>
                  <a:fillRect/>
                </a:stretch>
              </a:blipFill>
            </p:spPr>
            <p:txBody>
              <a:bodyPr/>
              <a:lstStyle/>
              <a:p>
                <a:r>
                  <a:rPr lang="en-US">
                    <a:noFill/>
                  </a:rPr>
                  <a:t> </a:t>
                </a:r>
              </a:p>
            </p:txBody>
          </p:sp>
        </mc:Fallback>
      </mc:AlternateContent>
      <p:pic>
        <p:nvPicPr>
          <p:cNvPr id="1030"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88758" y="0"/>
            <a:ext cx="3048566" cy="2578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19258" y="2895600"/>
            <a:ext cx="2986335" cy="25782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3" name="Picture 9"/>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19809" y="0"/>
            <a:ext cx="2924191" cy="25782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mc:Choice xmlns:a14="http://schemas.microsoft.com/office/drawing/2010/main" Requires="a14">
          <p:sp>
            <p:nvSpPr>
              <p:cNvPr id="3" name="TextBox 2"/>
              <p:cNvSpPr txBox="1"/>
              <p:nvPr/>
            </p:nvSpPr>
            <p:spPr>
              <a:xfrm>
                <a:off x="171909" y="5733871"/>
                <a:ext cx="8839200" cy="1200329"/>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Figure.  Given a ratio </a:t>
                </a:r>
                <a14:m>
                  <m:oMath xmlns:m="http://schemas.openxmlformats.org/officeDocument/2006/math">
                    <m:r>
                      <a:rPr lang="en-US" b="0" i="1" smtClean="0">
                        <a:latin typeface="Cambria Math"/>
                        <a:cs typeface="Times New Roman" panose="02020603050405020304" pitchFamily="18" charset="0"/>
                      </a:rPr>
                      <m:t>𝑟</m:t>
                    </m:r>
                  </m:oMath>
                </a14:m>
                <a:r>
                  <a:rPr lang="en-US" dirty="0" smtClean="0">
                    <a:latin typeface="Times New Roman" panose="02020603050405020304" pitchFamily="18" charset="0"/>
                    <a:cs typeface="Times New Roman" panose="02020603050405020304" pitchFamily="18" charset="0"/>
                  </a:rPr>
                  <a:t> of using the example-based generation to the procedural modeling, our generation engine chooses either one for each intersection to grow roads by given that ratio. The roads that were generated by example are colored red, whereas the roads that were generated by the procedural modeling are colored white.</a:t>
                </a:r>
                <a:endParaRPr lang="en-US" dirty="0">
                  <a:latin typeface="Times New Roman" panose="02020603050405020304" pitchFamily="18" charset="0"/>
                  <a:cs typeface="Times New Roman" panose="02020603050405020304" pitchFamily="18" charset="0"/>
                </a:endParaRPr>
              </a:p>
            </p:txBody>
          </p:sp>
        </mc:Choice>
        <mc:Fallback>
          <p:sp>
            <p:nvSpPr>
              <p:cNvPr id="3" name="TextBox 2"/>
              <p:cNvSpPr txBox="1">
                <a:spLocks noRot="1" noChangeAspect="1" noMove="1" noResize="1" noEditPoints="1" noAdjustHandles="1" noChangeArrowheads="1" noChangeShapeType="1" noTextEdit="1"/>
              </p:cNvSpPr>
              <p:nvPr/>
            </p:nvSpPr>
            <p:spPr>
              <a:xfrm>
                <a:off x="171909" y="5733871"/>
                <a:ext cx="8839200" cy="1200329"/>
              </a:xfrm>
              <a:prstGeom prst="rect">
                <a:avLst/>
              </a:prstGeom>
              <a:blipFill rotWithShape="1">
                <a:blip r:embed="rId8"/>
                <a:stretch>
                  <a:fillRect l="-552" t="-2538" b="-7107"/>
                </a:stretch>
              </a:blipFill>
            </p:spPr>
            <p:txBody>
              <a:bodyPr/>
              <a:lstStyle/>
              <a:p>
                <a:r>
                  <a:rPr lang="en-US">
                    <a:noFill/>
                  </a:rPr>
                  <a:t> </a:t>
                </a:r>
              </a:p>
            </p:txBody>
          </p:sp>
        </mc:Fallback>
      </mc:AlternateContent>
      <p:pic>
        <p:nvPicPr>
          <p:cNvPr id="1026" name="Picture 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0" y="1"/>
            <a:ext cx="2916974" cy="257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mc:Choice xmlns:a14="http://schemas.microsoft.com/office/drawing/2010/main" Requires="a14">
          <p:sp>
            <p:nvSpPr>
              <p:cNvPr id="10" name="TextBox 9"/>
              <p:cNvSpPr txBox="1"/>
              <p:nvPr/>
            </p:nvSpPr>
            <p:spPr>
              <a:xfrm>
                <a:off x="1066800" y="2572324"/>
                <a:ext cx="95757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𝑟</m:t>
                      </m:r>
                      <m:r>
                        <a:rPr lang="en-US" b="0" i="1" smtClean="0">
                          <a:latin typeface="Cambria Math"/>
                        </a:rPr>
                        <m:t>=0.0</m:t>
                      </m:r>
                    </m:oMath>
                  </m:oMathPara>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1066800" y="2572324"/>
                <a:ext cx="957570" cy="369332"/>
              </a:xfrm>
              <a:prstGeom prst="rect">
                <a:avLst/>
              </a:prstGeom>
              <a:blipFill rotWithShape="1">
                <a:blip r:embed="rId10"/>
                <a:stretch>
                  <a:fillRect/>
                </a:stretch>
              </a:blipFill>
            </p:spPr>
            <p:txBody>
              <a:bodyPr/>
              <a:lstStyle/>
              <a:p>
                <a:r>
                  <a:rPr lang="en-US">
                    <a:noFill/>
                  </a:rPr>
                  <a:t> </a:t>
                </a:r>
              </a:p>
            </p:txBody>
          </p:sp>
        </mc:Fallback>
      </mc:AlternateContent>
      <p:pic>
        <p:nvPicPr>
          <p:cNvPr id="1027" name="Picture 3"/>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800600" y="2895600"/>
            <a:ext cx="3019575" cy="2578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mc:Choice xmlns:a14="http://schemas.microsoft.com/office/drawing/2010/main" Requires="a14">
          <p:sp>
            <p:nvSpPr>
              <p:cNvPr id="12" name="TextBox 11"/>
              <p:cNvSpPr txBox="1"/>
              <p:nvPr/>
            </p:nvSpPr>
            <p:spPr>
              <a:xfrm>
                <a:off x="5943600" y="5472108"/>
                <a:ext cx="95757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𝑟</m:t>
                      </m:r>
                      <m:r>
                        <a:rPr lang="en-US" b="0" i="1" smtClean="0">
                          <a:latin typeface="Cambria Math"/>
                        </a:rPr>
                        <m:t>=1.0</m:t>
                      </m:r>
                    </m:oMath>
                  </m:oMathPara>
                </a14:m>
                <a:endParaRPr lang="en-US" dirty="0"/>
              </a:p>
            </p:txBody>
          </p:sp>
        </mc:Choice>
        <mc:Fallback>
          <p:sp>
            <p:nvSpPr>
              <p:cNvPr id="12" name="TextBox 11"/>
              <p:cNvSpPr txBox="1">
                <a:spLocks noRot="1" noChangeAspect="1" noMove="1" noResize="1" noEditPoints="1" noAdjustHandles="1" noChangeArrowheads="1" noChangeShapeType="1" noTextEdit="1"/>
              </p:cNvSpPr>
              <p:nvPr/>
            </p:nvSpPr>
            <p:spPr>
              <a:xfrm>
                <a:off x="5943600" y="5472108"/>
                <a:ext cx="957570" cy="369332"/>
              </a:xfrm>
              <a:prstGeom prst="rect">
                <a:avLst/>
              </a:prstGeom>
              <a:blipFill rotWithShape="1">
                <a:blip r:embed="rId1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221341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73</Words>
  <Application>Microsoft Office PowerPoint</Application>
  <PresentationFormat>On-screen Show (4:3)</PresentationFormat>
  <Paragraphs>6</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gnishida</dc:creator>
  <cp:lastModifiedBy>gnishida</cp:lastModifiedBy>
  <cp:revision>18</cp:revision>
  <dcterms:created xsi:type="dcterms:W3CDTF">2006-08-16T00:00:00Z</dcterms:created>
  <dcterms:modified xsi:type="dcterms:W3CDTF">2014-04-07T21:54:00Z</dcterms:modified>
</cp:coreProperties>
</file>