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9" r:id="rId18"/>
    <p:sldId id="387" r:id="rId19"/>
    <p:sldId id="383"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94" y="62"/>
      </p:cViewPr>
      <p:guideLst>
        <p:guide orient="horz" pos="2160"/>
        <p:guide pos="286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A NITIN" userId="cc0dd6a17bcedfec" providerId="LiveId" clId="{C1F09844-48E8-4404-A262-B4FA01CF2FE9}"/>
    <pc:docChg chg="modSld">
      <pc:chgData name="GALLA NITIN" userId="cc0dd6a17bcedfec" providerId="LiveId" clId="{C1F09844-48E8-4404-A262-B4FA01CF2FE9}" dt="2023-11-04T08:20:51.559" v="49" actId="255"/>
      <pc:docMkLst>
        <pc:docMk/>
      </pc:docMkLst>
      <pc:sldChg chg="modSp mod">
        <pc:chgData name="GALLA NITIN" userId="cc0dd6a17bcedfec" providerId="LiveId" clId="{C1F09844-48E8-4404-A262-B4FA01CF2FE9}" dt="2023-11-04T08:18:40.193" v="29" actId="20577"/>
        <pc:sldMkLst>
          <pc:docMk/>
          <pc:sldMk cId="0" sldId="259"/>
        </pc:sldMkLst>
        <pc:spChg chg="mod">
          <ac:chgData name="GALLA NITIN" userId="cc0dd6a17bcedfec" providerId="LiveId" clId="{C1F09844-48E8-4404-A262-B4FA01CF2FE9}" dt="2023-11-04T08:18:40.193" v="29" actId="20577"/>
          <ac:spMkLst>
            <pc:docMk/>
            <pc:sldMk cId="0" sldId="259"/>
            <ac:spMk id="5" creationId="{00000000-0000-0000-0000-000000000000}"/>
          </ac:spMkLst>
        </pc:spChg>
      </pc:sldChg>
      <pc:sldChg chg="modSp mod">
        <pc:chgData name="GALLA NITIN" userId="cc0dd6a17bcedfec" providerId="LiveId" clId="{C1F09844-48E8-4404-A262-B4FA01CF2FE9}" dt="2023-11-04T08:17:49.556" v="22" actId="255"/>
        <pc:sldMkLst>
          <pc:docMk/>
          <pc:sldMk cId="0" sldId="376"/>
        </pc:sldMkLst>
        <pc:spChg chg="mod">
          <ac:chgData name="GALLA NITIN" userId="cc0dd6a17bcedfec" providerId="LiveId" clId="{C1F09844-48E8-4404-A262-B4FA01CF2FE9}" dt="2023-11-04T08:17:49.556" v="22" actId="255"/>
          <ac:spMkLst>
            <pc:docMk/>
            <pc:sldMk cId="0" sldId="376"/>
            <ac:spMk id="3" creationId="{00000000-0000-0000-0000-000000000000}"/>
          </ac:spMkLst>
        </pc:spChg>
      </pc:sldChg>
      <pc:sldChg chg="modSp mod">
        <pc:chgData name="GALLA NITIN" userId="cc0dd6a17bcedfec" providerId="LiveId" clId="{C1F09844-48E8-4404-A262-B4FA01CF2FE9}" dt="2023-11-04T08:20:51.559" v="49" actId="255"/>
        <pc:sldMkLst>
          <pc:docMk/>
          <pc:sldMk cId="0" sldId="383"/>
        </pc:sldMkLst>
        <pc:spChg chg="mod">
          <ac:chgData name="GALLA NITIN" userId="cc0dd6a17bcedfec" providerId="LiveId" clId="{C1F09844-48E8-4404-A262-B4FA01CF2FE9}" dt="2023-11-04T08:20:51.559" v="49" actId="255"/>
          <ac:spMkLst>
            <pc:docMk/>
            <pc:sldMk cId="0" sldId="383"/>
            <ac:spMk id="2" creationId="{00000000-0000-0000-0000-000000000000}"/>
          </ac:spMkLst>
        </pc:spChg>
      </pc:sldChg>
      <pc:sldChg chg="modSp mod">
        <pc:chgData name="GALLA NITIN" userId="cc0dd6a17bcedfec" providerId="LiveId" clId="{C1F09844-48E8-4404-A262-B4FA01CF2FE9}" dt="2023-11-04T05:46:51.494" v="4" actId="207"/>
        <pc:sldMkLst>
          <pc:docMk/>
          <pc:sldMk cId="0" sldId="392"/>
        </pc:sldMkLst>
        <pc:spChg chg="mod">
          <ac:chgData name="GALLA NITIN" userId="cc0dd6a17bcedfec" providerId="LiveId" clId="{C1F09844-48E8-4404-A262-B4FA01CF2FE9}" dt="2023-11-04T05:46:51.494" v="4" actId="207"/>
          <ac:spMkLst>
            <pc:docMk/>
            <pc:sldMk cId="0" sldId="39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461665"/>
          </a:xfrm>
          <a:prstGeom prst="rect">
            <a:avLst/>
          </a:prstGeom>
          <a:noFill/>
        </p:spPr>
        <p:txBody>
          <a:bodyPr wrap="square" rtlCol="0">
            <a:spAutoFit/>
          </a:bodyPr>
          <a:lstStyle/>
          <a:p>
            <a:pPr algn="ctr"/>
            <a:r>
              <a:rPr lang="en-US" sz="2400" b="1" dirty="0">
                <a:ln w="1905"/>
                <a:effectLst>
                  <a:innerShdw blurRad="69850" dist="43180" dir="5400000">
                    <a:srgbClr val="000000">
                      <a:alpha val="65000"/>
                    </a:srgbClr>
                  </a:innerShdw>
                </a:effectLst>
              </a:rPr>
              <a:t>Blockchain Empowered Device Based Voting</a:t>
            </a:r>
          </a:p>
        </p:txBody>
      </p:sp>
      <p:sp>
        <p:nvSpPr>
          <p:cNvPr id="4" name="TextBox 3"/>
          <p:cNvSpPr txBox="1"/>
          <p:nvPr/>
        </p:nvSpPr>
        <p:spPr>
          <a:xfrm>
            <a:off x="155575" y="3862665"/>
            <a:ext cx="5181600" cy="1590040"/>
          </a:xfrm>
          <a:prstGeom prst="rect">
            <a:avLst/>
          </a:prstGeom>
          <a:noFill/>
        </p:spPr>
        <p:txBody>
          <a:bodyPr wrap="square" rtlCol="0">
            <a:no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sym typeface="+mn-ea"/>
              </a:rPr>
              <a:t>Guide Name</a:t>
            </a:r>
          </a:p>
          <a:p>
            <a:r>
              <a:rPr lang="en-US" altLang="it-IT" sz="2000" dirty="0"/>
              <a:t>Ch. Raj Kishore</a:t>
            </a:r>
            <a:endParaRPr lang="it-IT" sz="2000" dirty="0"/>
          </a:p>
          <a:p>
            <a:r>
              <a:rPr lang="it-IT" sz="2000" dirty="0" err="1">
                <a:sym typeface="+mn-ea"/>
              </a:rPr>
              <a:t>Ass</a:t>
            </a:r>
            <a:r>
              <a:rPr lang="en-US" altLang="it-IT" sz="2000" dirty="0" err="1">
                <a:sym typeface="+mn-ea"/>
              </a:rPr>
              <a:t>ociate</a:t>
            </a:r>
            <a:r>
              <a:rPr lang="it-IT" sz="2000" dirty="0">
                <a:sym typeface="+mn-ea"/>
              </a:rPr>
              <a:t> Professor</a:t>
            </a:r>
            <a:endParaRPr lang="en-US" sz="2000" b="1" dirty="0"/>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185392" y="3429000"/>
            <a:ext cx="5029200" cy="398780"/>
          </a:xfrm>
          <a:prstGeom prst="rect">
            <a:avLst/>
          </a:prstGeom>
          <a:noFill/>
        </p:spPr>
        <p:txBody>
          <a:bodyPr wrap="square" rtlCol="0">
            <a:spAutoFit/>
          </a:bodyPr>
          <a:lstStyle/>
          <a:p>
            <a:r>
              <a:rPr lang="en-US" sz="2000" b="1" dirty="0">
                <a:solidFill>
                  <a:schemeClr val="tx2">
                    <a:lumMod val="75000"/>
                  </a:schemeClr>
                </a:solidFill>
              </a:rPr>
              <a:t>Batch No.: 56</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
        <p:nvSpPr>
          <p:cNvPr id="3" name="Text Box 2"/>
          <p:cNvSpPr txBox="1"/>
          <p:nvPr/>
        </p:nvSpPr>
        <p:spPr>
          <a:xfrm>
            <a:off x="4146550" y="3991610"/>
            <a:ext cx="4986655" cy="1198880"/>
          </a:xfrm>
          <a:prstGeom prst="rect">
            <a:avLst/>
          </a:prstGeom>
          <a:noFill/>
        </p:spPr>
        <p:txBody>
          <a:bodyPr wrap="square" rtlCol="0">
            <a:spAutoFit/>
          </a:bodyPr>
          <a:lstStyle/>
          <a:p>
            <a:r>
              <a:rPr lang="en-US" b="1" dirty="0">
                <a:solidFill>
                  <a:schemeClr val="tx2">
                    <a:lumMod val="75000"/>
                  </a:schemeClr>
                </a:solidFill>
                <a:sym typeface="+mn-ea"/>
              </a:rPr>
              <a:t>Name of the student:</a:t>
            </a:r>
            <a:endParaRPr lang="en-US" b="1" dirty="0">
              <a:solidFill>
                <a:schemeClr val="tx2">
                  <a:lumMod val="75000"/>
                </a:schemeClr>
              </a:solidFill>
            </a:endParaRPr>
          </a:p>
          <a:p>
            <a:r>
              <a:rPr lang="en-US"/>
              <a:t>Galla Nitin 		 20H51A05N6</a:t>
            </a:r>
          </a:p>
          <a:p>
            <a:r>
              <a:rPr lang="en-US"/>
              <a:t>Lokini Navya       	               20H51A05E6</a:t>
            </a:r>
          </a:p>
          <a:p>
            <a:r>
              <a:rPr lang="en-US"/>
              <a:t>Kalapala Nithya Sri 	 20H51A05N9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2" name="Rectangle 1"/>
          <p:cNvSpPr/>
          <p:nvPr/>
        </p:nvSpPr>
        <p:spPr>
          <a:xfrm>
            <a:off x="456565" y="1360170"/>
            <a:ext cx="8382635" cy="3219450"/>
          </a:xfrm>
          <a:prstGeom prst="rect">
            <a:avLst/>
          </a:prstGeom>
        </p:spPr>
        <p:txBody>
          <a:bodyPr wrap="square">
            <a:noAutofit/>
          </a:bodyPr>
          <a:lstStyle/>
          <a:p>
            <a:pPr indent="457200" algn="just">
              <a:lnSpc>
                <a:spcPct val="100000"/>
              </a:lnSpc>
            </a:pPr>
            <a:r>
              <a:rPr lang="en-US" sz="1600" b="0" i="0" dirty="0">
                <a:effectLst/>
                <a:latin typeface="Times New Roman" panose="02020603050405020304" pitchFamily="18" charset="0"/>
                <a:cs typeface="Times New Roman" panose="02020603050405020304" pitchFamily="18" charset="0"/>
              </a:rPr>
              <a:t>The traditional voting system faces significant challenges, including security vulnerabilities and accessibility limitations. These methods often struggle to ensure the security and confidentiality of votes, creating opportunities for manipulation and fraudulent activities. </a:t>
            </a:r>
          </a:p>
          <a:p>
            <a:pPr indent="457200" algn="just">
              <a:lnSpc>
                <a:spcPct val="100000"/>
              </a:lnSpc>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indent="457200" algn="just">
              <a:lnSpc>
                <a:spcPct val="100000"/>
              </a:lnSpc>
            </a:pPr>
            <a:r>
              <a:rPr lang="en-US" sz="1600" b="0" i="0" dirty="0">
                <a:solidFill>
                  <a:srgbClr val="374151"/>
                </a:solidFill>
                <a:effectLst/>
                <a:latin typeface="Times New Roman" panose="02020603050405020304" pitchFamily="18" charset="0"/>
                <a:cs typeface="Times New Roman" panose="02020603050405020304" pitchFamily="18" charset="0"/>
              </a:rPr>
              <a:t>Moreover, the requirement for physical presence at polling stations can hinder participation, especially for individuals with mobility issues or those in remote locations. To tackle these pressing issues, the Blockchain Empowered Device Based Voting project aims to introduce a secure and user-friendly voting solution by harnessing blockchain technology and fingerprint authentication. This initiative seeks to transform the voting experience, enhancing its safety, transparency, and inclusivity, allowing voters to conveniently cast their ballots from their own devices. The project is dedicated to bolstering the reliability and accessibility of the electoral process, ensuring that voting remains a fundamental aspect of democratic societies.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l">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Rectangle 1"/>
          <p:cNvSpPr/>
          <p:nvPr/>
        </p:nvSpPr>
        <p:spPr>
          <a:xfrm>
            <a:off x="457200" y="1371600"/>
            <a:ext cx="8077200" cy="2554545"/>
          </a:xfrm>
          <a:prstGeom prst="rect">
            <a:avLst/>
          </a:prstGeom>
        </p:spPr>
        <p:txBody>
          <a:bodyPr wrap="square">
            <a:spAutoFit/>
          </a:bodyPr>
          <a:lstStyle/>
          <a:p>
            <a:pPr indent="457200" algn="just">
              <a:lnSpc>
                <a:spcPct val="100000"/>
              </a:lnSpc>
            </a:pPr>
            <a:r>
              <a:rPr lang="en-US" sz="1600" dirty="0">
                <a:latin typeface="Times New Roman" panose="02020603050405020304" pitchFamily="18" charset="0"/>
                <a:cs typeface="Times New Roman" panose="02020603050405020304" pitchFamily="18" charset="0"/>
              </a:rPr>
              <a:t>Our main goal in this project is to improve the voting process's security and accessibility through the design, development, and evaluation of a Blockchain-powered device-based voting system</a:t>
            </a:r>
            <a:r>
              <a:rPr lang="en-US" sz="1600">
                <a:latin typeface="Times New Roman" panose="02020603050405020304" pitchFamily="18" charset="0"/>
                <a:cs typeface="Times New Roman" panose="02020603050405020304" pitchFamily="18" charset="0"/>
              </a:rPr>
              <a:t>. </a:t>
            </a:r>
          </a:p>
          <a:p>
            <a:pPr indent="457200" algn="just">
              <a:lnSpc>
                <a:spcPct val="100000"/>
              </a:lnSpc>
            </a:pPr>
            <a:endParaRPr lang="en-US" sz="1600" dirty="0">
              <a:latin typeface="Times New Roman" panose="02020603050405020304" pitchFamily="18" charset="0"/>
              <a:cs typeface="Times New Roman" panose="02020603050405020304" pitchFamily="18" charset="0"/>
            </a:endParaRPr>
          </a:p>
          <a:p>
            <a:pPr indent="457200" algn="just">
              <a:lnSpc>
                <a:spcPct val="100000"/>
              </a:lnSpc>
            </a:pPr>
            <a:r>
              <a:rPr lang="en-US" sz="1600" dirty="0">
                <a:latin typeface="Times New Roman" panose="02020603050405020304" pitchFamily="18" charset="0"/>
                <a:cs typeface="Times New Roman" panose="02020603050405020304" pitchFamily="18" charset="0"/>
              </a:rPr>
              <a:t>Our aim is to develop an application that is easy to use and adaptable to multiple devices. We will prioritize features like security, integrity, and convenience of use. In-depth testing will be done as part of this research to determine how well fingerprint authentication and blockchain technology work together to secure votes and confirm voter identity. The review method will include both technical and user experience components, with the goal of offering in depth insights into the system's ability to improve the voting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cs typeface="Arial Black" panose="020B0A04020102020204" pitchFamily="34" charset="0"/>
              </a:rPr>
              <a:t>Literature Review</a:t>
            </a:r>
            <a:endParaRPr sz="4400" b="1" dirty="0">
              <a:latin typeface="Arial Black" panose="020B0A04020102020204" pitchFamily="34" charset="0"/>
              <a:cs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59690" y="381000"/>
          <a:ext cx="8991600" cy="6400165"/>
        </p:xfrm>
        <a:graphic>
          <a:graphicData uri="http://schemas.openxmlformats.org/drawingml/2006/table">
            <a:tbl>
              <a:tblPr firstRow="1" bandRow="1">
                <a:tableStyleId>{5C22544A-7EE6-4342-B048-85BDC9FD1C3A}</a:tableStyleId>
              </a:tblPr>
              <a:tblGrid>
                <a:gridCol w="580390">
                  <a:extLst>
                    <a:ext uri="{9D8B030D-6E8A-4147-A177-3AD203B41FA5}">
                      <a16:colId xmlns:a16="http://schemas.microsoft.com/office/drawing/2014/main" val="20000"/>
                    </a:ext>
                  </a:extLst>
                </a:gridCol>
                <a:gridCol w="1128395">
                  <a:extLst>
                    <a:ext uri="{9D8B030D-6E8A-4147-A177-3AD203B41FA5}">
                      <a16:colId xmlns:a16="http://schemas.microsoft.com/office/drawing/2014/main" val="20001"/>
                    </a:ext>
                  </a:extLst>
                </a:gridCol>
                <a:gridCol w="1797050">
                  <a:extLst>
                    <a:ext uri="{9D8B030D-6E8A-4147-A177-3AD203B41FA5}">
                      <a16:colId xmlns:a16="http://schemas.microsoft.com/office/drawing/2014/main" val="20002"/>
                    </a:ext>
                  </a:extLst>
                </a:gridCol>
                <a:gridCol w="1217930">
                  <a:extLst>
                    <a:ext uri="{9D8B030D-6E8A-4147-A177-3AD203B41FA5}">
                      <a16:colId xmlns:a16="http://schemas.microsoft.com/office/drawing/2014/main" val="20003"/>
                    </a:ext>
                  </a:extLst>
                </a:gridCol>
                <a:gridCol w="1978660">
                  <a:extLst>
                    <a:ext uri="{9D8B030D-6E8A-4147-A177-3AD203B41FA5}">
                      <a16:colId xmlns:a16="http://schemas.microsoft.com/office/drawing/2014/main" val="20004"/>
                    </a:ext>
                  </a:extLst>
                </a:gridCol>
                <a:gridCol w="2289175">
                  <a:extLst>
                    <a:ext uri="{9D8B030D-6E8A-4147-A177-3AD203B41FA5}">
                      <a16:colId xmlns:a16="http://schemas.microsoft.com/office/drawing/2014/main" val="20005"/>
                    </a:ext>
                  </a:extLst>
                </a:gridCol>
              </a:tblGrid>
              <a:tr h="822960">
                <a:tc>
                  <a:txBody>
                    <a:bodyPr/>
                    <a:lstStyle/>
                    <a:p>
                      <a:endParaRPr lang="en-US" sz="1200" dirty="0" err="1">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p>
                  </a:txBody>
                  <a:tcPr/>
                </a:tc>
                <a:tc>
                  <a:txBody>
                    <a:bodyPr/>
                    <a:lstStyle/>
                    <a:p>
                      <a:r>
                        <a:rPr lang="en-US" sz="1200" dirty="0">
                          <a:latin typeface="Times New Roman" panose="02020603050405020304" pitchFamily="18" charset="0"/>
                          <a:cs typeface="Times New Roman" panose="02020603050405020304" pitchFamily="18" charset="0"/>
                        </a:rPr>
                        <a:t>Problem Statement</a:t>
                      </a: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p>
                  </a:txBody>
                  <a:tcPr/>
                </a:tc>
                <a:tc>
                  <a:txBody>
                    <a:bodyPr/>
                    <a:lstStyle/>
                    <a:p>
                      <a:r>
                        <a:rPr lang="en-US" sz="1200" dirty="0">
                          <a:latin typeface="Times New Roman" panose="02020603050405020304" pitchFamily="18" charset="0"/>
                          <a:cs typeface="Times New Roman" panose="02020603050405020304" pitchFamily="18" charset="0"/>
                        </a:rPr>
                        <a:t>Solution </a:t>
                      </a:r>
                    </a:p>
                  </a:txBody>
                  <a:tcPr/>
                </a:tc>
                <a:tc>
                  <a:txBody>
                    <a:bodyPr/>
                    <a:lstStyle/>
                    <a:p>
                      <a:r>
                        <a:rPr lang="en-US" sz="12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1920240">
                <a:tc>
                  <a:txBody>
                    <a:bodyPr/>
                    <a:lstStyle/>
                    <a:p>
                      <a:r>
                        <a:rPr lang="en-US" sz="1200" dirty="0">
                          <a:latin typeface="Times New Roman" panose="02020603050405020304" pitchFamily="18" charset="0"/>
                          <a:cs typeface="Times New Roman" panose="02020603050405020304" pitchFamily="18" charset="0"/>
                        </a:rPr>
                        <a:t>1</a:t>
                      </a:r>
                    </a:p>
                  </a:txBody>
                  <a:tcPr/>
                </a:tc>
                <a:tc>
                  <a:txBody>
                    <a:bodyPr/>
                    <a:lstStyle/>
                    <a:p>
                      <a:r>
                        <a:rPr lang="en-IN" sz="1200" dirty="0" err="1">
                          <a:latin typeface="Times New Roman" panose="02020603050405020304" pitchFamily="18" charset="0"/>
                          <a:cs typeface="Times New Roman" panose="02020603050405020304" pitchFamily="18" charset="0"/>
                        </a:rPr>
                        <a:t>Uzma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Jafar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Mohd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Juzaiddin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Ab</a:t>
                      </a:r>
                      <a:r>
                        <a:rPr lang="en-IN" sz="1200" dirty="0">
                          <a:latin typeface="Times New Roman" panose="02020603050405020304" pitchFamily="18" charset="0"/>
                          <a:cs typeface="Times New Roman" panose="02020603050405020304" pitchFamily="18" charset="0"/>
                        </a:rPr>
                        <a:t> Aziz, and </a:t>
                      </a:r>
                      <a:r>
                        <a:rPr lang="en-IN" sz="1200" dirty="0" err="1">
                          <a:latin typeface="Times New Roman" panose="02020603050405020304" pitchFamily="18" charset="0"/>
                          <a:cs typeface="Times New Roman" panose="02020603050405020304" pitchFamily="18" charset="0"/>
                        </a:rPr>
                        <a:t>Zarina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Shukur</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Sensors (Basel)  PMC8434614</a:t>
                      </a:r>
                    </a:p>
                    <a:p>
                      <a:r>
                        <a:rPr lang="en-IN" sz="1200" dirty="0">
                          <a:latin typeface="Times New Roman" panose="02020603050405020304" pitchFamily="18" charset="0"/>
                          <a:cs typeface="Times New Roman" panose="02020603050405020304" pitchFamily="18" charset="0"/>
                        </a:rPr>
                        <a:t>2021 Aug 31</a:t>
                      </a:r>
                    </a:p>
                  </a:txBody>
                  <a:tcPr/>
                </a:tc>
                <a:tc>
                  <a:txBody>
                    <a:bodyPr/>
                    <a:lstStyle/>
                    <a:p>
                      <a:r>
                        <a:rPr lang="en-US" sz="1200" dirty="0">
                          <a:latin typeface="Times New Roman" panose="02020603050405020304" pitchFamily="18" charset="0"/>
                          <a:cs typeface="Times New Roman" panose="02020603050405020304" pitchFamily="18" charset="0"/>
                        </a:rPr>
                        <a:t>Online voting is popular but risky. Regular voting isn't very secure. Blockchain might help, but there are privacy and speed issues.</a:t>
                      </a:r>
                    </a:p>
                  </a:txBody>
                  <a:tcPr/>
                </a:tc>
                <a:tc>
                  <a:txBody>
                    <a:bodyPr/>
                    <a:lstStyle/>
                    <a:p>
                      <a:r>
                        <a:rPr lang="en-US" sz="1200" dirty="0">
                          <a:latin typeface="Times New Roman" panose="02020603050405020304" pitchFamily="18" charset="0"/>
                          <a:cs typeface="Times New Roman" panose="02020603050405020304" pitchFamily="18" charset="0"/>
                        </a:rPr>
                        <a:t>Blockchain for Electronic Voting System—Review and Open Research Challenges</a:t>
                      </a:r>
                    </a:p>
                  </a:txBody>
                  <a:tcPr/>
                </a:tc>
                <a:tc>
                  <a:txBody>
                    <a:bodyPr/>
                    <a:lstStyle/>
                    <a:p>
                      <a:r>
                        <a:rPr lang="en-US" sz="1200" dirty="0">
                          <a:latin typeface="Times New Roman" panose="02020603050405020304" pitchFamily="18" charset="0"/>
                          <a:cs typeface="Times New Roman" panose="02020603050405020304" pitchFamily="18" charset="0"/>
                        </a:rPr>
                        <a:t>The solution involves refining blockchain applications to address privacy concerns and transaction speed. Improving the existing frameworks is crucial for a secure and efficient online voting system</a:t>
                      </a:r>
                    </a:p>
                  </a:txBody>
                  <a:tcPr/>
                </a:tc>
                <a:tc>
                  <a:txBody>
                    <a:bodyPr/>
                    <a:lstStyle/>
                    <a:p>
                      <a:r>
                        <a:rPr lang="en-US" sz="1200" b="0" i="0" dirty="0">
                          <a:solidFill>
                            <a:srgbClr val="212121"/>
                          </a:solidFill>
                          <a:effectLst/>
                          <a:latin typeface="Times New Roman" panose="02020603050405020304" pitchFamily="18" charset="0"/>
                          <a:cs typeface="Times New Roman" panose="02020603050405020304" pitchFamily="18" charset="0"/>
                        </a:rPr>
                        <a:t>As a username, blockchain utilizes pseudonyms. This strategy does not provide complete privacy and secrecy. Because the transactions are public, the user’s identity may be discovered by examining and analyzing them. </a:t>
                      </a:r>
                      <a:r>
                        <a:rPr lang="en-US" sz="1200" b="0" i="0">
                          <a:solidFill>
                            <a:srgbClr val="212121"/>
                          </a:solidFill>
                          <a:effectLst/>
                          <a:latin typeface="Times New Roman" panose="02020603050405020304" pitchFamily="18" charset="0"/>
                          <a:cs typeface="Times New Roman" panose="02020603050405020304" pitchFamily="18" charset="0"/>
                        </a:rPr>
                        <a:t>The</a:t>
                      </a:r>
                      <a:r>
                        <a:rPr lang="en-US" sz="1200" b="0" i="0" baseline="0">
                          <a:solidFill>
                            <a:srgbClr val="212121"/>
                          </a:solidFill>
                          <a:effectLst/>
                          <a:latin typeface="Times New Roman" panose="02020603050405020304" pitchFamily="18" charset="0"/>
                          <a:cs typeface="Times New Roman" panose="02020603050405020304" pitchFamily="18" charset="0"/>
                        </a:rPr>
                        <a:t> </a:t>
                      </a:r>
                      <a:r>
                        <a:rPr lang="en-US" sz="1200" b="0" i="0">
                          <a:solidFill>
                            <a:srgbClr val="212121"/>
                          </a:solidFill>
                          <a:effectLst/>
                          <a:latin typeface="Times New Roman" panose="02020603050405020304" pitchFamily="18" charset="0"/>
                          <a:cs typeface="Times New Roman" panose="02020603050405020304" pitchFamily="18" charset="0"/>
                        </a:rPr>
                        <a:t>blockchain’s</a:t>
                      </a:r>
                      <a:r>
                        <a:rPr lang="en-US" sz="1200" b="0" i="0" dirty="0">
                          <a:solidFill>
                            <a:srgbClr val="212121"/>
                          </a:solidFill>
                          <a:effectLst/>
                          <a:latin typeface="Times New Roman" panose="02020603050405020304" pitchFamily="18" charset="0"/>
                          <a:cs typeface="Times New Roman" panose="02020603050405020304" pitchFamily="18" charset="0"/>
                        </a:rPr>
                        <a:t> functionality is not well suited to national elections</a:t>
                      </a:r>
                    </a:p>
                  </a:txBody>
                  <a:tcPr/>
                </a:tc>
                <a:extLst>
                  <a:ext uri="{0D108BD9-81ED-4DB2-BD59-A6C34878D82A}">
                    <a16:rowId xmlns:a16="http://schemas.microsoft.com/office/drawing/2014/main" val="10001"/>
                  </a:ext>
                </a:extLst>
              </a:tr>
              <a:tr h="1920240">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IN" sz="1200">
                          <a:latin typeface="Times New Roman" panose="02020603050405020304" pitchFamily="18" charset="0"/>
                          <a:cs typeface="Times New Roman" panose="02020603050405020304" pitchFamily="18" charset="0"/>
                        </a:rPr>
                        <a:t>Syada Tasmia Alvi a, Mohammed Nasir Uddin b, Linta Islam b, Sajib Ahamed b</a:t>
                      </a:r>
                    </a:p>
                    <a:p>
                      <a:r>
                        <a:rPr lang="en-US" altLang="en-IN" sz="1200">
                          <a:latin typeface="Times New Roman" panose="02020603050405020304" pitchFamily="18" charset="0"/>
                          <a:cs typeface="Times New Roman" panose="02020603050405020304" pitchFamily="18" charset="0"/>
                        </a:rPr>
                        <a:t>2022</a:t>
                      </a:r>
                    </a:p>
                  </a:txBody>
                  <a:tcPr/>
                </a:tc>
                <a:tc>
                  <a:txBody>
                    <a:bodyPr/>
                    <a:lstStyle/>
                    <a:p>
                      <a:r>
                        <a:rPr lang="en-IN" sz="1200" dirty="0">
                          <a:latin typeface="Times New Roman" panose="02020603050405020304" pitchFamily="18" charset="0"/>
                          <a:cs typeface="Times New Roman" panose="02020603050405020304" pitchFamily="18" charset="0"/>
                        </a:rPr>
                        <a:t>The traditional voting system faces issues with transparency, security, and accessibility, including booth capture, dummy voting, and challenges for older voters. Electronic Voting Machines (EVMs) have their limitations.</a:t>
                      </a:r>
                    </a:p>
                  </a:txBody>
                  <a:tcPr/>
                </a:tc>
                <a:tc>
                  <a:txBody>
                    <a:bodyPr/>
                    <a:lstStyle/>
                    <a:p>
                      <a:r>
                        <a:rPr lang="en-IN" sz="1200">
                          <a:latin typeface="Times New Roman" panose="02020603050405020304" pitchFamily="18" charset="0"/>
                          <a:cs typeface="Times New Roman" panose="02020603050405020304" pitchFamily="18" charset="0"/>
                        </a:rPr>
                        <a:t>DVTChain : A blockchain-based decentralized mechanism to ensure the security of</a:t>
                      </a:r>
                    </a:p>
                    <a:p>
                      <a:r>
                        <a:rPr lang="en-IN" sz="1200">
                          <a:latin typeface="Times New Roman" panose="02020603050405020304" pitchFamily="18" charset="0"/>
                          <a:cs typeface="Times New Roman" panose="02020603050405020304" pitchFamily="18" charset="0"/>
                        </a:rPr>
                        <a:t>digital voting</a:t>
                      </a:r>
                    </a:p>
                  </a:txBody>
                  <a:tcPr/>
                </a:tc>
                <a:tc>
                  <a:txBody>
                    <a:bodyPr/>
                    <a:lstStyle/>
                    <a:p>
                      <a:r>
                        <a:rPr lang="en-IN" sz="1200">
                          <a:latin typeface="Times New Roman" panose="02020603050405020304" pitchFamily="18" charset="0"/>
                          <a:cs typeface="Times New Roman" panose="02020603050405020304" pitchFamily="18" charset="0"/>
                        </a:rPr>
                        <a:t>A blockchain-based voting system is proposed. It utilizes Ethereum's smart contracts for automation, improving security, privacy, verifiability, and fairness.</a:t>
                      </a:r>
                    </a:p>
                  </a:txBody>
                  <a:tcPr/>
                </a:tc>
                <a:tc>
                  <a:txBody>
                    <a:bodyPr/>
                    <a:lstStyle/>
                    <a:p>
                      <a:r>
                        <a:rPr lang="en-IN" sz="1200">
                          <a:latin typeface="Times New Roman" panose="02020603050405020304" pitchFamily="18" charset="0"/>
                          <a:cs typeface="Times New Roman" panose="02020603050405020304" pitchFamily="18" charset="0"/>
                        </a:rPr>
                        <a:t>The proposed solution leverages tools like Truffle, Solidity, Ganache, and a Node server for development and testing.</a:t>
                      </a:r>
                    </a:p>
                  </a:txBody>
                  <a:tcPr/>
                </a:tc>
                <a:extLst>
                  <a:ext uri="{0D108BD9-81ED-4DB2-BD59-A6C34878D82A}">
                    <a16:rowId xmlns:a16="http://schemas.microsoft.com/office/drawing/2014/main" val="10002"/>
                  </a:ext>
                </a:extLst>
              </a:tr>
              <a:tr h="1736725">
                <a:tc>
                  <a:txBody>
                    <a:bodyPr/>
                    <a:lstStyle/>
                    <a:p>
                      <a:pPr>
                        <a:buNone/>
                      </a:pPr>
                      <a:r>
                        <a:rPr lang="en-US" sz="1200" dirty="0">
                          <a:latin typeface="Times New Roman" panose="02020603050405020304" pitchFamily="18" charset="0"/>
                          <a:cs typeface="Times New Roman" panose="02020603050405020304" pitchFamily="18" charset="0"/>
                        </a:rPr>
                        <a:t>3</a:t>
                      </a:r>
                    </a:p>
                  </a:txBody>
                  <a:tcPr/>
                </a:tc>
                <a:tc>
                  <a:txBody>
                    <a:bodyPr/>
                    <a:lstStyle/>
                    <a:p>
                      <a:pPr>
                        <a:buNone/>
                      </a:pPr>
                      <a:r>
                        <a:rPr lang="en-US" altLang="en-IN" sz="1200">
                          <a:latin typeface="Times New Roman" panose="02020603050405020304" pitchFamily="18" charset="0"/>
                          <a:cs typeface="Times New Roman" panose="02020603050405020304" pitchFamily="18" charset="0"/>
                        </a:rPr>
                        <a:t>Haibo Yi.</a:t>
                      </a:r>
                    </a:p>
                    <a:p>
                      <a:pPr>
                        <a:buNone/>
                      </a:pPr>
                      <a:r>
                        <a:rPr lang="en-US" altLang="en-IN" sz="1200">
                          <a:latin typeface="Times New Roman" panose="02020603050405020304" pitchFamily="18" charset="0"/>
                          <a:cs typeface="Times New Roman" panose="02020603050405020304" pitchFamily="18" charset="0"/>
                        </a:rPr>
                        <a:t>2019</a:t>
                      </a:r>
                    </a:p>
                  </a:txBody>
                  <a:tcPr/>
                </a:tc>
                <a:tc>
                  <a:txBody>
                    <a:bodyPr/>
                    <a:lstStyle/>
                    <a:p>
                      <a:r>
                        <a:rPr lang="en-IN" sz="1200">
                          <a:latin typeface="Times New Roman" panose="02020603050405020304" pitchFamily="18" charset="0"/>
                          <a:cs typeface="Times New Roman" panose="02020603050405020304" pitchFamily="18" charset="0"/>
                          <a:sym typeface="+mn-ea"/>
                        </a:rPr>
                        <a:t>Transition to online electronic voting (e-voting) driven by technology raises security, privacy, and accessibility challenges.</a:t>
                      </a:r>
                    </a:p>
                  </a:txBody>
                  <a:tcPr/>
                </a:tc>
                <a:tc>
                  <a:txBody>
                    <a:bodyPr/>
                    <a:lstStyle/>
                    <a:p>
                      <a:r>
                        <a:rPr lang="en-IN" sz="1200">
                          <a:latin typeface="Times New Roman" panose="02020603050405020304" pitchFamily="18" charset="0"/>
                          <a:cs typeface="Times New Roman" panose="02020603050405020304" pitchFamily="18" charset="0"/>
                        </a:rPr>
                        <a:t>Securing e-voting based on blockchain in P2P network</a:t>
                      </a:r>
                    </a:p>
                  </a:txBody>
                  <a:tcPr/>
                </a:tc>
                <a:tc>
                  <a:txBody>
                    <a:bodyPr/>
                    <a:lstStyle/>
                    <a:p>
                      <a:r>
                        <a:rPr lang="en-IN" sz="1200">
                          <a:latin typeface="Times New Roman" panose="02020603050405020304" pitchFamily="18" charset="0"/>
                          <a:cs typeface="Times New Roman" panose="02020603050405020304" pitchFamily="18" charset="0"/>
                        </a:rPr>
                        <a:t>Blockchain-based e-voting enhances security and transparency with synchronized records to avoid forgery, ECC-based user credentials, and a voter withdrawal option..</a:t>
                      </a:r>
                    </a:p>
                  </a:txBody>
                  <a:tcPr/>
                </a:tc>
                <a:tc>
                  <a:txBody>
                    <a:bodyPr/>
                    <a:lstStyle/>
                    <a:p>
                      <a:r>
                        <a:rPr lang="en-IN" sz="1200">
                          <a:latin typeface="Times New Roman" panose="02020603050405020304" pitchFamily="18" charset="0"/>
                          <a:cs typeface="Times New Roman" panose="02020603050405020304" pitchFamily="18" charset="0"/>
                        </a:rPr>
                        <a:t>The proposed e-voting system offers security enhancements, authentication, and transparency. Challenges include accessibility, regulatory hurdles, building public trust, technical infrastructure, and privacy concerns.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59690" y="381000"/>
          <a:ext cx="8991600" cy="6418580"/>
        </p:xfrm>
        <a:graphic>
          <a:graphicData uri="http://schemas.openxmlformats.org/drawingml/2006/table">
            <a:tbl>
              <a:tblPr firstRow="1" bandRow="1">
                <a:tableStyleId>{5C22544A-7EE6-4342-B048-85BDC9FD1C3A}</a:tableStyleId>
              </a:tblPr>
              <a:tblGrid>
                <a:gridCol w="580390">
                  <a:extLst>
                    <a:ext uri="{9D8B030D-6E8A-4147-A177-3AD203B41FA5}">
                      <a16:colId xmlns:a16="http://schemas.microsoft.com/office/drawing/2014/main" val="20000"/>
                    </a:ext>
                  </a:extLst>
                </a:gridCol>
                <a:gridCol w="1128395">
                  <a:extLst>
                    <a:ext uri="{9D8B030D-6E8A-4147-A177-3AD203B41FA5}">
                      <a16:colId xmlns:a16="http://schemas.microsoft.com/office/drawing/2014/main" val="20001"/>
                    </a:ext>
                  </a:extLst>
                </a:gridCol>
                <a:gridCol w="1443355">
                  <a:extLst>
                    <a:ext uri="{9D8B030D-6E8A-4147-A177-3AD203B41FA5}">
                      <a16:colId xmlns:a16="http://schemas.microsoft.com/office/drawing/2014/main" val="20002"/>
                    </a:ext>
                  </a:extLst>
                </a:gridCol>
                <a:gridCol w="1571625">
                  <a:extLst>
                    <a:ext uri="{9D8B030D-6E8A-4147-A177-3AD203B41FA5}">
                      <a16:colId xmlns:a16="http://schemas.microsoft.com/office/drawing/2014/main" val="20003"/>
                    </a:ext>
                  </a:extLst>
                </a:gridCol>
                <a:gridCol w="1978660">
                  <a:extLst>
                    <a:ext uri="{9D8B030D-6E8A-4147-A177-3AD203B41FA5}">
                      <a16:colId xmlns:a16="http://schemas.microsoft.com/office/drawing/2014/main" val="20004"/>
                    </a:ext>
                  </a:extLst>
                </a:gridCol>
                <a:gridCol w="2289175">
                  <a:extLst>
                    <a:ext uri="{9D8B030D-6E8A-4147-A177-3AD203B41FA5}">
                      <a16:colId xmlns:a16="http://schemas.microsoft.com/office/drawing/2014/main" val="20005"/>
                    </a:ext>
                  </a:extLst>
                </a:gridCol>
              </a:tblGrid>
              <a:tr h="822960">
                <a:tc>
                  <a:txBody>
                    <a:bodyPr/>
                    <a:lstStyle/>
                    <a:p>
                      <a:pPr algn="ctr"/>
                      <a:r>
                        <a:rPr lang="en-US" sz="1200" dirty="0" err="1">
                          <a:latin typeface="Times New Roman" panose="02020603050405020304" pitchFamily="18" charset="0"/>
                          <a:cs typeface="Times New Roman" panose="02020603050405020304" pitchFamily="18" charset="0"/>
                        </a:rPr>
                        <a:t>S.No</a:t>
                      </a: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2658110">
                <a:tc>
                  <a:txBody>
                    <a:bodyPr/>
                    <a:lstStyle/>
                    <a:p>
                      <a:r>
                        <a:rPr lang="en-US" sz="1200" dirty="0">
                          <a:latin typeface="Times New Roman" panose="02020603050405020304" pitchFamily="18" charset="0"/>
                          <a:cs typeface="Times New Roman" panose="02020603050405020304" pitchFamily="18" charset="0"/>
                        </a:rPr>
                        <a:t>4</a:t>
                      </a:r>
                    </a:p>
                  </a:txBody>
                  <a:tcPr/>
                </a:tc>
                <a:tc>
                  <a:txBody>
                    <a:bodyPr/>
                    <a:lstStyle/>
                    <a:p>
                      <a:r>
                        <a:rPr lang="en-IN" sz="1200">
                          <a:latin typeface="Times New Roman" panose="02020603050405020304" pitchFamily="18" charset="0"/>
                          <a:cs typeface="Times New Roman" panose="02020603050405020304" pitchFamily="18" charset="0"/>
                        </a:rPr>
                        <a:t>Akhil Shah</a:t>
                      </a:r>
                    </a:p>
                    <a:p>
                      <a:r>
                        <a:rPr lang="en-IN" sz="1200">
                          <a:latin typeface="Times New Roman" panose="02020603050405020304" pitchFamily="18" charset="0"/>
                          <a:cs typeface="Times New Roman" panose="02020603050405020304" pitchFamily="18" charset="0"/>
                        </a:rPr>
                        <a:t>Nishita Sodhia</a:t>
                      </a:r>
                    </a:p>
                    <a:p>
                      <a:r>
                        <a:rPr lang="en-IN" sz="1200">
                          <a:latin typeface="Times New Roman" panose="02020603050405020304" pitchFamily="18" charset="0"/>
                          <a:cs typeface="Times New Roman" panose="02020603050405020304" pitchFamily="18" charset="0"/>
                        </a:rPr>
                        <a:t> Shruti Saha</a:t>
                      </a:r>
                    </a:p>
                    <a:p>
                      <a:r>
                        <a:rPr lang="en-IN" sz="1200">
                          <a:latin typeface="Times New Roman" panose="02020603050405020304" pitchFamily="18" charset="0"/>
                          <a:cs typeface="Times New Roman" panose="02020603050405020304" pitchFamily="18" charset="0"/>
                        </a:rPr>
                        <a:t>Soumi Banerjee</a:t>
                      </a:r>
                    </a:p>
                    <a:p>
                      <a:r>
                        <a:rPr lang="en-IN" sz="1200">
                          <a:latin typeface="Times New Roman" panose="02020603050405020304" pitchFamily="18" charset="0"/>
                          <a:cs typeface="Times New Roman" panose="02020603050405020304" pitchFamily="18" charset="0"/>
                        </a:rPr>
                        <a:t>Madhuri Chavan</a:t>
                      </a:r>
                    </a:p>
                    <a:p>
                      <a:r>
                        <a:rPr lang="en-US" altLang="en-IN" sz="1200">
                          <a:latin typeface="Times New Roman" panose="02020603050405020304" pitchFamily="18" charset="0"/>
                          <a:cs typeface="Times New Roman" panose="02020603050405020304" pitchFamily="18" charset="0"/>
                        </a:rPr>
                        <a:t>2020</a:t>
                      </a:r>
                    </a:p>
                  </a:txBody>
                  <a:tcPr/>
                </a:tc>
                <a:tc>
                  <a:txBody>
                    <a:bodyPr/>
                    <a:lstStyle/>
                    <a:p>
                      <a:r>
                        <a:rPr lang="en-IN" sz="1200">
                          <a:latin typeface="Times New Roman" panose="02020603050405020304" pitchFamily="18" charset="0"/>
                          <a:cs typeface="Times New Roman" panose="02020603050405020304" pitchFamily="18" charset="0"/>
                          <a:sym typeface="+mn-ea"/>
                        </a:rPr>
                        <a:t>The problem addressed in this research is the lack of trust in election systems and the flaws in existing voting methods, including vote rigging, EVM hacking, polling booth capture, and election manipulation.</a:t>
                      </a:r>
                    </a:p>
                  </a:txBody>
                  <a:tcPr/>
                </a:tc>
                <a:tc>
                  <a:txBody>
                    <a:bodyPr/>
                    <a:lstStyle/>
                    <a:p>
                      <a:r>
                        <a:rPr lang="en-IN" sz="1200">
                          <a:latin typeface="Times New Roman" panose="02020603050405020304" pitchFamily="18" charset="0"/>
                          <a:cs typeface="Times New Roman" panose="02020603050405020304" pitchFamily="18" charset="0"/>
                        </a:rPr>
                        <a:t>Blockchain Enabled Online-Voting System</a:t>
                      </a:r>
                    </a:p>
                  </a:txBody>
                  <a:tcPr/>
                </a:tc>
                <a:tc>
                  <a:txBody>
                    <a:bodyPr/>
                    <a:lstStyle/>
                    <a:p>
                      <a:r>
                        <a:rPr lang="en-IN" sz="1200">
                          <a:latin typeface="Times New Roman" panose="02020603050405020304" pitchFamily="18" charset="0"/>
                          <a:cs typeface="Times New Roman" panose="02020603050405020304" pitchFamily="18" charset="0"/>
                        </a:rPr>
                        <a:t>The proposed solution is an Ethereum blockchain-based online voting system ensuring secure, anonymous, and efficient voting. It establishes tamper-proof voter wallets with user credentials, issues voting tokens, and maintains the integrity of the voting process for reliable results.</a:t>
                      </a:r>
                    </a:p>
                  </a:txBody>
                  <a:tcPr/>
                </a:tc>
                <a:tc>
                  <a:txBody>
                    <a:bodyPr/>
                    <a:lstStyle/>
                    <a:p>
                      <a:r>
                        <a:rPr lang="en-IN" sz="1200">
                          <a:latin typeface="Times New Roman" panose="02020603050405020304" pitchFamily="18" charset="0"/>
                          <a:cs typeface="Times New Roman" panose="02020603050405020304" pitchFamily="18" charset="0"/>
                        </a:rPr>
                        <a:t>It highlight a cost-effective, secure online voting system using blockchain, enhancing accessibility and addressing security concerns. It aims to improve the efficiency and trustworthiness of voting systems, overcoming current challenges.</a:t>
                      </a:r>
                    </a:p>
                  </a:txBody>
                  <a:tcPr/>
                </a:tc>
                <a:extLst>
                  <a:ext uri="{0D108BD9-81ED-4DB2-BD59-A6C34878D82A}">
                    <a16:rowId xmlns:a16="http://schemas.microsoft.com/office/drawing/2014/main" val="10001"/>
                  </a:ext>
                </a:extLst>
              </a:tr>
              <a:tr h="2937510">
                <a:tc>
                  <a:txBody>
                    <a:bodyPr/>
                    <a:lstStyle/>
                    <a:p>
                      <a:r>
                        <a:rPr lang="en-US" sz="1200" dirty="0">
                          <a:latin typeface="Times New Roman" panose="02020603050405020304" pitchFamily="18" charset="0"/>
                          <a:cs typeface="Times New Roman" panose="02020603050405020304" pitchFamily="18" charset="0"/>
                        </a:rPr>
                        <a:t>5</a:t>
                      </a:r>
                    </a:p>
                  </a:txBody>
                  <a:tcPr/>
                </a:tc>
                <a:tc>
                  <a:txBody>
                    <a:bodyPr/>
                    <a:lstStyle/>
                    <a:p>
                      <a:r>
                        <a:rPr lang="en-IN" sz="1200">
                          <a:latin typeface="Times New Roman" panose="02020603050405020304" pitchFamily="18" charset="0"/>
                          <a:cs typeface="Times New Roman" panose="02020603050405020304" pitchFamily="18" charset="0"/>
                        </a:rPr>
                        <a:t>Linh Vo-Cao- Thuy</a:t>
                      </a:r>
                    </a:p>
                    <a:p>
                      <a:r>
                        <a:rPr lang="en-IN" sz="1200">
                          <a:latin typeface="Times New Roman" panose="02020603050405020304" pitchFamily="18" charset="0"/>
                          <a:cs typeface="Times New Roman" panose="02020603050405020304" pitchFamily="18" charset="0"/>
                        </a:rPr>
                        <a:t>Khoi Cao-Minh, T. A. 2019</a:t>
                      </a:r>
                    </a:p>
                  </a:txBody>
                  <a:tcPr/>
                </a:tc>
                <a:tc>
                  <a:txBody>
                    <a:bodyPr/>
                    <a:lstStyle/>
                    <a:p>
                      <a:r>
                        <a:rPr lang="en-IN" sz="1200" dirty="0">
                          <a:latin typeface="Times New Roman" panose="02020603050405020304" pitchFamily="18" charset="0"/>
                          <a:cs typeface="Times New Roman" panose="02020603050405020304" pitchFamily="18" charset="0"/>
                        </a:rPr>
                        <a:t>The problem addressed in the paper is the need for a secure, fair, and transparent electronic voting (E-voting) system. The existing traditional voting methods are susceptible to issues like tampering, manipulation, and lack of transparency.</a:t>
                      </a:r>
                    </a:p>
                  </a:txBody>
                  <a:tcPr/>
                </a:tc>
                <a:tc>
                  <a:txBody>
                    <a:bodyPr/>
                    <a:lstStyle/>
                    <a:p>
                      <a:r>
                        <a:rPr lang="en-IN" sz="1200">
                          <a:latin typeface="Times New Roman" panose="02020603050405020304" pitchFamily="18" charset="0"/>
                          <a:cs typeface="Times New Roman" panose="02020603050405020304" pitchFamily="18" charset="0"/>
                        </a:rPr>
                        <a:t>Votereum: An Ethereum-Based E-Voting System</a:t>
                      </a:r>
                    </a:p>
                  </a:txBody>
                  <a:tcPr/>
                </a:tc>
                <a:tc>
                  <a:txBody>
                    <a:bodyPr/>
                    <a:lstStyle/>
                    <a:p>
                      <a:r>
                        <a:rPr lang="en-IN" sz="1200">
                          <a:latin typeface="Times New Roman" panose="02020603050405020304" pitchFamily="18" charset="0"/>
                          <a:cs typeface="Times New Roman" panose="02020603050405020304" pitchFamily="18" charset="0"/>
                        </a:rPr>
                        <a:t>The solution uses blockchain technology, particularly Ethereum, to establish a secure and transparent E-voting system. It employs smart contracts for elections, voter registration, and a privacy-focused voting process, addressing trust, fairness, and transparency concerns in the electoral process.</a:t>
                      </a:r>
                    </a:p>
                  </a:txBody>
                  <a:tcPr/>
                </a:tc>
                <a:tc>
                  <a:txBody>
                    <a:bodyPr/>
                    <a:lstStyle/>
                    <a:p>
                      <a:r>
                        <a:rPr lang="en-IN" sz="1200">
                          <a:latin typeface="Times New Roman" panose="02020603050405020304" pitchFamily="18" charset="0"/>
                          <a:cs typeface="Times New Roman" panose="02020603050405020304" pitchFamily="18" charset="0"/>
                        </a:rPr>
                        <a:t>The paper evaluates the proposed Votereum system, emphasizing its potential to enhance the electoral process using blockchain technology. It tackles privacy, transparency, and security issues in voting. Votereum serves as a blockchain-based E-voting prototype, leaving opportunities for future development and practical use.</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8300" y="152400"/>
            <a:ext cx="8559800" cy="46037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457200" y="609600"/>
            <a:ext cx="8381160" cy="75600"/>
          </a:xfrm>
          <a:prstGeom prst="rect">
            <a:avLst/>
          </a:prstGeom>
          <a:solidFill>
            <a:srgbClr val="7030A0"/>
          </a:solidFill>
          <a:ln w="25560">
            <a:solidFill>
              <a:srgbClr val="3A5F8B"/>
            </a:solidFill>
            <a:round/>
          </a:ln>
        </p:spPr>
        <p:txBody>
          <a:bodyPr/>
          <a:lstStyle/>
          <a:p>
            <a:endParaRPr lang="en-IN"/>
          </a:p>
        </p:txBody>
      </p:sp>
      <p:pic>
        <p:nvPicPr>
          <p:cNvPr id="142273983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57835" y="1676400"/>
            <a:ext cx="4688840" cy="2638425"/>
          </a:xfrm>
          <a:prstGeom prst="rect">
            <a:avLst/>
          </a:prstGeom>
          <a:noFill/>
          <a:ln>
            <a:noFill/>
          </a:ln>
        </p:spPr>
      </p:pic>
      <p:pic>
        <p:nvPicPr>
          <p:cNvPr id="54071335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895283" y="2514283"/>
            <a:ext cx="5800725" cy="4029075"/>
          </a:xfrm>
          <a:prstGeom prst="rect">
            <a:avLst/>
          </a:prstGeom>
          <a:noFill/>
          <a:ln>
            <a:noFill/>
          </a:ln>
        </p:spPr>
      </p:pic>
      <p:sp>
        <p:nvSpPr>
          <p:cNvPr id="4" name="Text Box 3"/>
          <p:cNvSpPr txBox="1"/>
          <p:nvPr/>
        </p:nvSpPr>
        <p:spPr>
          <a:xfrm>
            <a:off x="533400" y="762000"/>
            <a:ext cx="8305800" cy="82994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Ethereum blockchain enables secure and automated voting through smart contracts, requiring user input to execute operations, and employs tools like Truffle, Solidity, Ganache, and a Node server to manage and secure the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8300" y="152400"/>
            <a:ext cx="8559800" cy="46037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457200" y="609600"/>
            <a:ext cx="8381160" cy="75600"/>
          </a:xfrm>
          <a:prstGeom prst="rect">
            <a:avLst/>
          </a:prstGeom>
          <a:solidFill>
            <a:srgbClr val="7030A0"/>
          </a:solidFill>
          <a:ln w="25560">
            <a:solidFill>
              <a:srgbClr val="3A5F8B"/>
            </a:solidFill>
            <a:round/>
          </a:ln>
        </p:spPr>
        <p:txBody>
          <a:bodyPr/>
          <a:lstStyle/>
          <a:p>
            <a:endParaRPr lang="en-IN"/>
          </a:p>
        </p:txBody>
      </p:sp>
      <p:pic>
        <p:nvPicPr>
          <p:cNvPr id="1173623571" name="Picture 1"/>
          <p:cNvPicPr>
            <a:picLocks noChangeAspect="1"/>
          </p:cNvPicPr>
          <p:nvPr/>
        </p:nvPicPr>
        <p:blipFill>
          <a:blip r:embed="rId2"/>
          <a:srcRect l="14114" t="2716" r="12079" b="5185"/>
          <a:stretch>
            <a:fillRect/>
          </a:stretch>
        </p:blipFill>
        <p:spPr>
          <a:xfrm>
            <a:off x="1447800" y="1828800"/>
            <a:ext cx="6324600" cy="3729990"/>
          </a:xfrm>
          <a:prstGeom prst="rect">
            <a:avLst/>
          </a:prstGeom>
        </p:spPr>
      </p:pic>
      <p:sp>
        <p:nvSpPr>
          <p:cNvPr id="2" name="Text Box 1"/>
          <p:cNvSpPr txBox="1"/>
          <p:nvPr/>
        </p:nvSpPr>
        <p:spPr>
          <a:xfrm>
            <a:off x="457835" y="901700"/>
            <a:ext cx="8380730" cy="82994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A blockchain-based e-voting scheme featuring a synchronized voting records model, user credential system using ECC, withdrawal option, and mining of voting blocks to enhance security and transparency in electronic voting.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Rectangle 1"/>
          <p:cNvSpPr/>
          <p:nvPr/>
        </p:nvSpPr>
        <p:spPr>
          <a:xfrm>
            <a:off x="496570" y="1371600"/>
            <a:ext cx="8341995" cy="3046095"/>
          </a:xfrm>
          <a:prstGeom prst="rect">
            <a:avLst/>
          </a:prstGeom>
        </p:spPr>
        <p:txBody>
          <a:bodyPr wrap="square">
            <a:spAutoFit/>
          </a:bodyPr>
          <a:lstStyle/>
          <a:p>
            <a:pPr indent="457200">
              <a:lnSpc>
                <a:spcPct val="150000"/>
              </a:lnSpc>
            </a:pPr>
            <a:r>
              <a:rPr lang="en-US" sz="1600" dirty="0">
                <a:latin typeface="Times New Roman" panose="02020603050405020304" pitchFamily="18" charset="0"/>
                <a:cs typeface="Times New Roman" panose="02020603050405020304" pitchFamily="18" charset="0"/>
              </a:rPr>
              <a:t>The result of this abstract is an innovative and secure voting system that combines blockchain technology and fingerprint authentication. The aim is to address existing concerns about the security and integrity of traditional voting methods. By utilizing blockchain as an unalterable digital vault for votes and incorporating fingerprint authentication, the system ensures an ultra-secure and tamper-proof voting process. The user-friendly web application/app adapts seamlessly to different devices, providing an intuitive and effortless voting experience. The end result is a transformative approach to voting, making it better, safer, and fostering honesty and fairness in the democratic process.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Rectangle 1"/>
          <p:cNvSpPr/>
          <p:nvPr/>
        </p:nvSpPr>
        <p:spPr>
          <a:xfrm>
            <a:off x="456565" y="1409065"/>
            <a:ext cx="8382000" cy="2800767"/>
          </a:xfrm>
          <a:prstGeom prst="rect">
            <a:avLst/>
          </a:prstGeom>
        </p:spPr>
        <p:txBody>
          <a:bodyPr wrap="square">
            <a:spAutoFit/>
          </a:bodyPr>
          <a:lstStyle/>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Research goal: Analyze and evaluate current research on blockchain-based electronic voting systems.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Existing electronic voting research: Discuss recent developments using blockchain technology.</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Deficiencies in current systems: Identify and address issues in current electronic voting systems.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Blockchain's potential: Highlight its potential to enhance electronic voting.</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Transparency: Emphasize that voters and impartial observers can access voting records.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Challenges to address: Mention potential drawbacks like scalability attacks and lack of transparency.</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Future research directions: Outline possible paths for further research.</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Uncertainty: Acknowledge that more research is needed to understand risks in blockchain-based electronic voting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258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Rectangle 1"/>
          <p:cNvSpPr/>
          <p:nvPr/>
        </p:nvSpPr>
        <p:spPr>
          <a:xfrm>
            <a:off x="314257" y="1219200"/>
            <a:ext cx="8305800" cy="3692525"/>
          </a:xfrm>
          <a:prstGeom prst="rect">
            <a:avLst/>
          </a:prstGeom>
        </p:spPr>
        <p:txBody>
          <a:bodyPr wrap="square">
            <a:spAutoFit/>
          </a:bodyPr>
          <a:lstStyle/>
          <a:p>
            <a:pPr marL="457200" marR="0" algn="just">
              <a:lnSpc>
                <a:spcPct val="150000"/>
              </a:lnSpc>
              <a:spcBef>
                <a:spcPts val="0"/>
              </a:spcBef>
              <a:spcAft>
                <a:spcPts val="0"/>
              </a:spcAft>
            </a:pPr>
            <a:endParaRPr lang="en-US" sz="1400" dirty="0">
              <a:latin typeface="Times New Roman" panose="02020603050405020304"/>
              <a:ea typeface="Times New Roman" panose="02020603050405020304"/>
            </a:endParaRPr>
          </a:p>
          <a:p>
            <a:pPr marL="457200" marR="0" algn="just">
              <a:lnSpc>
                <a:spcPct val="150000"/>
              </a:lnSpc>
              <a:spcBef>
                <a:spcPts val="0"/>
              </a:spcBef>
              <a:spcAft>
                <a:spcPts val="0"/>
              </a:spcAft>
            </a:pPr>
            <a:r>
              <a:rPr lang="en-US" sz="1400" dirty="0">
                <a:latin typeface="Times New Roman" panose="02020603050405020304"/>
                <a:ea typeface="Times New Roman" panose="02020603050405020304"/>
              </a:rPr>
              <a:t>[1]  Liu Y., Wang Q. An E-voting Protocol Based on Blockchain. IACR </a:t>
            </a:r>
            <a:r>
              <a:rPr lang="en-US" sz="1400" dirty="0" err="1">
                <a:latin typeface="Times New Roman" panose="02020603050405020304"/>
                <a:ea typeface="Times New Roman" panose="02020603050405020304"/>
              </a:rPr>
              <a:t>Cryptol</a:t>
            </a:r>
            <a:r>
              <a:rPr lang="en-US" sz="1400"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Eprint</a:t>
            </a:r>
            <a:r>
              <a:rPr lang="en-US" sz="1400" dirty="0">
                <a:latin typeface="Times New Roman" panose="02020603050405020304"/>
                <a:ea typeface="Times New Roman" panose="02020603050405020304"/>
              </a:rPr>
              <a:t> Arch.</a:t>
            </a:r>
          </a:p>
          <a:p>
            <a:pPr marL="457200" marR="0" algn="just">
              <a:lnSpc>
                <a:spcPct val="150000"/>
              </a:lnSpc>
              <a:spcBef>
                <a:spcPts val="0"/>
              </a:spcBef>
              <a:spcAft>
                <a:spcPts val="0"/>
              </a:spcAft>
            </a:pPr>
            <a:r>
              <a:rPr lang="en-US" sz="1400" dirty="0">
                <a:latin typeface="Times New Roman" panose="02020603050405020304"/>
                <a:ea typeface="Times New Roman" panose="02020603050405020304"/>
              </a:rPr>
              <a:t>2017;2017:1043. [</a:t>
            </a:r>
            <a:r>
              <a:rPr lang="en-US" sz="1400" u="sng" dirty="0">
                <a:solidFill>
                  <a:srgbClr val="0000FF"/>
                </a:solidFill>
                <a:latin typeface="Times New Roman" panose="02020603050405020304"/>
                <a:ea typeface="Times New Roman" panose="02020603050405020304"/>
              </a:rPr>
              <a:t>Google Scholar</a:t>
            </a:r>
            <a:r>
              <a:rPr lang="en-US" sz="1400" dirty="0">
                <a:latin typeface="Times New Roman" panose="02020603050405020304"/>
                <a:ea typeface="Times New Roman" panose="02020603050405020304"/>
              </a:rPr>
              <a:t>]</a:t>
            </a:r>
          </a:p>
          <a:p>
            <a:pPr marL="457200" marR="0" algn="just">
              <a:lnSpc>
                <a:spcPct val="150000"/>
              </a:lnSpc>
              <a:spcBef>
                <a:spcPts val="0"/>
              </a:spcBef>
              <a:spcAft>
                <a:spcPts val="0"/>
              </a:spcAft>
            </a:pPr>
            <a:r>
              <a:rPr lang="en-US" sz="1400" dirty="0">
                <a:latin typeface="Times New Roman" panose="02020603050405020304"/>
                <a:ea typeface="Times New Roman" panose="02020603050405020304"/>
              </a:rPr>
              <a:t>[2]</a:t>
            </a:r>
            <a:r>
              <a:rPr lang="en-US" sz="1400" dirty="0" err="1">
                <a:latin typeface="Times New Roman" panose="02020603050405020304"/>
                <a:ea typeface="Times New Roman" panose="02020603050405020304"/>
              </a:rPr>
              <a:t>Shahzad</a:t>
            </a:r>
            <a:r>
              <a:rPr lang="en-US" sz="1400" dirty="0">
                <a:latin typeface="Times New Roman" panose="02020603050405020304"/>
                <a:ea typeface="Times New Roman" panose="02020603050405020304"/>
              </a:rPr>
              <a:t> B., </a:t>
            </a:r>
            <a:r>
              <a:rPr lang="en-US" sz="1400" dirty="0" err="1">
                <a:latin typeface="Times New Roman" panose="02020603050405020304"/>
                <a:ea typeface="Times New Roman" panose="02020603050405020304"/>
              </a:rPr>
              <a:t>Crowcroft</a:t>
            </a:r>
            <a:r>
              <a:rPr lang="en-US" sz="1400" dirty="0">
                <a:latin typeface="Times New Roman" panose="02020603050405020304"/>
                <a:ea typeface="Times New Roman" panose="02020603050405020304"/>
              </a:rPr>
              <a:t> J. Trustworthy Electronic Voting Using </a:t>
            </a:r>
            <a:r>
              <a:rPr lang="en-US" sz="1400" dirty="0" err="1">
                <a:latin typeface="Times New Roman" panose="02020603050405020304"/>
                <a:ea typeface="Times New Roman" panose="02020603050405020304"/>
              </a:rPr>
              <a:t>AdjustedBlockchainTechnology</a:t>
            </a:r>
            <a:r>
              <a:rPr lang="en-US" sz="1400" dirty="0">
                <a:latin typeface="Times New Roman" panose="02020603050405020304"/>
                <a:ea typeface="Times New Roman" panose="02020603050405020304"/>
              </a:rPr>
              <a:t>.  IEEE Access. 2019;7:24477–24488. </a:t>
            </a:r>
            <a:r>
              <a:rPr lang="en-US" sz="1400" dirty="0" err="1">
                <a:latin typeface="Times New Roman" panose="02020603050405020304"/>
                <a:ea typeface="Times New Roman" panose="02020603050405020304"/>
              </a:rPr>
              <a:t>doi</a:t>
            </a:r>
            <a:r>
              <a:rPr lang="en-US" sz="1400" dirty="0">
                <a:latin typeface="Times New Roman" panose="02020603050405020304"/>
                <a:ea typeface="Times New Roman" panose="02020603050405020304"/>
              </a:rPr>
              <a:t>: 10.1109/ACCESS.2019.2895670. [</a:t>
            </a:r>
            <a:r>
              <a:rPr lang="en-US" sz="1400" u="sng" dirty="0" err="1">
                <a:solidFill>
                  <a:srgbClr val="0000FF"/>
                </a:solidFill>
                <a:latin typeface="Times New Roman" panose="02020603050405020304"/>
                <a:ea typeface="Times New Roman" panose="02020603050405020304"/>
              </a:rPr>
              <a:t>CrossRef</a:t>
            </a:r>
            <a:r>
              <a:rPr lang="en-US" sz="1400" dirty="0">
                <a:latin typeface="Times New Roman" panose="02020603050405020304"/>
                <a:ea typeface="Times New Roman" panose="02020603050405020304"/>
              </a:rPr>
              <a:t>] [</a:t>
            </a:r>
            <a:r>
              <a:rPr lang="en-US" sz="1400" u="sng" dirty="0">
                <a:solidFill>
                  <a:srgbClr val="0000FF"/>
                </a:solidFill>
                <a:latin typeface="Times New Roman" panose="02020603050405020304"/>
                <a:ea typeface="Times New Roman" panose="02020603050405020304"/>
              </a:rPr>
              <a:t>Google Scholar</a:t>
            </a:r>
            <a:r>
              <a:rPr lang="en-US" sz="1400" dirty="0">
                <a:latin typeface="Times New Roman" panose="02020603050405020304"/>
                <a:ea typeface="Times New Roman" panose="02020603050405020304"/>
              </a:rPr>
              <a:t>]</a:t>
            </a:r>
          </a:p>
          <a:p>
            <a:pPr marL="457200" marR="0" algn="just">
              <a:lnSpc>
                <a:spcPct val="150000"/>
              </a:lnSpc>
              <a:spcBef>
                <a:spcPts val="0"/>
              </a:spcBef>
              <a:spcAft>
                <a:spcPts val="0"/>
              </a:spcAft>
            </a:pPr>
            <a:r>
              <a:rPr lang="en-US" sz="1400" dirty="0">
                <a:latin typeface="Times New Roman" panose="02020603050405020304"/>
                <a:ea typeface="Times New Roman" panose="02020603050405020304"/>
              </a:rPr>
              <a:t>[3]. </a:t>
            </a:r>
            <a:r>
              <a:rPr lang="en-US" sz="1400" dirty="0" err="1">
                <a:latin typeface="Times New Roman" panose="02020603050405020304"/>
                <a:ea typeface="Times New Roman" panose="02020603050405020304"/>
              </a:rPr>
              <a:t>Racsko</a:t>
            </a:r>
            <a:r>
              <a:rPr lang="en-US" sz="1400" dirty="0">
                <a:latin typeface="Times New Roman" panose="02020603050405020304"/>
                <a:ea typeface="Times New Roman" panose="02020603050405020304"/>
              </a:rPr>
              <a:t> P. Blockchain and Democracy. Soc. Econ. 2019;41:353–369. </a:t>
            </a:r>
            <a:r>
              <a:rPr lang="en-US" sz="1400" dirty="0" err="1">
                <a:latin typeface="Times New Roman" panose="02020603050405020304"/>
                <a:ea typeface="Times New Roman" panose="02020603050405020304"/>
              </a:rPr>
              <a:t>doi</a:t>
            </a:r>
            <a:r>
              <a:rPr lang="en-US" sz="1400" dirty="0">
                <a:latin typeface="Times New Roman" panose="02020603050405020304"/>
                <a:ea typeface="Times New Roman" panose="02020603050405020304"/>
              </a:rPr>
              <a:t>: 10.1556/204.2019.007. [</a:t>
            </a:r>
            <a:r>
              <a:rPr lang="en-US" sz="1400" u="sng" dirty="0" err="1">
                <a:solidFill>
                  <a:srgbClr val="0000FF"/>
                </a:solidFill>
                <a:latin typeface="Times New Roman" panose="02020603050405020304"/>
                <a:ea typeface="Times New Roman" panose="02020603050405020304"/>
              </a:rPr>
              <a:t>CrossRef</a:t>
            </a:r>
            <a:r>
              <a:rPr lang="en-US" sz="1400" u="sng" dirty="0">
                <a:solidFill>
                  <a:srgbClr val="0000FF"/>
                </a:solidFill>
                <a:latin typeface="Times New Roman" panose="02020603050405020304"/>
                <a:ea typeface="Times New Roman" panose="02020603050405020304"/>
              </a:rPr>
              <a:t>]</a:t>
            </a:r>
            <a:r>
              <a:rPr lang="en-US" sz="1400" dirty="0">
                <a:latin typeface="Times New Roman" panose="02020603050405020304"/>
                <a:ea typeface="Times New Roman" panose="02020603050405020304"/>
              </a:rPr>
              <a:t> [</a:t>
            </a:r>
            <a:r>
              <a:rPr lang="en-US" sz="1400" u="sng" dirty="0">
                <a:solidFill>
                  <a:srgbClr val="0000FF"/>
                </a:solidFill>
                <a:latin typeface="Times New Roman" panose="02020603050405020304"/>
                <a:ea typeface="Times New Roman" panose="02020603050405020304"/>
              </a:rPr>
              <a:t>Google Scholar</a:t>
            </a:r>
            <a:r>
              <a:rPr lang="en-US" sz="1400" dirty="0">
                <a:latin typeface="Times New Roman" panose="02020603050405020304"/>
                <a:ea typeface="Times New Roman" panose="02020603050405020304"/>
              </a:rPr>
              <a:t>]</a:t>
            </a:r>
          </a:p>
          <a:p>
            <a:pPr marL="457200" marR="0" algn="just">
              <a:lnSpc>
                <a:spcPct val="150000"/>
              </a:lnSpc>
              <a:spcBef>
                <a:spcPts val="0"/>
              </a:spcBef>
              <a:spcAft>
                <a:spcPts val="0"/>
              </a:spcAft>
            </a:pPr>
            <a:r>
              <a:rPr lang="en-US" sz="1400" dirty="0">
                <a:latin typeface="Times New Roman" panose="02020603050405020304"/>
                <a:ea typeface="Times New Roman" panose="02020603050405020304"/>
              </a:rPr>
              <a:t>[4]. </a:t>
            </a:r>
            <a:r>
              <a:rPr lang="en-US" sz="1400" dirty="0" err="1">
                <a:latin typeface="Times New Roman" panose="02020603050405020304"/>
                <a:ea typeface="Times New Roman" panose="02020603050405020304"/>
              </a:rPr>
              <a:t>Yaga</a:t>
            </a:r>
            <a:r>
              <a:rPr lang="en-US" sz="1400" dirty="0">
                <a:latin typeface="Times New Roman" panose="02020603050405020304"/>
                <a:ea typeface="Times New Roman" panose="02020603050405020304"/>
              </a:rPr>
              <a:t> D., </a:t>
            </a:r>
            <a:r>
              <a:rPr lang="en-US" sz="1400" dirty="0" err="1">
                <a:latin typeface="Times New Roman" panose="02020603050405020304"/>
                <a:ea typeface="Times New Roman" panose="02020603050405020304"/>
              </a:rPr>
              <a:t>Mell</a:t>
            </a:r>
            <a:r>
              <a:rPr lang="en-US" sz="1400" dirty="0">
                <a:latin typeface="Times New Roman" panose="02020603050405020304"/>
                <a:ea typeface="Times New Roman" panose="02020603050405020304"/>
              </a:rPr>
              <a:t> P., Roby N., </a:t>
            </a:r>
            <a:r>
              <a:rPr lang="en-US" sz="1400" dirty="0" err="1">
                <a:latin typeface="Times New Roman" panose="02020603050405020304"/>
                <a:ea typeface="Times New Roman" panose="02020603050405020304"/>
              </a:rPr>
              <a:t>Scarfone</a:t>
            </a:r>
            <a:r>
              <a:rPr lang="en-US" sz="1400" dirty="0">
                <a:latin typeface="Times New Roman" panose="02020603050405020304"/>
                <a:ea typeface="Times New Roman" panose="02020603050405020304"/>
              </a:rPr>
              <a:t> K. Blockchain technology overview. </a:t>
            </a:r>
            <a:r>
              <a:rPr lang="en-US" sz="1400" dirty="0" err="1">
                <a:latin typeface="Times New Roman" panose="02020603050405020304"/>
                <a:ea typeface="Times New Roman" panose="02020603050405020304"/>
              </a:rPr>
              <a:t>arXiv</a:t>
            </a:r>
            <a:r>
              <a:rPr lang="en-US" sz="1400" dirty="0">
                <a:latin typeface="Times New Roman" panose="02020603050405020304"/>
                <a:ea typeface="Times New Roman" panose="02020603050405020304"/>
              </a:rPr>
              <a:t>. 20191906.11078 [</a:t>
            </a:r>
            <a:r>
              <a:rPr lang="en-US" sz="1400" u="sng" dirty="0">
                <a:solidFill>
                  <a:srgbClr val="0000FF"/>
                </a:solidFill>
                <a:latin typeface="Times New Roman" panose="02020603050405020304"/>
                <a:ea typeface="Times New Roman" panose="02020603050405020304"/>
              </a:rPr>
              <a:t>Google Scholar</a:t>
            </a:r>
            <a:r>
              <a:rPr lang="en-US" sz="1400" dirty="0">
                <a:latin typeface="Times New Roman" panose="02020603050405020304"/>
                <a:ea typeface="Times New Roman" panose="02020603050405020304"/>
              </a:rPr>
              <a:t>]</a:t>
            </a:r>
          </a:p>
          <a:p>
            <a:pPr marL="457200" marR="0" algn="just">
              <a:lnSpc>
                <a:spcPct val="150000"/>
              </a:lnSpc>
              <a:spcBef>
                <a:spcPts val="0"/>
              </a:spcBef>
              <a:spcAft>
                <a:spcPts val="0"/>
              </a:spcAft>
            </a:pPr>
            <a:r>
              <a:rPr lang="en-US" sz="1400" dirty="0">
                <a:latin typeface="Times New Roman" panose="02020603050405020304"/>
                <a:ea typeface="Times New Roman" panose="02020603050405020304"/>
              </a:rPr>
              <a:t>[5]. The Economist EIU Democracy Index. [(accessed on 18 January 2020)];2017 Available online: </a:t>
            </a:r>
            <a:r>
              <a:rPr lang="en-US" sz="1400" u="sng" dirty="0">
                <a:solidFill>
                  <a:srgbClr val="0000FF"/>
                </a:solidFill>
                <a:latin typeface="Times New Roman" panose="02020603050405020304"/>
                <a:ea typeface="Times New Roman" panose="02020603050405020304"/>
              </a:rPr>
              <a:t>https://infographics.economist.com/2018/DemocracyIndex</a:t>
            </a:r>
            <a:r>
              <a:rPr lang="en-US" sz="1600" u="sng" dirty="0">
                <a:solidFill>
                  <a:srgbClr val="0000FF"/>
                </a:solidFill>
                <a:latin typeface="Times New Roman" panose="02020603050405020304"/>
                <a:ea typeface="Times New Roman" panose="02020603050405020304"/>
              </a:rPr>
              <a:t>/</a:t>
            </a:r>
            <a:endParaRPr lang="en-US" sz="1600" dirty="0">
              <a:effectLst/>
              <a:latin typeface="Times New Roman" panose="02020603050405020304"/>
              <a:ea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3" name="Text Box 2"/>
          <p:cNvSpPr txBox="1"/>
          <p:nvPr/>
        </p:nvSpPr>
        <p:spPr>
          <a:xfrm>
            <a:off x="456565" y="1371600"/>
            <a:ext cx="8235315" cy="3539430"/>
          </a:xfrm>
          <a:prstGeom prst="rect">
            <a:avLst/>
          </a:prstGeom>
          <a:noFill/>
        </p:spPr>
        <p:txBody>
          <a:bodyPr wrap="square" rtlCol="0">
            <a:spAutoFit/>
          </a:bodyPr>
          <a:lstStyle/>
          <a:p>
            <a:pPr lvl="0" indent="457200" algn="dist"/>
            <a:r>
              <a:rPr lang="en-US" sz="1600" dirty="0">
                <a:latin typeface="Times New Roman" panose="02020603050405020304" pitchFamily="18" charset="0"/>
                <a:cs typeface="Times New Roman" panose="02020603050405020304" pitchFamily="18" charset="0"/>
                <a:sym typeface="+mn-ea"/>
              </a:rPr>
              <a:t>         </a:t>
            </a:r>
            <a:r>
              <a:rPr lang="en-US" sz="1600" b="1" dirty="0">
                <a:latin typeface="Times New Roman" panose="02020603050405020304" pitchFamily="18" charset="0"/>
                <a:cs typeface="Times New Roman" panose="02020603050405020304" pitchFamily="18" charset="0"/>
                <a:sym typeface="+mn-ea"/>
              </a:rPr>
              <a:t>Blockchain Empowered Device Based Voting </a:t>
            </a:r>
            <a:r>
              <a:rPr lang="en-US" sz="1600" dirty="0">
                <a:latin typeface="Times New Roman" panose="02020603050405020304" pitchFamily="18" charset="0"/>
                <a:cs typeface="Times New Roman" panose="02020603050405020304" pitchFamily="18" charset="0"/>
                <a:sym typeface="+mn-ea"/>
              </a:rPr>
              <a:t>introduces a safer way to vote using new technologies using one’s own device from their home. We all know voting is important, but sometimes it's not a secure as we'd like. Our approach leverages both </a:t>
            </a:r>
            <a:r>
              <a:rPr lang="en-US" sz="1600" b="1" dirty="0">
                <a:latin typeface="Times New Roman" panose="02020603050405020304" pitchFamily="18" charset="0"/>
                <a:cs typeface="Times New Roman" panose="02020603050405020304" pitchFamily="18" charset="0"/>
                <a:sym typeface="+mn-ea"/>
              </a:rPr>
              <a:t>fingerprint</a:t>
            </a:r>
            <a:r>
              <a:rPr lang="en-US" sz="1600" dirty="0">
                <a:latin typeface="Times New Roman" panose="02020603050405020304" pitchFamily="18" charset="0"/>
                <a:cs typeface="Times New Roman" panose="02020603050405020304" pitchFamily="18" charset="0"/>
                <a:sym typeface="+mn-ea"/>
              </a:rPr>
              <a:t> and blockchain technology for enhanced security and accountability. </a:t>
            </a:r>
            <a:r>
              <a:rPr lang="en-US" sz="1600" b="1" dirty="0">
                <a:latin typeface="Times New Roman" panose="02020603050405020304" pitchFamily="18" charset="0"/>
                <a:cs typeface="Times New Roman" panose="02020603050405020304" pitchFamily="18" charset="0"/>
                <a:sym typeface="+mn-ea"/>
              </a:rPr>
              <a:t>Blockchain acts like an unbreakable digital vault for votes</a:t>
            </a:r>
            <a:r>
              <a:rPr lang="en-US" sz="1600" dirty="0">
                <a:latin typeface="Times New Roman" panose="02020603050405020304" pitchFamily="18" charset="0"/>
                <a:cs typeface="Times New Roman" panose="02020603050405020304" pitchFamily="18" charset="0"/>
                <a:sym typeface="+mn-ea"/>
              </a:rPr>
              <a:t>. Each vote is locked in, impossible to alter. But we didn't stop there. We have incorporated an additional layer of safeguarding through fingerprint authentication.  Just like unlocking your phone, only you can cast your vote, making the process ultra-secure.</a:t>
            </a:r>
            <a:br>
              <a:rPr lang="en-US" sz="1600" dirty="0">
                <a:latin typeface="Times New Roman" panose="02020603050405020304" pitchFamily="18" charset="0"/>
                <a:cs typeface="Times New Roman" panose="02020603050405020304" pitchFamily="18" charset="0"/>
                <a:sym typeface="+mn-ea"/>
              </a:rPr>
            </a:br>
            <a:br>
              <a:rPr lang="en-US" sz="1600" dirty="0">
                <a:latin typeface="Times New Roman" panose="02020603050405020304" pitchFamily="18" charset="0"/>
                <a:cs typeface="Times New Roman" panose="02020603050405020304" pitchFamily="18" charset="0"/>
                <a:sym typeface="+mn-ea"/>
              </a:rPr>
            </a:br>
            <a:r>
              <a:rPr lang="en-US" sz="1600" dirty="0">
                <a:latin typeface="Times New Roman" panose="02020603050405020304" pitchFamily="18" charset="0"/>
                <a:cs typeface="Times New Roman" panose="02020603050405020304" pitchFamily="18" charset="0"/>
                <a:sym typeface="+mn-ea"/>
              </a:rPr>
              <a:t>	We aim to create a user-friendly </a:t>
            </a:r>
            <a:r>
              <a:rPr lang="en-US" sz="1600" b="1" dirty="0">
                <a:latin typeface="Times New Roman" panose="02020603050405020304" pitchFamily="18" charset="0"/>
                <a:cs typeface="Times New Roman" panose="02020603050405020304" pitchFamily="18" charset="0"/>
                <a:sym typeface="+mn-ea"/>
              </a:rPr>
              <a:t>web application/app </a:t>
            </a:r>
            <a:r>
              <a:rPr lang="en-US" sz="1600" dirty="0">
                <a:latin typeface="Times New Roman" panose="02020603050405020304" pitchFamily="18" charset="0"/>
                <a:cs typeface="Times New Roman" panose="02020603050405020304" pitchFamily="18" charset="0"/>
                <a:sym typeface="+mn-ea"/>
              </a:rPr>
              <a:t>that effortlessly adapts to different devices, ensuring a seamless and intuitive experience. Upon casting your vote, </a:t>
            </a:r>
            <a:r>
              <a:rPr lang="en-US" sz="1600" b="1" dirty="0">
                <a:latin typeface="Times New Roman" panose="02020603050405020304" pitchFamily="18" charset="0"/>
                <a:cs typeface="Times New Roman" panose="02020603050405020304" pitchFamily="18" charset="0"/>
                <a:sym typeface="+mn-ea"/>
              </a:rPr>
              <a:t>your fingerprint is authenticated</a:t>
            </a:r>
            <a:r>
              <a:rPr lang="en-US" sz="1600" dirty="0">
                <a:latin typeface="Times New Roman" panose="02020603050405020304" pitchFamily="18" charset="0"/>
                <a:cs typeface="Times New Roman" panose="02020603050405020304" pitchFamily="18" charset="0"/>
                <a:sym typeface="+mn-ea"/>
              </a:rPr>
              <a:t>, and </a:t>
            </a:r>
            <a:r>
              <a:rPr lang="en-US" sz="1600" b="1" dirty="0">
                <a:latin typeface="Times New Roman" panose="02020603050405020304" pitchFamily="18" charset="0"/>
                <a:cs typeface="Times New Roman" panose="02020603050405020304" pitchFamily="18" charset="0"/>
                <a:sym typeface="+mn-ea"/>
              </a:rPr>
              <a:t>your vote is saved in the blockchain infrastructure. </a:t>
            </a:r>
            <a:r>
              <a:rPr lang="en-US" sz="1600" dirty="0">
                <a:latin typeface="Times New Roman" panose="02020603050405020304" pitchFamily="18" charset="0"/>
                <a:cs typeface="Times New Roman" panose="02020603050405020304" pitchFamily="18" charset="0"/>
                <a:sym typeface="+mn-ea"/>
              </a:rPr>
              <a:t>This makes sure your vote is private and free from tampering and manipulation. This project makes voting better and safer. By using these new ideas, we're making sure that voting is honest and fair for everyone.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835" y="1295400"/>
            <a:ext cx="8380730" cy="4278094"/>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In an era of paramount importance for secure and reliable voting systems, our Blockchain Empowered Device-Based Voting presents a transformative solution.</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Traditional voting methods face concerns related to security and tampering, which our approach tackles by leveraging blockchain technology, creating an incorruptible digital repository for each vote.</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Our system stands out with the integration of fingerprint authentication, adding an extra layer of individualized security, ensuring that only the rightful voter can cast their ballot.</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This dual-layered security mechanism guarantees the integrity of the voting process and the privacy of each individual's choice.</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Our vision extends to delivering a user-friendly web application/app that seamlessly adapts to various devices, making the voting experience intuitive and effortless, all while maintaining robust security features.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Each vote cast, authenticated by a unique fingerprint, becomes an immutable part of the blockchain infrastructure, safeguarding the privacy of each vote and the entire electoral process from potential tampering or manipulation.</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Ultimately, our project redefines the voting landscape, ushering in an era of honesty, fairness, and confidence in the democratic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 Box 2"/>
          <p:cNvSpPr txBox="1"/>
          <p:nvPr/>
        </p:nvSpPr>
        <p:spPr>
          <a:xfrm>
            <a:off x="456565" y="1358265"/>
            <a:ext cx="8310245" cy="3622040"/>
          </a:xfrm>
          <a:prstGeom prst="rect">
            <a:avLst/>
          </a:prstGeom>
          <a:noFill/>
        </p:spPr>
        <p:txBody>
          <a:bodyPr wrap="square" rtlCol="0">
            <a:noAutofit/>
          </a:bodyPr>
          <a:lstStyle/>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Investigate and develop a comprehensive understanding of the Blockchain Empowered Device Voting system.</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Assess the feasibility and efficacy of this system in enhancing the security and accessibility of the voting process.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Conduct rigorous analysis and testing to evaluate the integrity and reliability of blockchain technology in safeguarding votes.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Evaluate the usability of fingerprint authentication for ensuring the authenticity of voters.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Design and implement a user-friendly web application/app that adapts seamlessly to various devices.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Ensure a convenient and intuitive experience for voters in the voting process.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Provide valuable insights into the potential of this innovative voting solution to address challenges of security and accessibility in the electoral system.</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Contribute to the promotion of more honest and equitable elections.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Foster greater civic engagement in the electoral process.</a:t>
            </a:r>
          </a:p>
          <a:p>
            <a:pPr indent="457200" algn="just"/>
            <a:r>
              <a:rPr lang="en-US" dirty="0">
                <a:latin typeface="Times New Roman" panose="02020603050405020304" pitchFamily="18" charset="0"/>
                <a:cs typeface="Times New Roman" panose="02020603050405020304" pitchFamily="18" charset="0"/>
                <a:sym typeface="+mn-ea"/>
              </a:rPr>
              <a:t>                                                                                                                                       </a:t>
            </a:r>
            <a:br>
              <a:rPr lang="en-US" dirty="0">
                <a:latin typeface="Times New Roman" panose="02020603050405020304" pitchFamily="18" charset="0"/>
                <a:cs typeface="Times New Roman" panose="02020603050405020304" pitchFamily="18" charset="0"/>
                <a:sym typeface="+mn-ea"/>
              </a:rPr>
            </a:b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2065</Words>
  <Application>Microsoft Office PowerPoint</Application>
  <PresentationFormat>On-screen Show (4:3)</PresentationFormat>
  <Paragraphs>146</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GALLA NITIN</cp:lastModifiedBy>
  <cp:revision>729</cp:revision>
  <dcterms:created xsi:type="dcterms:W3CDTF">2023-11-03T16:18:15Z</dcterms:created>
  <dcterms:modified xsi:type="dcterms:W3CDTF">2023-11-04T08:20:54Z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99900E7BA8C74A0CBFB2C541415A6BEE_12</vt:lpwstr>
  </property>
  <property fmtid="{D5CDD505-2E9C-101B-9397-08002B2CF9AE}" pid="3" name="KSOProductBuildVer">
    <vt:lpwstr>1033-12.2.0.13266</vt:lpwstr>
  </property>
</Properties>
</file>