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50f51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50f51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50f5183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d50f5183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50f5183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50f5183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50f5183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50f5183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d50f5183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d50f5183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adf769d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adf769d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50f5183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50f5183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df769d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adf769d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50f51835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50f51835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d50f51835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d50f51835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50f518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50f518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50f518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50f518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4ccc4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4ccc4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50f5183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50f5183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50f5183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50f5183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50f5183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50f5183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50f5183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50f5183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50f518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d50f518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21.jpg"/><Relationship Id="rId7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hyperlink" Target="http://www.yankodesign.com/2012/05/21/sea-cleaning-drone/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500"/>
              <a:t>Design &amp; Control of USVs for Oil-Spill Cleanup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099050" y="2774175"/>
            <a:ext cx="29469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460">
                <a:latin typeface="PT Sans Narrow"/>
                <a:ea typeface="PT Sans Narrow"/>
                <a:cs typeface="PT Sans Narrow"/>
                <a:sym typeface="PT Sans Narrow"/>
              </a:rPr>
              <a:t>111117036 - Gudapati Nitish</a:t>
            </a:r>
            <a:endParaRPr b="1" sz="146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460">
                <a:latin typeface="PT Sans Narrow"/>
                <a:ea typeface="PT Sans Narrow"/>
                <a:cs typeface="PT Sans Narrow"/>
                <a:sym typeface="PT Sans Narrow"/>
              </a:rPr>
              <a:t>111117030 - Devarasetty Sasi Preetham</a:t>
            </a:r>
            <a:endParaRPr b="1" sz="146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460">
                <a:latin typeface="PT Sans Narrow"/>
                <a:ea typeface="PT Sans Narrow"/>
                <a:cs typeface="PT Sans Narrow"/>
                <a:sym typeface="PT Sans Narrow"/>
              </a:rPr>
              <a:t>111117019 - Athithya Kumar NB</a:t>
            </a:r>
            <a:endParaRPr b="1" sz="146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460">
                <a:latin typeface="PT Sans Narrow"/>
                <a:ea typeface="PT Sans Narrow"/>
                <a:cs typeface="PT Sans Narrow"/>
                <a:sym typeface="PT Sans Narrow"/>
              </a:rPr>
              <a:t>Guide - Dr. T. Ramesh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73526" l="0" r="0" t="0"/>
          <a:stretch/>
        </p:blipFill>
        <p:spPr>
          <a:xfrm>
            <a:off x="1969488" y="2068400"/>
            <a:ext cx="46843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88125" y="1702013"/>
            <a:ext cx="8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General dynamic governing equation: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88125" y="2622325"/>
            <a:ext cx="8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ssuming the robot does not translate along Z axis and does not rotate about X and Y axis,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552" y="2964200"/>
            <a:ext cx="3724174" cy="2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388125" y="2244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/>
              <a:t>Dynamics </a:t>
            </a:r>
            <a:endParaRPr sz="2250"/>
          </a:p>
        </p:txBody>
      </p:sp>
      <p:sp>
        <p:nvSpPr>
          <p:cNvPr id="158" name="Google Shape;158;p22"/>
          <p:cNvSpPr txBox="1"/>
          <p:nvPr/>
        </p:nvSpPr>
        <p:spPr>
          <a:xfrm>
            <a:off x="388113" y="3237925"/>
            <a:ext cx="8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tate Space Representation of the system is: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563" y="3597938"/>
            <a:ext cx="3724176" cy="14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911" y="3597965"/>
            <a:ext cx="2130668" cy="1410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3075" y="600025"/>
            <a:ext cx="3843038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88125" y="7033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Newton’s laws of motion: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565088" y="2502725"/>
            <a:ext cx="82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linearisation and combining all the equations, the complete state-space representation of the system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50" y="618550"/>
            <a:ext cx="5185231" cy="18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551" y="3024675"/>
            <a:ext cx="4144892" cy="1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5100" y="218350"/>
            <a:ext cx="7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Linearization using Taylor series expansion: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18987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/>
              <a:t>Controller - PID</a:t>
            </a:r>
            <a:endParaRPr sz="225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73862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 proportional-integral-derivative controller (PID controller or three term controller) is a </a:t>
            </a:r>
            <a:r>
              <a:rPr lang="en" sz="1400">
                <a:solidFill>
                  <a:srgbClr val="000000"/>
                </a:solidFill>
              </a:rPr>
              <a:t>control loop feedback mechanism.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P Controller - </a:t>
            </a:r>
            <a:r>
              <a:rPr lang="en" sz="1400">
                <a:solidFill>
                  <a:srgbClr val="000000"/>
                </a:solidFill>
              </a:rPr>
              <a:t>depends on present error.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 Controller - </a:t>
            </a:r>
            <a:r>
              <a:rPr lang="en" sz="1400">
                <a:solidFill>
                  <a:srgbClr val="000000"/>
                </a:solidFill>
              </a:rPr>
              <a:t>on accumulation of past error.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 Controller - </a:t>
            </a:r>
            <a:r>
              <a:rPr lang="en" sz="1400">
                <a:solidFill>
                  <a:srgbClr val="000000"/>
                </a:solidFill>
              </a:rPr>
              <a:t>prediction of future errors based on current rate of change.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Input</a:t>
            </a:r>
            <a:r>
              <a:rPr b="1" lang="en" sz="1400">
                <a:solidFill>
                  <a:srgbClr val="000000"/>
                </a:solidFill>
              </a:rPr>
              <a:t>  :</a:t>
            </a:r>
            <a:r>
              <a:rPr lang="en" sz="1400">
                <a:solidFill>
                  <a:srgbClr val="000000"/>
                </a:solidFill>
              </a:rPr>
              <a:t> Set points or Goal (x &amp; y coordinates)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Error </a:t>
            </a:r>
            <a:r>
              <a:rPr b="1" lang="en" sz="1400">
                <a:solidFill>
                  <a:srgbClr val="000000"/>
                </a:solidFill>
              </a:rPr>
              <a:t>  :</a:t>
            </a:r>
            <a:r>
              <a:rPr lang="en" sz="1400">
                <a:solidFill>
                  <a:srgbClr val="000000"/>
                </a:solidFill>
              </a:rPr>
              <a:t> Difference between goal pose and current pose (Pose = [x y theta].T)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Output :</a:t>
            </a:r>
            <a:r>
              <a:rPr lang="en" sz="1400">
                <a:solidFill>
                  <a:srgbClr val="000000"/>
                </a:solidFill>
              </a:rPr>
              <a:t> Thrusts and Moment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223500"/>
            <a:ext cx="8520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50">
                <a:solidFill>
                  <a:schemeClr val="accent1"/>
                </a:solidFill>
              </a:rPr>
              <a:t>Matlab Code Snippet</a:t>
            </a:r>
            <a:endParaRPr b="1" sz="2250">
              <a:solidFill>
                <a:schemeClr val="accent1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506450"/>
            <a:ext cx="4426623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46018" l="0" r="0" t="0"/>
          <a:stretch/>
        </p:blipFill>
        <p:spPr>
          <a:xfrm>
            <a:off x="4965150" y="1506450"/>
            <a:ext cx="3590925" cy="10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0" l="0" r="0" t="80899"/>
          <a:stretch/>
        </p:blipFill>
        <p:spPr>
          <a:xfrm>
            <a:off x="4965150" y="2550200"/>
            <a:ext cx="3590925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736450"/>
            <a:ext cx="1759499" cy="7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70100" y="619750"/>
            <a:ext cx="22173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17">
                <a:solidFill>
                  <a:srgbClr val="222222"/>
                </a:solidFill>
              </a:rPr>
              <a:t>Circular</a:t>
            </a:r>
            <a:r>
              <a:rPr lang="en" sz="1417">
                <a:solidFill>
                  <a:srgbClr val="222222"/>
                </a:solidFill>
              </a:rPr>
              <a:t> Trajectory</a:t>
            </a:r>
            <a:endParaRPr sz="1417">
              <a:solidFill>
                <a:srgbClr val="222222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425" y="2571749"/>
            <a:ext cx="3266276" cy="244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149" y="2571750"/>
            <a:ext cx="326627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8150" y="122050"/>
            <a:ext cx="326626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425" y="122038"/>
            <a:ext cx="3266276" cy="24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70100" y="122050"/>
            <a:ext cx="85206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2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  <a:endParaRPr b="1" sz="225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06175" y="122050"/>
            <a:ext cx="22173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17">
                <a:solidFill>
                  <a:srgbClr val="222222"/>
                </a:solidFill>
              </a:rPr>
              <a:t>Square Trajectory</a:t>
            </a:r>
            <a:endParaRPr sz="1417">
              <a:solidFill>
                <a:srgbClr val="222222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425" y="2571749"/>
            <a:ext cx="3266276" cy="244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149" y="2571750"/>
            <a:ext cx="326627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8150" y="122050"/>
            <a:ext cx="326626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425" y="122038"/>
            <a:ext cx="3266276" cy="244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206175" y="122050"/>
            <a:ext cx="21240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17">
                <a:solidFill>
                  <a:srgbClr val="222222"/>
                </a:solidFill>
              </a:rPr>
              <a:t>Sine Curve Trajectory</a:t>
            </a:r>
            <a:endParaRPr sz="1417">
              <a:solidFill>
                <a:srgbClr val="222222"/>
              </a:solidFill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425" y="2571749"/>
            <a:ext cx="3266276" cy="244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149" y="2571750"/>
            <a:ext cx="326627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150" y="122050"/>
            <a:ext cx="3266267" cy="2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425" y="122038"/>
            <a:ext cx="3266276" cy="244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5150" y="80767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More accurate results could be obtained by including the dynamic wave model and drag forces.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The design could incorporate a hydraulic mechanism to enable inclination of thrusters to adapt to waves.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Modern and advanced  controllers  like  Adaptive  and  Model  Predictive Control  could  be  implemented.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A collective system of proposed robots could work as swarm robots by meeting the specifications for any swarm robotic group in navigation, sensing, mobility and localization.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Various multi-agent path control algorithms like MAPP, MAPF, M* etc and path guidance algorithms like Dijkstra’s  or  A*,  a could be implemented for better efficient and faster recovery.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In case there is no requirement for oil to be reused, each robot can be equipped with bio-degradation mechanism involving digestive chamber containing oil eating microbes.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235500" y="18987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Future Scope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684875"/>
            <a:ext cx="85206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Duong Nam Nguyen Anh Tuan Hoang Van Viet Pham. “A Report of Oil Spill Recovery Technologies”. In: International Journal of Applied Engineering Research ISSN (2018).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Josefina M´endez Eduardo P´asaro and Blanca Laffon. Aguilera Francisco. “Review on the Effects of Exposure to Spilled Oils on Human Health”. In: Journal of Applied Toxicology 30(4) (2010), : 291–301.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T.V. Prasad Emaad Mohamed H. Zahugi Mohamed M. Shanta. “Oil Spill Cleaning Up Using Swarm of Robots.” In: Advances in intelligent systems and computing (2013).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Jianhua Wang, Wei Gu, and Jianxin Zhu. “Design of an Autonomous Surface Vehicle Used for Marine Environment Monitoring”. In: 2009 International Conference on Advanced Computer Control (2009), : 405–409.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Kiam Heong Ang, G. Chong, and Yun Li. “PID control system analysis, design, and technology”. In: IEEE Transactions on Control Systems Technology 13.4 (2005).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GitHub Repository. URL: https://github.com/gnitish18/USV-Oil_ Spill.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18987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References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2270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Motivation of this project</a:t>
            </a:r>
            <a:endParaRPr sz="25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604200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</a:rPr>
              <a:t>Oil-spills are one of the factors that causes </a:t>
            </a:r>
            <a:r>
              <a:rPr lang="en" sz="1400">
                <a:solidFill>
                  <a:srgbClr val="222222"/>
                </a:solidFill>
              </a:rPr>
              <a:t>terrible effects on water environment and </a:t>
            </a:r>
            <a:r>
              <a:rPr lang="en" sz="1400">
                <a:solidFill>
                  <a:srgbClr val="222222"/>
                </a:solidFill>
              </a:rPr>
              <a:t>worst holocaust to marine life.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</a:rPr>
              <a:t>Although there are various techniques being currently used, developing an effective &amp; sustainable oil cleanup approach is still a challenging task due to the high cost and environmental impact involved in the current practices.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38" y="2348774"/>
            <a:ext cx="3637026" cy="2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78213" y="4393600"/>
            <a:ext cx="363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Source : NDTV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22100" y="2348775"/>
            <a:ext cx="411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In countries like India, the government still uses manual power to clean spills if such situations occur.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Picture on the left shows manual scavenging of spilled oil in Ennore, Chennai TN happened on January 28, 2017 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150" y="198575"/>
            <a:ext cx="1950975" cy="1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150" y="1530250"/>
            <a:ext cx="1950975" cy="19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281850" y="2870725"/>
            <a:ext cx="63645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Drawbacks</a:t>
            </a:r>
            <a:endParaRPr sz="2540"/>
          </a:p>
        </p:txBody>
      </p:sp>
      <p:sp>
        <p:nvSpPr>
          <p:cNvPr id="84" name="Google Shape;84;p15"/>
          <p:cNvSpPr txBox="1"/>
          <p:nvPr/>
        </p:nvSpPr>
        <p:spPr>
          <a:xfrm>
            <a:off x="328350" y="604200"/>
            <a:ext cx="63645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Commonly used methods for oil cleanups are: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Oil booms: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Equipment that acts like a fence to prevent the oil from further.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Sorbents and Dispersants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: Sorbents are materials that soak up liquids by absorption.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Burning In-situ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: The oil floating on the surface is ignited to burn it off.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Skimmers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: Skimmers are machines specially designed to suck up the oil from the water surface.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28200" y="122700"/>
            <a:ext cx="63645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Commonly used Methods</a:t>
            </a:r>
            <a:endParaRPr sz="2540"/>
          </a:p>
        </p:txBody>
      </p:sp>
      <p:sp>
        <p:nvSpPr>
          <p:cNvPr id="86" name="Google Shape;86;p15"/>
          <p:cNvSpPr txBox="1"/>
          <p:nvPr/>
        </p:nvSpPr>
        <p:spPr>
          <a:xfrm>
            <a:off x="328350" y="3352225"/>
            <a:ext cx="6271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Booms are effective only within few hours of spill taking place and cannot handle fluctuating tides.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Use of sorbents/dispersants can be hazardous to marine life.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Burning the oil releases toxic fumes leading to environmental damage.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149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/>
              <a:t>Literature Review</a:t>
            </a:r>
            <a:endParaRPr sz="225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452625" y="2796800"/>
            <a:ext cx="43797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222222"/>
                </a:solidFill>
              </a:rPr>
              <a:t>Seaswarm - MIT, Hydrophobic nano material for oil absorption, surface tension based propulsion. </a:t>
            </a:r>
            <a:endParaRPr sz="1100">
              <a:solidFill>
                <a:srgbClr val="222222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2365" l="4223" r="15929" t="0"/>
          <a:stretch/>
        </p:blipFill>
        <p:spPr>
          <a:xfrm>
            <a:off x="389475" y="803275"/>
            <a:ext cx="3361225" cy="20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2841450"/>
            <a:ext cx="3361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22222"/>
                </a:solidFill>
              </a:rPr>
              <a:t>E M H. Zahugi, et al. “Oil Spill Cleaning Up Using Swarm of Robots”, Advances in Computing &amp; Inf. Technology, AISC 178, pp. 215–224.</a:t>
            </a:r>
            <a:endParaRPr sz="1000">
              <a:solidFill>
                <a:srgbClr val="22222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74" y="3548850"/>
            <a:ext cx="2828846" cy="14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218325" y="4136025"/>
            <a:ext cx="239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Roomba, The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Bio-Cleaner system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just a concept at this point. Compartment full of bacteria to degrade the oil.</a:t>
            </a:r>
            <a:endParaRPr sz="11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865" y="3290300"/>
            <a:ext cx="2397460" cy="1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750700" y="3334950"/>
            <a:ext cx="268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Protei uses the wind to power an unmanned sailing drone, which pulls a long oil-absorbent tail upwind. </a:t>
            </a:r>
            <a:endParaRPr sz="11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0725"/>
            <a:ext cx="4260325" cy="2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198900"/>
            <a:ext cx="2291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Project Outcome</a:t>
            </a:r>
            <a:endParaRPr sz="2540"/>
          </a:p>
        </p:txBody>
      </p:sp>
      <p:sp>
        <p:nvSpPr>
          <p:cNvPr id="105" name="Google Shape;105;p17"/>
          <p:cNvSpPr txBox="1"/>
          <p:nvPr/>
        </p:nvSpPr>
        <p:spPr>
          <a:xfrm>
            <a:off x="387900" y="1091550"/>
            <a:ext cx="390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proposed a design of unmanned Surface vehicles to efficiently in clear up the oil spills compared to the conventional methods.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this project, we designed the robot, then derived the kinematics &amp; dynamics equations and then implemented PID control for wavepoint and trajectory (Sinusoidal, Square, Circle) transversal.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13" y="680400"/>
            <a:ext cx="3596729" cy="4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4955125" y="198900"/>
            <a:ext cx="2291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250"/>
              <a:t>Social </a:t>
            </a:r>
            <a:r>
              <a:rPr lang="en" sz="2250"/>
              <a:t>Relevance</a:t>
            </a:r>
            <a:endParaRPr sz="2250"/>
          </a:p>
        </p:txBody>
      </p:sp>
      <p:sp>
        <p:nvSpPr>
          <p:cNvPr id="108" name="Google Shape;108;p17"/>
          <p:cNvSpPr txBox="1"/>
          <p:nvPr/>
        </p:nvSpPr>
        <p:spPr>
          <a:xfrm>
            <a:off x="4991138" y="4717875"/>
            <a:ext cx="363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Source : NDTV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9890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Oil Extraction Mechanism and Thruster Configuration</a:t>
            </a:r>
            <a:endParaRPr sz="2540"/>
          </a:p>
        </p:txBody>
      </p:sp>
      <p:sp>
        <p:nvSpPr>
          <p:cNvPr id="114" name="Google Shape;114;p18"/>
          <p:cNvSpPr txBox="1"/>
          <p:nvPr/>
        </p:nvSpPr>
        <p:spPr>
          <a:xfrm>
            <a:off x="304200" y="680400"/>
            <a:ext cx="85206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Oleophilic skimmer has the highest recovery rate (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0.2 to 50 m^3/h)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compared to 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physical methods of same dimensions. [1]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USV uses a belt drive mechanism, in which the belt surface is coated with an oleophilic material, to skim the oil of the ocean’s surface.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00" y="1893600"/>
            <a:ext cx="2043050" cy="185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726" y="1932463"/>
            <a:ext cx="2043050" cy="17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908475" y="3842375"/>
            <a:ext cx="19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Isometric View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511050" y="3842375"/>
            <a:ext cx="180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Thrusters Configuration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04200" y="4181074"/>
            <a:ext cx="8520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To facilitate holonomic motion of the robot, we proposed the usage of 4 two-way underwater thrusters, two of them along X direction and the other two along Y direction.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443" y="2014675"/>
            <a:ext cx="2400806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223650" y="3842375"/>
            <a:ext cx="180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Oleophilic Belt Skimmer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59300" y="12270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Design Synopsis</a:t>
            </a:r>
            <a:endParaRPr sz="2540"/>
          </a:p>
        </p:txBody>
      </p:sp>
      <p:sp>
        <p:nvSpPr>
          <p:cNvPr id="127" name="Google Shape;127;p19"/>
          <p:cNvSpPr txBox="1"/>
          <p:nvPr/>
        </p:nvSpPr>
        <p:spPr>
          <a:xfrm>
            <a:off x="151800" y="590900"/>
            <a:ext cx="84324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The prototype design is made using SolidWorks 2016.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Mechanism uses oleophilic skimmer (oil attracting material) like polyethylene terephthalate (PET), polypropylene, carbon-based sponges etc, to separate oil and water efficiently. 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USVs can move in all directions (i.e) Mobility in all directions without direction change (3 DOF - Linear in X &amp; Y and Rotation about Z).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The following are the basic dimensions of the prototype: 350 x 260 x 215 mm, Tank capacity: 4 litres.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47500" y="4669875"/>
            <a:ext cx="84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Since this is a prototype, the dimensions can be scaled to meet the practical requirements.</a:t>
            </a:r>
            <a:endParaRPr i="1" sz="100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5" y="2569375"/>
            <a:ext cx="49434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200" y="2569375"/>
            <a:ext cx="26840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284400" y="602875"/>
            <a:ext cx="87294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As this is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a surface vehicle, it should have low density. 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At the same time, the load bearing components like rollers, squeezer and belt should have sufficient strength to withstand the load.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Manufacturing these parts can be made cost effective and faster if they are 3D printed</a:t>
            </a:r>
            <a:r>
              <a:rPr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205525" y="121375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Material selection</a:t>
            </a:r>
            <a:endParaRPr sz="254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50" y="1805200"/>
            <a:ext cx="5858826" cy="11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11700" y="3112850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these materials and considering additional components to be added such as motor, thrusters, batteries and other electronic components, the total estimated weight of the prototype is about 1.8 kg.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Assuming the belt runs at a speed of 20 rpm and the oil film on the belt has a thickness of 1 mm, the oil collection rate of the prototype is approximately 0.02 m3/h.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65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/>
              <a:t>Mathematical Modelling of USV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/>
              <a:t>Kinematics </a:t>
            </a:r>
            <a:endParaRPr sz="2500"/>
          </a:p>
        </p:txBody>
      </p:sp>
      <p:sp>
        <p:nvSpPr>
          <p:cNvPr id="144" name="Google Shape;144;p21"/>
          <p:cNvSpPr txBox="1"/>
          <p:nvPr/>
        </p:nvSpPr>
        <p:spPr>
          <a:xfrm>
            <a:off x="470025" y="1329525"/>
            <a:ext cx="76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16834" l="0" r="0" t="36699"/>
          <a:stretch/>
        </p:blipFill>
        <p:spPr>
          <a:xfrm>
            <a:off x="899550" y="1633675"/>
            <a:ext cx="7118425" cy="13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55850" y="1233475"/>
            <a:ext cx="8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transforms velocities from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body frame (B) to inertial or ground frame(A).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038" y="3718050"/>
            <a:ext cx="27813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88" y="2947438"/>
            <a:ext cx="71913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