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895A8-29AE-6447-A415-AD999DFEF7FC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09CF9-C393-BB47-A544-5E8734572E0E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3538E7E9-339B-214A-8F04-FDF8FCA1957F}" type="parTrans" cxnId="{B9B2857A-CD17-C744-8F0D-6B514DD55BF7}">
      <dgm:prSet/>
      <dgm:spPr/>
      <dgm:t>
        <a:bodyPr/>
        <a:lstStyle/>
        <a:p>
          <a:endParaRPr lang="en-US"/>
        </a:p>
      </dgm:t>
    </dgm:pt>
    <dgm:pt modelId="{3E35EF2D-C902-1146-BD2C-FC2B9070D922}" type="sibTrans" cxnId="{B9B2857A-CD17-C744-8F0D-6B514DD55BF7}">
      <dgm:prSet/>
      <dgm:spPr/>
      <dgm:t>
        <a:bodyPr/>
        <a:lstStyle/>
        <a:p>
          <a:endParaRPr lang="en-US"/>
        </a:p>
      </dgm:t>
    </dgm:pt>
    <dgm:pt modelId="{CA62D121-9852-D649-B49B-EA2B61BBAC36}">
      <dgm:prSet phldrT="[Text]"/>
      <dgm:spPr/>
      <dgm:t>
        <a:bodyPr/>
        <a:lstStyle/>
        <a:p>
          <a:r>
            <a:rPr lang="en-US"/>
            <a:t>PlayerDAO </a:t>
          </a:r>
          <a:r>
            <a:rPr lang="en-US" dirty="0"/>
            <a:t>(Player)</a:t>
          </a:r>
        </a:p>
      </dgm:t>
    </dgm:pt>
    <dgm:pt modelId="{30CB7A07-2D30-2243-9CAF-226AB68E0A69}" type="parTrans" cxnId="{792BC9C1-424C-F24C-8725-ED8D38411D46}">
      <dgm:prSet/>
      <dgm:spPr/>
      <dgm:t>
        <a:bodyPr/>
        <a:lstStyle/>
        <a:p>
          <a:endParaRPr lang="en-US"/>
        </a:p>
      </dgm:t>
    </dgm:pt>
    <dgm:pt modelId="{78B15AD7-CC1A-F643-82DD-0BAAEE7E2487}" type="sibTrans" cxnId="{792BC9C1-424C-F24C-8725-ED8D38411D46}">
      <dgm:prSet/>
      <dgm:spPr/>
      <dgm:t>
        <a:bodyPr/>
        <a:lstStyle/>
        <a:p>
          <a:endParaRPr lang="en-US"/>
        </a:p>
      </dgm:t>
    </dgm:pt>
    <dgm:pt modelId="{CAB63D07-AADB-9644-9657-09C9C1738016}">
      <dgm:prSet phldrT="[Text]"/>
      <dgm:spPr/>
      <dgm:t>
        <a:bodyPr/>
        <a:lstStyle/>
        <a:p>
          <a:r>
            <a:rPr lang="en-US" dirty="0"/>
            <a:t>DynamoDB (Dynamo Object)</a:t>
          </a:r>
        </a:p>
      </dgm:t>
    </dgm:pt>
    <dgm:pt modelId="{A4ACDE27-4655-E043-A167-37293FE77E2C}" type="parTrans" cxnId="{B0E9794E-2714-4242-9AF4-A606B2654C51}">
      <dgm:prSet/>
      <dgm:spPr/>
      <dgm:t>
        <a:bodyPr/>
        <a:lstStyle/>
        <a:p>
          <a:endParaRPr lang="en-US"/>
        </a:p>
      </dgm:t>
    </dgm:pt>
    <dgm:pt modelId="{04298422-C4DB-8F4D-B19E-AE51BB01798D}" type="sibTrans" cxnId="{B0E9794E-2714-4242-9AF4-A606B2654C51}">
      <dgm:prSet/>
      <dgm:spPr/>
      <dgm:t>
        <a:bodyPr/>
        <a:lstStyle/>
        <a:p>
          <a:endParaRPr lang="en-US"/>
        </a:p>
      </dgm:t>
    </dgm:pt>
    <dgm:pt modelId="{788E38DD-DF12-4542-82B8-F045216BCF56}" type="pres">
      <dgm:prSet presAssocID="{25C895A8-29AE-6447-A415-AD999DFEF7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12B5A8-9012-9E49-93DD-7D6B6F9722EB}" type="pres">
      <dgm:prSet presAssocID="{59209CF9-C393-BB47-A544-5E8734572E0E}" presName="vertOne" presStyleCnt="0"/>
      <dgm:spPr/>
    </dgm:pt>
    <dgm:pt modelId="{736BE04A-7615-9146-A64E-2A6978658101}" type="pres">
      <dgm:prSet presAssocID="{59209CF9-C393-BB47-A544-5E8734572E0E}" presName="txOne" presStyleLbl="node0" presStyleIdx="0" presStyleCnt="1">
        <dgm:presLayoutVars>
          <dgm:chPref val="3"/>
        </dgm:presLayoutVars>
      </dgm:prSet>
      <dgm:spPr/>
    </dgm:pt>
    <dgm:pt modelId="{00EF9F46-5676-DB41-9CD1-440A0DEF2C37}" type="pres">
      <dgm:prSet presAssocID="{59209CF9-C393-BB47-A544-5E8734572E0E}" presName="parTransOne" presStyleCnt="0"/>
      <dgm:spPr/>
    </dgm:pt>
    <dgm:pt modelId="{0E48FF93-BFD8-C842-B5B2-0370D37ED50D}" type="pres">
      <dgm:prSet presAssocID="{59209CF9-C393-BB47-A544-5E8734572E0E}" presName="horzOne" presStyleCnt="0"/>
      <dgm:spPr/>
    </dgm:pt>
    <dgm:pt modelId="{A175AC65-3599-1C4A-8316-4B0D2F1D7540}" type="pres">
      <dgm:prSet presAssocID="{CA62D121-9852-D649-B49B-EA2B61BBAC36}" presName="vertTwo" presStyleCnt="0"/>
      <dgm:spPr/>
    </dgm:pt>
    <dgm:pt modelId="{62D1769C-DDE9-9B4B-AEAF-681E60602146}" type="pres">
      <dgm:prSet presAssocID="{CA62D121-9852-D649-B49B-EA2B61BBAC36}" presName="txTwo" presStyleLbl="node2" presStyleIdx="0" presStyleCnt="1">
        <dgm:presLayoutVars>
          <dgm:chPref val="3"/>
        </dgm:presLayoutVars>
      </dgm:prSet>
      <dgm:spPr/>
    </dgm:pt>
    <dgm:pt modelId="{4EA418D8-F063-5142-BA03-65592D3147F4}" type="pres">
      <dgm:prSet presAssocID="{CA62D121-9852-D649-B49B-EA2B61BBAC36}" presName="parTransTwo" presStyleCnt="0"/>
      <dgm:spPr/>
    </dgm:pt>
    <dgm:pt modelId="{883ED6D7-FDB3-A74C-991B-4C2859EDFFCC}" type="pres">
      <dgm:prSet presAssocID="{CA62D121-9852-D649-B49B-EA2B61BBAC36}" presName="horzTwo" presStyleCnt="0"/>
      <dgm:spPr/>
    </dgm:pt>
    <dgm:pt modelId="{FC50EA39-0867-F74F-8A02-89CBD00DD20E}" type="pres">
      <dgm:prSet presAssocID="{CAB63D07-AADB-9644-9657-09C9C1738016}" presName="vertThree" presStyleCnt="0"/>
      <dgm:spPr/>
    </dgm:pt>
    <dgm:pt modelId="{FAB373E8-B2A8-5D42-910A-E40945B3500E}" type="pres">
      <dgm:prSet presAssocID="{CAB63D07-AADB-9644-9657-09C9C1738016}" presName="txThree" presStyleLbl="node3" presStyleIdx="0" presStyleCnt="1">
        <dgm:presLayoutVars>
          <dgm:chPref val="3"/>
        </dgm:presLayoutVars>
      </dgm:prSet>
      <dgm:spPr/>
    </dgm:pt>
    <dgm:pt modelId="{324A70A8-B452-6F45-9AEE-A4A039767BD9}" type="pres">
      <dgm:prSet presAssocID="{CAB63D07-AADB-9644-9657-09C9C1738016}" presName="horzThree" presStyleCnt="0"/>
      <dgm:spPr/>
    </dgm:pt>
  </dgm:ptLst>
  <dgm:cxnLst>
    <dgm:cxn modelId="{8EA1BE24-C170-D649-824D-72C7D4DEBCB8}" type="presOf" srcId="{25C895A8-29AE-6447-A415-AD999DFEF7FC}" destId="{788E38DD-DF12-4542-82B8-F045216BCF56}" srcOrd="0" destOrd="0" presId="urn:microsoft.com/office/officeart/2005/8/layout/hierarchy4"/>
    <dgm:cxn modelId="{63CFB133-175D-794D-834A-5F115604A07E}" type="presOf" srcId="{CAB63D07-AADB-9644-9657-09C9C1738016}" destId="{FAB373E8-B2A8-5D42-910A-E40945B3500E}" srcOrd="0" destOrd="0" presId="urn:microsoft.com/office/officeart/2005/8/layout/hierarchy4"/>
    <dgm:cxn modelId="{B0E9794E-2714-4242-9AF4-A606B2654C51}" srcId="{CA62D121-9852-D649-B49B-EA2B61BBAC36}" destId="{CAB63D07-AADB-9644-9657-09C9C1738016}" srcOrd="0" destOrd="0" parTransId="{A4ACDE27-4655-E043-A167-37293FE77E2C}" sibTransId="{04298422-C4DB-8F4D-B19E-AE51BB01798D}"/>
    <dgm:cxn modelId="{B9B2857A-CD17-C744-8F0D-6B514DD55BF7}" srcId="{25C895A8-29AE-6447-A415-AD999DFEF7FC}" destId="{59209CF9-C393-BB47-A544-5E8734572E0E}" srcOrd="0" destOrd="0" parTransId="{3538E7E9-339B-214A-8F04-FDF8FCA1957F}" sibTransId="{3E35EF2D-C902-1146-BD2C-FC2B9070D922}"/>
    <dgm:cxn modelId="{0FBB01AA-A7FC-7748-A8DD-0E2CC46AEFB0}" type="presOf" srcId="{59209CF9-C393-BB47-A544-5E8734572E0E}" destId="{736BE04A-7615-9146-A64E-2A6978658101}" srcOrd="0" destOrd="0" presId="urn:microsoft.com/office/officeart/2005/8/layout/hierarchy4"/>
    <dgm:cxn modelId="{792BC9C1-424C-F24C-8725-ED8D38411D46}" srcId="{59209CF9-C393-BB47-A544-5E8734572E0E}" destId="{CA62D121-9852-D649-B49B-EA2B61BBAC36}" srcOrd="0" destOrd="0" parTransId="{30CB7A07-2D30-2243-9CAF-226AB68E0A69}" sibTransId="{78B15AD7-CC1A-F643-82DD-0BAAEE7E2487}"/>
    <dgm:cxn modelId="{4C3FB2D7-9473-E347-A863-982A1B38E16B}" type="presOf" srcId="{CA62D121-9852-D649-B49B-EA2B61BBAC36}" destId="{62D1769C-DDE9-9B4B-AEAF-681E60602146}" srcOrd="0" destOrd="0" presId="urn:microsoft.com/office/officeart/2005/8/layout/hierarchy4"/>
    <dgm:cxn modelId="{7DAD5C64-6FA5-3A48-83AB-F1E90AC673F0}" type="presParOf" srcId="{788E38DD-DF12-4542-82B8-F045216BCF56}" destId="{C512B5A8-9012-9E49-93DD-7D6B6F9722EB}" srcOrd="0" destOrd="0" presId="urn:microsoft.com/office/officeart/2005/8/layout/hierarchy4"/>
    <dgm:cxn modelId="{DB8B4F98-D563-1148-BC67-2D2D24424A19}" type="presParOf" srcId="{C512B5A8-9012-9E49-93DD-7D6B6F9722EB}" destId="{736BE04A-7615-9146-A64E-2A6978658101}" srcOrd="0" destOrd="0" presId="urn:microsoft.com/office/officeart/2005/8/layout/hierarchy4"/>
    <dgm:cxn modelId="{20B37782-8E6D-484F-8AAE-35530B94000B}" type="presParOf" srcId="{C512B5A8-9012-9E49-93DD-7D6B6F9722EB}" destId="{00EF9F46-5676-DB41-9CD1-440A0DEF2C37}" srcOrd="1" destOrd="0" presId="urn:microsoft.com/office/officeart/2005/8/layout/hierarchy4"/>
    <dgm:cxn modelId="{9E128304-EB1C-F44A-ACA9-DF9CF38776BF}" type="presParOf" srcId="{C512B5A8-9012-9E49-93DD-7D6B6F9722EB}" destId="{0E48FF93-BFD8-C842-B5B2-0370D37ED50D}" srcOrd="2" destOrd="0" presId="urn:microsoft.com/office/officeart/2005/8/layout/hierarchy4"/>
    <dgm:cxn modelId="{30FE4E8A-21CF-414A-90B0-05910178F0D5}" type="presParOf" srcId="{0E48FF93-BFD8-C842-B5B2-0370D37ED50D}" destId="{A175AC65-3599-1C4A-8316-4B0D2F1D7540}" srcOrd="0" destOrd="0" presId="urn:microsoft.com/office/officeart/2005/8/layout/hierarchy4"/>
    <dgm:cxn modelId="{7BF6D9FD-D465-4546-8DD0-92D3D3737568}" type="presParOf" srcId="{A175AC65-3599-1C4A-8316-4B0D2F1D7540}" destId="{62D1769C-DDE9-9B4B-AEAF-681E60602146}" srcOrd="0" destOrd="0" presId="urn:microsoft.com/office/officeart/2005/8/layout/hierarchy4"/>
    <dgm:cxn modelId="{13C61745-8C4B-054F-A4D7-B3E4202F4139}" type="presParOf" srcId="{A175AC65-3599-1C4A-8316-4B0D2F1D7540}" destId="{4EA418D8-F063-5142-BA03-65592D3147F4}" srcOrd="1" destOrd="0" presId="urn:microsoft.com/office/officeart/2005/8/layout/hierarchy4"/>
    <dgm:cxn modelId="{7C7422FB-8ABC-3D46-9E35-8F44FE49D62B}" type="presParOf" srcId="{A175AC65-3599-1C4A-8316-4B0D2F1D7540}" destId="{883ED6D7-FDB3-A74C-991B-4C2859EDFFCC}" srcOrd="2" destOrd="0" presId="urn:microsoft.com/office/officeart/2005/8/layout/hierarchy4"/>
    <dgm:cxn modelId="{C53FFCAB-1910-6348-A8CA-49E9FBB0D0A1}" type="presParOf" srcId="{883ED6D7-FDB3-A74C-991B-4C2859EDFFCC}" destId="{FC50EA39-0867-F74F-8A02-89CBD00DD20E}" srcOrd="0" destOrd="0" presId="urn:microsoft.com/office/officeart/2005/8/layout/hierarchy4"/>
    <dgm:cxn modelId="{3961DD52-8F39-6149-A988-088E70CF879D}" type="presParOf" srcId="{FC50EA39-0867-F74F-8A02-89CBD00DD20E}" destId="{FAB373E8-B2A8-5D42-910A-E40945B3500E}" srcOrd="0" destOrd="0" presId="urn:microsoft.com/office/officeart/2005/8/layout/hierarchy4"/>
    <dgm:cxn modelId="{BC98FD5A-2CF3-5144-A107-5791BA86E06C}" type="presParOf" srcId="{FC50EA39-0867-F74F-8A02-89CBD00DD20E}" destId="{324A70A8-B452-6F45-9AEE-A4A039767BD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E04A-7615-9146-A64E-2A6978658101}">
      <dsp:nvSpPr>
        <dsp:cNvPr id="0" name=""/>
        <dsp:cNvSpPr/>
      </dsp:nvSpPr>
      <dsp:spPr>
        <a:xfrm>
          <a:off x="2530" y="2028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Application</a:t>
          </a:r>
        </a:p>
      </dsp:txBody>
      <dsp:txXfrm>
        <a:off x="43166" y="42664"/>
        <a:ext cx="5095267" cy="1306141"/>
      </dsp:txXfrm>
    </dsp:sp>
    <dsp:sp modelId="{62D1769C-DDE9-9B4B-AEAF-681E60602146}">
      <dsp:nvSpPr>
        <dsp:cNvPr id="0" name=""/>
        <dsp:cNvSpPr/>
      </dsp:nvSpPr>
      <dsp:spPr>
        <a:xfrm>
          <a:off x="2530" y="1481962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PlayerDAO </a:t>
          </a:r>
          <a:r>
            <a:rPr lang="en-US" sz="4800" kern="1200" dirty="0"/>
            <a:t>(Player)</a:t>
          </a:r>
        </a:p>
      </dsp:txBody>
      <dsp:txXfrm>
        <a:off x="43166" y="1522598"/>
        <a:ext cx="5095267" cy="1306141"/>
      </dsp:txXfrm>
    </dsp:sp>
    <dsp:sp modelId="{FAB373E8-B2A8-5D42-910A-E40945B3500E}">
      <dsp:nvSpPr>
        <dsp:cNvPr id="0" name=""/>
        <dsp:cNvSpPr/>
      </dsp:nvSpPr>
      <dsp:spPr>
        <a:xfrm>
          <a:off x="2530" y="2961895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DynamoDB (Dynamo Object)</a:t>
          </a:r>
        </a:p>
      </dsp:txBody>
      <dsp:txXfrm>
        <a:off x="43166" y="3002531"/>
        <a:ext cx="5095267" cy="13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AC401-F534-F647-9ACA-DEDB6E575A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2548-C7A0-BC42-90A7-225BB1B6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2548-C7A0-BC42-90A7-225BB1B674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B625-CB74-5F47-8BF8-97217965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A5AC0-3753-DB40-8947-0DD144CF2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CD33-53D3-F84D-A64B-7AC6ACF8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56A2-DF29-074E-8DEE-835C8EB4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BD54-442B-EC46-83D2-612D9B0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CB77-C45A-F044-B3DC-0CFCF10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8FBC-62EA-6840-A213-8B49DFE8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48E5-A291-2F44-8628-328D6612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818F-2A89-3C43-B56F-9598EA63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0059-CF20-9D44-97CB-A1C99DEA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92271-242F-AA43-8C53-286FBE675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1010F-6F22-0D4F-9864-FE99A4BD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974E-A77E-0944-83AF-61985D2C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B422-FD71-F04D-A190-67691C77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6114-E21F-7D4A-BBDF-7785E5A2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FB20-C781-694F-B178-FE1C9C98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33A4-5663-EB43-A504-A8D0673E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878B-D09B-3B43-92BD-5C8B67CC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927B-4EFF-7F4A-B216-F50AB8B2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73EA-B20D-474F-A1DF-896689E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1851-F10E-304F-87B3-966D79B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7F630-9A02-914F-B31A-A9DB30F5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079A-70DD-A944-BCC7-F3ABA896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28F4-B573-1240-9C8B-A7D33AD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A336-B953-FC47-AC77-C3451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BFE-AD56-4F4C-9AC3-6FE91BF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0610-77A8-2845-831C-069EEDD65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53C0A-4380-0E46-A0FD-9B550D7D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F48B-4E34-9340-A3D5-E8790B2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D1C37-E891-C44D-B11C-8621627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6ABC7-FED6-3146-8A2B-BE380A0C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F66-AEAF-9C40-9F93-26949202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A0D-80AA-CE4B-86E0-AAFFC95F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D80E-36EA-D944-B9B1-9D12B354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0EFB-5711-704A-8455-133E36100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F57E5-C729-E742-BF67-13B227DCB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18EBA-C74F-A645-807B-D04708E4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EBD5B-0FBD-C141-9250-503D852A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1CE79-1AC7-3243-B559-C66E72D3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354-94BA-5E4B-B81C-73A67D3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9DB38-213E-DC4B-ACB0-051179BF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83F0C-58C7-8443-8331-2461D3EB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5B38B-F754-C247-A066-06445B88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217CA-C50F-3E42-8967-7D8D6032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4DE5E-19A4-1D47-B619-0F47F735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2926-8191-F541-A9F5-40861571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1F15-4C44-EA4C-BACC-D3D42CCE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A55A-01C9-0A42-B7DD-46727249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52816-6637-8143-BC62-01E6F81C2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1906-F219-2E40-BD47-3DC4F03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A14A1-B1A5-DC40-AFF3-7800FAC6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0A8D3-DFF4-BD4B-BC07-D9A032F8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E9C5-A8A9-6544-B367-8CE0B69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9BE6-6ED8-ED42-BCDC-19F9D5752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6A489-DA31-8F41-ACD4-F1B6D3D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518E-B411-AB4B-AD5C-266FEF40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2FC43-700B-7248-92DD-C672D142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4462B-B3A9-FA43-87D5-E5FE72C5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D4DBC-FB75-F648-95AD-8552F7FA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881F-8EE4-C448-A126-29586D9FD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6CEF-CA76-B44A-B501-DA057D0AF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5E83-5C61-C34A-9226-0F819C81A7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8A66-E8D9-D24C-A206-E70802AC3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3CAE7-0C18-0A4D-9B57-334A4F51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B09D-28F3-1445-A819-3C88F59C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7D71-7EB2-634F-A113-FAEE55848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2050" name="Picture 2" descr="AWS Redshift Logo Vector (SVG, PDF, Ai, EPS, CDR) Free Download -  Logowik.com">
            <a:extLst>
              <a:ext uri="{FF2B5EF4-FFF2-40B4-BE49-F238E27FC236}">
                <a16:creationId xmlns:a16="http://schemas.microsoft.com/office/drawing/2014/main" id="{F8D0EC05-C7FC-E649-8A93-936CC365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38" y="3589265"/>
            <a:ext cx="3476323" cy="259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3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43D97B-6055-4F46-8283-5DF3B90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 (Single Table)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76C4DB4-F230-E349-9DA5-10A98BCD3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84483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097904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38160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80717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1189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75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7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PLAYER#00575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Rhys Hoskins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$57,500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6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PLAYER#26483511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Bryce Harper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$11,538,462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PLAYER#00000032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Homer Bailey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2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PLAYER#00000091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Justin Turner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8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E879-E2F9-A347-828A-1E981EB5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E330D-C9BA-D54C-8866-E0E3B76C0D3A}"/>
              </a:ext>
            </a:extLst>
          </p:cNvPr>
          <p:cNvSpPr/>
          <p:nvPr/>
        </p:nvSpPr>
        <p:spPr>
          <a:xfrm>
            <a:off x="838200" y="2186159"/>
            <a:ext cx="10514011" cy="41878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WS Redshift Logo Vector (SVG, PDF, Ai, EPS, CDR) Free Download -  Logowik.com">
            <a:extLst>
              <a:ext uri="{FF2B5EF4-FFF2-40B4-BE49-F238E27FC236}">
                <a16:creationId xmlns:a16="http://schemas.microsoft.com/office/drawing/2014/main" id="{CFD522E4-0FDB-6244-9D81-CFB4E1A2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23" y="3429000"/>
            <a:ext cx="1947812" cy="14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6BB8303-3574-BA4D-8688-F79129E60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743780"/>
              </p:ext>
            </p:extLst>
          </p:nvPr>
        </p:nvGraphicFramePr>
        <p:xfrm>
          <a:off x="4403202" y="2923548"/>
          <a:ext cx="6395975" cy="90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95">
                  <a:extLst>
                    <a:ext uri="{9D8B030D-6E8A-4147-A177-3AD203B41FA5}">
                      <a16:colId xmlns:a16="http://schemas.microsoft.com/office/drawing/2014/main" val="3509790463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2103816009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198071729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1221189267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2764754648"/>
                    </a:ext>
                  </a:extLst>
                </a:gridCol>
              </a:tblGrid>
              <a:tr h="225558">
                <a:tc>
                  <a:txBody>
                    <a:bodyPr/>
                    <a:lstStyle/>
                    <a:p>
                      <a:r>
                        <a:rPr lang="en-US" sz="1100" dirty="0"/>
                        <a:t>Team (PK)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Sort Key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 Name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Wins</a:t>
                      </a:r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1052104756"/>
                  </a:ext>
                </a:extLst>
              </a:tr>
              <a:tr h="225558">
                <a:tc>
                  <a:txBody>
                    <a:bodyPr/>
                    <a:lstStyle/>
                    <a:p>
                      <a:r>
                        <a:rPr lang="en-US" sz="1100" dirty="0"/>
                        <a:t>Phillies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TEAM#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81</a:t>
                      </a:r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1251170363"/>
                  </a:ext>
                </a:extLst>
              </a:tr>
              <a:tr h="225558">
                <a:tc>
                  <a:txBody>
                    <a:bodyPr/>
                    <a:lstStyle/>
                    <a:p>
                      <a:r>
                        <a:rPr lang="en-US" sz="1100" dirty="0"/>
                        <a:t>Phillies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PLAYER#00575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Rhys Hoskins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$57,500</a:t>
                      </a:r>
                      <a:endParaRPr lang="en-US" sz="1100" dirty="0"/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3308567117"/>
                  </a:ext>
                </a:extLst>
              </a:tr>
              <a:tr h="225558">
                <a:tc>
                  <a:txBody>
                    <a:bodyPr/>
                    <a:lstStyle/>
                    <a:p>
                      <a:r>
                        <a:rPr lang="en-US" sz="1100" dirty="0"/>
                        <a:t>Phillies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PLAYER#26483511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Bryce Harper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$11,538,462</a:t>
                      </a:r>
                      <a:endParaRPr lang="en-US" sz="1100" dirty="0"/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284369286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7953E-24BC-2046-B184-9C90C051C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6850"/>
              </p:ext>
            </p:extLst>
          </p:nvPr>
        </p:nvGraphicFramePr>
        <p:xfrm>
          <a:off x="4403201" y="4761559"/>
          <a:ext cx="6395975" cy="6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95">
                  <a:extLst>
                    <a:ext uri="{9D8B030D-6E8A-4147-A177-3AD203B41FA5}">
                      <a16:colId xmlns:a16="http://schemas.microsoft.com/office/drawing/2014/main" val="3509790463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2103816009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198071729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1221189267"/>
                    </a:ext>
                  </a:extLst>
                </a:gridCol>
                <a:gridCol w="1279195">
                  <a:extLst>
                    <a:ext uri="{9D8B030D-6E8A-4147-A177-3AD203B41FA5}">
                      <a16:colId xmlns:a16="http://schemas.microsoft.com/office/drawing/2014/main" val="2764754648"/>
                    </a:ext>
                  </a:extLst>
                </a:gridCol>
              </a:tblGrid>
              <a:tr h="225558">
                <a:tc>
                  <a:txBody>
                    <a:bodyPr/>
                    <a:lstStyle/>
                    <a:p>
                      <a:r>
                        <a:rPr lang="en-US" sz="1100" dirty="0"/>
                        <a:t>Team (PK)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Sort Key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 Name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Wins</a:t>
                      </a:r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1052104756"/>
                  </a:ext>
                </a:extLst>
              </a:tr>
              <a:tr h="225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Dodgers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PLAYER#00000032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Homer Bailey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$23,000,000</a:t>
                      </a:r>
                      <a:endParaRPr lang="en-US" sz="1100" dirty="0"/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1487522593"/>
                  </a:ext>
                </a:extLst>
              </a:tr>
              <a:tr h="225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Dodgers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PLAYER#00000091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Justin Turner</a:t>
                      </a:r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$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19,000,000</a:t>
                      </a:r>
                      <a:endParaRPr lang="en-US" sz="1100" dirty="0"/>
                    </a:p>
                  </a:txBody>
                  <a:tcPr marL="55617" marR="55617" marT="27808" marB="278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617" marR="55617" marT="27808" marB="27808"/>
                </a:tc>
                <a:extLst>
                  <a:ext uri="{0D108BD9-81ED-4DB2-BD59-A6C34878D82A}">
                    <a16:rowId xmlns:a16="http://schemas.microsoft.com/office/drawing/2014/main" val="161208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8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8743-6CC2-2642-865B-FE95430D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146A-7BD2-7949-B77C-CF08C8F6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502F-E432-794D-97DD-FA57D538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8086-E91B-9F48-8403-E44CEAB3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Website (</a:t>
            </a:r>
            <a:r>
              <a:rPr lang="en-US" dirty="0" err="1"/>
              <a:t>aws.amazon.com</a:t>
            </a:r>
            <a:r>
              <a:rPr lang="en-US" dirty="0"/>
              <a:t>) – 2 years</a:t>
            </a:r>
          </a:p>
          <a:p>
            <a:r>
              <a:rPr lang="en-US" dirty="0"/>
              <a:t>AWS Proton – 6 months</a:t>
            </a:r>
          </a:p>
          <a:p>
            <a:r>
              <a:rPr lang="en-US" i="1" dirty="0"/>
              <a:t>I work for AWS, my opinions are my own.</a:t>
            </a:r>
            <a:endParaRPr lang="en-US" dirty="0"/>
          </a:p>
        </p:txBody>
      </p:sp>
      <p:pic>
        <p:nvPicPr>
          <p:cNvPr id="1026" name="Picture 2" descr="What are some alternatives to AWS Proton? - StackShare">
            <a:extLst>
              <a:ext uri="{FF2B5EF4-FFF2-40B4-BE49-F238E27FC236}">
                <a16:creationId xmlns:a16="http://schemas.microsoft.com/office/drawing/2014/main" id="{58BA1F03-AC7F-FD49-9546-F782D9CB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899" y="4324761"/>
            <a:ext cx="1852202" cy="185220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9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ED9B-6395-564A-BD96-9921AD2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volume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D3A6-9F6E-E94F-A509-A82EEE61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 TPS?</a:t>
            </a:r>
          </a:p>
          <a:p>
            <a:r>
              <a:rPr lang="en-US" dirty="0"/>
              <a:t>1,000 TPS?</a:t>
            </a:r>
          </a:p>
          <a:p>
            <a:r>
              <a:rPr lang="en-US" dirty="0"/>
              <a:t>10,000 TPS?</a:t>
            </a:r>
          </a:p>
          <a:p>
            <a:r>
              <a:rPr lang="en-US" dirty="0"/>
              <a:t>What about 66,000 TPS?</a:t>
            </a:r>
          </a:p>
        </p:txBody>
      </p:sp>
    </p:spTree>
    <p:extLst>
      <p:ext uri="{BB962C8B-B14F-4D97-AF65-F5344CB8AC3E}">
        <p14:creationId xmlns:p14="http://schemas.microsoft.com/office/powerpoint/2010/main" val="37747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A1D-2C8A-B542-BA8F-C3B69329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89B397-1883-154D-8A5D-551ADBF0D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44006"/>
              </p:ext>
            </p:extLst>
          </p:nvPr>
        </p:nvGraphicFramePr>
        <p:xfrm>
          <a:off x="838204" y="3048857"/>
          <a:ext cx="105155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20645471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20512473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88192161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13990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3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Generic Query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(Limited)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5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93520"/>
                  </a:ext>
                </a:extLst>
              </a:tr>
            </a:tbl>
          </a:graphicData>
        </a:graphic>
      </p:graphicFrame>
      <p:sp>
        <p:nvSpPr>
          <p:cNvPr id="5" name="Smiley Face 4">
            <a:extLst>
              <a:ext uri="{FF2B5EF4-FFF2-40B4-BE49-F238E27FC236}">
                <a16:creationId xmlns:a16="http://schemas.microsoft.com/office/drawing/2014/main" id="{25A92790-A276-3D49-8627-45F86FBA0CB3}"/>
              </a:ext>
            </a:extLst>
          </p:cNvPr>
          <p:cNvSpPr/>
          <p:nvPr/>
        </p:nvSpPr>
        <p:spPr>
          <a:xfrm>
            <a:off x="5638800" y="1574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BBF2BAE2-8C27-8941-8BF7-7BCB3AE780EF}"/>
              </a:ext>
            </a:extLst>
          </p:cNvPr>
          <p:cNvSpPr/>
          <p:nvPr/>
        </p:nvSpPr>
        <p:spPr>
          <a:xfrm>
            <a:off x="5436906" y="5781407"/>
            <a:ext cx="1318187" cy="8831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5E6C8D-7B95-3F43-BC15-34CCCD86ABEC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6096000" y="2489200"/>
            <a:ext cx="2" cy="55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88AC40-D8C5-F949-8BE7-BE07B9A0D622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flipH="1">
            <a:off x="6096000" y="4903057"/>
            <a:ext cx="2" cy="8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FF3A-1D71-7348-A4D8-43814B8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4488-33D0-124D-BB59-C7767CB1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47" y="1769180"/>
            <a:ext cx="6744906" cy="331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F1258-3E1A-404A-BF77-3E2E273E7F2F}"/>
              </a:ext>
            </a:extLst>
          </p:cNvPr>
          <p:cNvSpPr txBox="1"/>
          <p:nvPr/>
        </p:nvSpPr>
        <p:spPr>
          <a:xfrm>
            <a:off x="963110" y="5569545"/>
            <a:ext cx="1026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Wins by team</a:t>
            </a:r>
            <a:br>
              <a:rPr lang="en-US" i="1" dirty="0"/>
            </a:br>
            <a:r>
              <a:rPr lang="en-US" i="1" dirty="0"/>
              <a:t>2. What players played for which teams</a:t>
            </a:r>
            <a:br>
              <a:rPr lang="en-US" i="1" dirty="0"/>
            </a:br>
            <a:r>
              <a:rPr lang="en-US" i="1" dirty="0"/>
              <a:t>3. Highest paid player on that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3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E416-5EFF-4748-B0C0-9E538442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B8E4D6-47D4-B645-AE7C-382C16E0A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CDE909-47B1-B748-8030-088245FBDC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1503238"/>
              </p:ext>
            </p:extLst>
          </p:nvPr>
        </p:nvGraphicFramePr>
        <p:xfrm>
          <a:off x="839788" y="2505075"/>
          <a:ext cx="515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80295669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02940392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3792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Bryce Harper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$11,538,462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Rhys Hoskins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6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Homer Bailey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Dodgers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11913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AF1F73-D553-4C4D-B715-D6FFEDB95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E999BEC-3F2A-3A47-B6AB-CC6E9155A33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222392"/>
              </p:ext>
            </p:extLst>
          </p:nvPr>
        </p:nvGraphicFramePr>
        <p:xfrm>
          <a:off x="7036065" y="2505075"/>
          <a:ext cx="34554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415719671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135803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Yankees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3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CD7F-D855-2741-B2B6-D0A5AFC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 (Multi Table)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2922-70D7-8C4B-BE26-284A626DD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B931DA-5DA4-CD48-A267-595B175DC1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7399564"/>
              </p:ext>
            </p:extLst>
          </p:nvPr>
        </p:nvGraphicFramePr>
        <p:xfrm>
          <a:off x="839788" y="2505075"/>
          <a:ext cx="4750785" cy="17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95">
                  <a:extLst>
                    <a:ext uri="{9D8B030D-6E8A-4147-A177-3AD203B41FA5}">
                      <a16:colId xmlns:a16="http://schemas.microsoft.com/office/drawing/2014/main" val="3152342245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333926281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1282979242"/>
                    </a:ext>
                  </a:extLst>
                </a:gridCol>
              </a:tblGrid>
              <a:tr h="637832">
                <a:tc>
                  <a:txBody>
                    <a:bodyPr/>
                    <a:lstStyle/>
                    <a:p>
                      <a:r>
                        <a:rPr lang="en-US" dirty="0"/>
                        <a:t>Team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(SK)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10427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$11,538,462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Bryce Harper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49713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57,500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Rhys Hoskins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4668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23,000,000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Homer Bailey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0305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28A6F-BC05-8343-9184-C96824779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79B275-20DA-9640-B532-EEFB64FDEDC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656837"/>
              </p:ext>
            </p:extLst>
          </p:nvPr>
        </p:nvGraphicFramePr>
        <p:xfrm>
          <a:off x="6172200" y="2505075"/>
          <a:ext cx="51831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09171152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69686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Yankees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4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50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11D03D-4ADA-A54E-A508-2E9AE735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17B8BD-EE72-3145-952C-9FAAF318C3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  <a:p>
            <a:r>
              <a:rPr lang="en-US" dirty="0"/>
              <a:t>Encapsulates Data Source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424B936-30F2-604C-9BD5-F351E76023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905986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CD7F-D855-2741-B2B6-D0A5AFC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2922-70D7-8C4B-BE26-284A626DD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B931DA-5DA4-CD48-A267-595B175DC1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4750785" cy="17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95">
                  <a:extLst>
                    <a:ext uri="{9D8B030D-6E8A-4147-A177-3AD203B41FA5}">
                      <a16:colId xmlns:a16="http://schemas.microsoft.com/office/drawing/2014/main" val="3152342245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333926281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1282979242"/>
                    </a:ext>
                  </a:extLst>
                </a:gridCol>
              </a:tblGrid>
              <a:tr h="637832">
                <a:tc>
                  <a:txBody>
                    <a:bodyPr/>
                    <a:lstStyle/>
                    <a:p>
                      <a:r>
                        <a:rPr lang="en-US" dirty="0"/>
                        <a:t>Team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(SK)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10427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$11,538,462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Bryce Harper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49713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57,500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Rhys Hoskins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4668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23,000,000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Homer Bailey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03050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D5D0EE14-14A4-C54C-B26F-9E6449381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70413"/>
              </p:ext>
            </p:extLst>
          </p:nvPr>
        </p:nvGraphicFramePr>
        <p:xfrm>
          <a:off x="6601427" y="4323054"/>
          <a:ext cx="4750785" cy="200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95">
                  <a:extLst>
                    <a:ext uri="{9D8B030D-6E8A-4147-A177-3AD203B41FA5}">
                      <a16:colId xmlns:a16="http://schemas.microsoft.com/office/drawing/2014/main" val="3152342245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333926281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1282979242"/>
                    </a:ext>
                  </a:extLst>
                </a:gridCol>
              </a:tblGrid>
              <a:tr h="63783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66835"/>
                  </a:ext>
                </a:extLst>
              </a:tr>
              <a:tr h="637832">
                <a:tc>
                  <a:txBody>
                    <a:bodyPr/>
                    <a:lstStyle/>
                    <a:p>
                      <a:r>
                        <a:rPr lang="en-US" dirty="0"/>
                        <a:t>Team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(SK)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10427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$11,538,462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Bryce Harper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49713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Phillies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57,500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Rhys Hoskins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4668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D761A2CF-60E3-B24E-BCE5-4B06136DC0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728193"/>
              </p:ext>
            </p:extLst>
          </p:nvPr>
        </p:nvGraphicFramePr>
        <p:xfrm>
          <a:off x="6601426" y="2186159"/>
          <a:ext cx="4750785" cy="164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95">
                  <a:extLst>
                    <a:ext uri="{9D8B030D-6E8A-4147-A177-3AD203B41FA5}">
                      <a16:colId xmlns:a16="http://schemas.microsoft.com/office/drawing/2014/main" val="3152342245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333926281"/>
                    </a:ext>
                  </a:extLst>
                </a:gridCol>
                <a:gridCol w="1583595">
                  <a:extLst>
                    <a:ext uri="{9D8B030D-6E8A-4147-A177-3AD203B41FA5}">
                      <a16:colId xmlns:a16="http://schemas.microsoft.com/office/drawing/2014/main" val="1282979242"/>
                    </a:ext>
                  </a:extLst>
                </a:gridCol>
              </a:tblGrid>
              <a:tr h="63783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06248"/>
                  </a:ext>
                </a:extLst>
              </a:tr>
              <a:tr h="637832">
                <a:tc>
                  <a:txBody>
                    <a:bodyPr/>
                    <a:lstStyle/>
                    <a:p>
                      <a:r>
                        <a:rPr lang="en-US" dirty="0"/>
                        <a:t>Team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(SK)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10427"/>
                  </a:ext>
                </a:extLst>
              </a:tr>
              <a:tr h="364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23,000,000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Homer Bailey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0305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50A911-61F6-DA49-A090-E450F6E646D8}"/>
              </a:ext>
            </a:extLst>
          </p:cNvPr>
          <p:cNvCxnSpPr>
            <a:endCxn id="14" idx="1"/>
          </p:cNvCxnSpPr>
          <p:nvPr/>
        </p:nvCxnSpPr>
        <p:spPr>
          <a:xfrm flipV="1">
            <a:off x="5590573" y="3006871"/>
            <a:ext cx="1010853" cy="4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C42E3-1101-6442-B799-E9A30DDF8F97}"/>
              </a:ext>
            </a:extLst>
          </p:cNvPr>
          <p:cNvCxnSpPr>
            <a:endCxn id="13" idx="1"/>
          </p:cNvCxnSpPr>
          <p:nvPr/>
        </p:nvCxnSpPr>
        <p:spPr>
          <a:xfrm>
            <a:off x="5590573" y="3429000"/>
            <a:ext cx="1010854" cy="189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ADD43C-7070-334C-B862-410C766C3185}"/>
              </a:ext>
            </a:extLst>
          </p:cNvPr>
          <p:cNvSpPr/>
          <p:nvPr/>
        </p:nvSpPr>
        <p:spPr>
          <a:xfrm>
            <a:off x="6447099" y="254643"/>
            <a:ext cx="5046562" cy="63892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AWS Redshift Logo Vector (SVG, PDF, Ai, EPS, CDR) Free Download -  Logowik.com">
            <a:extLst>
              <a:ext uri="{FF2B5EF4-FFF2-40B4-BE49-F238E27FC236}">
                <a16:creationId xmlns:a16="http://schemas.microsoft.com/office/drawing/2014/main" id="{5C43B471-91B3-A240-AC91-7E969732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74" y="483988"/>
            <a:ext cx="1947812" cy="14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7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370</Words>
  <Application>Microsoft Macintosh PowerPoint</Application>
  <PresentationFormat>Widescreen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DynamoDb</vt:lpstr>
      <vt:lpstr>Who am I</vt:lpstr>
      <vt:lpstr>High volume databases</vt:lpstr>
      <vt:lpstr>What is Dynamo</vt:lpstr>
      <vt:lpstr>Sample App</vt:lpstr>
      <vt:lpstr>MySQL</vt:lpstr>
      <vt:lpstr>Dynamo (Multi Table)</vt:lpstr>
      <vt:lpstr>Data Access Object Pattern</vt:lpstr>
      <vt:lpstr>Partition Key</vt:lpstr>
      <vt:lpstr>Dynamo (Single Table)</vt:lpstr>
      <vt:lpstr>Partitions</vt:lpstr>
      <vt:lpstr>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</dc:title>
  <dc:creator>Microsoft Office User</dc:creator>
  <cp:lastModifiedBy>Microsoft Office User</cp:lastModifiedBy>
  <cp:revision>2</cp:revision>
  <dcterms:created xsi:type="dcterms:W3CDTF">2021-12-07T15:59:33Z</dcterms:created>
  <dcterms:modified xsi:type="dcterms:W3CDTF">2021-12-08T04:20:30Z</dcterms:modified>
</cp:coreProperties>
</file>