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Lst>
  <p:notesMasterIdLst>
    <p:notesMasterId r:id="rId14"/>
  </p:notesMasterIdLst>
  <p:handoutMasterIdLst>
    <p:handoutMasterId r:id="rId29"/>
  </p:handoutMasterIdLst>
  <p:sldIdLst>
    <p:sldId id="448" r:id="rId13"/>
    <p:sldId id="461" r:id="rId15"/>
    <p:sldId id="547" r:id="rId16"/>
    <p:sldId id="527" r:id="rId17"/>
    <p:sldId id="380" r:id="rId18"/>
    <p:sldId id="579" r:id="rId19"/>
    <p:sldId id="519" r:id="rId20"/>
    <p:sldId id="540" r:id="rId21"/>
    <p:sldId id="580" r:id="rId22"/>
    <p:sldId id="543" r:id="rId23"/>
    <p:sldId id="584" r:id="rId24"/>
    <p:sldId id="587" r:id="rId25"/>
    <p:sldId id="585" r:id="rId26"/>
    <p:sldId id="600" r:id="rId27"/>
    <p:sldId id="544" r:id="rId28"/>
  </p:sldIdLst>
  <p:sldSz cx="1219708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8F8F8"/>
    <a:srgbClr val="A9BECB"/>
    <a:srgbClr val="781E19"/>
    <a:srgbClr val="DDDDDD"/>
    <a:srgbClr val="21A3D0"/>
    <a:srgbClr val="AF1D5C"/>
    <a:srgbClr val="D01C63"/>
    <a:srgbClr val="00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showGuides="1">
      <p:cViewPr varScale="1">
        <p:scale>
          <a:sx n="104" d="100"/>
          <a:sy n="104" d="100"/>
        </p:scale>
        <p:origin x="102" y="138"/>
      </p:cViewPr>
      <p:guideLst>
        <p:guide orient="horz" pos="2282"/>
        <p:guide pos="37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notesMaster" Target="notesMasters/notesMaster1.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3C07077-D493-4941-8A7A-446996FA2CDF}" type="datetimeFigureOut">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4" name="Rectangle 4"/>
          <p:cNvSpPr>
            <a:spLocks noGrp="1"/>
          </p:cNvSpPr>
          <p:nvPr>
            <p:ph type="sldImg" idx="2"/>
          </p:nvPr>
        </p:nvSpPr>
        <p:spPr>
          <a:xfrm>
            <a:off x="1143000" y="685800"/>
            <a:ext cx="4572000" cy="3429000"/>
          </a:xfrm>
          <a:prstGeom prst="rect">
            <a:avLst/>
          </a:prstGeom>
          <a:noFill/>
          <a:ln w="9525">
            <a:noFill/>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2896818-4A23-49BB-B7E7-BEDBB7E7BD42}"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41375" y="1600200"/>
            <a:ext cx="5180013"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181600" cy="4276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590550"/>
            <a:ext cx="26273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41375" y="590550"/>
            <a:ext cx="7734300" cy="5286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93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5375" y="2505075"/>
            <a:ext cx="518477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1.jpe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1.jpe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5" Type="http://schemas.openxmlformats.org/officeDocument/2006/relationships/theme" Target="../theme/theme7.xml"/><Relationship Id="rId24" Type="http://schemas.openxmlformats.org/officeDocument/2006/relationships/image" Target="../media/image14.png"/><Relationship Id="rId23" Type="http://schemas.openxmlformats.org/officeDocument/2006/relationships/image" Target="../media/image13.png"/><Relationship Id="rId22" Type="http://schemas.openxmlformats.org/officeDocument/2006/relationships/image" Target="../media/image12.png"/><Relationship Id="rId21" Type="http://schemas.openxmlformats.org/officeDocument/2006/relationships/image" Target="../media/image11.png"/><Relationship Id="rId20" Type="http://schemas.openxmlformats.org/officeDocument/2006/relationships/image" Target="../media/image10.png"/><Relationship Id="rId2" Type="http://schemas.openxmlformats.org/officeDocument/2006/relationships/slideLayout" Target="../slideLayouts/slideLayout68.xml"/><Relationship Id="rId19" Type="http://schemas.openxmlformats.org/officeDocument/2006/relationships/image" Target="../media/image9.png"/><Relationship Id="rId18" Type="http://schemas.openxmlformats.org/officeDocument/2006/relationships/image" Target="../media/image8.png"/><Relationship Id="rId17" Type="http://schemas.openxmlformats.org/officeDocument/2006/relationships/image" Target="../media/image7.png"/><Relationship Id="rId16"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1.jpe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26" name="Rectangle 2"/>
          <p:cNvSpPr>
            <a:spLocks noGrp="1"/>
          </p:cNvSpPr>
          <p:nvPr>
            <p:ph type="title"/>
          </p:nvPr>
        </p:nvSpPr>
        <p:spPr>
          <a:xfrm>
            <a:off x="841375" y="590550"/>
            <a:ext cx="1051401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841375" y="1600200"/>
            <a:ext cx="10514013" cy="4276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Rectangle 2"/>
          <p:cNvSpPr>
            <a:spLocks noGrp="1"/>
          </p:cNvSpPr>
          <p:nvPr>
            <p:ph type="title"/>
          </p:nvPr>
        </p:nvSpPr>
        <p:spPr>
          <a:xfrm>
            <a:off x="609600" y="908050"/>
            <a:ext cx="1097756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9219" name="Rectangle 3"/>
          <p:cNvSpPr>
            <a:spLocks noGrp="1"/>
          </p:cNvSpPr>
          <p:nvPr>
            <p:ph type="body" idx="1"/>
          </p:nvPr>
        </p:nvSpPr>
        <p:spPr>
          <a:xfrm>
            <a:off x="609600" y="1600200"/>
            <a:ext cx="10977563"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grpSp>
        <p:nvGrpSpPr>
          <p:cNvPr id="4098" name="Group 2"/>
          <p:cNvGrpSpPr/>
          <p:nvPr userDrawn="1"/>
        </p:nvGrpSpPr>
        <p:grpSpPr>
          <a:xfrm>
            <a:off x="11096625" y="0"/>
            <a:ext cx="457200" cy="538163"/>
            <a:chOff x="0" y="0"/>
            <a:chExt cx="457200" cy="538163"/>
          </a:xfrm>
        </p:grpSpPr>
        <p:sp>
          <p:nvSpPr>
            <p:cNvPr id="4103" name="Freeform 5"/>
            <p:cNvSpPr/>
            <p:nvPr userDrawn="1"/>
          </p:nvSpPr>
          <p:spPr>
            <a:xfrm>
              <a:off x="12700" y="0"/>
              <a:ext cx="444500" cy="538163"/>
            </a:xfrm>
            <a:custGeom>
              <a:avLst/>
              <a:gdLst/>
              <a:ahLst/>
              <a:cxnLst>
                <a:cxn ang="0">
                  <a:pos x="444500" y="538163"/>
                </a:cxn>
                <a:cxn ang="0">
                  <a:pos x="206488" y="431169"/>
                </a:cxn>
                <a:cxn ang="0">
                  <a:pos x="0" y="525388"/>
                </a:cxn>
                <a:cxn ang="0">
                  <a:pos x="0" y="0"/>
                </a:cxn>
                <a:cxn ang="0">
                  <a:pos x="444500" y="0"/>
                </a:cxn>
                <a:cxn ang="0">
                  <a:pos x="444500" y="538163"/>
                </a:cxn>
              </a:cxnLst>
              <a:pathLst>
                <a:path w="564" h="674">
                  <a:moveTo>
                    <a:pt x="564" y="674"/>
                  </a:moveTo>
                  <a:lnTo>
                    <a:pt x="262" y="540"/>
                  </a:lnTo>
                  <a:lnTo>
                    <a:pt x="0" y="658"/>
                  </a:lnTo>
                  <a:lnTo>
                    <a:pt x="0" y="0"/>
                  </a:lnTo>
                  <a:lnTo>
                    <a:pt x="564" y="0"/>
                  </a:lnTo>
                  <a:lnTo>
                    <a:pt x="564" y="674"/>
                  </a:lnTo>
                  <a:close/>
                </a:path>
              </a:pathLst>
            </a:custGeom>
            <a:solidFill>
              <a:srgbClr val="746D62">
                <a:alpha val="100000"/>
              </a:srgbClr>
            </a:solidFill>
            <a:ln w="9525">
              <a:noFill/>
            </a:ln>
          </p:spPr>
          <p:txBody>
            <a:bodyPr/>
            <a:p>
              <a:endParaRPr lang="zh-CN" altLang="en-US"/>
            </a:p>
          </p:txBody>
        </p:sp>
        <p:sp>
          <p:nvSpPr>
            <p:cNvPr id="4104" name="Freeform 6"/>
            <p:cNvSpPr/>
            <p:nvPr userDrawn="1"/>
          </p:nvSpPr>
          <p:spPr>
            <a:xfrm>
              <a:off x="0" y="0"/>
              <a:ext cx="442913" cy="514350"/>
            </a:xfrm>
            <a:custGeom>
              <a:avLst/>
              <a:gdLst/>
              <a:ahLst/>
              <a:cxnLst>
                <a:cxn ang="0">
                  <a:pos x="442913" y="514350"/>
                </a:cxn>
                <a:cxn ang="0">
                  <a:pos x="219101" y="416911"/>
                </a:cxn>
                <a:cxn ang="0">
                  <a:pos x="0" y="514350"/>
                </a:cxn>
                <a:cxn ang="0">
                  <a:pos x="0" y="0"/>
                </a:cxn>
                <a:cxn ang="0">
                  <a:pos x="442913" y="0"/>
                </a:cxn>
                <a:cxn ang="0">
                  <a:pos x="442913" y="514350"/>
                </a:cxn>
              </a:cxnLst>
              <a:pathLst>
                <a:path w="564" h="644">
                  <a:moveTo>
                    <a:pt x="564" y="644"/>
                  </a:moveTo>
                  <a:lnTo>
                    <a:pt x="279" y="522"/>
                  </a:lnTo>
                  <a:lnTo>
                    <a:pt x="0" y="644"/>
                  </a:lnTo>
                  <a:lnTo>
                    <a:pt x="0" y="0"/>
                  </a:lnTo>
                  <a:lnTo>
                    <a:pt x="564" y="0"/>
                  </a:lnTo>
                  <a:lnTo>
                    <a:pt x="564" y="644"/>
                  </a:lnTo>
                  <a:close/>
                </a:path>
              </a:pathLst>
            </a:custGeom>
            <a:solidFill>
              <a:schemeClr val="tx1">
                <a:alpha val="100000"/>
              </a:schemeClr>
            </a:solidFill>
            <a:ln w="9525">
              <a:noFill/>
            </a:ln>
          </p:spPr>
          <p:txBody>
            <a:bodyPr/>
            <a:p>
              <a:endParaRPr lang="zh-CN" altLang="en-US"/>
            </a:p>
          </p:txBody>
        </p:sp>
      </p:grpSp>
      <p:sp>
        <p:nvSpPr>
          <p:cNvPr id="4101" name="TextBox 6"/>
          <p:cNvSpPr txBox="1">
            <a:spLocks noChangeArrowheads="1"/>
          </p:cNvSpPr>
          <p:nvPr/>
        </p:nvSpPr>
        <p:spPr bwMode="auto">
          <a:xfrm>
            <a:off x="11114088" y="87313"/>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8EEAB41-2044-42A8-B6A8-01729C509A3A}" type="slidenum">
              <a:rPr kumimoji="0" lang="zh-CN" altLang="en-US" sz="1600" b="0" i="0" u="none" strike="noStrike" kern="1200" cap="none" spc="0" normalizeH="0" baseline="0" noProof="0" smtClean="0">
                <a:ln>
                  <a:noFill/>
                </a:ln>
                <a:solidFill>
                  <a:srgbClr val="F8F8F8"/>
                </a:solidFill>
                <a:effectLst/>
                <a:uLnTx/>
                <a:uFillTx/>
                <a:latin typeface="微软雅黑" panose="020B0503020204020204" pitchFamily="34" charset="-122"/>
                <a:ea typeface="微软雅黑" panose="020B0503020204020204" pitchFamily="34" charset="-122"/>
                <a:cs typeface="+mn-cs"/>
              </a:rPr>
            </a:fld>
            <a:endParaRPr kumimoji="0" lang="zh-CN" altLang="en-US" sz="1600" b="0" i="0" u="none" strike="noStrike" kern="1200" cap="none" spc="0" normalizeH="0" baseline="0" noProof="0" smtClean="0">
              <a:ln>
                <a:noFill/>
              </a:ln>
              <a:solidFill>
                <a:srgbClr val="F8F8F8"/>
              </a:solidFill>
              <a:effectLst/>
              <a:uLnTx/>
              <a:uFillTx/>
              <a:latin typeface="微软雅黑" panose="020B0503020204020204" pitchFamily="34" charset="-122"/>
              <a:ea typeface="微软雅黑" panose="020B0503020204020204" pitchFamily="34" charset="-122"/>
              <a:cs typeface="+mn-cs"/>
            </a:endParaRPr>
          </a:p>
        </p:txBody>
      </p:sp>
      <p:sp>
        <p:nvSpPr>
          <p:cNvPr id="4102" name="Rectangle 9"/>
          <p:cNvSpPr>
            <a:spLocks noChangeArrowheads="1"/>
          </p:cNvSpPr>
          <p:nvPr/>
        </p:nvSpPr>
        <p:spPr bwMode="auto">
          <a:xfrm>
            <a:off x="0" y="6732588"/>
            <a:ext cx="12196763" cy="1254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Rectangle 2"/>
          <p:cNvSpPr>
            <a:spLocks noGrp="1"/>
          </p:cNvSpPr>
          <p:nvPr>
            <p:ph type="title"/>
          </p:nvPr>
        </p:nvSpPr>
        <p:spPr>
          <a:xfrm>
            <a:off x="841375" y="590550"/>
            <a:ext cx="1051401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3" name="Rectangle 3"/>
          <p:cNvSpPr>
            <a:spLocks noGrp="1"/>
          </p:cNvSpPr>
          <p:nvPr>
            <p:ph type="body" idx="1"/>
          </p:nvPr>
        </p:nvSpPr>
        <p:spPr>
          <a:xfrm>
            <a:off x="841375" y="1600200"/>
            <a:ext cx="10514013" cy="4276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dk2" tx1="lt1" bg2="dk1"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400"/>
                                        <p:tgtEl>
                                          <p:spTgt spid="4098"/>
                                        </p:tgtEl>
                                      </p:cBhvr>
                                    </p:animEffect>
                                    <p:anim calcmode="lin" valueType="num">
                                      <p:cBhvr>
                                        <p:cTn id="8" dur="400" fill="hold"/>
                                        <p:tgtEl>
                                          <p:spTgt spid="4098"/>
                                        </p:tgtEl>
                                        <p:attrNameLst>
                                          <p:attrName>ppt_x</p:attrName>
                                        </p:attrNameLst>
                                      </p:cBhvr>
                                      <p:tavLst>
                                        <p:tav tm="0">
                                          <p:val>
                                            <p:strVal val="#ppt_x"/>
                                          </p:val>
                                        </p:tav>
                                        <p:tav tm="100000">
                                          <p:val>
                                            <p:strVal val="#ppt_x"/>
                                          </p:val>
                                        </p:tav>
                                      </p:tavLst>
                                    </p:anim>
                                    <p:anim calcmode="lin" valueType="num">
                                      <p:cBhvr>
                                        <p:cTn id="9" dur="400" fill="hold"/>
                                        <p:tgtEl>
                                          <p:spTgt spid="409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fade">
                                      <p:cBhvr>
                                        <p:cTn id="12" dur="400"/>
                                        <p:tgtEl>
                                          <p:spTgt spid="4101"/>
                                        </p:tgtEl>
                                      </p:cBhvr>
                                    </p:animEffect>
                                    <p:anim calcmode="lin" valueType="num">
                                      <p:cBhvr>
                                        <p:cTn id="13" dur="400" fill="hold"/>
                                        <p:tgtEl>
                                          <p:spTgt spid="4101"/>
                                        </p:tgtEl>
                                        <p:attrNameLst>
                                          <p:attrName>ppt_x</p:attrName>
                                        </p:attrNameLst>
                                      </p:cBhvr>
                                      <p:tavLst>
                                        <p:tav tm="0">
                                          <p:val>
                                            <p:strVal val="#ppt_x"/>
                                          </p:val>
                                        </p:tav>
                                        <p:tav tm="100000">
                                          <p:val>
                                            <p:strVal val="#ppt_x"/>
                                          </p:val>
                                        </p:tav>
                                      </p:tavLst>
                                    </p:anim>
                                    <p:anim calcmode="lin" valueType="num">
                                      <p:cBhvr>
                                        <p:cTn id="14" dur="400" fill="hold"/>
                                        <p:tgtEl>
                                          <p:spTgt spid="4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hf sldNum="0" hdr="0" ftr="0" dt="0"/>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609600" y="908050"/>
            <a:ext cx="1097756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Rectangle 3"/>
          <p:cNvSpPr>
            <a:spLocks noGrp="1"/>
          </p:cNvSpPr>
          <p:nvPr>
            <p:ph type="body" idx="1"/>
          </p:nvPr>
        </p:nvSpPr>
        <p:spPr>
          <a:xfrm>
            <a:off x="609600" y="1600200"/>
            <a:ext cx="10977563"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074" name="Rectangle 2"/>
          <p:cNvSpPr>
            <a:spLocks noGrp="1"/>
          </p:cNvSpPr>
          <p:nvPr>
            <p:ph type="title"/>
          </p:nvPr>
        </p:nvSpPr>
        <p:spPr>
          <a:xfrm>
            <a:off x="841375" y="590550"/>
            <a:ext cx="1051401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3075" name="Rectangle 3"/>
          <p:cNvSpPr>
            <a:spLocks noGrp="1"/>
          </p:cNvSpPr>
          <p:nvPr>
            <p:ph type="body" idx="1"/>
          </p:nvPr>
        </p:nvSpPr>
        <p:spPr>
          <a:xfrm>
            <a:off x="841375" y="1600200"/>
            <a:ext cx="10514013" cy="4276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grpSp>
        <p:nvGrpSpPr>
          <p:cNvPr id="4098" name="Group 2"/>
          <p:cNvGrpSpPr/>
          <p:nvPr userDrawn="1"/>
        </p:nvGrpSpPr>
        <p:grpSpPr>
          <a:xfrm>
            <a:off x="11096625" y="0"/>
            <a:ext cx="457200" cy="538163"/>
            <a:chOff x="0" y="0"/>
            <a:chExt cx="457200" cy="538163"/>
          </a:xfrm>
        </p:grpSpPr>
        <p:sp>
          <p:nvSpPr>
            <p:cNvPr id="4103" name="Freeform 5"/>
            <p:cNvSpPr/>
            <p:nvPr userDrawn="1"/>
          </p:nvSpPr>
          <p:spPr>
            <a:xfrm>
              <a:off x="12700" y="0"/>
              <a:ext cx="444500" cy="538163"/>
            </a:xfrm>
            <a:custGeom>
              <a:avLst/>
              <a:gdLst/>
              <a:ahLst/>
              <a:cxnLst>
                <a:cxn ang="0">
                  <a:pos x="444500" y="538163"/>
                </a:cxn>
                <a:cxn ang="0">
                  <a:pos x="206488" y="431169"/>
                </a:cxn>
                <a:cxn ang="0">
                  <a:pos x="0" y="525388"/>
                </a:cxn>
                <a:cxn ang="0">
                  <a:pos x="0" y="0"/>
                </a:cxn>
                <a:cxn ang="0">
                  <a:pos x="444500" y="0"/>
                </a:cxn>
                <a:cxn ang="0">
                  <a:pos x="444500" y="538163"/>
                </a:cxn>
              </a:cxnLst>
              <a:pathLst>
                <a:path w="564" h="674">
                  <a:moveTo>
                    <a:pt x="564" y="674"/>
                  </a:moveTo>
                  <a:lnTo>
                    <a:pt x="262" y="540"/>
                  </a:lnTo>
                  <a:lnTo>
                    <a:pt x="0" y="658"/>
                  </a:lnTo>
                  <a:lnTo>
                    <a:pt x="0" y="0"/>
                  </a:lnTo>
                  <a:lnTo>
                    <a:pt x="564" y="0"/>
                  </a:lnTo>
                  <a:lnTo>
                    <a:pt x="564" y="674"/>
                  </a:lnTo>
                  <a:close/>
                </a:path>
              </a:pathLst>
            </a:custGeom>
            <a:solidFill>
              <a:srgbClr val="746D62">
                <a:alpha val="100000"/>
              </a:srgbClr>
            </a:solidFill>
            <a:ln w="9525">
              <a:noFill/>
            </a:ln>
          </p:spPr>
          <p:txBody>
            <a:bodyPr/>
            <a:p>
              <a:endParaRPr lang="zh-CN" altLang="en-US"/>
            </a:p>
          </p:txBody>
        </p:sp>
        <p:sp>
          <p:nvSpPr>
            <p:cNvPr id="4104" name="Freeform 6"/>
            <p:cNvSpPr/>
            <p:nvPr userDrawn="1"/>
          </p:nvSpPr>
          <p:spPr>
            <a:xfrm>
              <a:off x="0" y="0"/>
              <a:ext cx="442913" cy="514350"/>
            </a:xfrm>
            <a:custGeom>
              <a:avLst/>
              <a:gdLst/>
              <a:ahLst/>
              <a:cxnLst>
                <a:cxn ang="0">
                  <a:pos x="442913" y="514350"/>
                </a:cxn>
                <a:cxn ang="0">
                  <a:pos x="219101" y="416911"/>
                </a:cxn>
                <a:cxn ang="0">
                  <a:pos x="0" y="514350"/>
                </a:cxn>
                <a:cxn ang="0">
                  <a:pos x="0" y="0"/>
                </a:cxn>
                <a:cxn ang="0">
                  <a:pos x="442913" y="0"/>
                </a:cxn>
                <a:cxn ang="0">
                  <a:pos x="442913" y="514350"/>
                </a:cxn>
              </a:cxnLst>
              <a:pathLst>
                <a:path w="564" h="644">
                  <a:moveTo>
                    <a:pt x="564" y="644"/>
                  </a:moveTo>
                  <a:lnTo>
                    <a:pt x="279" y="522"/>
                  </a:lnTo>
                  <a:lnTo>
                    <a:pt x="0" y="644"/>
                  </a:lnTo>
                  <a:lnTo>
                    <a:pt x="0" y="0"/>
                  </a:lnTo>
                  <a:lnTo>
                    <a:pt x="564" y="0"/>
                  </a:lnTo>
                  <a:lnTo>
                    <a:pt x="564" y="644"/>
                  </a:lnTo>
                  <a:close/>
                </a:path>
              </a:pathLst>
            </a:custGeom>
            <a:solidFill>
              <a:schemeClr val="tx1">
                <a:alpha val="100000"/>
              </a:schemeClr>
            </a:solidFill>
            <a:ln w="9525">
              <a:noFill/>
            </a:ln>
          </p:spPr>
          <p:txBody>
            <a:bodyPr/>
            <a:p>
              <a:endParaRPr lang="zh-CN" altLang="en-US"/>
            </a:p>
          </p:txBody>
        </p:sp>
      </p:grpSp>
      <p:sp>
        <p:nvSpPr>
          <p:cNvPr id="4101" name="TextBox 6"/>
          <p:cNvSpPr txBox="1">
            <a:spLocks noChangeArrowheads="1"/>
          </p:cNvSpPr>
          <p:nvPr/>
        </p:nvSpPr>
        <p:spPr bwMode="auto">
          <a:xfrm>
            <a:off x="11114088" y="87313"/>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8EEAB41-2044-42A8-B6A8-01729C509A3A}" type="slidenum">
              <a:rPr kumimoji="0" lang="zh-CN" altLang="en-US" sz="1600" b="0" i="0" u="none" strike="noStrike" kern="1200" cap="none" spc="0" normalizeH="0" baseline="0" noProof="0" smtClean="0">
                <a:ln>
                  <a:noFill/>
                </a:ln>
                <a:solidFill>
                  <a:srgbClr val="F8F8F8"/>
                </a:solidFill>
                <a:effectLst/>
                <a:uLnTx/>
                <a:uFillTx/>
                <a:latin typeface="微软雅黑" panose="020B0503020204020204" pitchFamily="34" charset="-122"/>
                <a:ea typeface="微软雅黑" panose="020B0503020204020204" pitchFamily="34" charset="-122"/>
                <a:cs typeface="+mn-cs"/>
              </a:rPr>
            </a:fld>
            <a:endParaRPr kumimoji="0" lang="zh-CN" altLang="en-US" sz="1600" b="0" i="0" u="none" strike="noStrike" kern="1200" cap="none" spc="0" normalizeH="0" baseline="0" noProof="0" smtClean="0">
              <a:ln>
                <a:noFill/>
              </a:ln>
              <a:solidFill>
                <a:srgbClr val="F8F8F8"/>
              </a:solidFill>
              <a:effectLst/>
              <a:uLnTx/>
              <a:uFillTx/>
              <a:latin typeface="微软雅黑" panose="020B0503020204020204" pitchFamily="34" charset="-122"/>
              <a:ea typeface="微软雅黑" panose="020B0503020204020204" pitchFamily="34" charset="-122"/>
              <a:cs typeface="+mn-cs"/>
            </a:endParaRPr>
          </a:p>
        </p:txBody>
      </p:sp>
      <p:sp>
        <p:nvSpPr>
          <p:cNvPr id="4102" name="Rectangle 9"/>
          <p:cNvSpPr>
            <a:spLocks noChangeArrowheads="1"/>
          </p:cNvSpPr>
          <p:nvPr/>
        </p:nvSpPr>
        <p:spPr bwMode="auto">
          <a:xfrm>
            <a:off x="0" y="6732588"/>
            <a:ext cx="12196763" cy="1254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Rectangle 2"/>
          <p:cNvSpPr>
            <a:spLocks noGrp="1"/>
          </p:cNvSpPr>
          <p:nvPr>
            <p:ph type="title"/>
          </p:nvPr>
        </p:nvSpPr>
        <p:spPr>
          <a:xfrm>
            <a:off x="841375" y="590550"/>
            <a:ext cx="1051401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3" name="Rectangle 3"/>
          <p:cNvSpPr>
            <a:spLocks noGrp="1"/>
          </p:cNvSpPr>
          <p:nvPr>
            <p:ph type="body" idx="1"/>
          </p:nvPr>
        </p:nvSpPr>
        <p:spPr>
          <a:xfrm>
            <a:off x="841375" y="1600200"/>
            <a:ext cx="10514013" cy="4276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400"/>
                                        <p:tgtEl>
                                          <p:spTgt spid="4098"/>
                                        </p:tgtEl>
                                      </p:cBhvr>
                                    </p:animEffect>
                                    <p:anim calcmode="lin" valueType="num">
                                      <p:cBhvr>
                                        <p:cTn id="8" dur="400" fill="hold"/>
                                        <p:tgtEl>
                                          <p:spTgt spid="4098"/>
                                        </p:tgtEl>
                                        <p:attrNameLst>
                                          <p:attrName>ppt_x</p:attrName>
                                        </p:attrNameLst>
                                      </p:cBhvr>
                                      <p:tavLst>
                                        <p:tav tm="0">
                                          <p:val>
                                            <p:strVal val="#ppt_x"/>
                                          </p:val>
                                        </p:tav>
                                        <p:tav tm="100000">
                                          <p:val>
                                            <p:strVal val="#ppt_x"/>
                                          </p:val>
                                        </p:tav>
                                      </p:tavLst>
                                    </p:anim>
                                    <p:anim calcmode="lin" valueType="num">
                                      <p:cBhvr>
                                        <p:cTn id="9" dur="400" fill="hold"/>
                                        <p:tgtEl>
                                          <p:spTgt spid="409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fade">
                                      <p:cBhvr>
                                        <p:cTn id="12" dur="400"/>
                                        <p:tgtEl>
                                          <p:spTgt spid="4101"/>
                                        </p:tgtEl>
                                      </p:cBhvr>
                                    </p:animEffect>
                                    <p:anim calcmode="lin" valueType="num">
                                      <p:cBhvr>
                                        <p:cTn id="13" dur="400" fill="hold"/>
                                        <p:tgtEl>
                                          <p:spTgt spid="4101"/>
                                        </p:tgtEl>
                                        <p:attrNameLst>
                                          <p:attrName>ppt_x</p:attrName>
                                        </p:attrNameLst>
                                      </p:cBhvr>
                                      <p:tavLst>
                                        <p:tav tm="0">
                                          <p:val>
                                            <p:strVal val="#ppt_x"/>
                                          </p:val>
                                        </p:tav>
                                        <p:tav tm="100000">
                                          <p:val>
                                            <p:strVal val="#ppt_x"/>
                                          </p:val>
                                        </p:tav>
                                      </p:tavLst>
                                    </p:anim>
                                    <p:anim calcmode="lin" valueType="num">
                                      <p:cBhvr>
                                        <p:cTn id="14" dur="400" fill="hold"/>
                                        <p:tgtEl>
                                          <p:spTgt spid="4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hf sldNum="0" hdr="0" ftr="0" dt="0"/>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5122" name="Rectangle 2"/>
          <p:cNvSpPr>
            <a:spLocks noGrp="1"/>
          </p:cNvSpPr>
          <p:nvPr>
            <p:ph type="title"/>
          </p:nvPr>
        </p:nvSpPr>
        <p:spPr>
          <a:xfrm>
            <a:off x="841375" y="590550"/>
            <a:ext cx="1051401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5123" name="Rectangle 3"/>
          <p:cNvSpPr>
            <a:spLocks noGrp="1"/>
          </p:cNvSpPr>
          <p:nvPr>
            <p:ph type="body" idx="1"/>
          </p:nvPr>
        </p:nvSpPr>
        <p:spPr>
          <a:xfrm>
            <a:off x="841375" y="1600200"/>
            <a:ext cx="10514013" cy="4276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Rectangle 2"/>
          <p:cNvSpPr>
            <a:spLocks noGrp="1"/>
          </p:cNvSpPr>
          <p:nvPr>
            <p:ph type="title"/>
          </p:nvPr>
        </p:nvSpPr>
        <p:spPr>
          <a:xfrm>
            <a:off x="841375" y="590550"/>
            <a:ext cx="1051401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6147" name="Rectangle 3"/>
          <p:cNvSpPr>
            <a:spLocks noGrp="1"/>
          </p:cNvSpPr>
          <p:nvPr>
            <p:ph type="body" idx="1"/>
          </p:nvPr>
        </p:nvSpPr>
        <p:spPr>
          <a:xfrm>
            <a:off x="841375" y="1600200"/>
            <a:ext cx="10514013" cy="4276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pic>
        <p:nvPicPr>
          <p:cNvPr id="7170" name="Picture 2" descr="PPECLOGO-eff-0-1"/>
          <p:cNvPicPr>
            <a:picLocks noChangeAspect="1"/>
          </p:cNvPicPr>
          <p:nvPr userDrawn="1"/>
        </p:nvPicPr>
        <p:blipFill>
          <a:blip r:embed="rId12"/>
          <a:stretch>
            <a:fillRect/>
          </a:stretch>
        </p:blipFill>
        <p:spPr>
          <a:xfrm>
            <a:off x="4146550" y="2886075"/>
            <a:ext cx="1060450" cy="800100"/>
          </a:xfrm>
          <a:prstGeom prst="rect">
            <a:avLst/>
          </a:prstGeom>
          <a:noFill/>
          <a:ln w="9525">
            <a:noFill/>
          </a:ln>
        </p:spPr>
      </p:pic>
      <p:pic>
        <p:nvPicPr>
          <p:cNvPr id="7171" name="Picture 3" descr="PPECLOGO-eff-0-2"/>
          <p:cNvPicPr>
            <a:picLocks noChangeAspect="1"/>
          </p:cNvPicPr>
          <p:nvPr userDrawn="1"/>
        </p:nvPicPr>
        <p:blipFill>
          <a:blip r:embed="rId13"/>
          <a:stretch>
            <a:fillRect/>
          </a:stretch>
        </p:blipFill>
        <p:spPr>
          <a:xfrm>
            <a:off x="8431213" y="2757488"/>
            <a:ext cx="1095375" cy="839787"/>
          </a:xfrm>
          <a:prstGeom prst="rect">
            <a:avLst/>
          </a:prstGeom>
          <a:noFill/>
          <a:ln w="9525">
            <a:noFill/>
          </a:ln>
        </p:spPr>
      </p:pic>
      <p:pic>
        <p:nvPicPr>
          <p:cNvPr id="7172" name="Picture 4" descr="PPECLOGO-eff-0-3"/>
          <p:cNvPicPr>
            <a:picLocks noChangeAspect="1"/>
          </p:cNvPicPr>
          <p:nvPr userDrawn="1"/>
        </p:nvPicPr>
        <p:blipFill>
          <a:blip r:embed="rId14"/>
          <a:stretch>
            <a:fillRect/>
          </a:stretch>
        </p:blipFill>
        <p:spPr>
          <a:xfrm>
            <a:off x="1039813" y="1447800"/>
            <a:ext cx="3014662" cy="2376488"/>
          </a:xfrm>
          <a:prstGeom prst="rect">
            <a:avLst/>
          </a:prstGeom>
          <a:noFill/>
          <a:ln w="9525">
            <a:noFill/>
          </a:ln>
        </p:spPr>
      </p:pic>
      <p:pic>
        <p:nvPicPr>
          <p:cNvPr id="7173" name="Picture 5" descr="PPECLOGO-eff-0-1"/>
          <p:cNvPicPr>
            <a:picLocks noChangeAspect="1"/>
          </p:cNvPicPr>
          <p:nvPr userDrawn="1"/>
        </p:nvPicPr>
        <p:blipFill>
          <a:blip r:embed="rId15"/>
          <a:stretch>
            <a:fillRect/>
          </a:stretch>
        </p:blipFill>
        <p:spPr>
          <a:xfrm>
            <a:off x="4467225" y="3770313"/>
            <a:ext cx="523875" cy="396875"/>
          </a:xfrm>
          <a:prstGeom prst="rect">
            <a:avLst/>
          </a:prstGeom>
          <a:noFill/>
          <a:ln w="9525">
            <a:noFill/>
          </a:ln>
        </p:spPr>
      </p:pic>
      <p:pic>
        <p:nvPicPr>
          <p:cNvPr id="7174" name="Picture 6" descr="PPECLOGO-eff-0-1"/>
          <p:cNvPicPr>
            <a:picLocks noChangeAspect="1"/>
          </p:cNvPicPr>
          <p:nvPr userDrawn="1"/>
        </p:nvPicPr>
        <p:blipFill>
          <a:blip r:embed="rId16"/>
          <a:stretch>
            <a:fillRect/>
          </a:stretch>
        </p:blipFill>
        <p:spPr>
          <a:xfrm>
            <a:off x="7377113" y="2903538"/>
            <a:ext cx="400050" cy="303212"/>
          </a:xfrm>
          <a:prstGeom prst="rect">
            <a:avLst/>
          </a:prstGeom>
          <a:noFill/>
          <a:ln w="9525">
            <a:noFill/>
          </a:ln>
        </p:spPr>
      </p:pic>
      <p:pic>
        <p:nvPicPr>
          <p:cNvPr id="7175" name="Picture 8" descr="PPECLOGO-eff-0-2"/>
          <p:cNvPicPr>
            <a:picLocks noChangeAspect="1"/>
          </p:cNvPicPr>
          <p:nvPr userDrawn="1"/>
        </p:nvPicPr>
        <p:blipFill>
          <a:blip r:embed="rId17"/>
          <a:stretch>
            <a:fillRect/>
          </a:stretch>
        </p:blipFill>
        <p:spPr>
          <a:xfrm>
            <a:off x="5278438" y="2574925"/>
            <a:ext cx="981075" cy="750888"/>
          </a:xfrm>
          <a:prstGeom prst="rect">
            <a:avLst/>
          </a:prstGeom>
          <a:noFill/>
          <a:ln w="9525">
            <a:noFill/>
          </a:ln>
        </p:spPr>
      </p:pic>
      <p:pic>
        <p:nvPicPr>
          <p:cNvPr id="7176" name="Picture 9" descr="PPECLOGO-eff-5-4"/>
          <p:cNvPicPr>
            <a:picLocks noChangeAspect="1"/>
          </p:cNvPicPr>
          <p:nvPr userDrawn="1"/>
        </p:nvPicPr>
        <p:blipFill>
          <a:blip r:embed="rId18"/>
          <a:stretch>
            <a:fillRect/>
          </a:stretch>
        </p:blipFill>
        <p:spPr>
          <a:xfrm>
            <a:off x="3262313" y="3206750"/>
            <a:ext cx="1477962" cy="1123950"/>
          </a:xfrm>
          <a:prstGeom prst="rect">
            <a:avLst/>
          </a:prstGeom>
          <a:noFill/>
          <a:ln w="9525">
            <a:noFill/>
          </a:ln>
        </p:spPr>
      </p:pic>
      <p:pic>
        <p:nvPicPr>
          <p:cNvPr id="7177" name="Picture 10" descr="PPECLOGO-eff-5-2"/>
          <p:cNvPicPr>
            <a:picLocks noChangeAspect="1"/>
          </p:cNvPicPr>
          <p:nvPr userDrawn="1"/>
        </p:nvPicPr>
        <p:blipFill>
          <a:blip r:embed="rId19"/>
          <a:stretch>
            <a:fillRect/>
          </a:stretch>
        </p:blipFill>
        <p:spPr>
          <a:xfrm>
            <a:off x="5353050" y="3446463"/>
            <a:ext cx="1833563" cy="1435100"/>
          </a:xfrm>
          <a:prstGeom prst="rect">
            <a:avLst/>
          </a:prstGeom>
          <a:noFill/>
          <a:ln w="9525">
            <a:noFill/>
          </a:ln>
        </p:spPr>
      </p:pic>
      <p:pic>
        <p:nvPicPr>
          <p:cNvPr id="7178" name="Picture 11" descr="PPECLOGO-eff-5-4"/>
          <p:cNvPicPr>
            <a:picLocks noChangeAspect="1"/>
          </p:cNvPicPr>
          <p:nvPr userDrawn="1"/>
        </p:nvPicPr>
        <p:blipFill>
          <a:blip r:embed="rId20"/>
          <a:stretch>
            <a:fillRect/>
          </a:stretch>
        </p:blipFill>
        <p:spPr>
          <a:xfrm>
            <a:off x="9885363" y="2725738"/>
            <a:ext cx="1117600" cy="850900"/>
          </a:xfrm>
          <a:prstGeom prst="rect">
            <a:avLst/>
          </a:prstGeom>
          <a:noFill/>
          <a:ln w="9525">
            <a:noFill/>
          </a:ln>
        </p:spPr>
      </p:pic>
      <p:pic>
        <p:nvPicPr>
          <p:cNvPr id="7179" name="Picture 12" descr="PPECLOGO-eff-0-1"/>
          <p:cNvPicPr>
            <a:picLocks noChangeAspect="1"/>
          </p:cNvPicPr>
          <p:nvPr userDrawn="1"/>
        </p:nvPicPr>
        <p:blipFill>
          <a:blip r:embed="rId21"/>
          <a:stretch>
            <a:fillRect/>
          </a:stretch>
        </p:blipFill>
        <p:spPr>
          <a:xfrm>
            <a:off x="7942263" y="3624263"/>
            <a:ext cx="522287" cy="393700"/>
          </a:xfrm>
          <a:prstGeom prst="rect">
            <a:avLst/>
          </a:prstGeom>
          <a:noFill/>
          <a:ln w="9525">
            <a:noFill/>
          </a:ln>
        </p:spPr>
      </p:pic>
      <p:pic>
        <p:nvPicPr>
          <p:cNvPr id="7180" name="Picture 13" descr="PPECLOGO-eff-0-1"/>
          <p:cNvPicPr>
            <a:picLocks noChangeAspect="1"/>
          </p:cNvPicPr>
          <p:nvPr userDrawn="1"/>
        </p:nvPicPr>
        <p:blipFill>
          <a:blip r:embed="rId21"/>
          <a:stretch>
            <a:fillRect/>
          </a:stretch>
        </p:blipFill>
        <p:spPr>
          <a:xfrm>
            <a:off x="11255375" y="2365375"/>
            <a:ext cx="522288" cy="392113"/>
          </a:xfrm>
          <a:prstGeom prst="rect">
            <a:avLst/>
          </a:prstGeom>
          <a:noFill/>
          <a:ln w="9525">
            <a:noFill/>
          </a:ln>
        </p:spPr>
      </p:pic>
      <p:pic>
        <p:nvPicPr>
          <p:cNvPr id="7181" name="Picture 14" descr="PPECLOGO-eff2-1-2"/>
          <p:cNvPicPr>
            <a:picLocks noChangeAspect="1"/>
          </p:cNvPicPr>
          <p:nvPr userDrawn="1"/>
        </p:nvPicPr>
        <p:blipFill>
          <a:blip r:embed="rId22"/>
          <a:stretch>
            <a:fillRect/>
          </a:stretch>
        </p:blipFill>
        <p:spPr>
          <a:xfrm>
            <a:off x="2054225" y="2795588"/>
            <a:ext cx="1697038" cy="1428750"/>
          </a:xfrm>
          <a:prstGeom prst="rect">
            <a:avLst/>
          </a:prstGeom>
          <a:noFill/>
          <a:ln w="9525">
            <a:noFill/>
          </a:ln>
        </p:spPr>
      </p:pic>
      <p:pic>
        <p:nvPicPr>
          <p:cNvPr id="7182" name="Picture 15" descr="PPECLOGO-eff2-1-3"/>
          <p:cNvPicPr>
            <a:picLocks noChangeAspect="1"/>
          </p:cNvPicPr>
          <p:nvPr userDrawn="1"/>
        </p:nvPicPr>
        <p:blipFill>
          <a:blip r:embed="rId23"/>
          <a:stretch>
            <a:fillRect/>
          </a:stretch>
        </p:blipFill>
        <p:spPr>
          <a:xfrm>
            <a:off x="3983038" y="2786063"/>
            <a:ext cx="438150" cy="365125"/>
          </a:xfrm>
          <a:prstGeom prst="rect">
            <a:avLst/>
          </a:prstGeom>
          <a:noFill/>
          <a:ln w="9525">
            <a:noFill/>
          </a:ln>
        </p:spPr>
      </p:pic>
      <p:pic>
        <p:nvPicPr>
          <p:cNvPr id="7183" name="Picture 16" descr="PPECLOGO-eff2-1-4"/>
          <p:cNvPicPr>
            <a:picLocks noChangeAspect="1"/>
          </p:cNvPicPr>
          <p:nvPr userDrawn="1"/>
        </p:nvPicPr>
        <p:blipFill>
          <a:blip r:embed="rId24"/>
          <a:stretch>
            <a:fillRect/>
          </a:stretch>
        </p:blipFill>
        <p:spPr>
          <a:xfrm>
            <a:off x="8520113" y="3325813"/>
            <a:ext cx="703262" cy="585787"/>
          </a:xfrm>
          <a:prstGeom prst="rect">
            <a:avLst/>
          </a:prstGeom>
          <a:noFill/>
          <a:ln w="9525">
            <a:noFill/>
          </a:ln>
        </p:spPr>
      </p:pic>
      <p:pic>
        <p:nvPicPr>
          <p:cNvPr id="7184" name="Picture 17" descr="PPECLOGO-eff2-1-3"/>
          <p:cNvPicPr>
            <a:picLocks noChangeAspect="1"/>
          </p:cNvPicPr>
          <p:nvPr userDrawn="1"/>
        </p:nvPicPr>
        <p:blipFill>
          <a:blip r:embed="rId23"/>
          <a:stretch>
            <a:fillRect/>
          </a:stretch>
        </p:blipFill>
        <p:spPr>
          <a:xfrm>
            <a:off x="9239250" y="2909888"/>
            <a:ext cx="360363" cy="301625"/>
          </a:xfrm>
          <a:prstGeom prst="rect">
            <a:avLst/>
          </a:prstGeom>
          <a:noFill/>
          <a:ln w="9525">
            <a:noFill/>
          </a:ln>
        </p:spPr>
      </p:pic>
      <p:pic>
        <p:nvPicPr>
          <p:cNvPr id="7185" name="Picture 18" descr="PPECLOGO-eff2-1-3"/>
          <p:cNvPicPr>
            <a:picLocks noChangeAspect="1"/>
          </p:cNvPicPr>
          <p:nvPr userDrawn="1"/>
        </p:nvPicPr>
        <p:blipFill>
          <a:blip r:embed="rId23"/>
          <a:stretch>
            <a:fillRect/>
          </a:stretch>
        </p:blipFill>
        <p:spPr>
          <a:xfrm>
            <a:off x="9745663" y="3446463"/>
            <a:ext cx="280987" cy="236537"/>
          </a:xfrm>
          <a:prstGeom prst="rect">
            <a:avLst/>
          </a:prstGeom>
          <a:noFill/>
          <a:ln w="9525">
            <a:noFill/>
          </a:ln>
        </p:spPr>
      </p:pic>
      <p:sp>
        <p:nvSpPr>
          <p:cNvPr id="7186" name="Rectangle 2"/>
          <p:cNvSpPr>
            <a:spLocks noGrp="1"/>
          </p:cNvSpPr>
          <p:nvPr>
            <p:ph type="title"/>
          </p:nvPr>
        </p:nvSpPr>
        <p:spPr>
          <a:xfrm>
            <a:off x="841375" y="590550"/>
            <a:ext cx="1051401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7187" name="Rectangle 3"/>
          <p:cNvSpPr>
            <a:spLocks noGrp="1"/>
          </p:cNvSpPr>
          <p:nvPr>
            <p:ph type="body" idx="1"/>
          </p:nvPr>
        </p:nvSpPr>
        <p:spPr>
          <a:xfrm>
            <a:off x="841375" y="1600200"/>
            <a:ext cx="10514013" cy="4276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dk2" tx1="lt1" bg2="dk1"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0" fontAlgn="base" hangingPunct="0">
        <a:spcBef>
          <a:spcPct val="0"/>
        </a:spcBef>
        <a:spcAft>
          <a:spcPct val="0"/>
        </a:spcAft>
        <a:defRPr sz="2400" kern="12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E9EAEB"/>
        </a:solidFill>
        <a:effectLst/>
      </p:bgPr>
    </p:bg>
    <p:spTree>
      <p:nvGrpSpPr>
        <p:cNvPr id="1" name=""/>
        <p:cNvGrpSpPr/>
        <p:nvPr/>
      </p:nvGrpSpPr>
      <p:grpSpPr/>
      <p:sp>
        <p:nvSpPr>
          <p:cNvPr id="8194" name="Rectangle 2"/>
          <p:cNvSpPr>
            <a:spLocks noGrp="1"/>
          </p:cNvSpPr>
          <p:nvPr>
            <p:ph type="title"/>
          </p:nvPr>
        </p:nvSpPr>
        <p:spPr>
          <a:xfrm>
            <a:off x="609600" y="908050"/>
            <a:ext cx="1097756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8195" name="Rectangle 3"/>
          <p:cNvSpPr>
            <a:spLocks noGrp="1"/>
          </p:cNvSpPr>
          <p:nvPr>
            <p:ph type="body" idx="1"/>
          </p:nvPr>
        </p:nvSpPr>
        <p:spPr>
          <a:xfrm>
            <a:off x="609600" y="1600200"/>
            <a:ext cx="10977563"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Rectangle 2"/>
          <p:cNvSpPr>
            <a:spLocks noGrp="1"/>
          </p:cNvSpPr>
          <p:nvPr>
            <p:ph type="title"/>
          </p:nvPr>
        </p:nvSpPr>
        <p:spPr>
          <a:xfrm>
            <a:off x="609600" y="908050"/>
            <a:ext cx="10977563" cy="635000"/>
          </a:xfrm>
          <a:prstGeom prst="rect">
            <a:avLst/>
          </a:prstGeom>
          <a:noFill/>
          <a:ln w="9525">
            <a:noFill/>
          </a:ln>
        </p:spPr>
        <p:txBody>
          <a:bodyPr anchor="ctr"/>
          <a:p>
            <a:pPr lvl="0"/>
            <a:r>
              <a:rPr lang="zh-CN" altLang="en-US" dirty="0"/>
              <a:t>单击此处编辑母版标题样式</a:t>
            </a:r>
            <a:endParaRPr lang="zh-CN" altLang="en-US" dirty="0"/>
          </a:p>
        </p:txBody>
      </p:sp>
      <p:sp>
        <p:nvSpPr>
          <p:cNvPr id="9219" name="Rectangle 3"/>
          <p:cNvSpPr>
            <a:spLocks noGrp="1"/>
          </p:cNvSpPr>
          <p:nvPr>
            <p:ph type="body" idx="1"/>
          </p:nvPr>
        </p:nvSpPr>
        <p:spPr>
          <a:xfrm>
            <a:off x="609600" y="1600200"/>
            <a:ext cx="10977563"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62.xml"/><Relationship Id="rId8" Type="http://schemas.openxmlformats.org/officeDocument/2006/relationships/image" Target="../media/image22.jpe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notesSlide" Target="../notesSlides/notesSlide1.xml"/><Relationship Id="rId1" Type="http://schemas.openxmlformats.org/officeDocument/2006/relationships/image" Target="../media/image1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6.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62.xml"/><Relationship Id="rId8" Type="http://schemas.openxmlformats.org/officeDocument/2006/relationships/image" Target="../media/image22.jpe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notesSlide" Target="../notesSlides/notesSlide15.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51.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266" name="Oval 5"/>
          <p:cNvSpPr/>
          <p:nvPr/>
        </p:nvSpPr>
        <p:spPr>
          <a:xfrm>
            <a:off x="1416050" y="1758950"/>
            <a:ext cx="3000375" cy="3019425"/>
          </a:xfrm>
          <a:prstGeom prst="ellipse">
            <a:avLst/>
          </a:prstGeom>
          <a:solidFill>
            <a:srgbClr val="F3F3F3"/>
          </a:solidFill>
          <a:ln w="9525" cap="flat" cmpd="sng">
            <a:solidFill>
              <a:schemeClr val="bg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1267" name="Freeform 6"/>
          <p:cNvSpPr/>
          <p:nvPr/>
        </p:nvSpPr>
        <p:spPr>
          <a:xfrm>
            <a:off x="3856038" y="2070100"/>
            <a:ext cx="8340725" cy="2527300"/>
          </a:xfrm>
          <a:custGeom>
            <a:avLst/>
            <a:gdLst/>
            <a:ahLst/>
            <a:cxnLst>
              <a:cxn ang="0">
                <a:pos x="157171" y="0"/>
              </a:cxn>
              <a:cxn ang="0">
                <a:pos x="8340725" y="0"/>
              </a:cxn>
              <a:cxn ang="0">
                <a:pos x="8340725" y="2527300"/>
              </a:cxn>
              <a:cxn ang="0">
                <a:pos x="0" y="2527300"/>
              </a:cxn>
              <a:cxn ang="0">
                <a:pos x="680564" y="1199969"/>
              </a:cxn>
              <a:cxn ang="0">
                <a:pos x="157171" y="0"/>
              </a:cxn>
            </a:cxnLst>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chemeClr val="tx1">
              <a:alpha val="100000"/>
            </a:schemeClr>
          </a:solidFill>
          <a:ln w="9525">
            <a:noFill/>
          </a:ln>
        </p:spPr>
        <p:txBody>
          <a:bodyPr/>
          <a:p>
            <a:endParaRPr lang="zh-CN" altLang="en-US"/>
          </a:p>
        </p:txBody>
      </p:sp>
      <p:sp>
        <p:nvSpPr>
          <p:cNvPr id="11268" name="Freeform 7"/>
          <p:cNvSpPr/>
          <p:nvPr/>
        </p:nvSpPr>
        <p:spPr>
          <a:xfrm>
            <a:off x="0" y="2070100"/>
            <a:ext cx="1974850" cy="2527300"/>
          </a:xfrm>
          <a:custGeom>
            <a:avLst/>
            <a:gdLst/>
            <a:ahLst/>
            <a:cxnLst>
              <a:cxn ang="0">
                <a:pos x="0" y="0"/>
              </a:cxn>
              <a:cxn ang="0">
                <a:pos x="1817716" y="0"/>
              </a:cxn>
              <a:cxn ang="0">
                <a:pos x="1294446" y="1199969"/>
              </a:cxn>
              <a:cxn ang="0">
                <a:pos x="1974850" y="2527300"/>
              </a:cxn>
              <a:cxn ang="0">
                <a:pos x="0" y="2527300"/>
              </a:cxn>
              <a:cxn ang="0">
                <a:pos x="0" y="0"/>
              </a:cxn>
            </a:cxnLst>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chemeClr val="tx1">
              <a:alpha val="100000"/>
            </a:schemeClr>
          </a:solidFill>
          <a:ln w="9525">
            <a:noFill/>
          </a:ln>
        </p:spPr>
        <p:txBody>
          <a:bodyPr/>
          <a:p>
            <a:endParaRPr lang="zh-CN" altLang="en-US"/>
          </a:p>
        </p:txBody>
      </p:sp>
      <p:sp>
        <p:nvSpPr>
          <p:cNvPr id="11270" name="Rectangle 3"/>
          <p:cNvSpPr>
            <a:spLocks noGrp="1"/>
          </p:cNvSpPr>
          <p:nvPr>
            <p:ph type="ctrTitle"/>
          </p:nvPr>
        </p:nvSpPr>
        <p:spPr>
          <a:xfrm>
            <a:off x="6325235" y="3058160"/>
            <a:ext cx="3403600" cy="678180"/>
          </a:xfrm>
        </p:spPr>
        <p:txBody>
          <a:bodyPr vert="horz" wrap="square" lIns="91440" tIns="45720" rIns="91440" bIns="45720" anchor="ctr"/>
          <a:lstStyle>
            <a:lvl1pPr lvl="0">
              <a:buClrTx/>
              <a:buSzTx/>
              <a:buFontTx/>
              <a:defRPr/>
            </a:lvl1pPr>
          </a:lstStyle>
          <a:p>
            <a:pPr lvl="0" eaLnBrk="1" hangingPunct="1"/>
            <a:r>
              <a:rPr lang="zh-CN" altLang="en-US" sz="4400" b="1" dirty="0">
                <a:solidFill>
                  <a:srgbClr val="F8F8F8"/>
                </a:solidFill>
                <a:latin typeface="微软雅黑" panose="020B0503020204020204" pitchFamily="34" charset="-122"/>
              </a:rPr>
              <a:t>毕 业 答 辩</a:t>
            </a:r>
            <a:endParaRPr lang="zh-CN" altLang="en-US" sz="4400" b="1" dirty="0">
              <a:solidFill>
                <a:srgbClr val="F8F8F8"/>
              </a:solidFill>
              <a:latin typeface="微软雅黑" panose="020B0503020204020204" pitchFamily="34" charset="-122"/>
            </a:endParaRPr>
          </a:p>
        </p:txBody>
      </p:sp>
      <p:sp>
        <p:nvSpPr>
          <p:cNvPr id="11272" name="TextBox 35"/>
          <p:cNvSpPr txBox="1"/>
          <p:nvPr/>
        </p:nvSpPr>
        <p:spPr>
          <a:xfrm>
            <a:off x="8408670" y="3977005"/>
            <a:ext cx="332613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50000"/>
              </a:lnSpc>
              <a:spcBef>
                <a:spcPct val="0"/>
              </a:spcBef>
              <a:buFont typeface="Arial" panose="020B0604020202020204" pitchFamily="34" charset="0"/>
              <a:buNone/>
            </a:pPr>
            <a:r>
              <a:rPr lang="zh-CN" altLang="en-US" sz="1600" dirty="0">
                <a:solidFill>
                  <a:srgbClr val="F8F8F8"/>
                </a:solidFill>
                <a:latin typeface="微软雅黑" panose="020B0503020204020204" pitchFamily="34" charset="-122"/>
              </a:rPr>
              <a:t>答辩人：向妍  指导老师：</a:t>
            </a:r>
            <a:r>
              <a:rPr lang="en-US" altLang="zh-CN" sz="1600" dirty="0">
                <a:solidFill>
                  <a:srgbClr val="F8F8F8"/>
                </a:solidFill>
                <a:latin typeface="微软雅黑" panose="020B0503020204020204" pitchFamily="34" charset="-122"/>
              </a:rPr>
              <a:t> </a:t>
            </a:r>
            <a:r>
              <a:rPr lang="zh-CN" sz="1600" dirty="0">
                <a:solidFill>
                  <a:srgbClr val="F8F8F8"/>
                </a:solidFill>
                <a:latin typeface="微软雅黑" panose="020B0503020204020204" pitchFamily="34" charset="-122"/>
              </a:rPr>
              <a:t>高星</a:t>
            </a:r>
            <a:endParaRPr lang="zh-CN" sz="1600" dirty="0">
              <a:solidFill>
                <a:srgbClr val="F8F8F8"/>
              </a:solidFill>
              <a:latin typeface="微软雅黑" panose="020B0503020204020204" pitchFamily="34" charset="-122"/>
            </a:endParaRPr>
          </a:p>
        </p:txBody>
      </p:sp>
      <p:sp>
        <p:nvSpPr>
          <p:cNvPr id="11273" name="TextBox 16"/>
          <p:cNvSpPr txBox="1"/>
          <p:nvPr/>
        </p:nvSpPr>
        <p:spPr>
          <a:xfrm>
            <a:off x="5930900" y="2310765"/>
            <a:ext cx="4603750" cy="4298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sz="2200" dirty="0">
                <a:solidFill>
                  <a:srgbClr val="F8F8F8"/>
                </a:solidFill>
                <a:latin typeface="微软雅黑" panose="020B0503020204020204" pitchFamily="34" charset="-122"/>
              </a:rPr>
              <a:t>四角凸台零件工艺分析与数控加工</a:t>
            </a:r>
            <a:endParaRPr sz="2200" dirty="0">
              <a:solidFill>
                <a:srgbClr val="F8F8F8"/>
              </a:solidFill>
              <a:latin typeface="微软雅黑" panose="020B0503020204020204" pitchFamily="34" charset="-122"/>
            </a:endParaRPr>
          </a:p>
        </p:txBody>
      </p:sp>
      <p:pic>
        <p:nvPicPr>
          <p:cNvPr id="11275" name="组合 1"/>
          <p:cNvPicPr/>
          <p:nvPr/>
        </p:nvPicPr>
        <p:blipFill>
          <a:blip r:embed="rId2"/>
          <a:stretch>
            <a:fillRect/>
          </a:stretch>
        </p:blipFill>
        <p:spPr>
          <a:xfrm>
            <a:off x="8272463" y="1524000"/>
            <a:ext cx="463550" cy="469900"/>
          </a:xfrm>
          <a:prstGeom prst="rect">
            <a:avLst/>
          </a:prstGeom>
          <a:noFill/>
          <a:ln w="9525">
            <a:noFill/>
          </a:ln>
        </p:spPr>
      </p:pic>
      <p:pic>
        <p:nvPicPr>
          <p:cNvPr id="11276" name="组合 3"/>
          <p:cNvPicPr/>
          <p:nvPr/>
        </p:nvPicPr>
        <p:blipFill>
          <a:blip r:embed="rId3"/>
          <a:stretch>
            <a:fillRect/>
          </a:stretch>
        </p:blipFill>
        <p:spPr>
          <a:xfrm>
            <a:off x="8869363" y="1524000"/>
            <a:ext cx="469900" cy="469900"/>
          </a:xfrm>
          <a:prstGeom prst="rect">
            <a:avLst/>
          </a:prstGeom>
          <a:noFill/>
          <a:ln w="9525">
            <a:noFill/>
          </a:ln>
        </p:spPr>
      </p:pic>
      <p:pic>
        <p:nvPicPr>
          <p:cNvPr id="11277" name="组合 4"/>
          <p:cNvPicPr/>
          <p:nvPr/>
        </p:nvPicPr>
        <p:blipFill>
          <a:blip r:embed="rId4"/>
          <a:stretch>
            <a:fillRect/>
          </a:stretch>
        </p:blipFill>
        <p:spPr>
          <a:xfrm>
            <a:off x="9467850" y="1524000"/>
            <a:ext cx="468313" cy="469900"/>
          </a:xfrm>
          <a:prstGeom prst="rect">
            <a:avLst/>
          </a:prstGeom>
          <a:noFill/>
          <a:ln w="9525">
            <a:noFill/>
          </a:ln>
        </p:spPr>
      </p:pic>
      <p:pic>
        <p:nvPicPr>
          <p:cNvPr id="11278" name="组合 5"/>
          <p:cNvPicPr/>
          <p:nvPr/>
        </p:nvPicPr>
        <p:blipFill>
          <a:blip r:embed="rId5"/>
          <a:stretch>
            <a:fillRect/>
          </a:stretch>
        </p:blipFill>
        <p:spPr>
          <a:xfrm>
            <a:off x="10071100" y="1524000"/>
            <a:ext cx="463550" cy="469900"/>
          </a:xfrm>
          <a:prstGeom prst="rect">
            <a:avLst/>
          </a:prstGeom>
          <a:noFill/>
          <a:ln w="9525">
            <a:noFill/>
          </a:ln>
        </p:spPr>
      </p:pic>
      <p:pic>
        <p:nvPicPr>
          <p:cNvPr id="11279" name="组合 7"/>
          <p:cNvPicPr/>
          <p:nvPr/>
        </p:nvPicPr>
        <p:blipFill>
          <a:blip r:embed="rId6"/>
          <a:stretch>
            <a:fillRect/>
          </a:stretch>
        </p:blipFill>
        <p:spPr>
          <a:xfrm>
            <a:off x="10668000" y="1524000"/>
            <a:ext cx="469900" cy="469900"/>
          </a:xfrm>
          <a:prstGeom prst="rect">
            <a:avLst/>
          </a:prstGeom>
          <a:noFill/>
          <a:ln w="9525">
            <a:noFill/>
          </a:ln>
        </p:spPr>
      </p:pic>
      <p:pic>
        <p:nvPicPr>
          <p:cNvPr id="11280" name="组合 8"/>
          <p:cNvPicPr/>
          <p:nvPr/>
        </p:nvPicPr>
        <p:blipFill>
          <a:blip r:embed="rId7"/>
          <a:stretch>
            <a:fillRect/>
          </a:stretch>
        </p:blipFill>
        <p:spPr>
          <a:xfrm>
            <a:off x="11264900" y="1524000"/>
            <a:ext cx="469900" cy="469900"/>
          </a:xfrm>
          <a:prstGeom prst="rect">
            <a:avLst/>
          </a:prstGeom>
          <a:noFill/>
          <a:ln w="9525">
            <a:noFill/>
          </a:ln>
        </p:spPr>
      </p:pic>
      <p:pic>
        <p:nvPicPr>
          <p:cNvPr id="2" name="图片 1" descr="湖南九嶷职业技术学院LOGO"/>
          <p:cNvPicPr>
            <a:picLocks noChangeAspect="1"/>
          </p:cNvPicPr>
          <p:nvPr/>
        </p:nvPicPr>
        <p:blipFill>
          <a:blip r:embed="rId8"/>
          <a:srcRect l="7174" t="8659" r="8659" b="6771"/>
          <a:stretch>
            <a:fillRect/>
          </a:stretch>
        </p:blipFill>
        <p:spPr>
          <a:xfrm>
            <a:off x="1380490" y="1724660"/>
            <a:ext cx="3072130" cy="3088005"/>
          </a:xfrm>
          <a:prstGeom prst="ellipse">
            <a:avLst/>
          </a:prstGeom>
        </p:spPr>
      </p:pic>
    </p:spTree>
  </p:cSld>
  <p:clrMapOvr>
    <a:masterClrMapping/>
  </p:clrMapOvr>
  <mc:AlternateContent xmlns:mc="http://schemas.openxmlformats.org/markup-compatibility/2006">
    <mc:Choice xmlns:p14="http://schemas.microsoft.com/office/powerpoint/2010/main" Requires="p14">
      <p:transition p14:dur="1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1000" fill="hold"/>
                                        <p:tgtEl>
                                          <p:spTgt spid="11266"/>
                                        </p:tgtEl>
                                        <p:attrNameLst>
                                          <p:attrName>ppt_w</p:attrName>
                                        </p:attrNameLst>
                                      </p:cBhvr>
                                      <p:tavLst>
                                        <p:tav tm="0">
                                          <p:val>
                                            <p:fltVal val="0.000000"/>
                                          </p:val>
                                        </p:tav>
                                        <p:tav tm="100000">
                                          <p:val>
                                            <p:strVal val="#ppt_w"/>
                                          </p:val>
                                        </p:tav>
                                      </p:tavLst>
                                    </p:anim>
                                    <p:anim calcmode="lin" valueType="num">
                                      <p:cBhvr>
                                        <p:cTn id="8" dur="1000" fill="hold"/>
                                        <p:tgtEl>
                                          <p:spTgt spid="11266"/>
                                        </p:tgtEl>
                                        <p:attrNameLst>
                                          <p:attrName>ppt_h</p:attrName>
                                        </p:attrNameLst>
                                      </p:cBhvr>
                                      <p:tavLst>
                                        <p:tav tm="0">
                                          <p:val>
                                            <p:fltVal val="0.000000"/>
                                          </p:val>
                                        </p:tav>
                                        <p:tav tm="100000">
                                          <p:val>
                                            <p:strVal val="#ppt_h"/>
                                          </p:val>
                                        </p:tav>
                                      </p:tavLst>
                                    </p:anim>
                                    <p:animEffect transition="in" filter="fade">
                                      <p:cBhvr>
                                        <p:cTn id="9" dur="1000"/>
                                        <p:tgtEl>
                                          <p:spTgt spid="11266"/>
                                        </p:tgtEl>
                                      </p:cBhvr>
                                    </p:animEffect>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wipe(right)">
                                      <p:cBhvr>
                                        <p:cTn id="13" dur="1000"/>
                                        <p:tgtEl>
                                          <p:spTgt spid="11268"/>
                                        </p:tgtEl>
                                      </p:cBhvr>
                                    </p:animEffect>
                                  </p:childTnLst>
                                </p:cTn>
                              </p:par>
                              <p:par>
                                <p:cTn id="14" presetID="22" presetClass="entr" presetSubtype="8" fill="hold" nodeType="with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wipe(left)">
                                      <p:cBhvr>
                                        <p:cTn id="16" dur="1000"/>
                                        <p:tgtEl>
                                          <p:spTgt spid="11267"/>
                                        </p:tgtEl>
                                      </p:cBhvr>
                                    </p:animEffect>
                                  </p:childTnLst>
                                </p:cTn>
                              </p:par>
                            </p:childTnLst>
                          </p:cTn>
                        </p:par>
                        <p:par>
                          <p:cTn id="17" fill="hold">
                            <p:stCondLst>
                              <p:cond delay="2000"/>
                            </p:stCondLst>
                            <p:childTnLst>
                              <p:par>
                                <p:cTn id="18" presetID="2" presetClass="entr" presetSubtype="9" fill="hold" nodeType="afterEffect">
                                  <p:stCondLst>
                                    <p:cond delay="0"/>
                                  </p:stCondLst>
                                  <p:childTnLst>
                                    <p:set>
                                      <p:cBhvr>
                                        <p:cTn id="19" dur="1" fill="hold">
                                          <p:stCondLst>
                                            <p:cond delay="0"/>
                                          </p:stCondLst>
                                        </p:cTn>
                                        <p:tgtEl>
                                          <p:spTgt spid="11275"/>
                                        </p:tgtEl>
                                        <p:attrNameLst>
                                          <p:attrName>style.visibility</p:attrName>
                                        </p:attrNameLst>
                                      </p:cBhvr>
                                      <p:to>
                                        <p:strVal val="visible"/>
                                      </p:to>
                                    </p:set>
                                    <p:anim calcmode="lin" valueType="num">
                                      <p:cBhvr additive="base">
                                        <p:cTn id="20" dur="2000" fill="hold"/>
                                        <p:tgtEl>
                                          <p:spTgt spid="11275"/>
                                        </p:tgtEl>
                                        <p:attrNameLst>
                                          <p:attrName>ppt_x</p:attrName>
                                        </p:attrNameLst>
                                      </p:cBhvr>
                                      <p:tavLst>
                                        <p:tav tm="0">
                                          <p:val>
                                            <p:strVal val="0-#ppt_w/2"/>
                                          </p:val>
                                        </p:tav>
                                        <p:tav tm="100000">
                                          <p:val>
                                            <p:strVal val="#ppt_x"/>
                                          </p:val>
                                        </p:tav>
                                      </p:tavLst>
                                    </p:anim>
                                    <p:anim calcmode="lin" valueType="num">
                                      <p:cBhvr additive="base">
                                        <p:cTn id="21" dur="2000" fill="hold"/>
                                        <p:tgtEl>
                                          <p:spTgt spid="11275"/>
                                        </p:tgtEl>
                                        <p:attrNameLst>
                                          <p:attrName>ppt_y</p:attrName>
                                        </p:attrNameLst>
                                      </p:cBhvr>
                                      <p:tavLst>
                                        <p:tav tm="0">
                                          <p:val>
                                            <p:strVal val="0-#ppt_h/2"/>
                                          </p:val>
                                        </p:tav>
                                        <p:tav tm="100000">
                                          <p:val>
                                            <p:strVal val="#ppt_y"/>
                                          </p:val>
                                        </p:tav>
                                      </p:tavLst>
                                    </p:anim>
                                  </p:childTnLst>
                                </p:cTn>
                              </p:par>
                              <p:par>
                                <p:cTn id="22" presetID="8" presetClass="emph" presetSubtype="0" fill="hold" nodeType="withEffect">
                                  <p:stCondLst>
                                    <p:cond delay="0"/>
                                  </p:stCondLst>
                                  <p:childTnLst>
                                    <p:animRot by="21600000">
                                      <p:cBhvr>
                                        <p:cTn id="23" dur="2000" fill="hold"/>
                                        <p:tgtEl>
                                          <p:spTgt spid="11275"/>
                                        </p:tgtEl>
                                        <p:attrNameLst>
                                          <p:attrName>r</p:attrName>
                                        </p:attrNameLst>
                                      </p:cBhvr>
                                    </p:animRot>
                                  </p:childTnLst>
                                </p:cTn>
                              </p:par>
                              <p:par>
                                <p:cTn id="24" presetID="2" presetClass="entr" presetSubtype="9" fill="hold" nodeType="withEffect">
                                  <p:stCondLst>
                                    <p:cond delay="200"/>
                                  </p:stCondLst>
                                  <p:childTnLst>
                                    <p:set>
                                      <p:cBhvr>
                                        <p:cTn id="25" dur="1" fill="hold">
                                          <p:stCondLst>
                                            <p:cond delay="0"/>
                                          </p:stCondLst>
                                        </p:cTn>
                                        <p:tgtEl>
                                          <p:spTgt spid="11276"/>
                                        </p:tgtEl>
                                        <p:attrNameLst>
                                          <p:attrName>style.visibility</p:attrName>
                                        </p:attrNameLst>
                                      </p:cBhvr>
                                      <p:to>
                                        <p:strVal val="visible"/>
                                      </p:to>
                                    </p:set>
                                    <p:anim calcmode="lin" valueType="num">
                                      <p:cBhvr additive="base">
                                        <p:cTn id="26" dur="2000" fill="hold"/>
                                        <p:tgtEl>
                                          <p:spTgt spid="11276"/>
                                        </p:tgtEl>
                                        <p:attrNameLst>
                                          <p:attrName>ppt_x</p:attrName>
                                        </p:attrNameLst>
                                      </p:cBhvr>
                                      <p:tavLst>
                                        <p:tav tm="0">
                                          <p:val>
                                            <p:strVal val="0-#ppt_w/2"/>
                                          </p:val>
                                        </p:tav>
                                        <p:tav tm="100000">
                                          <p:val>
                                            <p:strVal val="#ppt_x"/>
                                          </p:val>
                                        </p:tav>
                                      </p:tavLst>
                                    </p:anim>
                                    <p:anim calcmode="lin" valueType="num">
                                      <p:cBhvr additive="base">
                                        <p:cTn id="27" dur="2000" fill="hold"/>
                                        <p:tgtEl>
                                          <p:spTgt spid="11276"/>
                                        </p:tgtEl>
                                        <p:attrNameLst>
                                          <p:attrName>ppt_y</p:attrName>
                                        </p:attrNameLst>
                                      </p:cBhvr>
                                      <p:tavLst>
                                        <p:tav tm="0">
                                          <p:val>
                                            <p:strVal val="0-#ppt_h/2"/>
                                          </p:val>
                                        </p:tav>
                                        <p:tav tm="100000">
                                          <p:val>
                                            <p:strVal val="#ppt_y"/>
                                          </p:val>
                                        </p:tav>
                                      </p:tavLst>
                                    </p:anim>
                                  </p:childTnLst>
                                </p:cTn>
                              </p:par>
                              <p:par>
                                <p:cTn id="28" presetID="8" presetClass="emph" presetSubtype="0" fill="hold" nodeType="withEffect">
                                  <p:stCondLst>
                                    <p:cond delay="200"/>
                                  </p:stCondLst>
                                  <p:childTnLst>
                                    <p:animRot by="21600000">
                                      <p:cBhvr>
                                        <p:cTn id="29" dur="2000" fill="hold"/>
                                        <p:tgtEl>
                                          <p:spTgt spid="11276"/>
                                        </p:tgtEl>
                                        <p:attrNameLst>
                                          <p:attrName>r</p:attrName>
                                        </p:attrNameLst>
                                      </p:cBhvr>
                                    </p:animRot>
                                  </p:childTnLst>
                                </p:cTn>
                              </p:par>
                              <p:par>
                                <p:cTn id="30" presetID="2" presetClass="entr" presetSubtype="9" fill="hold" nodeType="withEffect">
                                  <p:stCondLst>
                                    <p:cond delay="400"/>
                                  </p:stCondLst>
                                  <p:childTnLst>
                                    <p:set>
                                      <p:cBhvr>
                                        <p:cTn id="31" dur="1" fill="hold">
                                          <p:stCondLst>
                                            <p:cond delay="0"/>
                                          </p:stCondLst>
                                        </p:cTn>
                                        <p:tgtEl>
                                          <p:spTgt spid="11277"/>
                                        </p:tgtEl>
                                        <p:attrNameLst>
                                          <p:attrName>style.visibility</p:attrName>
                                        </p:attrNameLst>
                                      </p:cBhvr>
                                      <p:to>
                                        <p:strVal val="visible"/>
                                      </p:to>
                                    </p:set>
                                    <p:anim calcmode="lin" valueType="num">
                                      <p:cBhvr additive="base">
                                        <p:cTn id="32" dur="2000" fill="hold"/>
                                        <p:tgtEl>
                                          <p:spTgt spid="11277"/>
                                        </p:tgtEl>
                                        <p:attrNameLst>
                                          <p:attrName>ppt_x</p:attrName>
                                        </p:attrNameLst>
                                      </p:cBhvr>
                                      <p:tavLst>
                                        <p:tav tm="0">
                                          <p:val>
                                            <p:strVal val="0-#ppt_w/2"/>
                                          </p:val>
                                        </p:tav>
                                        <p:tav tm="100000">
                                          <p:val>
                                            <p:strVal val="#ppt_x"/>
                                          </p:val>
                                        </p:tav>
                                      </p:tavLst>
                                    </p:anim>
                                    <p:anim calcmode="lin" valueType="num">
                                      <p:cBhvr additive="base">
                                        <p:cTn id="33" dur="2000" fill="hold"/>
                                        <p:tgtEl>
                                          <p:spTgt spid="11277"/>
                                        </p:tgtEl>
                                        <p:attrNameLst>
                                          <p:attrName>ppt_y</p:attrName>
                                        </p:attrNameLst>
                                      </p:cBhvr>
                                      <p:tavLst>
                                        <p:tav tm="0">
                                          <p:val>
                                            <p:strVal val="0-#ppt_h/2"/>
                                          </p:val>
                                        </p:tav>
                                        <p:tav tm="100000">
                                          <p:val>
                                            <p:strVal val="#ppt_y"/>
                                          </p:val>
                                        </p:tav>
                                      </p:tavLst>
                                    </p:anim>
                                  </p:childTnLst>
                                </p:cTn>
                              </p:par>
                              <p:par>
                                <p:cTn id="34" presetID="8" presetClass="emph" presetSubtype="0" fill="hold" nodeType="withEffect">
                                  <p:stCondLst>
                                    <p:cond delay="400"/>
                                  </p:stCondLst>
                                  <p:childTnLst>
                                    <p:animRot by="21600000">
                                      <p:cBhvr>
                                        <p:cTn id="35" dur="2000" fill="hold"/>
                                        <p:tgtEl>
                                          <p:spTgt spid="11277"/>
                                        </p:tgtEl>
                                        <p:attrNameLst>
                                          <p:attrName>r</p:attrName>
                                        </p:attrNameLst>
                                      </p:cBhvr>
                                    </p:animRot>
                                  </p:childTnLst>
                                </p:cTn>
                              </p:par>
                              <p:par>
                                <p:cTn id="36" presetID="2" presetClass="entr" presetSubtype="9" fill="hold" nodeType="withEffect">
                                  <p:stCondLst>
                                    <p:cond delay="600"/>
                                  </p:stCondLst>
                                  <p:childTnLst>
                                    <p:set>
                                      <p:cBhvr>
                                        <p:cTn id="37" dur="1" fill="hold">
                                          <p:stCondLst>
                                            <p:cond delay="0"/>
                                          </p:stCondLst>
                                        </p:cTn>
                                        <p:tgtEl>
                                          <p:spTgt spid="11278"/>
                                        </p:tgtEl>
                                        <p:attrNameLst>
                                          <p:attrName>style.visibility</p:attrName>
                                        </p:attrNameLst>
                                      </p:cBhvr>
                                      <p:to>
                                        <p:strVal val="visible"/>
                                      </p:to>
                                    </p:set>
                                    <p:anim calcmode="lin" valueType="num">
                                      <p:cBhvr additive="base">
                                        <p:cTn id="38" dur="2000" fill="hold"/>
                                        <p:tgtEl>
                                          <p:spTgt spid="11278"/>
                                        </p:tgtEl>
                                        <p:attrNameLst>
                                          <p:attrName>ppt_x</p:attrName>
                                        </p:attrNameLst>
                                      </p:cBhvr>
                                      <p:tavLst>
                                        <p:tav tm="0">
                                          <p:val>
                                            <p:strVal val="0-#ppt_w/2"/>
                                          </p:val>
                                        </p:tav>
                                        <p:tav tm="100000">
                                          <p:val>
                                            <p:strVal val="#ppt_x"/>
                                          </p:val>
                                        </p:tav>
                                      </p:tavLst>
                                    </p:anim>
                                    <p:anim calcmode="lin" valueType="num">
                                      <p:cBhvr additive="base">
                                        <p:cTn id="39" dur="2000" fill="hold"/>
                                        <p:tgtEl>
                                          <p:spTgt spid="11278"/>
                                        </p:tgtEl>
                                        <p:attrNameLst>
                                          <p:attrName>ppt_y</p:attrName>
                                        </p:attrNameLst>
                                      </p:cBhvr>
                                      <p:tavLst>
                                        <p:tav tm="0">
                                          <p:val>
                                            <p:strVal val="0-#ppt_h/2"/>
                                          </p:val>
                                        </p:tav>
                                        <p:tav tm="100000">
                                          <p:val>
                                            <p:strVal val="#ppt_y"/>
                                          </p:val>
                                        </p:tav>
                                      </p:tavLst>
                                    </p:anim>
                                  </p:childTnLst>
                                </p:cTn>
                              </p:par>
                              <p:par>
                                <p:cTn id="40" presetID="8" presetClass="emph" presetSubtype="0" fill="hold" nodeType="withEffect">
                                  <p:stCondLst>
                                    <p:cond delay="600"/>
                                  </p:stCondLst>
                                  <p:childTnLst>
                                    <p:animRot by="21600000">
                                      <p:cBhvr>
                                        <p:cTn id="41" dur="2000" fill="hold"/>
                                        <p:tgtEl>
                                          <p:spTgt spid="11278"/>
                                        </p:tgtEl>
                                        <p:attrNameLst>
                                          <p:attrName>r</p:attrName>
                                        </p:attrNameLst>
                                      </p:cBhvr>
                                    </p:animRot>
                                  </p:childTnLst>
                                </p:cTn>
                              </p:par>
                              <p:par>
                                <p:cTn id="42" presetID="2" presetClass="entr" presetSubtype="9" fill="hold" nodeType="withEffect">
                                  <p:stCondLst>
                                    <p:cond delay="800"/>
                                  </p:stCondLst>
                                  <p:childTnLst>
                                    <p:set>
                                      <p:cBhvr>
                                        <p:cTn id="43" dur="1" fill="hold">
                                          <p:stCondLst>
                                            <p:cond delay="0"/>
                                          </p:stCondLst>
                                        </p:cTn>
                                        <p:tgtEl>
                                          <p:spTgt spid="11279"/>
                                        </p:tgtEl>
                                        <p:attrNameLst>
                                          <p:attrName>style.visibility</p:attrName>
                                        </p:attrNameLst>
                                      </p:cBhvr>
                                      <p:to>
                                        <p:strVal val="visible"/>
                                      </p:to>
                                    </p:set>
                                    <p:anim calcmode="lin" valueType="num">
                                      <p:cBhvr additive="base">
                                        <p:cTn id="44" dur="2000" fill="hold"/>
                                        <p:tgtEl>
                                          <p:spTgt spid="11279"/>
                                        </p:tgtEl>
                                        <p:attrNameLst>
                                          <p:attrName>ppt_x</p:attrName>
                                        </p:attrNameLst>
                                      </p:cBhvr>
                                      <p:tavLst>
                                        <p:tav tm="0">
                                          <p:val>
                                            <p:strVal val="0-#ppt_w/2"/>
                                          </p:val>
                                        </p:tav>
                                        <p:tav tm="100000">
                                          <p:val>
                                            <p:strVal val="#ppt_x"/>
                                          </p:val>
                                        </p:tav>
                                      </p:tavLst>
                                    </p:anim>
                                    <p:anim calcmode="lin" valueType="num">
                                      <p:cBhvr additive="base">
                                        <p:cTn id="45" dur="2000" fill="hold"/>
                                        <p:tgtEl>
                                          <p:spTgt spid="11279"/>
                                        </p:tgtEl>
                                        <p:attrNameLst>
                                          <p:attrName>ppt_y</p:attrName>
                                        </p:attrNameLst>
                                      </p:cBhvr>
                                      <p:tavLst>
                                        <p:tav tm="0">
                                          <p:val>
                                            <p:strVal val="0-#ppt_h/2"/>
                                          </p:val>
                                        </p:tav>
                                        <p:tav tm="100000">
                                          <p:val>
                                            <p:strVal val="#ppt_y"/>
                                          </p:val>
                                        </p:tav>
                                      </p:tavLst>
                                    </p:anim>
                                  </p:childTnLst>
                                </p:cTn>
                              </p:par>
                              <p:par>
                                <p:cTn id="46" presetID="8" presetClass="emph" presetSubtype="0" fill="hold" nodeType="withEffect">
                                  <p:stCondLst>
                                    <p:cond delay="800"/>
                                  </p:stCondLst>
                                  <p:childTnLst>
                                    <p:animRot by="21600000">
                                      <p:cBhvr>
                                        <p:cTn id="47" dur="2000" fill="hold"/>
                                        <p:tgtEl>
                                          <p:spTgt spid="11279"/>
                                        </p:tgtEl>
                                        <p:attrNameLst>
                                          <p:attrName>r</p:attrName>
                                        </p:attrNameLst>
                                      </p:cBhvr>
                                    </p:animRot>
                                  </p:childTnLst>
                                </p:cTn>
                              </p:par>
                              <p:par>
                                <p:cTn id="48" presetID="2" presetClass="entr" presetSubtype="9" fill="hold" nodeType="withEffect">
                                  <p:stCondLst>
                                    <p:cond delay="1000"/>
                                  </p:stCondLst>
                                  <p:childTnLst>
                                    <p:set>
                                      <p:cBhvr>
                                        <p:cTn id="49" dur="1" fill="hold">
                                          <p:stCondLst>
                                            <p:cond delay="0"/>
                                          </p:stCondLst>
                                        </p:cTn>
                                        <p:tgtEl>
                                          <p:spTgt spid="11280"/>
                                        </p:tgtEl>
                                        <p:attrNameLst>
                                          <p:attrName>style.visibility</p:attrName>
                                        </p:attrNameLst>
                                      </p:cBhvr>
                                      <p:to>
                                        <p:strVal val="visible"/>
                                      </p:to>
                                    </p:set>
                                    <p:anim calcmode="lin" valueType="num">
                                      <p:cBhvr additive="base">
                                        <p:cTn id="50" dur="2000" fill="hold"/>
                                        <p:tgtEl>
                                          <p:spTgt spid="11280"/>
                                        </p:tgtEl>
                                        <p:attrNameLst>
                                          <p:attrName>ppt_x</p:attrName>
                                        </p:attrNameLst>
                                      </p:cBhvr>
                                      <p:tavLst>
                                        <p:tav tm="0">
                                          <p:val>
                                            <p:strVal val="0-#ppt_w/2"/>
                                          </p:val>
                                        </p:tav>
                                        <p:tav tm="100000">
                                          <p:val>
                                            <p:strVal val="#ppt_x"/>
                                          </p:val>
                                        </p:tav>
                                      </p:tavLst>
                                    </p:anim>
                                    <p:anim calcmode="lin" valueType="num">
                                      <p:cBhvr additive="base">
                                        <p:cTn id="51" dur="2000" fill="hold"/>
                                        <p:tgtEl>
                                          <p:spTgt spid="11280"/>
                                        </p:tgtEl>
                                        <p:attrNameLst>
                                          <p:attrName>ppt_y</p:attrName>
                                        </p:attrNameLst>
                                      </p:cBhvr>
                                      <p:tavLst>
                                        <p:tav tm="0">
                                          <p:val>
                                            <p:strVal val="0-#ppt_h/2"/>
                                          </p:val>
                                        </p:tav>
                                        <p:tav tm="100000">
                                          <p:val>
                                            <p:strVal val="#ppt_y"/>
                                          </p:val>
                                        </p:tav>
                                      </p:tavLst>
                                    </p:anim>
                                  </p:childTnLst>
                                </p:cTn>
                              </p:par>
                              <p:par>
                                <p:cTn id="52" presetID="8" presetClass="emph" presetSubtype="0" fill="hold" nodeType="withEffect">
                                  <p:stCondLst>
                                    <p:cond delay="1000"/>
                                  </p:stCondLst>
                                  <p:childTnLst>
                                    <p:animRot by="21600000">
                                      <p:cBhvr>
                                        <p:cTn id="53" dur="2000" fill="hold"/>
                                        <p:tgtEl>
                                          <p:spTgt spid="11280"/>
                                        </p:tgtEl>
                                        <p:attrNameLst>
                                          <p:attrName>r</p:attrName>
                                        </p:attrNameLst>
                                      </p:cBhvr>
                                    </p:animRot>
                                  </p:childTnLst>
                                </p:cTn>
                              </p:par>
                            </p:childTnLst>
                          </p:cTn>
                        </p:par>
                        <p:par>
                          <p:cTn id="54" fill="hold">
                            <p:stCondLst>
                              <p:cond delay="4000"/>
                            </p:stCondLst>
                            <p:childTnLst>
                              <p:par>
                                <p:cTn id="55" presetID="2" presetClass="entr" presetSubtype="2" fill="hold" grpId="0" nodeType="afterEffect">
                                  <p:stCondLst>
                                    <p:cond delay="0"/>
                                  </p:stCondLst>
                                  <p:childTnLst>
                                    <p:set>
                                      <p:cBhvr>
                                        <p:cTn id="56" dur="1" fill="hold">
                                          <p:stCondLst>
                                            <p:cond delay="0"/>
                                          </p:stCondLst>
                                        </p:cTn>
                                        <p:tgtEl>
                                          <p:spTgt spid="11270"/>
                                        </p:tgtEl>
                                        <p:attrNameLst>
                                          <p:attrName>style.visibility</p:attrName>
                                        </p:attrNameLst>
                                      </p:cBhvr>
                                      <p:to>
                                        <p:strVal val="visible"/>
                                      </p:to>
                                    </p:set>
                                    <p:anim calcmode="lin" valueType="num">
                                      <p:cBhvr additive="base">
                                        <p:cTn id="57" dur="500" fill="hold"/>
                                        <p:tgtEl>
                                          <p:spTgt spid="11270"/>
                                        </p:tgtEl>
                                        <p:attrNameLst>
                                          <p:attrName>ppt_x</p:attrName>
                                        </p:attrNameLst>
                                      </p:cBhvr>
                                      <p:tavLst>
                                        <p:tav tm="0">
                                          <p:val>
                                            <p:strVal val="1+#ppt_w/2"/>
                                          </p:val>
                                        </p:tav>
                                        <p:tav tm="100000">
                                          <p:val>
                                            <p:strVal val="#ppt_x"/>
                                          </p:val>
                                        </p:tav>
                                      </p:tavLst>
                                    </p:anim>
                                    <p:anim calcmode="lin" valueType="num">
                                      <p:cBhvr additive="base">
                                        <p:cTn id="58" dur="500" fill="hold"/>
                                        <p:tgtEl>
                                          <p:spTgt spid="11270"/>
                                        </p:tgtEl>
                                        <p:attrNameLst>
                                          <p:attrName>ppt_y</p:attrName>
                                        </p:attrNameLst>
                                      </p:cBhvr>
                                      <p:tavLst>
                                        <p:tav tm="0">
                                          <p:val>
                                            <p:strVal val="#ppt_y"/>
                                          </p:val>
                                        </p:tav>
                                        <p:tav tm="100000">
                                          <p:val>
                                            <p:strVal val="#ppt_y"/>
                                          </p:val>
                                        </p:tav>
                                      </p:tavLst>
                                    </p:anim>
                                  </p:childTnLst>
                                </p:cTn>
                              </p:par>
                            </p:childTnLst>
                          </p:cTn>
                        </p:par>
                        <p:par>
                          <p:cTn id="59" fill="hold">
                            <p:stCondLst>
                              <p:cond delay="4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1272"/>
                                        </p:tgtEl>
                                        <p:attrNameLst>
                                          <p:attrName>style.visibility</p:attrName>
                                        </p:attrNameLst>
                                      </p:cBhvr>
                                      <p:to>
                                        <p:strVal val="visible"/>
                                      </p:to>
                                    </p:set>
                                    <p:anim calcmode="lin" valueType="num">
                                      <p:cBhvr>
                                        <p:cTn id="62" dur="500" fill="hold"/>
                                        <p:tgtEl>
                                          <p:spTgt spid="11272"/>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1272"/>
                                        </p:tgtEl>
                                        <p:attrNameLst>
                                          <p:attrName>ppt_y</p:attrName>
                                        </p:attrNameLst>
                                      </p:cBhvr>
                                      <p:tavLst>
                                        <p:tav tm="0">
                                          <p:val>
                                            <p:strVal val="#ppt_y"/>
                                          </p:val>
                                        </p:tav>
                                        <p:tav tm="100000">
                                          <p:val>
                                            <p:strVal val="#ppt_y"/>
                                          </p:val>
                                        </p:tav>
                                      </p:tavLst>
                                    </p:anim>
                                    <p:anim calcmode="lin" valueType="num">
                                      <p:cBhvr>
                                        <p:cTn id="64" dur="500" fill="hold"/>
                                        <p:tgtEl>
                                          <p:spTgt spid="11272"/>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1272"/>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1272"/>
                                        </p:tgtEl>
                                      </p:cBhvr>
                                    </p:animEffect>
                                  </p:childTnLst>
                                </p:cTn>
                              </p:par>
                              <p:par>
                                <p:cTn id="67" presetID="41" presetClass="entr" presetSubtype="0" fill="hold" grpId="0" nodeType="withEffect">
                                  <p:stCondLst>
                                    <p:cond delay="0"/>
                                  </p:stCondLst>
                                  <p:iterate type="lt">
                                    <p:tmPct val="10000"/>
                                  </p:iterate>
                                  <p:childTnLst>
                                    <p:set>
                                      <p:cBhvr>
                                        <p:cTn id="68" dur="1" fill="hold">
                                          <p:stCondLst>
                                            <p:cond delay="0"/>
                                          </p:stCondLst>
                                        </p:cTn>
                                        <p:tgtEl>
                                          <p:spTgt spid="11273"/>
                                        </p:tgtEl>
                                        <p:attrNameLst>
                                          <p:attrName>style.visibility</p:attrName>
                                        </p:attrNameLst>
                                      </p:cBhvr>
                                      <p:to>
                                        <p:strVal val="visible"/>
                                      </p:to>
                                    </p:set>
                                    <p:anim calcmode="lin" valueType="num">
                                      <p:cBhvr>
                                        <p:cTn id="69" dur="500" fill="hold"/>
                                        <p:tgtEl>
                                          <p:spTgt spid="11273"/>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11273"/>
                                        </p:tgtEl>
                                        <p:attrNameLst>
                                          <p:attrName>ppt_y</p:attrName>
                                        </p:attrNameLst>
                                      </p:cBhvr>
                                      <p:tavLst>
                                        <p:tav tm="0">
                                          <p:val>
                                            <p:strVal val="#ppt_y"/>
                                          </p:val>
                                        </p:tav>
                                        <p:tav tm="100000">
                                          <p:val>
                                            <p:strVal val="#ppt_y"/>
                                          </p:val>
                                        </p:tav>
                                      </p:tavLst>
                                    </p:anim>
                                    <p:anim calcmode="lin" valueType="num">
                                      <p:cBhvr>
                                        <p:cTn id="71" dur="500" fill="hold"/>
                                        <p:tgtEl>
                                          <p:spTgt spid="11273"/>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11273"/>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70" grpId="0"/>
      <p:bldP spid="11272" grpId="0"/>
      <p:bldP spid="1127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39938" name="Group 2"/>
          <p:cNvGrpSpPr/>
          <p:nvPr/>
        </p:nvGrpSpPr>
        <p:grpSpPr>
          <a:xfrm>
            <a:off x="3416378" y="2896235"/>
            <a:ext cx="6478905" cy="1067435"/>
            <a:chOff x="78" y="983422"/>
            <a:chExt cx="6478557" cy="691109"/>
          </a:xfrm>
        </p:grpSpPr>
        <p:sp>
          <p:nvSpPr>
            <p:cNvPr id="38919" name="TextBox 6"/>
            <p:cNvSpPr txBox="1"/>
            <p:nvPr/>
          </p:nvSpPr>
          <p:spPr>
            <a:xfrm>
              <a:off x="78" y="983422"/>
              <a:ext cx="5109844" cy="3778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3200" b="1" dirty="0">
                  <a:solidFill>
                    <a:srgbClr val="F8F8F8"/>
                  </a:solidFill>
                  <a:latin typeface="微软雅黑" panose="020B0503020204020204" pitchFamily="34" charset="-122"/>
                </a:rPr>
                <a:t>四</a:t>
              </a:r>
              <a:r>
                <a:rPr lang="zh-CN" altLang="en-US" sz="3200" b="1" dirty="0">
                  <a:solidFill>
                    <a:srgbClr val="F8F8F8"/>
                  </a:solidFill>
                  <a:latin typeface="微软雅黑" panose="020B0503020204020204" pitchFamily="34" charset="-122"/>
                </a:rPr>
                <a:t>、Vericut仿真</a:t>
              </a:r>
              <a:endParaRPr lang="zh-CN" altLang="en-US" sz="3200" b="1" dirty="0">
                <a:solidFill>
                  <a:srgbClr val="F8F8F8"/>
                </a:solidFill>
                <a:latin typeface="微软雅黑" panose="020B0503020204020204" pitchFamily="34" charset="-122"/>
              </a:endParaRPr>
            </a:p>
          </p:txBody>
        </p:sp>
        <p:sp>
          <p:nvSpPr>
            <p:cNvPr id="38920" name="TextBox 7"/>
            <p:cNvSpPr txBox="1"/>
            <p:nvPr/>
          </p:nvSpPr>
          <p:spPr>
            <a:xfrm>
              <a:off x="406456" y="1396196"/>
              <a:ext cx="6072179" cy="2783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2200" dirty="0">
                  <a:solidFill>
                    <a:srgbClr val="F8F8F8"/>
                  </a:solidFill>
                </a:rPr>
                <a:t>●</a:t>
              </a:r>
              <a:r>
                <a:rPr lang="zh-CN" altLang="en-US" sz="2200" dirty="0">
                  <a:solidFill>
                    <a:srgbClr val="F8F8F8"/>
                  </a:solidFill>
                </a:rPr>
                <a:t>Vericut简介  </a:t>
              </a:r>
              <a:r>
                <a:rPr lang="en-US" altLang="zh-CN" sz="2200" dirty="0">
                  <a:solidFill>
                    <a:srgbClr val="F8F8F8"/>
                  </a:solidFill>
                </a:rPr>
                <a:t>●</a:t>
              </a:r>
              <a:r>
                <a:rPr lang="zh-CN" altLang="en-US" sz="2200" dirty="0">
                  <a:solidFill>
                    <a:srgbClr val="F8F8F8"/>
                  </a:solidFill>
                </a:rPr>
                <a:t>对刀方法</a:t>
              </a:r>
              <a:endParaRPr lang="zh-CN" altLang="en-US" sz="2200" dirty="0">
                <a:solidFill>
                  <a:srgbClr val="F8F8F8"/>
                </a:solidFill>
              </a:endParaRPr>
            </a:p>
          </p:txBody>
        </p:sp>
      </p:grpSp>
      <p:cxnSp>
        <p:nvCxnSpPr>
          <p:cNvPr id="39942" name="直接连接符 10"/>
          <p:cNvCxnSpPr/>
          <p:nvPr/>
        </p:nvCxnSpPr>
        <p:spPr>
          <a:xfrm flipH="1">
            <a:off x="3576638" y="3533775"/>
            <a:ext cx="8620125" cy="0"/>
          </a:xfrm>
          <a:prstGeom prst="line">
            <a:avLst/>
          </a:prstGeom>
          <a:ln w="9525" cap="flat" cmpd="sng">
            <a:solidFill>
              <a:srgbClr val="F8F8F8"/>
            </a:solidFill>
            <a:prstDash val="solid"/>
            <a:headEnd type="none" w="med" len="med"/>
            <a:tailEnd type="none" w="med" len="med"/>
          </a:ln>
        </p:spPr>
      </p:cxnSp>
      <p:grpSp>
        <p:nvGrpSpPr>
          <p:cNvPr id="39943" name="Group 7"/>
          <p:cNvGrpSpPr/>
          <p:nvPr/>
        </p:nvGrpSpPr>
        <p:grpSpPr>
          <a:xfrm>
            <a:off x="1322388" y="2473325"/>
            <a:ext cx="2093912" cy="2122488"/>
            <a:chOff x="0" y="0"/>
            <a:chExt cx="2093913" cy="2122488"/>
          </a:xfrm>
        </p:grpSpPr>
        <p:sp>
          <p:nvSpPr>
            <p:cNvPr id="38917" name="Freeform 6"/>
            <p:cNvSpPr>
              <a:spLocks noEditPoints="1"/>
            </p:cNvSpPr>
            <p:nvPr/>
          </p:nvSpPr>
          <p:spPr>
            <a:xfrm>
              <a:off x="0" y="0"/>
              <a:ext cx="2093913" cy="2122488"/>
            </a:xfrm>
            <a:custGeom>
              <a:avLst/>
              <a:gdLst/>
              <a:ahLst/>
              <a:cxnLst>
                <a:cxn ang="0">
                  <a:pos x="1046580" y="0"/>
                </a:cxn>
                <a:cxn ang="0">
                  <a:pos x="0" y="1060863"/>
                </a:cxn>
                <a:cxn ang="0">
                  <a:pos x="1046580" y="2122488"/>
                </a:cxn>
                <a:cxn ang="0">
                  <a:pos x="2093913" y="1060863"/>
                </a:cxn>
                <a:cxn ang="0">
                  <a:pos x="1046580" y="0"/>
                </a:cxn>
                <a:cxn ang="0">
                  <a:pos x="1046580" y="41946"/>
                </a:cxn>
                <a:cxn ang="0">
                  <a:pos x="41382" y="1060863"/>
                </a:cxn>
                <a:cxn ang="0">
                  <a:pos x="1046580" y="2080542"/>
                </a:cxn>
                <a:cxn ang="0">
                  <a:pos x="2052531" y="1060863"/>
                </a:cxn>
                <a:cxn ang="0">
                  <a:pos x="1046580" y="41946"/>
                </a:cxn>
              </a:cxnLst>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alpha val="100000"/>
              </a:srgbClr>
            </a:solidFill>
            <a:ln w="9525">
              <a:noFill/>
            </a:ln>
          </p:spPr>
          <p:txBody>
            <a:bodyPr/>
            <a:p>
              <a:endParaRPr lang="zh-CN" altLang="en-US"/>
            </a:p>
          </p:txBody>
        </p:sp>
        <p:sp>
          <p:nvSpPr>
            <p:cNvPr id="38918" name="Freeform 5"/>
            <p:cNvSpPr>
              <a:spLocks noEditPoints="1"/>
            </p:cNvSpPr>
            <p:nvPr/>
          </p:nvSpPr>
          <p:spPr>
            <a:xfrm>
              <a:off x="431078" y="422846"/>
              <a:ext cx="1381847" cy="1227579"/>
            </a:xfrm>
            <a:custGeom>
              <a:avLst/>
              <a:gdLst/>
              <a:ahLst/>
              <a:cxnLst>
                <a:cxn ang="0">
                  <a:pos x="572063" y="397560"/>
                </a:cxn>
                <a:cxn ang="0">
                  <a:pos x="171005" y="454462"/>
                </a:cxn>
                <a:cxn ang="0">
                  <a:pos x="171005" y="290583"/>
                </a:cxn>
                <a:cxn ang="0">
                  <a:pos x="812084" y="347485"/>
                </a:cxn>
                <a:cxn ang="0">
                  <a:pos x="171005" y="290583"/>
                </a:cxn>
                <a:cxn ang="0">
                  <a:pos x="812084" y="182847"/>
                </a:cxn>
                <a:cxn ang="0">
                  <a:pos x="171005" y="240508"/>
                </a:cxn>
                <a:cxn ang="0">
                  <a:pos x="0" y="896785"/>
                </a:cxn>
                <a:cxn ang="0">
                  <a:pos x="154902" y="1103911"/>
                </a:cxn>
                <a:cxn ang="0">
                  <a:pos x="983857" y="1174470"/>
                </a:cxn>
                <a:cxn ang="0">
                  <a:pos x="918675" y="924857"/>
                </a:cxn>
                <a:cxn ang="0">
                  <a:pos x="292933" y="931685"/>
                </a:cxn>
                <a:cxn ang="0">
                  <a:pos x="228519" y="1001486"/>
                </a:cxn>
                <a:cxn ang="0">
                  <a:pos x="64415" y="883129"/>
                </a:cxn>
                <a:cxn ang="0">
                  <a:pos x="918675" y="64490"/>
                </a:cxn>
                <a:cxn ang="0">
                  <a:pos x="983857" y="637309"/>
                </a:cxn>
                <a:cxn ang="0">
                  <a:pos x="0" y="0"/>
                </a:cxn>
                <a:cxn ang="0">
                  <a:pos x="231586" y="1060665"/>
                </a:cxn>
                <a:cxn ang="0">
                  <a:pos x="745369" y="1131983"/>
                </a:cxn>
                <a:cxn ang="0">
                  <a:pos x="231586" y="1060665"/>
                </a:cxn>
                <a:cxn ang="0">
                  <a:pos x="1105784" y="805741"/>
                </a:cxn>
                <a:cxn ang="0">
                  <a:pos x="761473" y="645655"/>
                </a:cxn>
                <a:cxn ang="0">
                  <a:pos x="1367277" y="1173711"/>
                </a:cxn>
                <a:cxn ang="0">
                  <a:pos x="1230013" y="801947"/>
                </a:cxn>
                <a:cxn ang="0">
                  <a:pos x="1063608" y="713179"/>
                </a:cxn>
                <a:cxn ang="0">
                  <a:pos x="1068209" y="654759"/>
                </a:cxn>
                <a:cxn ang="0">
                  <a:pos x="1022199" y="693453"/>
                </a:cxn>
                <a:cxn ang="0">
                  <a:pos x="1042903" y="721525"/>
                </a:cxn>
                <a:cxn ang="0">
                  <a:pos x="1187836" y="820915"/>
                </a:cxn>
                <a:cxn ang="0">
                  <a:pos x="1289059" y="1002245"/>
                </a:cxn>
                <a:cxn ang="0">
                  <a:pos x="1205474" y="888439"/>
                </a:cxn>
                <a:cxn ang="0">
                  <a:pos x="973888" y="950653"/>
                </a:cxn>
                <a:cxn ang="0">
                  <a:pos x="1300562" y="1221509"/>
                </a:cxn>
                <a:cxn ang="0">
                  <a:pos x="819753" y="468878"/>
                </a:cxn>
                <a:cxn ang="0">
                  <a:pos x="631110" y="376316"/>
                </a:cxn>
                <a:cxn ang="0">
                  <a:pos x="772209" y="501502"/>
                </a:cxn>
                <a:cxn ang="0">
                  <a:pos x="721597" y="543230"/>
                </a:cxn>
                <a:cxn ang="0">
                  <a:pos x="621141" y="384662"/>
                </a:cxn>
                <a:cxn ang="0">
                  <a:pos x="681721" y="584200"/>
                </a:cxn>
                <a:cxn ang="0">
                  <a:pos x="851960" y="540195"/>
                </a:cxn>
              </a:cxnLst>
              <a:pathLst>
                <a:path w="1802" h="1618">
                  <a:moveTo>
                    <a:pt x="223" y="524"/>
                  </a:moveTo>
                  <a:lnTo>
                    <a:pt x="746" y="524"/>
                  </a:lnTo>
                  <a:lnTo>
                    <a:pt x="746" y="599"/>
                  </a:lnTo>
                  <a:lnTo>
                    <a:pt x="223" y="599"/>
                  </a:lnTo>
                  <a:lnTo>
                    <a:pt x="223" y="524"/>
                  </a:lnTo>
                  <a:close/>
                  <a:moveTo>
                    <a:pt x="223" y="383"/>
                  </a:moveTo>
                  <a:lnTo>
                    <a:pt x="1059" y="383"/>
                  </a:lnTo>
                  <a:lnTo>
                    <a:pt x="1059" y="458"/>
                  </a:lnTo>
                  <a:lnTo>
                    <a:pt x="223" y="458"/>
                  </a:lnTo>
                  <a:lnTo>
                    <a:pt x="223" y="383"/>
                  </a:lnTo>
                  <a:close/>
                  <a:moveTo>
                    <a:pt x="223" y="241"/>
                  </a:moveTo>
                  <a:lnTo>
                    <a:pt x="1059" y="241"/>
                  </a:lnTo>
                  <a:lnTo>
                    <a:pt x="1059" y="317"/>
                  </a:lnTo>
                  <a:lnTo>
                    <a:pt x="223" y="317"/>
                  </a:lnTo>
                  <a:lnTo>
                    <a:pt x="223" y="241"/>
                  </a:lnTo>
                  <a:close/>
                  <a:moveTo>
                    <a:pt x="0" y="1182"/>
                  </a:moveTo>
                  <a:cubicBezTo>
                    <a:pt x="0" y="1254"/>
                    <a:pt x="9" y="1311"/>
                    <a:pt x="54" y="1369"/>
                  </a:cubicBezTo>
                  <a:cubicBezTo>
                    <a:pt x="92" y="1419"/>
                    <a:pt x="140" y="1446"/>
                    <a:pt x="202" y="1455"/>
                  </a:cubicBezTo>
                  <a:lnTo>
                    <a:pt x="1206" y="1612"/>
                  </a:lnTo>
                  <a:cubicBezTo>
                    <a:pt x="1248" y="1618"/>
                    <a:pt x="1283" y="1590"/>
                    <a:pt x="1283" y="1548"/>
                  </a:cubicBezTo>
                  <a:lnTo>
                    <a:pt x="1283" y="1335"/>
                  </a:lnTo>
                  <a:cubicBezTo>
                    <a:pt x="1254" y="1299"/>
                    <a:pt x="1226" y="1259"/>
                    <a:pt x="1198" y="1219"/>
                  </a:cubicBezTo>
                  <a:lnTo>
                    <a:pt x="1198" y="1490"/>
                  </a:lnTo>
                  <a:lnTo>
                    <a:pt x="382" y="1228"/>
                  </a:lnTo>
                  <a:cubicBezTo>
                    <a:pt x="372" y="1225"/>
                    <a:pt x="361" y="1229"/>
                    <a:pt x="356" y="1239"/>
                  </a:cubicBezTo>
                  <a:cubicBezTo>
                    <a:pt x="339" y="1273"/>
                    <a:pt x="319" y="1304"/>
                    <a:pt x="298" y="1320"/>
                  </a:cubicBezTo>
                  <a:cubicBezTo>
                    <a:pt x="239" y="1366"/>
                    <a:pt x="166" y="1357"/>
                    <a:pt x="121" y="1299"/>
                  </a:cubicBezTo>
                  <a:cubicBezTo>
                    <a:pt x="88" y="1256"/>
                    <a:pt x="84" y="1215"/>
                    <a:pt x="84" y="1164"/>
                  </a:cubicBezTo>
                  <a:lnTo>
                    <a:pt x="84" y="85"/>
                  </a:lnTo>
                  <a:lnTo>
                    <a:pt x="1198" y="85"/>
                  </a:lnTo>
                  <a:lnTo>
                    <a:pt x="1198" y="751"/>
                  </a:lnTo>
                  <a:lnTo>
                    <a:pt x="1283" y="840"/>
                  </a:lnTo>
                  <a:lnTo>
                    <a:pt x="1283" y="0"/>
                  </a:lnTo>
                  <a:lnTo>
                    <a:pt x="0" y="0"/>
                  </a:lnTo>
                  <a:lnTo>
                    <a:pt x="0" y="1182"/>
                  </a:lnTo>
                  <a:close/>
                  <a:moveTo>
                    <a:pt x="302" y="1398"/>
                  </a:moveTo>
                  <a:lnTo>
                    <a:pt x="970" y="1503"/>
                  </a:lnTo>
                  <a:cubicBezTo>
                    <a:pt x="977" y="1504"/>
                    <a:pt x="980" y="1494"/>
                    <a:pt x="972" y="1492"/>
                  </a:cubicBezTo>
                  <a:lnTo>
                    <a:pt x="390" y="1305"/>
                  </a:lnTo>
                  <a:cubicBezTo>
                    <a:pt x="364" y="1349"/>
                    <a:pt x="344" y="1371"/>
                    <a:pt x="302" y="1398"/>
                  </a:cubicBezTo>
                  <a:close/>
                  <a:moveTo>
                    <a:pt x="1131" y="735"/>
                  </a:moveTo>
                  <a:lnTo>
                    <a:pt x="1442" y="1062"/>
                  </a:lnTo>
                  <a:lnTo>
                    <a:pt x="1264" y="1213"/>
                  </a:lnTo>
                  <a:lnTo>
                    <a:pt x="993" y="851"/>
                  </a:lnTo>
                  <a:lnTo>
                    <a:pt x="1131" y="735"/>
                  </a:lnTo>
                  <a:close/>
                  <a:moveTo>
                    <a:pt x="1783" y="1547"/>
                  </a:moveTo>
                  <a:cubicBezTo>
                    <a:pt x="1788" y="1530"/>
                    <a:pt x="1791" y="1511"/>
                    <a:pt x="1793" y="1489"/>
                  </a:cubicBezTo>
                  <a:cubicBezTo>
                    <a:pt x="1802" y="1343"/>
                    <a:pt x="1781" y="1146"/>
                    <a:pt x="1604" y="1057"/>
                  </a:cubicBezTo>
                  <a:cubicBezTo>
                    <a:pt x="1550" y="1030"/>
                    <a:pt x="1446" y="989"/>
                    <a:pt x="1408" y="959"/>
                  </a:cubicBezTo>
                  <a:cubicBezTo>
                    <a:pt x="1399" y="952"/>
                    <a:pt x="1392" y="946"/>
                    <a:pt x="1387" y="940"/>
                  </a:cubicBezTo>
                  <a:cubicBezTo>
                    <a:pt x="1392" y="939"/>
                    <a:pt x="1397" y="937"/>
                    <a:pt x="1401" y="933"/>
                  </a:cubicBezTo>
                  <a:cubicBezTo>
                    <a:pt x="1418" y="919"/>
                    <a:pt x="1414" y="888"/>
                    <a:pt x="1393" y="863"/>
                  </a:cubicBezTo>
                  <a:cubicBezTo>
                    <a:pt x="1373" y="838"/>
                    <a:pt x="1342" y="830"/>
                    <a:pt x="1325" y="844"/>
                  </a:cubicBezTo>
                  <a:cubicBezTo>
                    <a:pt x="1309" y="858"/>
                    <a:pt x="1312" y="890"/>
                    <a:pt x="1333" y="914"/>
                  </a:cubicBezTo>
                  <a:cubicBezTo>
                    <a:pt x="1338" y="920"/>
                    <a:pt x="1343" y="925"/>
                    <a:pt x="1349" y="929"/>
                  </a:cubicBezTo>
                  <a:cubicBezTo>
                    <a:pt x="1351" y="937"/>
                    <a:pt x="1355" y="944"/>
                    <a:pt x="1360" y="951"/>
                  </a:cubicBezTo>
                  <a:cubicBezTo>
                    <a:pt x="1367" y="963"/>
                    <a:pt x="1379" y="975"/>
                    <a:pt x="1394" y="986"/>
                  </a:cubicBezTo>
                  <a:cubicBezTo>
                    <a:pt x="1436" y="1019"/>
                    <a:pt x="1494" y="1051"/>
                    <a:pt x="1549" y="1082"/>
                  </a:cubicBezTo>
                  <a:cubicBezTo>
                    <a:pt x="1666" y="1148"/>
                    <a:pt x="1695" y="1231"/>
                    <a:pt x="1700" y="1321"/>
                  </a:cubicBezTo>
                  <a:cubicBezTo>
                    <a:pt x="1701" y="1334"/>
                    <a:pt x="1694" y="1341"/>
                    <a:pt x="1681" y="1321"/>
                  </a:cubicBezTo>
                  <a:cubicBezTo>
                    <a:pt x="1677" y="1316"/>
                    <a:pt x="1673" y="1310"/>
                    <a:pt x="1670" y="1305"/>
                  </a:cubicBezTo>
                  <a:cubicBezTo>
                    <a:pt x="1643" y="1261"/>
                    <a:pt x="1610" y="1216"/>
                    <a:pt x="1572" y="1171"/>
                  </a:cubicBezTo>
                  <a:cubicBezTo>
                    <a:pt x="1542" y="1136"/>
                    <a:pt x="1512" y="1104"/>
                    <a:pt x="1481" y="1075"/>
                  </a:cubicBezTo>
                  <a:lnTo>
                    <a:pt x="1270" y="1253"/>
                  </a:lnTo>
                  <a:cubicBezTo>
                    <a:pt x="1293" y="1288"/>
                    <a:pt x="1320" y="1324"/>
                    <a:pt x="1350" y="1359"/>
                  </a:cubicBezTo>
                  <a:cubicBezTo>
                    <a:pt x="1476" y="1508"/>
                    <a:pt x="1615" y="1606"/>
                    <a:pt x="1696" y="1610"/>
                  </a:cubicBezTo>
                  <a:cubicBezTo>
                    <a:pt x="1739" y="1613"/>
                    <a:pt x="1770" y="1585"/>
                    <a:pt x="1783" y="1547"/>
                  </a:cubicBezTo>
                  <a:close/>
                  <a:moveTo>
                    <a:pt x="1069" y="618"/>
                  </a:moveTo>
                  <a:lnTo>
                    <a:pt x="835" y="486"/>
                  </a:lnTo>
                  <a:lnTo>
                    <a:pt x="823" y="496"/>
                  </a:lnTo>
                  <a:lnTo>
                    <a:pt x="953" y="651"/>
                  </a:lnTo>
                  <a:cubicBezTo>
                    <a:pt x="971" y="641"/>
                    <a:pt x="993" y="645"/>
                    <a:pt x="1007" y="661"/>
                  </a:cubicBezTo>
                  <a:cubicBezTo>
                    <a:pt x="1022" y="679"/>
                    <a:pt x="1020" y="706"/>
                    <a:pt x="1002" y="722"/>
                  </a:cubicBezTo>
                  <a:cubicBezTo>
                    <a:pt x="984" y="737"/>
                    <a:pt x="957" y="734"/>
                    <a:pt x="941" y="716"/>
                  </a:cubicBezTo>
                  <a:cubicBezTo>
                    <a:pt x="928" y="700"/>
                    <a:pt x="928" y="677"/>
                    <a:pt x="940" y="662"/>
                  </a:cubicBezTo>
                  <a:lnTo>
                    <a:pt x="810" y="507"/>
                  </a:lnTo>
                  <a:lnTo>
                    <a:pt x="797" y="518"/>
                  </a:lnTo>
                  <a:lnTo>
                    <a:pt x="889" y="770"/>
                  </a:lnTo>
                  <a:lnTo>
                    <a:pt x="974" y="828"/>
                  </a:lnTo>
                  <a:lnTo>
                    <a:pt x="1111" y="712"/>
                  </a:lnTo>
                  <a:lnTo>
                    <a:pt x="1069" y="618"/>
                  </a:lnTo>
                  <a:close/>
                </a:path>
              </a:pathLst>
            </a:custGeom>
            <a:solidFill>
              <a:srgbClr val="F8F8F8">
                <a:alpha val="100000"/>
              </a:srgbClr>
            </a:solidFill>
            <a:ln w="9525">
              <a:noFill/>
            </a:ln>
          </p:spPr>
          <p:txBody>
            <a:bodyPr/>
            <a:p>
              <a:endParaRPr lang="zh-CN" altLang="en-US"/>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942"/>
                                        </p:tgtEl>
                                        <p:attrNameLst>
                                          <p:attrName>style.visibility</p:attrName>
                                        </p:attrNameLst>
                                      </p:cBhvr>
                                      <p:to>
                                        <p:strVal val="visible"/>
                                      </p:to>
                                    </p:set>
                                    <p:anim calcmode="lin" valueType="num">
                                      <p:cBhvr additive="base">
                                        <p:cTn id="7" dur="500" fill="hold"/>
                                        <p:tgtEl>
                                          <p:spTgt spid="39942"/>
                                        </p:tgtEl>
                                        <p:attrNameLst>
                                          <p:attrName>ppt_x</p:attrName>
                                        </p:attrNameLst>
                                      </p:cBhvr>
                                      <p:tavLst>
                                        <p:tav tm="0">
                                          <p:val>
                                            <p:strVal val="1+#ppt_w/2"/>
                                          </p:val>
                                        </p:tav>
                                        <p:tav tm="100000">
                                          <p:val>
                                            <p:strVal val="#ppt_x"/>
                                          </p:val>
                                        </p:tav>
                                      </p:tavLst>
                                    </p:anim>
                                    <p:anim calcmode="lin" valueType="num">
                                      <p:cBhvr additive="base">
                                        <p:cTn id="8" dur="500" fill="hold"/>
                                        <p:tgtEl>
                                          <p:spTgt spid="399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nodeType="after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barn(outHorizontal)">
                                      <p:cBhvr>
                                        <p:cTn id="12" dur="1000"/>
                                        <p:tgtEl>
                                          <p:spTgt spid="39938"/>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9943"/>
                                        </p:tgtEl>
                                        <p:attrNameLst>
                                          <p:attrName>style.visibility</p:attrName>
                                        </p:attrNameLst>
                                      </p:cBhvr>
                                      <p:to>
                                        <p:strVal val="visible"/>
                                      </p:to>
                                    </p:set>
                                    <p:anim calcmode="lin" valueType="num">
                                      <p:cBhvr>
                                        <p:cTn id="16" dur="300" fill="hold"/>
                                        <p:tgtEl>
                                          <p:spTgt spid="39943"/>
                                        </p:tgtEl>
                                        <p:attrNameLst>
                                          <p:attrName>ppt_w</p:attrName>
                                        </p:attrNameLst>
                                      </p:cBhvr>
                                      <p:tavLst>
                                        <p:tav tm="0">
                                          <p:val>
                                            <p:fltVal val="0.000000"/>
                                          </p:val>
                                        </p:tav>
                                        <p:tav tm="100000">
                                          <p:val>
                                            <p:strVal val="#ppt_w"/>
                                          </p:val>
                                        </p:tav>
                                      </p:tavLst>
                                    </p:anim>
                                    <p:anim calcmode="lin" valueType="num">
                                      <p:cBhvr>
                                        <p:cTn id="17" dur="300" fill="hold"/>
                                        <p:tgtEl>
                                          <p:spTgt spid="39943"/>
                                        </p:tgtEl>
                                        <p:attrNameLst>
                                          <p:attrName>ppt_h</p:attrName>
                                        </p:attrNameLst>
                                      </p:cBhvr>
                                      <p:tavLst>
                                        <p:tav tm="0">
                                          <p:val>
                                            <p:fltVal val="0.000000"/>
                                          </p:val>
                                        </p:tav>
                                        <p:tav tm="100000">
                                          <p:val>
                                            <p:strVal val="#ppt_h"/>
                                          </p:val>
                                        </p:tav>
                                      </p:tavLst>
                                    </p:anim>
                                    <p:animEffect transition="in" filter="fade">
                                      <p:cBhvr>
                                        <p:cTn id="18" dur="3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Box 76"/>
          <p:cNvSpPr txBox="1"/>
          <p:nvPr/>
        </p:nvSpPr>
        <p:spPr>
          <a:xfrm>
            <a:off x="1185863" y="171450"/>
            <a:ext cx="3344545" cy="4298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sz="2200" dirty="0">
                <a:solidFill>
                  <a:schemeClr val="bg1"/>
                </a:solidFill>
                <a:latin typeface="微软雅黑" panose="020B0503020204020204" pitchFamily="34" charset="-122"/>
              </a:rPr>
              <a:t>四</a:t>
            </a:r>
            <a:r>
              <a:rPr lang="zh-CN" altLang="en-US" sz="2200" dirty="0">
                <a:solidFill>
                  <a:schemeClr val="bg1"/>
                </a:solidFill>
                <a:latin typeface="微软雅黑" panose="020B0503020204020204" pitchFamily="34" charset="-122"/>
              </a:rPr>
              <a:t>、Vericut仿真及试切削</a:t>
            </a:r>
            <a:endParaRPr lang="zh-CN" altLang="en-US" sz="2200" dirty="0">
              <a:solidFill>
                <a:schemeClr val="bg1"/>
              </a:solidFill>
              <a:latin typeface="微软雅黑" panose="020B0503020204020204" pitchFamily="34" charset="-122"/>
            </a:endParaRPr>
          </a:p>
        </p:txBody>
      </p:sp>
      <p:sp>
        <p:nvSpPr>
          <p:cNvPr id="26627" name="Freeform 40"/>
          <p:cNvSpPr>
            <a:spLocks noEditPoints="1"/>
          </p:cNvSpPr>
          <p:nvPr/>
        </p:nvSpPr>
        <p:spPr>
          <a:xfrm>
            <a:off x="554038" y="227013"/>
            <a:ext cx="265112" cy="393700"/>
          </a:xfrm>
          <a:custGeom>
            <a:avLst/>
            <a:gdLst/>
            <a:ahLst/>
            <a:cxnLst>
              <a:cxn ang="0">
                <a:pos x="79213" y="375784"/>
              </a:cxn>
              <a:cxn ang="0">
                <a:pos x="252291" y="375784"/>
              </a:cxn>
              <a:cxn ang="0">
                <a:pos x="261449" y="384972"/>
              </a:cxn>
              <a:cxn ang="0">
                <a:pos x="252291" y="393700"/>
              </a:cxn>
              <a:cxn ang="0">
                <a:pos x="79213" y="393700"/>
              </a:cxn>
              <a:cxn ang="0">
                <a:pos x="70056" y="384972"/>
              </a:cxn>
              <a:cxn ang="0">
                <a:pos x="79213" y="375784"/>
              </a:cxn>
              <a:cxn ang="0">
                <a:pos x="82876" y="290337"/>
              </a:cxn>
              <a:cxn ang="0">
                <a:pos x="178115" y="133224"/>
              </a:cxn>
              <a:cxn ang="0">
                <a:pos x="211540" y="153437"/>
              </a:cxn>
              <a:cxn ang="0">
                <a:pos x="116759" y="310550"/>
              </a:cxn>
              <a:cxn ang="0">
                <a:pos x="82876" y="290337"/>
              </a:cxn>
              <a:cxn ang="0">
                <a:pos x="16026" y="249451"/>
              </a:cxn>
              <a:cxn ang="0">
                <a:pos x="111265" y="92338"/>
              </a:cxn>
              <a:cxn ang="0">
                <a:pos x="144690" y="112551"/>
              </a:cxn>
              <a:cxn ang="0">
                <a:pos x="49451" y="269664"/>
              </a:cxn>
              <a:cxn ang="0">
                <a:pos x="16026" y="249451"/>
              </a:cxn>
              <a:cxn ang="0">
                <a:pos x="916" y="376702"/>
              </a:cxn>
              <a:cxn ang="0">
                <a:pos x="10073" y="298606"/>
              </a:cxn>
              <a:cxn ang="0">
                <a:pos x="75550" y="338113"/>
              </a:cxn>
              <a:cxn ang="0">
                <a:pos x="10989" y="382675"/>
              </a:cxn>
              <a:cxn ang="0">
                <a:pos x="916" y="376702"/>
              </a:cxn>
              <a:cxn ang="0">
                <a:pos x="136906" y="48696"/>
              </a:cxn>
              <a:cxn ang="0">
                <a:pos x="123169" y="71665"/>
              </a:cxn>
              <a:cxn ang="0">
                <a:pos x="223445" y="132765"/>
              </a:cxn>
              <a:cxn ang="0">
                <a:pos x="237639" y="109795"/>
              </a:cxn>
              <a:cxn ang="0">
                <a:pos x="136906" y="48696"/>
              </a:cxn>
              <a:cxn ang="0">
                <a:pos x="158426" y="13782"/>
              </a:cxn>
              <a:cxn ang="0">
                <a:pos x="188646" y="6432"/>
              </a:cxn>
              <a:cxn ang="0">
                <a:pos x="251376" y="44561"/>
              </a:cxn>
              <a:cxn ang="0">
                <a:pos x="259160" y="74881"/>
              </a:cxn>
              <a:cxn ang="0">
                <a:pos x="250460" y="89122"/>
              </a:cxn>
              <a:cxn ang="0">
                <a:pos x="149726" y="28023"/>
              </a:cxn>
              <a:cxn ang="0">
                <a:pos x="158426" y="13782"/>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alpha val="100000"/>
            </a:schemeClr>
          </a:solidFill>
          <a:ln w="9525">
            <a:noFill/>
          </a:ln>
        </p:spPr>
        <p:txBody>
          <a:bodyPr/>
          <a:p>
            <a:endParaRPr lang="zh-CN" altLang="en-US"/>
          </a:p>
        </p:txBody>
      </p:sp>
      <p:cxnSp>
        <p:nvCxnSpPr>
          <p:cNvPr id="26628" name="直接连接符 46"/>
          <p:cNvCxnSpPr/>
          <p:nvPr/>
        </p:nvCxnSpPr>
        <p:spPr>
          <a:xfrm flipH="1">
            <a:off x="985838" y="615950"/>
            <a:ext cx="9899650" cy="0"/>
          </a:xfrm>
          <a:prstGeom prst="line">
            <a:avLst/>
          </a:prstGeom>
          <a:ln w="9525" cap="flat" cmpd="sng">
            <a:solidFill>
              <a:schemeClr val="tx2"/>
            </a:solidFill>
            <a:prstDash val="solid"/>
            <a:headEnd type="none" w="med" len="med"/>
            <a:tailEnd type="none" w="med" len="med"/>
          </a:ln>
        </p:spPr>
      </p:cxnSp>
      <p:sp>
        <p:nvSpPr>
          <p:cNvPr id="26629" name="L 形 4"/>
          <p:cNvSpPr/>
          <p:nvPr/>
        </p:nvSpPr>
        <p:spPr>
          <a:xfrm rot="2700000">
            <a:off x="3408363" y="2735263"/>
            <a:ext cx="1130300" cy="1131887"/>
          </a:xfrm>
          <a:custGeom>
            <a:avLst/>
            <a:gdLst/>
            <a:ahLst/>
            <a:cxnLst>
              <a:cxn ang="0">
                <a:pos x="0" y="0"/>
              </a:cxn>
              <a:cxn ang="0">
                <a:pos x="565150" y="0"/>
              </a:cxn>
              <a:cxn ang="0">
                <a:pos x="565150" y="565944"/>
              </a:cxn>
              <a:cxn ang="0">
                <a:pos x="1130300" y="565944"/>
              </a:cxn>
              <a:cxn ang="0">
                <a:pos x="1130300" y="1131887"/>
              </a:cxn>
              <a:cxn ang="0">
                <a:pos x="0" y="1131887"/>
              </a:cxn>
              <a:cxn ang="0">
                <a:pos x="0" y="0"/>
              </a:cxn>
            </a:cxnLst>
            <a:pathLst>
              <a:path w="1130751" h="1130751">
                <a:moveTo>
                  <a:pt x="0" y="0"/>
                </a:moveTo>
                <a:lnTo>
                  <a:pt x="565376" y="0"/>
                </a:lnTo>
                <a:lnTo>
                  <a:pt x="565376" y="565376"/>
                </a:lnTo>
                <a:lnTo>
                  <a:pt x="1130751" y="565376"/>
                </a:lnTo>
                <a:lnTo>
                  <a:pt x="1130751" y="1130751"/>
                </a:lnTo>
                <a:lnTo>
                  <a:pt x="0" y="1130751"/>
                </a:lnTo>
                <a:lnTo>
                  <a:pt x="0" y="0"/>
                </a:lnTo>
                <a:close/>
              </a:path>
            </a:pathLst>
          </a:custGeom>
          <a:solidFill>
            <a:schemeClr val="tx2">
              <a:alpha val="100000"/>
            </a:schemeClr>
          </a:solidFill>
          <a:ln w="9525">
            <a:noFill/>
          </a:ln>
        </p:spPr>
        <p:txBody>
          <a:bodyPr/>
          <a:p>
            <a:endParaRPr lang="zh-CN" altLang="en-US"/>
          </a:p>
        </p:txBody>
      </p:sp>
      <p:sp>
        <p:nvSpPr>
          <p:cNvPr id="26630" name="L 形 5"/>
          <p:cNvSpPr/>
          <p:nvPr/>
        </p:nvSpPr>
        <p:spPr>
          <a:xfrm rot="2700000" flipH="1" flipV="1">
            <a:off x="7480300" y="2762250"/>
            <a:ext cx="1130300" cy="1131888"/>
          </a:xfrm>
          <a:custGeom>
            <a:avLst/>
            <a:gdLst/>
            <a:ahLst/>
            <a:cxnLst>
              <a:cxn ang="0">
                <a:pos x="0" y="0"/>
              </a:cxn>
              <a:cxn ang="0">
                <a:pos x="565150" y="0"/>
              </a:cxn>
              <a:cxn ang="0">
                <a:pos x="565150" y="565945"/>
              </a:cxn>
              <a:cxn ang="0">
                <a:pos x="1130300" y="565945"/>
              </a:cxn>
              <a:cxn ang="0">
                <a:pos x="1130300" y="1131888"/>
              </a:cxn>
              <a:cxn ang="0">
                <a:pos x="0" y="1131888"/>
              </a:cxn>
              <a:cxn ang="0">
                <a:pos x="0" y="0"/>
              </a:cxn>
            </a:cxnLst>
            <a:pathLst>
              <a:path w="1130751" h="1130751">
                <a:moveTo>
                  <a:pt x="0" y="0"/>
                </a:moveTo>
                <a:lnTo>
                  <a:pt x="565376" y="0"/>
                </a:lnTo>
                <a:lnTo>
                  <a:pt x="565376" y="565376"/>
                </a:lnTo>
                <a:lnTo>
                  <a:pt x="1130751" y="565376"/>
                </a:lnTo>
                <a:lnTo>
                  <a:pt x="1130751" y="1130751"/>
                </a:lnTo>
                <a:lnTo>
                  <a:pt x="0" y="1130751"/>
                </a:lnTo>
                <a:lnTo>
                  <a:pt x="0" y="0"/>
                </a:lnTo>
                <a:close/>
              </a:path>
            </a:pathLst>
          </a:custGeom>
          <a:solidFill>
            <a:schemeClr val="bg1">
              <a:alpha val="100000"/>
            </a:schemeClr>
          </a:solidFill>
          <a:ln w="9525">
            <a:noFill/>
          </a:ln>
        </p:spPr>
        <p:txBody>
          <a:bodyPr/>
          <a:p>
            <a:endParaRPr lang="zh-CN" altLang="en-US"/>
          </a:p>
        </p:txBody>
      </p:sp>
      <p:grpSp>
        <p:nvGrpSpPr>
          <p:cNvPr id="26631" name="Group 7"/>
          <p:cNvGrpSpPr/>
          <p:nvPr/>
        </p:nvGrpSpPr>
        <p:grpSpPr>
          <a:xfrm>
            <a:off x="4175125" y="1492250"/>
            <a:ext cx="3643313" cy="3643313"/>
            <a:chOff x="0" y="0"/>
            <a:chExt cx="4143404" cy="4143404"/>
          </a:xfrm>
        </p:grpSpPr>
        <p:sp>
          <p:nvSpPr>
            <p:cNvPr id="25615" name="菱形 7"/>
            <p:cNvSpPr/>
            <p:nvPr/>
          </p:nvSpPr>
          <p:spPr>
            <a:xfrm>
              <a:off x="0" y="0"/>
              <a:ext cx="4143404" cy="4143404"/>
            </a:xfrm>
            <a:prstGeom prst="diamond">
              <a:avLst/>
            </a:prstGeom>
            <a:solidFill>
              <a:schemeClr val="tx1"/>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rgbClr val="005E5E"/>
                </a:solidFill>
                <a:ea typeface="宋体" panose="02010600030101010101" pitchFamily="2" charset="-122"/>
              </a:endParaRPr>
            </a:p>
          </p:txBody>
        </p:sp>
        <p:sp>
          <p:nvSpPr>
            <p:cNvPr id="25616" name="菱形 8"/>
            <p:cNvSpPr/>
            <p:nvPr/>
          </p:nvSpPr>
          <p:spPr>
            <a:xfrm>
              <a:off x="797361" y="783798"/>
              <a:ext cx="2562244" cy="2562244"/>
            </a:xfrm>
            <a:prstGeom prst="diamond">
              <a:avLst/>
            </a:prstGeom>
            <a:solidFill>
              <a:srgbClr val="F8F8F8"/>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914400" lvl="2" indent="0" eaLnBrk="1" hangingPunct="1">
                <a:spcBef>
                  <a:spcPct val="0"/>
                </a:spcBef>
                <a:buFont typeface="Arial" panose="020B0604020202020204" pitchFamily="34" charset="0"/>
                <a:buNone/>
              </a:pPr>
              <a:endParaRPr lang="zh-CN" altLang="en-US" sz="1800" dirty="0">
                <a:solidFill>
                  <a:srgbClr val="005E5E"/>
                </a:solidFill>
              </a:endParaRPr>
            </a:p>
          </p:txBody>
        </p:sp>
      </p:grpSp>
      <p:sp>
        <p:nvSpPr>
          <p:cNvPr id="26634" name="Rectangle 11"/>
          <p:cNvSpPr/>
          <p:nvPr/>
        </p:nvSpPr>
        <p:spPr>
          <a:xfrm>
            <a:off x="5391150" y="3082925"/>
            <a:ext cx="153225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dirty="0">
                <a:solidFill>
                  <a:schemeClr val="accent2"/>
                </a:solidFill>
                <a:latin typeface="微软雅黑" panose="020B0503020204020204" pitchFamily="34" charset="-122"/>
              </a:rPr>
              <a:t>Vericut简介</a:t>
            </a:r>
            <a:endParaRPr lang="zh-CN" altLang="en-US" dirty="0">
              <a:solidFill>
                <a:schemeClr val="accent2"/>
              </a:solidFill>
              <a:latin typeface="微软雅黑" panose="020B0503020204020204" pitchFamily="34" charset="-122"/>
            </a:endParaRPr>
          </a:p>
        </p:txBody>
      </p:sp>
      <p:sp>
        <p:nvSpPr>
          <p:cNvPr id="26637" name="AutoShape 69"/>
          <p:cNvSpPr/>
          <p:nvPr/>
        </p:nvSpPr>
        <p:spPr>
          <a:xfrm flipV="1">
            <a:off x="7175500" y="3082925"/>
            <a:ext cx="287338" cy="431800"/>
          </a:xfrm>
          <a:prstGeom prst="chevron">
            <a:avLst>
              <a:gd name="adj" fmla="val 52513"/>
            </a:avLst>
          </a:prstGeom>
          <a:noFill/>
          <a:ln w="19050" cap="flat" cmpd="sng">
            <a:solidFill>
              <a:srgbClr val="F8F8F8">
                <a:alpha val="52940"/>
              </a:srgbClr>
            </a:solidFill>
            <a:prstDash val="sysDash"/>
            <a:miter/>
            <a:headEnd type="none" w="med" len="med"/>
            <a:tailEnd type="none" w="med" len="med"/>
          </a:ln>
        </p:spPr>
        <p:txBody>
          <a:bodyPr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2" indent="0" algn="ctr" defTabSz="914400" fontAlgn="ctr">
              <a:spcBef>
                <a:spcPct val="0"/>
              </a:spcBef>
              <a:buClr>
                <a:srgbClr val="FF0000"/>
              </a:buClr>
              <a:buSzPct val="70000"/>
              <a:buFont typeface="Arial" panose="020B0604020202020204" pitchFamily="34" charset="0"/>
              <a:buNone/>
              <a:tabLst>
                <a:tab pos="136525" algn="l"/>
              </a:tabLst>
            </a:pPr>
            <a:endParaRPr lang="zh-CN" altLang="en-US" sz="1600" b="1" dirty="0">
              <a:solidFill>
                <a:srgbClr val="F18812"/>
              </a:solidFill>
              <a:latin typeface="微软雅黑" panose="020B0503020204020204" pitchFamily="34" charset="-122"/>
              <a:ea typeface="微软雅黑" panose="020B0503020204020204" pitchFamily="34" charset="-122"/>
            </a:endParaRPr>
          </a:p>
        </p:txBody>
      </p:sp>
      <p:sp>
        <p:nvSpPr>
          <p:cNvPr id="26638" name="AutoShape 69"/>
          <p:cNvSpPr/>
          <p:nvPr/>
        </p:nvSpPr>
        <p:spPr>
          <a:xfrm flipH="1" flipV="1">
            <a:off x="4529138" y="3082925"/>
            <a:ext cx="287337" cy="431800"/>
          </a:xfrm>
          <a:prstGeom prst="chevron">
            <a:avLst>
              <a:gd name="adj" fmla="val 52513"/>
            </a:avLst>
          </a:prstGeom>
          <a:noFill/>
          <a:ln w="19050" cap="flat" cmpd="sng">
            <a:solidFill>
              <a:srgbClr val="F8F8F8">
                <a:alpha val="52940"/>
              </a:srgbClr>
            </a:solidFill>
            <a:prstDash val="sysDash"/>
            <a:miter/>
            <a:headEnd type="none" w="med" len="med"/>
            <a:tailEnd type="none" w="med" len="med"/>
          </a:ln>
        </p:spPr>
        <p:txBody>
          <a:bodyPr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2" indent="0" algn="ctr" defTabSz="914400" fontAlgn="ctr">
              <a:spcBef>
                <a:spcPct val="0"/>
              </a:spcBef>
              <a:buClr>
                <a:srgbClr val="FF0000"/>
              </a:buClr>
              <a:buSzPct val="70000"/>
              <a:buFont typeface="Arial" panose="020B0604020202020204" pitchFamily="34" charset="0"/>
              <a:buNone/>
              <a:tabLst>
                <a:tab pos="136525" algn="l"/>
              </a:tabLst>
            </a:pPr>
            <a:endParaRPr lang="zh-CN" altLang="en-US" sz="1600" b="1" dirty="0">
              <a:solidFill>
                <a:srgbClr val="F18812"/>
              </a:solidFill>
              <a:latin typeface="微软雅黑" panose="020B0503020204020204" pitchFamily="34" charset="-122"/>
              <a:ea typeface="微软雅黑" panose="020B0503020204020204" pitchFamily="34" charset="-122"/>
            </a:endParaRPr>
          </a:p>
        </p:txBody>
      </p:sp>
      <p:sp>
        <p:nvSpPr>
          <p:cNvPr id="26639" name="矩形 87"/>
          <p:cNvSpPr/>
          <p:nvPr/>
        </p:nvSpPr>
        <p:spPr>
          <a:xfrm>
            <a:off x="335915" y="2152015"/>
            <a:ext cx="2837815" cy="25533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fontAlgn="ctr">
              <a:spcBef>
                <a:spcPct val="0"/>
              </a:spcBef>
              <a:buClr>
                <a:srgbClr val="FF0000"/>
              </a:buClr>
              <a:buSzPct val="70000"/>
              <a:buFont typeface="Arial" panose="020B0604020202020204" pitchFamily="34" charset="0"/>
              <a:buNone/>
            </a:pPr>
            <a:r>
              <a:rPr lang="en-US" sz="1600" dirty="0">
                <a:solidFill>
                  <a:srgbClr val="080808"/>
                </a:solidFill>
                <a:latin typeface="微软雅黑" panose="020B0503020204020204" pitchFamily="34" charset="-122"/>
              </a:rPr>
              <a:t>1</a:t>
            </a:r>
            <a:r>
              <a:rPr lang="zh-CN" altLang="en-US" sz="1600" dirty="0">
                <a:solidFill>
                  <a:srgbClr val="080808"/>
                </a:solidFill>
                <a:latin typeface="微软雅黑" panose="020B0503020204020204" pitchFamily="34" charset="-122"/>
              </a:rPr>
              <a:t>、</a:t>
            </a:r>
            <a:r>
              <a:rPr sz="1600" dirty="0">
                <a:solidFill>
                  <a:srgbClr val="080808"/>
                </a:solidFill>
                <a:latin typeface="微软雅黑" panose="020B0503020204020204" pitchFamily="34" charset="-122"/>
              </a:rPr>
              <a:t>首先用软件把刀路编出来，后处理只是出程序的一个小部分。我们最终的目的是要处理出、安全、高效、利于加工的程序，以便降低加工成本。我们对程序的检验也就必不可少，我们需要利用Vericut软件对程序进行一个仿真检验，才能更好的检验出程序的安全性、加工真实性等。</a:t>
            </a:r>
            <a:endParaRPr sz="1600" dirty="0">
              <a:solidFill>
                <a:srgbClr val="080808"/>
              </a:solidFill>
              <a:latin typeface="微软雅黑" panose="020B0503020204020204" pitchFamily="34" charset="-122"/>
            </a:endParaRPr>
          </a:p>
        </p:txBody>
      </p:sp>
      <p:sp>
        <p:nvSpPr>
          <p:cNvPr id="26640" name="矩形 87"/>
          <p:cNvSpPr/>
          <p:nvPr/>
        </p:nvSpPr>
        <p:spPr>
          <a:xfrm>
            <a:off x="8736330" y="1906270"/>
            <a:ext cx="3323590" cy="30460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fontAlgn="ctr">
              <a:spcBef>
                <a:spcPct val="0"/>
              </a:spcBef>
              <a:buClr>
                <a:srgbClr val="FF0000"/>
              </a:buClr>
              <a:buSzPct val="70000"/>
              <a:buFont typeface="Arial" panose="020B0604020202020204" pitchFamily="34" charset="0"/>
              <a:buNone/>
            </a:pPr>
            <a:r>
              <a:rPr lang="en-US" sz="1600" dirty="0">
                <a:solidFill>
                  <a:srgbClr val="080808"/>
                </a:solidFill>
                <a:latin typeface="微软雅黑" panose="020B0503020204020204" pitchFamily="34" charset="-122"/>
              </a:rPr>
              <a:t>2</a:t>
            </a:r>
            <a:r>
              <a:rPr lang="zh-CN" altLang="en-US" sz="1600" dirty="0">
                <a:solidFill>
                  <a:srgbClr val="080808"/>
                </a:solidFill>
                <a:latin typeface="微软雅黑" panose="020B0503020204020204" pitchFamily="34" charset="-122"/>
              </a:rPr>
              <a:t>、</a:t>
            </a:r>
            <a:r>
              <a:rPr sz="1600" dirty="0">
                <a:solidFill>
                  <a:srgbClr val="080808"/>
                </a:solidFill>
                <a:latin typeface="微软雅黑" panose="020B0503020204020204" pitchFamily="34" charset="-122"/>
              </a:rPr>
              <a:t>Vericut是世界比较强的数控模拟仿真软件之一，由美国CGTECH公司开发的。包括NC程序检验、机床运动仿真等模块，可仿真数控车床、铣床、加工中心等多种数控机床。意义在于：我们可以及时的检验出NC程序中的一些错误，避免错误的程序上机床以便减少残料或空刀，提高了生产效率。若程序检验合格便可以在机床上进行加工，若发现问题便需要及时纠正，纠正之后重新检验程序是否合格。</a:t>
            </a:r>
            <a:endParaRPr sz="1600" dirty="0">
              <a:solidFill>
                <a:srgbClr val="080808"/>
              </a:solidFill>
              <a:latin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1+#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6628"/>
                                        </p:tgtEl>
                                        <p:attrNameLst>
                                          <p:attrName>style.visibility</p:attrName>
                                        </p:attrNameLst>
                                      </p:cBhvr>
                                      <p:to>
                                        <p:strVal val="visible"/>
                                      </p:to>
                                    </p:set>
                                    <p:animEffect transition="in" filter="wipe(right)">
                                      <p:cBhvr>
                                        <p:cTn id="11" dur="500"/>
                                        <p:tgtEl>
                                          <p:spTgt spid="26628"/>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626"/>
                                        </p:tgtEl>
                                        <p:attrNameLst>
                                          <p:attrName>style.visibility</p:attrName>
                                        </p:attrNameLst>
                                      </p:cBhvr>
                                      <p:to>
                                        <p:strVal val="visible"/>
                                      </p:to>
                                    </p:set>
                                    <p:anim calcmode="lin" valueType="num">
                                      <p:cBhvr>
                                        <p:cTn id="15" dur="400" fill="hold"/>
                                        <p:tgtEl>
                                          <p:spTgt spid="266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626"/>
                                        </p:tgtEl>
                                        <p:attrNameLst>
                                          <p:attrName>ppt_y</p:attrName>
                                        </p:attrNameLst>
                                      </p:cBhvr>
                                      <p:tavLst>
                                        <p:tav tm="0">
                                          <p:val>
                                            <p:strVal val="#ppt_y"/>
                                          </p:val>
                                        </p:tav>
                                        <p:tav tm="100000">
                                          <p:val>
                                            <p:strVal val="#ppt_y"/>
                                          </p:val>
                                        </p:tav>
                                      </p:tavLst>
                                    </p:anim>
                                    <p:anim calcmode="lin" valueType="num">
                                      <p:cBhvr>
                                        <p:cTn id="17" dur="400" fill="hold"/>
                                        <p:tgtEl>
                                          <p:spTgt spid="266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6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626"/>
                                        </p:tgtEl>
                                      </p:cBhvr>
                                    </p:animEffect>
                                  </p:childTnLst>
                                </p:cTn>
                              </p:par>
                            </p:childTnLst>
                          </p:cTn>
                        </p:par>
                        <p:par>
                          <p:cTn id="20" fill="hold">
                            <p:stCondLst>
                              <p:cond delay="1560"/>
                            </p:stCondLst>
                            <p:childTnLst>
                              <p:par>
                                <p:cTn id="21" presetID="16" presetClass="entr" presetSubtype="37" fill="hold" nodeType="afterEffect">
                                  <p:stCondLst>
                                    <p:cond delay="0"/>
                                  </p:stCondLst>
                                  <p:childTnLst>
                                    <p:set>
                                      <p:cBhvr>
                                        <p:cTn id="22" dur="1" fill="hold">
                                          <p:stCondLst>
                                            <p:cond delay="0"/>
                                          </p:stCondLst>
                                        </p:cTn>
                                        <p:tgtEl>
                                          <p:spTgt spid="26631"/>
                                        </p:tgtEl>
                                        <p:attrNameLst>
                                          <p:attrName>style.visibility</p:attrName>
                                        </p:attrNameLst>
                                      </p:cBhvr>
                                      <p:to>
                                        <p:strVal val="visible"/>
                                      </p:to>
                                    </p:set>
                                    <p:animEffect transition="in" filter="barn(outVertical)">
                                      <p:cBhvr>
                                        <p:cTn id="23" dur="500"/>
                                        <p:tgtEl>
                                          <p:spTgt spid="26631"/>
                                        </p:tgtEl>
                                      </p:cBhvr>
                                    </p:animEffect>
                                  </p:childTnLst>
                                </p:cTn>
                              </p:par>
                            </p:childTnLst>
                          </p:cTn>
                        </p:par>
                        <p:par>
                          <p:cTn id="24" fill="hold">
                            <p:stCondLst>
                              <p:cond delay="2060"/>
                            </p:stCondLst>
                            <p:childTnLst>
                              <p:par>
                                <p:cTn id="25" presetID="31" presetClass="entr" presetSubtype="0" fill="hold" grpId="0" nodeType="afterEffect">
                                  <p:stCondLst>
                                    <p:cond delay="0"/>
                                  </p:stCondLst>
                                  <p:childTnLst>
                                    <p:set>
                                      <p:cBhvr>
                                        <p:cTn id="26" dur="1" fill="hold">
                                          <p:stCondLst>
                                            <p:cond delay="0"/>
                                          </p:stCondLst>
                                        </p:cTn>
                                        <p:tgtEl>
                                          <p:spTgt spid="26634"/>
                                        </p:tgtEl>
                                        <p:attrNameLst>
                                          <p:attrName>style.visibility</p:attrName>
                                        </p:attrNameLst>
                                      </p:cBhvr>
                                      <p:to>
                                        <p:strVal val="visible"/>
                                      </p:to>
                                    </p:set>
                                    <p:anim calcmode="lin" valueType="num">
                                      <p:cBhvr>
                                        <p:cTn id="27" dur="500" fill="hold"/>
                                        <p:tgtEl>
                                          <p:spTgt spid="26634"/>
                                        </p:tgtEl>
                                        <p:attrNameLst>
                                          <p:attrName>ppt_w</p:attrName>
                                        </p:attrNameLst>
                                      </p:cBhvr>
                                      <p:tavLst>
                                        <p:tav tm="0">
                                          <p:val>
                                            <p:fltVal val="0.000000"/>
                                          </p:val>
                                        </p:tav>
                                        <p:tav tm="100000">
                                          <p:val>
                                            <p:strVal val="#ppt_w"/>
                                          </p:val>
                                        </p:tav>
                                      </p:tavLst>
                                    </p:anim>
                                    <p:anim calcmode="lin" valueType="num">
                                      <p:cBhvr>
                                        <p:cTn id="28" dur="500" fill="hold"/>
                                        <p:tgtEl>
                                          <p:spTgt spid="26634"/>
                                        </p:tgtEl>
                                        <p:attrNameLst>
                                          <p:attrName>ppt_h</p:attrName>
                                        </p:attrNameLst>
                                      </p:cBhvr>
                                      <p:tavLst>
                                        <p:tav tm="0">
                                          <p:val>
                                            <p:fltVal val="0.000000"/>
                                          </p:val>
                                        </p:tav>
                                        <p:tav tm="100000">
                                          <p:val>
                                            <p:strVal val="#ppt_h"/>
                                          </p:val>
                                        </p:tav>
                                      </p:tavLst>
                                    </p:anim>
                                    <p:anim calcmode="lin" valueType="num">
                                      <p:cBhvr>
                                        <p:cTn id="29" dur="500" fill="hold"/>
                                        <p:tgtEl>
                                          <p:spTgt spid="26634"/>
                                        </p:tgtEl>
                                        <p:attrNameLst>
                                          <p:attrName>style.rotation</p:attrName>
                                        </p:attrNameLst>
                                      </p:cBhvr>
                                      <p:tavLst>
                                        <p:tav tm="0">
                                          <p:val>
                                            <p:fltVal val="90.000000"/>
                                          </p:val>
                                        </p:tav>
                                        <p:tav tm="100000">
                                          <p:val>
                                            <p:fltVal val="0.000000"/>
                                          </p:val>
                                        </p:tav>
                                      </p:tavLst>
                                    </p:anim>
                                    <p:animEffect transition="in" filter="fade">
                                      <p:cBhvr>
                                        <p:cTn id="30" dur="500"/>
                                        <p:tgtEl>
                                          <p:spTgt spid="26634"/>
                                        </p:tgtEl>
                                      </p:cBhvr>
                                    </p:animEffect>
                                  </p:childTnLst>
                                </p:cTn>
                              </p:par>
                            </p:childTnLst>
                          </p:cTn>
                        </p:par>
                        <p:par>
                          <p:cTn id="31" fill="hold">
                            <p:stCondLst>
                              <p:cond delay="2560"/>
                            </p:stCondLst>
                            <p:childTnLst>
                              <p:par>
                                <p:cTn id="32" presetID="2" presetClass="entr" presetSubtype="2" fill="hold" grpId="0" nodeType="afterEffect">
                                  <p:stCondLst>
                                    <p:cond delay="0"/>
                                  </p:stCondLst>
                                  <p:childTnLst>
                                    <p:set>
                                      <p:cBhvr>
                                        <p:cTn id="33" dur="1" fill="hold">
                                          <p:stCondLst>
                                            <p:cond delay="0"/>
                                          </p:stCondLst>
                                        </p:cTn>
                                        <p:tgtEl>
                                          <p:spTgt spid="26638"/>
                                        </p:tgtEl>
                                        <p:attrNameLst>
                                          <p:attrName>style.visibility</p:attrName>
                                        </p:attrNameLst>
                                      </p:cBhvr>
                                      <p:to>
                                        <p:strVal val="visible"/>
                                      </p:to>
                                    </p:set>
                                    <p:anim calcmode="lin" valueType="num">
                                      <p:cBhvr additive="base">
                                        <p:cTn id="34" dur="500" fill="hold"/>
                                        <p:tgtEl>
                                          <p:spTgt spid="26638"/>
                                        </p:tgtEl>
                                        <p:attrNameLst>
                                          <p:attrName>ppt_x</p:attrName>
                                        </p:attrNameLst>
                                      </p:cBhvr>
                                      <p:tavLst>
                                        <p:tav tm="0">
                                          <p:val>
                                            <p:strVal val="1+#ppt_w/2"/>
                                          </p:val>
                                        </p:tav>
                                        <p:tav tm="100000">
                                          <p:val>
                                            <p:strVal val="#ppt_x"/>
                                          </p:val>
                                        </p:tav>
                                      </p:tavLst>
                                    </p:anim>
                                    <p:anim calcmode="lin" valueType="num">
                                      <p:cBhvr additive="base">
                                        <p:cTn id="35" dur="500" fill="hold"/>
                                        <p:tgtEl>
                                          <p:spTgt spid="26638"/>
                                        </p:tgtEl>
                                        <p:attrNameLst>
                                          <p:attrName>ppt_y</p:attrName>
                                        </p:attrNameLst>
                                      </p:cBhvr>
                                      <p:tavLst>
                                        <p:tav tm="0">
                                          <p:val>
                                            <p:strVal val="#ppt_y"/>
                                          </p:val>
                                        </p:tav>
                                        <p:tav tm="100000">
                                          <p:val>
                                            <p:strVal val="#ppt_y"/>
                                          </p:val>
                                        </p:tav>
                                      </p:tavLst>
                                    </p:anim>
                                  </p:childTnLst>
                                </p:cTn>
                              </p:par>
                            </p:childTnLst>
                          </p:cTn>
                        </p:par>
                        <p:par>
                          <p:cTn id="36" fill="hold">
                            <p:stCondLst>
                              <p:cond delay="3060"/>
                            </p:stCondLst>
                            <p:childTnLst>
                              <p:par>
                                <p:cTn id="37" presetID="22" presetClass="entr" presetSubtype="2" fill="hold" nodeType="afterEffect">
                                  <p:stCondLst>
                                    <p:cond delay="0"/>
                                  </p:stCondLst>
                                  <p:childTnLst>
                                    <p:set>
                                      <p:cBhvr>
                                        <p:cTn id="38" dur="1" fill="hold">
                                          <p:stCondLst>
                                            <p:cond delay="0"/>
                                          </p:stCondLst>
                                        </p:cTn>
                                        <p:tgtEl>
                                          <p:spTgt spid="26629"/>
                                        </p:tgtEl>
                                        <p:attrNameLst>
                                          <p:attrName>style.visibility</p:attrName>
                                        </p:attrNameLst>
                                      </p:cBhvr>
                                      <p:to>
                                        <p:strVal val="visible"/>
                                      </p:to>
                                    </p:set>
                                    <p:animEffect transition="in" filter="wipe(right)">
                                      <p:cBhvr>
                                        <p:cTn id="39" dur="500"/>
                                        <p:tgtEl>
                                          <p:spTgt spid="26629"/>
                                        </p:tgtEl>
                                      </p:cBhvr>
                                    </p:animEffect>
                                  </p:childTnLst>
                                </p:cTn>
                              </p:par>
                            </p:childTnLst>
                          </p:cTn>
                        </p:par>
                        <p:par>
                          <p:cTn id="40" fill="hold">
                            <p:stCondLst>
                              <p:cond delay="3560"/>
                            </p:stCondLst>
                            <p:childTnLst>
                              <p:par>
                                <p:cTn id="41" presetID="31" presetClass="entr" presetSubtype="0" fill="hold" grpId="0" nodeType="afterEffect">
                                  <p:stCondLst>
                                    <p:cond delay="0"/>
                                  </p:stCondLst>
                                  <p:childTnLst>
                                    <p:set>
                                      <p:cBhvr>
                                        <p:cTn id="42" dur="1" fill="hold">
                                          <p:stCondLst>
                                            <p:cond delay="0"/>
                                          </p:stCondLst>
                                        </p:cTn>
                                        <p:tgtEl>
                                          <p:spTgt spid="26639"/>
                                        </p:tgtEl>
                                        <p:attrNameLst>
                                          <p:attrName>style.visibility</p:attrName>
                                        </p:attrNameLst>
                                      </p:cBhvr>
                                      <p:to>
                                        <p:strVal val="visible"/>
                                      </p:to>
                                    </p:set>
                                    <p:anim calcmode="lin" valueType="num">
                                      <p:cBhvr>
                                        <p:cTn id="43" dur="400" fill="hold"/>
                                        <p:tgtEl>
                                          <p:spTgt spid="26639"/>
                                        </p:tgtEl>
                                        <p:attrNameLst>
                                          <p:attrName>ppt_w</p:attrName>
                                        </p:attrNameLst>
                                      </p:cBhvr>
                                      <p:tavLst>
                                        <p:tav tm="0">
                                          <p:val>
                                            <p:fltVal val="0.000000"/>
                                          </p:val>
                                        </p:tav>
                                        <p:tav tm="100000">
                                          <p:val>
                                            <p:strVal val="#ppt_w"/>
                                          </p:val>
                                        </p:tav>
                                      </p:tavLst>
                                    </p:anim>
                                    <p:anim calcmode="lin" valueType="num">
                                      <p:cBhvr>
                                        <p:cTn id="44" dur="400" fill="hold"/>
                                        <p:tgtEl>
                                          <p:spTgt spid="26639"/>
                                        </p:tgtEl>
                                        <p:attrNameLst>
                                          <p:attrName>ppt_h</p:attrName>
                                        </p:attrNameLst>
                                      </p:cBhvr>
                                      <p:tavLst>
                                        <p:tav tm="0">
                                          <p:val>
                                            <p:fltVal val="0.000000"/>
                                          </p:val>
                                        </p:tav>
                                        <p:tav tm="100000">
                                          <p:val>
                                            <p:strVal val="#ppt_h"/>
                                          </p:val>
                                        </p:tav>
                                      </p:tavLst>
                                    </p:anim>
                                    <p:anim calcmode="lin" valueType="num">
                                      <p:cBhvr>
                                        <p:cTn id="45" dur="400" fill="hold"/>
                                        <p:tgtEl>
                                          <p:spTgt spid="26639"/>
                                        </p:tgtEl>
                                        <p:attrNameLst>
                                          <p:attrName>style.rotation</p:attrName>
                                        </p:attrNameLst>
                                      </p:cBhvr>
                                      <p:tavLst>
                                        <p:tav tm="0">
                                          <p:val>
                                            <p:fltVal val="90.000000"/>
                                          </p:val>
                                        </p:tav>
                                        <p:tav tm="100000">
                                          <p:val>
                                            <p:fltVal val="0.000000"/>
                                          </p:val>
                                        </p:tav>
                                      </p:tavLst>
                                    </p:anim>
                                    <p:animEffect transition="in" filter="fade">
                                      <p:cBhvr>
                                        <p:cTn id="46" dur="400"/>
                                        <p:tgtEl>
                                          <p:spTgt spid="26639"/>
                                        </p:tgtEl>
                                      </p:cBhvr>
                                    </p:animEffect>
                                  </p:childTnLst>
                                </p:cTn>
                              </p:par>
                            </p:childTnLst>
                          </p:cTn>
                        </p:par>
                        <p:par>
                          <p:cTn id="47" fill="hold">
                            <p:stCondLst>
                              <p:cond delay="4060"/>
                            </p:stCondLst>
                            <p:childTnLst>
                              <p:par>
                                <p:cTn id="48" presetID="2" presetClass="entr" presetSubtype="8" fill="hold" grpId="0" nodeType="afterEffect">
                                  <p:stCondLst>
                                    <p:cond delay="0"/>
                                  </p:stCondLst>
                                  <p:childTnLst>
                                    <p:set>
                                      <p:cBhvr>
                                        <p:cTn id="49" dur="1" fill="hold">
                                          <p:stCondLst>
                                            <p:cond delay="0"/>
                                          </p:stCondLst>
                                        </p:cTn>
                                        <p:tgtEl>
                                          <p:spTgt spid="26637"/>
                                        </p:tgtEl>
                                        <p:attrNameLst>
                                          <p:attrName>style.visibility</p:attrName>
                                        </p:attrNameLst>
                                      </p:cBhvr>
                                      <p:to>
                                        <p:strVal val="visible"/>
                                      </p:to>
                                    </p:set>
                                    <p:anim calcmode="lin" valueType="num">
                                      <p:cBhvr additive="base">
                                        <p:cTn id="50" dur="500" fill="hold"/>
                                        <p:tgtEl>
                                          <p:spTgt spid="26637"/>
                                        </p:tgtEl>
                                        <p:attrNameLst>
                                          <p:attrName>ppt_x</p:attrName>
                                        </p:attrNameLst>
                                      </p:cBhvr>
                                      <p:tavLst>
                                        <p:tav tm="0">
                                          <p:val>
                                            <p:strVal val="0-#ppt_w/2"/>
                                          </p:val>
                                        </p:tav>
                                        <p:tav tm="100000">
                                          <p:val>
                                            <p:strVal val="#ppt_x"/>
                                          </p:val>
                                        </p:tav>
                                      </p:tavLst>
                                    </p:anim>
                                    <p:anim calcmode="lin" valueType="num">
                                      <p:cBhvr additive="base">
                                        <p:cTn id="51" dur="500" fill="hold"/>
                                        <p:tgtEl>
                                          <p:spTgt spid="26637"/>
                                        </p:tgtEl>
                                        <p:attrNameLst>
                                          <p:attrName>ppt_y</p:attrName>
                                        </p:attrNameLst>
                                      </p:cBhvr>
                                      <p:tavLst>
                                        <p:tav tm="0">
                                          <p:val>
                                            <p:strVal val="#ppt_y"/>
                                          </p:val>
                                        </p:tav>
                                        <p:tav tm="100000">
                                          <p:val>
                                            <p:strVal val="#ppt_y"/>
                                          </p:val>
                                        </p:tav>
                                      </p:tavLst>
                                    </p:anim>
                                  </p:childTnLst>
                                </p:cTn>
                              </p:par>
                            </p:childTnLst>
                          </p:cTn>
                        </p:par>
                        <p:par>
                          <p:cTn id="52" fill="hold">
                            <p:stCondLst>
                              <p:cond delay="4560"/>
                            </p:stCondLst>
                            <p:childTnLst>
                              <p:par>
                                <p:cTn id="53" presetID="22" presetClass="entr" presetSubtype="8" fill="hold" nodeType="afterEffect">
                                  <p:stCondLst>
                                    <p:cond delay="0"/>
                                  </p:stCondLst>
                                  <p:childTnLst>
                                    <p:set>
                                      <p:cBhvr>
                                        <p:cTn id="54" dur="1" fill="hold">
                                          <p:stCondLst>
                                            <p:cond delay="0"/>
                                          </p:stCondLst>
                                        </p:cTn>
                                        <p:tgtEl>
                                          <p:spTgt spid="26630"/>
                                        </p:tgtEl>
                                        <p:attrNameLst>
                                          <p:attrName>style.visibility</p:attrName>
                                        </p:attrNameLst>
                                      </p:cBhvr>
                                      <p:to>
                                        <p:strVal val="visible"/>
                                      </p:to>
                                    </p:set>
                                    <p:animEffect transition="in" filter="wipe(left)">
                                      <p:cBhvr>
                                        <p:cTn id="55" dur="500"/>
                                        <p:tgtEl>
                                          <p:spTgt spid="26630"/>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26640"/>
                                        </p:tgtEl>
                                        <p:attrNameLst>
                                          <p:attrName>style.visibility</p:attrName>
                                        </p:attrNameLst>
                                      </p:cBhvr>
                                      <p:to>
                                        <p:strVal val="visible"/>
                                      </p:to>
                                    </p:set>
                                    <p:anim calcmode="lin" valueType="num">
                                      <p:cBhvr>
                                        <p:cTn id="58" dur="400" fill="hold"/>
                                        <p:tgtEl>
                                          <p:spTgt spid="26640"/>
                                        </p:tgtEl>
                                        <p:attrNameLst>
                                          <p:attrName>ppt_w</p:attrName>
                                        </p:attrNameLst>
                                      </p:cBhvr>
                                      <p:tavLst>
                                        <p:tav tm="0">
                                          <p:val>
                                            <p:fltVal val="0.000000"/>
                                          </p:val>
                                        </p:tav>
                                        <p:tav tm="100000">
                                          <p:val>
                                            <p:strVal val="#ppt_w"/>
                                          </p:val>
                                        </p:tav>
                                      </p:tavLst>
                                    </p:anim>
                                    <p:anim calcmode="lin" valueType="num">
                                      <p:cBhvr>
                                        <p:cTn id="59" dur="400" fill="hold"/>
                                        <p:tgtEl>
                                          <p:spTgt spid="26640"/>
                                        </p:tgtEl>
                                        <p:attrNameLst>
                                          <p:attrName>ppt_h</p:attrName>
                                        </p:attrNameLst>
                                      </p:cBhvr>
                                      <p:tavLst>
                                        <p:tav tm="0">
                                          <p:val>
                                            <p:fltVal val="0.000000"/>
                                          </p:val>
                                        </p:tav>
                                        <p:tav tm="100000">
                                          <p:val>
                                            <p:strVal val="#ppt_h"/>
                                          </p:val>
                                        </p:tav>
                                      </p:tavLst>
                                    </p:anim>
                                    <p:anim calcmode="lin" valueType="num">
                                      <p:cBhvr>
                                        <p:cTn id="60" dur="400" fill="hold"/>
                                        <p:tgtEl>
                                          <p:spTgt spid="26640"/>
                                        </p:tgtEl>
                                        <p:attrNameLst>
                                          <p:attrName>style.rotation</p:attrName>
                                        </p:attrNameLst>
                                      </p:cBhvr>
                                      <p:tavLst>
                                        <p:tav tm="0">
                                          <p:val>
                                            <p:fltVal val="90.000000"/>
                                          </p:val>
                                        </p:tav>
                                        <p:tav tm="100000">
                                          <p:val>
                                            <p:fltVal val="0.000000"/>
                                          </p:val>
                                        </p:tav>
                                      </p:tavLst>
                                    </p:anim>
                                    <p:animEffect transition="in" filter="fade">
                                      <p:cBhvr>
                                        <p:cTn id="61" dur="4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34" grpId="0"/>
      <p:bldP spid="26637" grpId="0" bldLvl="0" animBg="1"/>
      <p:bldP spid="26638" grpId="0" bldLvl="0" animBg="1"/>
      <p:bldP spid="26639" grpId="0"/>
      <p:bldP spid="266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82" name="椭圆 13"/>
          <p:cNvSpPr/>
          <p:nvPr/>
        </p:nvSpPr>
        <p:spPr>
          <a:xfrm>
            <a:off x="1766888" y="3008313"/>
            <a:ext cx="1387475" cy="1385887"/>
          </a:xfrm>
          <a:prstGeom prst="ellipse">
            <a:avLst/>
          </a:prstGeom>
          <a:solidFill>
            <a:schemeClr val="bg1"/>
          </a:solidFill>
          <a:ln w="25400" cap="flat" cmpd="sng">
            <a:solidFill>
              <a:srgbClr val="FFFFEB"/>
            </a:solidFill>
            <a:prstDash val="solid"/>
            <a:headEnd type="none" w="med" len="med"/>
            <a:tailEnd type="none" w="med" len="med"/>
          </a:ln>
        </p:spPr>
        <p:txBody>
          <a:bodyPr lIns="72574" tIns="36287" rIns="72574" bIns="36287"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a:spcBef>
                <a:spcPct val="0"/>
              </a:spcBef>
              <a:buFont typeface="Arial" panose="020B0604020202020204" pitchFamily="34" charset="0"/>
              <a:buNone/>
            </a:pPr>
            <a:r>
              <a:rPr lang="zh-CN" altLang="en-US" sz="1800" b="1" dirty="0">
                <a:solidFill>
                  <a:srgbClr val="FFFFFF"/>
                </a:solidFill>
                <a:latin typeface="Times New Roman" panose="02020603050405020304" charset="0"/>
                <a:ea typeface="宋体" panose="02010600030101010101" pitchFamily="2" charset="-122"/>
                <a:sym typeface="宋体" panose="02010600030101010101" pitchFamily="2" charset="-122"/>
              </a:rPr>
              <a:t>试切法</a:t>
            </a:r>
            <a:endParaRPr lang="zh-CN" altLang="en-US" sz="1800" b="1" dirty="0">
              <a:solidFill>
                <a:srgbClr val="FFFFFF"/>
              </a:solidFill>
              <a:latin typeface="Times New Roman" panose="02020603050405020304" charset="0"/>
              <a:ea typeface="宋体" panose="02010600030101010101" pitchFamily="2" charset="-122"/>
              <a:sym typeface="宋体" panose="02010600030101010101" pitchFamily="2" charset="-122"/>
            </a:endParaRPr>
          </a:p>
        </p:txBody>
      </p:sp>
      <p:sp>
        <p:nvSpPr>
          <p:cNvPr id="32770" name="TextBox 76"/>
          <p:cNvSpPr txBox="1"/>
          <p:nvPr/>
        </p:nvSpPr>
        <p:spPr>
          <a:xfrm>
            <a:off x="1185863" y="171450"/>
            <a:ext cx="1300480" cy="4298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200" dirty="0">
                <a:solidFill>
                  <a:srgbClr val="333333"/>
                </a:solidFill>
                <a:latin typeface="微软雅黑" panose="020B0503020204020204" pitchFamily="34" charset="-122"/>
              </a:rPr>
              <a:t>对刀方法</a:t>
            </a:r>
            <a:endParaRPr lang="zh-CN" altLang="en-US" sz="2200" dirty="0">
              <a:solidFill>
                <a:srgbClr val="333333"/>
              </a:solidFill>
              <a:latin typeface="微软雅黑" panose="020B0503020204020204" pitchFamily="34" charset="-122"/>
            </a:endParaRPr>
          </a:p>
        </p:txBody>
      </p:sp>
      <p:sp>
        <p:nvSpPr>
          <p:cNvPr id="32771" name="Freeform 40"/>
          <p:cNvSpPr>
            <a:spLocks noEditPoints="1"/>
          </p:cNvSpPr>
          <p:nvPr/>
        </p:nvSpPr>
        <p:spPr>
          <a:xfrm>
            <a:off x="554038" y="227013"/>
            <a:ext cx="265112" cy="393700"/>
          </a:xfrm>
          <a:custGeom>
            <a:avLst/>
            <a:gdLst/>
            <a:ahLst/>
            <a:cxnLst>
              <a:cxn ang="0">
                <a:pos x="79213" y="375784"/>
              </a:cxn>
              <a:cxn ang="0">
                <a:pos x="252291" y="375784"/>
              </a:cxn>
              <a:cxn ang="0">
                <a:pos x="261449" y="384972"/>
              </a:cxn>
              <a:cxn ang="0">
                <a:pos x="252291" y="393700"/>
              </a:cxn>
              <a:cxn ang="0">
                <a:pos x="79213" y="393700"/>
              </a:cxn>
              <a:cxn ang="0">
                <a:pos x="70056" y="384972"/>
              </a:cxn>
              <a:cxn ang="0">
                <a:pos x="79213" y="375784"/>
              </a:cxn>
              <a:cxn ang="0">
                <a:pos x="82876" y="290337"/>
              </a:cxn>
              <a:cxn ang="0">
                <a:pos x="178115" y="133224"/>
              </a:cxn>
              <a:cxn ang="0">
                <a:pos x="211540" y="153437"/>
              </a:cxn>
              <a:cxn ang="0">
                <a:pos x="116759" y="310550"/>
              </a:cxn>
              <a:cxn ang="0">
                <a:pos x="82876" y="290337"/>
              </a:cxn>
              <a:cxn ang="0">
                <a:pos x="16026" y="249451"/>
              </a:cxn>
              <a:cxn ang="0">
                <a:pos x="111265" y="92338"/>
              </a:cxn>
              <a:cxn ang="0">
                <a:pos x="144690" y="112551"/>
              </a:cxn>
              <a:cxn ang="0">
                <a:pos x="49451" y="269664"/>
              </a:cxn>
              <a:cxn ang="0">
                <a:pos x="16026" y="249451"/>
              </a:cxn>
              <a:cxn ang="0">
                <a:pos x="916" y="376702"/>
              </a:cxn>
              <a:cxn ang="0">
                <a:pos x="10073" y="298606"/>
              </a:cxn>
              <a:cxn ang="0">
                <a:pos x="75550" y="338113"/>
              </a:cxn>
              <a:cxn ang="0">
                <a:pos x="10989" y="382675"/>
              </a:cxn>
              <a:cxn ang="0">
                <a:pos x="916" y="376702"/>
              </a:cxn>
              <a:cxn ang="0">
                <a:pos x="136906" y="48696"/>
              </a:cxn>
              <a:cxn ang="0">
                <a:pos x="123169" y="71665"/>
              </a:cxn>
              <a:cxn ang="0">
                <a:pos x="223445" y="132765"/>
              </a:cxn>
              <a:cxn ang="0">
                <a:pos x="237639" y="109795"/>
              </a:cxn>
              <a:cxn ang="0">
                <a:pos x="136906" y="48696"/>
              </a:cxn>
              <a:cxn ang="0">
                <a:pos x="158426" y="13782"/>
              </a:cxn>
              <a:cxn ang="0">
                <a:pos x="188646" y="6432"/>
              </a:cxn>
              <a:cxn ang="0">
                <a:pos x="251376" y="44561"/>
              </a:cxn>
              <a:cxn ang="0">
                <a:pos x="259160" y="74881"/>
              </a:cxn>
              <a:cxn ang="0">
                <a:pos x="250460" y="89122"/>
              </a:cxn>
              <a:cxn ang="0">
                <a:pos x="149726" y="28023"/>
              </a:cxn>
              <a:cxn ang="0">
                <a:pos x="158426" y="13782"/>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alpha val="100000"/>
            </a:schemeClr>
          </a:solidFill>
          <a:ln w="9525">
            <a:noFill/>
          </a:ln>
        </p:spPr>
        <p:txBody>
          <a:bodyPr/>
          <a:p>
            <a:endParaRPr lang="zh-CN" altLang="en-US"/>
          </a:p>
        </p:txBody>
      </p:sp>
      <p:cxnSp>
        <p:nvCxnSpPr>
          <p:cNvPr id="32772" name="直接连接符 46"/>
          <p:cNvCxnSpPr/>
          <p:nvPr/>
        </p:nvCxnSpPr>
        <p:spPr>
          <a:xfrm flipH="1">
            <a:off x="985838" y="615950"/>
            <a:ext cx="9899650" cy="0"/>
          </a:xfrm>
          <a:prstGeom prst="line">
            <a:avLst/>
          </a:prstGeom>
          <a:ln w="9525" cap="flat" cmpd="sng">
            <a:solidFill>
              <a:schemeClr val="tx2"/>
            </a:solidFill>
            <a:prstDash val="solid"/>
            <a:headEnd type="none" w="med" len="med"/>
            <a:tailEnd type="none" w="med" len="med"/>
          </a:ln>
        </p:spPr>
      </p:cxnSp>
      <p:sp>
        <p:nvSpPr>
          <p:cNvPr id="32773" name="Freeform 6"/>
          <p:cNvSpPr/>
          <p:nvPr/>
        </p:nvSpPr>
        <p:spPr>
          <a:xfrm>
            <a:off x="985838" y="2951163"/>
            <a:ext cx="9972675" cy="1593850"/>
          </a:xfrm>
          <a:custGeom>
            <a:avLst/>
            <a:gdLst/>
            <a:ahLst/>
            <a:cxnLst>
              <a:cxn ang="0">
                <a:pos x="3857293" y="0"/>
              </a:cxn>
              <a:cxn ang="0">
                <a:pos x="4653426" y="796925"/>
              </a:cxn>
              <a:cxn ang="0">
                <a:pos x="4653426" y="803899"/>
              </a:cxn>
              <a:cxn ang="0">
                <a:pos x="5523720" y="803899"/>
              </a:cxn>
              <a:cxn ang="0">
                <a:pos x="5523720" y="930697"/>
              </a:cxn>
              <a:cxn ang="0">
                <a:pos x="6180403" y="1467052"/>
              </a:cxn>
              <a:cxn ang="0">
                <a:pos x="6836452" y="930697"/>
              </a:cxn>
              <a:cxn ang="0">
                <a:pos x="6836452" y="803899"/>
              </a:cxn>
              <a:cxn ang="0">
                <a:pos x="7735270" y="803899"/>
              </a:cxn>
              <a:cxn ang="0">
                <a:pos x="7735270" y="796925"/>
              </a:cxn>
              <a:cxn ang="0">
                <a:pos x="8532036" y="0"/>
              </a:cxn>
              <a:cxn ang="0">
                <a:pos x="9328803" y="796925"/>
              </a:cxn>
              <a:cxn ang="0">
                <a:pos x="9328803" y="803899"/>
              </a:cxn>
              <a:cxn ang="0">
                <a:pos x="9972675" y="803899"/>
              </a:cxn>
              <a:cxn ang="0">
                <a:pos x="9972675" y="930697"/>
              </a:cxn>
              <a:cxn ang="0">
                <a:pos x="9202030" y="930697"/>
              </a:cxn>
              <a:cxn ang="0">
                <a:pos x="9202030" y="803899"/>
              </a:cxn>
              <a:cxn ang="0">
                <a:pos x="9202030" y="796925"/>
              </a:cxn>
              <a:cxn ang="0">
                <a:pos x="8532036" y="126798"/>
              </a:cxn>
              <a:cxn ang="0">
                <a:pos x="7862043" y="796925"/>
              </a:cxn>
              <a:cxn ang="0">
                <a:pos x="7862043" y="803899"/>
              </a:cxn>
              <a:cxn ang="0">
                <a:pos x="7862043" y="930697"/>
              </a:cxn>
              <a:cxn ang="0">
                <a:pos x="6965760" y="930697"/>
              </a:cxn>
              <a:cxn ang="0">
                <a:pos x="6180403" y="1593850"/>
              </a:cxn>
              <a:cxn ang="0">
                <a:pos x="5395046" y="930697"/>
              </a:cxn>
              <a:cxn ang="0">
                <a:pos x="4526653" y="930697"/>
              </a:cxn>
              <a:cxn ang="0">
                <a:pos x="4526653" y="800095"/>
              </a:cxn>
              <a:cxn ang="0">
                <a:pos x="4526653" y="796925"/>
              </a:cxn>
              <a:cxn ang="0">
                <a:pos x="3857293" y="126798"/>
              </a:cxn>
              <a:cxn ang="0">
                <a:pos x="3187300" y="796925"/>
              </a:cxn>
              <a:cxn ang="0">
                <a:pos x="3187300" y="800729"/>
              </a:cxn>
              <a:cxn ang="0">
                <a:pos x="3187300" y="930697"/>
              </a:cxn>
              <a:cxn ang="0">
                <a:pos x="2271367" y="930697"/>
              </a:cxn>
              <a:cxn ang="0">
                <a:pos x="1486011" y="1593850"/>
              </a:cxn>
              <a:cxn ang="0">
                <a:pos x="700653" y="930697"/>
              </a:cxn>
              <a:cxn ang="0">
                <a:pos x="0" y="930697"/>
              </a:cxn>
              <a:cxn ang="0">
                <a:pos x="0" y="803899"/>
              </a:cxn>
              <a:cxn ang="0">
                <a:pos x="829328" y="803899"/>
              </a:cxn>
              <a:cxn ang="0">
                <a:pos x="829328" y="930697"/>
              </a:cxn>
              <a:cxn ang="0">
                <a:pos x="1486011" y="1467052"/>
              </a:cxn>
              <a:cxn ang="0">
                <a:pos x="2142058" y="930697"/>
              </a:cxn>
              <a:cxn ang="0">
                <a:pos x="2142058" y="803899"/>
              </a:cxn>
              <a:cxn ang="0">
                <a:pos x="3060527" y="803899"/>
              </a:cxn>
              <a:cxn ang="0">
                <a:pos x="3060527" y="796925"/>
              </a:cxn>
              <a:cxn ang="0">
                <a:pos x="3857293" y="0"/>
              </a:cxn>
            </a:cxnLst>
            <a:pathLst>
              <a:path w="9972375" h="1593851">
                <a:moveTo>
                  <a:pt x="3857177" y="0"/>
                </a:moveTo>
                <a:cubicBezTo>
                  <a:pt x="4297065" y="0"/>
                  <a:pt x="4653286" y="356937"/>
                  <a:pt x="4653286" y="796926"/>
                </a:cubicBezTo>
                <a:lnTo>
                  <a:pt x="4653286" y="803900"/>
                </a:lnTo>
                <a:lnTo>
                  <a:pt x="5523554" y="803900"/>
                </a:lnTo>
                <a:lnTo>
                  <a:pt x="5523554" y="930698"/>
                </a:lnTo>
                <a:cubicBezTo>
                  <a:pt x="5585671" y="1236281"/>
                  <a:pt x="5855689" y="1467053"/>
                  <a:pt x="6180217" y="1467053"/>
                </a:cubicBezTo>
                <a:cubicBezTo>
                  <a:pt x="6504111" y="1467053"/>
                  <a:pt x="6774129" y="1236281"/>
                  <a:pt x="6836246" y="930698"/>
                </a:cubicBezTo>
                <a:lnTo>
                  <a:pt x="6836246" y="803900"/>
                </a:lnTo>
                <a:lnTo>
                  <a:pt x="7735037" y="803900"/>
                </a:lnTo>
                <a:lnTo>
                  <a:pt x="7735037" y="796926"/>
                </a:lnTo>
                <a:cubicBezTo>
                  <a:pt x="7735037" y="356937"/>
                  <a:pt x="8091891" y="0"/>
                  <a:pt x="8531779" y="0"/>
                </a:cubicBezTo>
                <a:cubicBezTo>
                  <a:pt x="8971667" y="0"/>
                  <a:pt x="9328522" y="356937"/>
                  <a:pt x="9328522" y="796926"/>
                </a:cubicBezTo>
                <a:lnTo>
                  <a:pt x="9328522" y="803900"/>
                </a:lnTo>
                <a:lnTo>
                  <a:pt x="9972375" y="803900"/>
                </a:lnTo>
                <a:lnTo>
                  <a:pt x="9972375" y="930698"/>
                </a:lnTo>
                <a:lnTo>
                  <a:pt x="9201753" y="930698"/>
                </a:lnTo>
                <a:lnTo>
                  <a:pt x="9201753" y="803900"/>
                </a:lnTo>
                <a:lnTo>
                  <a:pt x="9201753" y="796926"/>
                </a:lnTo>
                <a:cubicBezTo>
                  <a:pt x="9201753" y="426675"/>
                  <a:pt x="8901944" y="126798"/>
                  <a:pt x="8531779" y="126798"/>
                </a:cubicBezTo>
                <a:cubicBezTo>
                  <a:pt x="8162248" y="126798"/>
                  <a:pt x="7861806" y="426675"/>
                  <a:pt x="7861806" y="796926"/>
                </a:cubicBezTo>
                <a:lnTo>
                  <a:pt x="7861806" y="803900"/>
                </a:lnTo>
                <a:lnTo>
                  <a:pt x="7861806" y="930698"/>
                </a:lnTo>
                <a:lnTo>
                  <a:pt x="6965550" y="930698"/>
                </a:lnTo>
                <a:cubicBezTo>
                  <a:pt x="6901532" y="1306654"/>
                  <a:pt x="6574468" y="1593851"/>
                  <a:pt x="6180217" y="1593851"/>
                </a:cubicBezTo>
                <a:cubicBezTo>
                  <a:pt x="5785332" y="1593851"/>
                  <a:pt x="5458268" y="1306654"/>
                  <a:pt x="5394884" y="930698"/>
                </a:cubicBezTo>
                <a:lnTo>
                  <a:pt x="4526517" y="930698"/>
                </a:lnTo>
                <a:lnTo>
                  <a:pt x="4526517" y="800096"/>
                </a:lnTo>
                <a:lnTo>
                  <a:pt x="4526517" y="796926"/>
                </a:lnTo>
                <a:cubicBezTo>
                  <a:pt x="4526517" y="426675"/>
                  <a:pt x="4226709" y="126798"/>
                  <a:pt x="3857177" y="126798"/>
                </a:cubicBezTo>
                <a:cubicBezTo>
                  <a:pt x="3487012" y="126798"/>
                  <a:pt x="3187204" y="426675"/>
                  <a:pt x="3187204" y="796926"/>
                </a:cubicBezTo>
                <a:lnTo>
                  <a:pt x="3187204" y="800730"/>
                </a:lnTo>
                <a:lnTo>
                  <a:pt x="3187204" y="930698"/>
                </a:lnTo>
                <a:lnTo>
                  <a:pt x="2271299" y="930698"/>
                </a:lnTo>
                <a:cubicBezTo>
                  <a:pt x="2207280" y="1306654"/>
                  <a:pt x="1880217" y="1593851"/>
                  <a:pt x="1485966" y="1593851"/>
                </a:cubicBezTo>
                <a:cubicBezTo>
                  <a:pt x="1091080" y="1593851"/>
                  <a:pt x="764017" y="1306654"/>
                  <a:pt x="700632" y="930698"/>
                </a:cubicBezTo>
                <a:lnTo>
                  <a:pt x="0" y="930698"/>
                </a:lnTo>
                <a:lnTo>
                  <a:pt x="0" y="803900"/>
                </a:lnTo>
                <a:lnTo>
                  <a:pt x="829303" y="803900"/>
                </a:lnTo>
                <a:lnTo>
                  <a:pt x="829303" y="930698"/>
                </a:lnTo>
                <a:cubicBezTo>
                  <a:pt x="891419" y="1236281"/>
                  <a:pt x="1161437" y="1467053"/>
                  <a:pt x="1485966" y="1467053"/>
                </a:cubicBezTo>
                <a:cubicBezTo>
                  <a:pt x="1809860" y="1467053"/>
                  <a:pt x="2079878" y="1236281"/>
                  <a:pt x="2141994" y="930698"/>
                </a:cubicBezTo>
                <a:lnTo>
                  <a:pt x="2141994" y="803900"/>
                </a:lnTo>
                <a:lnTo>
                  <a:pt x="3060435" y="803900"/>
                </a:lnTo>
                <a:lnTo>
                  <a:pt x="3060435" y="796926"/>
                </a:lnTo>
                <a:cubicBezTo>
                  <a:pt x="3060435" y="356937"/>
                  <a:pt x="3417289" y="0"/>
                  <a:pt x="3857177" y="0"/>
                </a:cubicBezTo>
                <a:close/>
              </a:path>
            </a:pathLst>
          </a:custGeom>
          <a:solidFill>
            <a:schemeClr val="bg1">
              <a:alpha val="100000"/>
            </a:schemeClr>
          </a:solidFill>
          <a:ln w="9525">
            <a:noFill/>
          </a:ln>
        </p:spPr>
        <p:txBody>
          <a:bodyPr/>
          <a:p>
            <a:endParaRPr lang="zh-CN" altLang="en-US"/>
          </a:p>
        </p:txBody>
      </p:sp>
      <p:grpSp>
        <p:nvGrpSpPr>
          <p:cNvPr id="32774" name="Group 6"/>
          <p:cNvGrpSpPr/>
          <p:nvPr/>
        </p:nvGrpSpPr>
        <p:grpSpPr>
          <a:xfrm>
            <a:off x="629285" y="4592955"/>
            <a:ext cx="3847465" cy="2083434"/>
            <a:chOff x="-42762" y="0"/>
            <a:chExt cx="1981989" cy="1617559"/>
          </a:xfrm>
        </p:grpSpPr>
        <p:sp>
          <p:nvSpPr>
            <p:cNvPr id="31767" name="Line 58"/>
            <p:cNvSpPr/>
            <p:nvPr/>
          </p:nvSpPr>
          <p:spPr>
            <a:xfrm>
              <a:off x="913407" y="0"/>
              <a:ext cx="783" cy="259322"/>
            </a:xfrm>
            <a:prstGeom prst="line">
              <a:avLst/>
            </a:prstGeom>
            <a:ln w="19050" cap="flat" cmpd="sng">
              <a:solidFill>
                <a:srgbClr val="9B827D"/>
              </a:solidFill>
              <a:prstDash val="solid"/>
              <a:headEnd type="none" w="med" len="med"/>
              <a:tailEnd type="none" w="med" len="med"/>
            </a:ln>
          </p:spPr>
        </p:sp>
        <p:sp>
          <p:nvSpPr>
            <p:cNvPr id="31768" name="Line 59"/>
            <p:cNvSpPr/>
            <p:nvPr/>
          </p:nvSpPr>
          <p:spPr>
            <a:xfrm flipH="1">
              <a:off x="168631" y="259690"/>
              <a:ext cx="1495425" cy="1"/>
            </a:xfrm>
            <a:prstGeom prst="line">
              <a:avLst/>
            </a:prstGeom>
            <a:ln w="19050" cap="flat" cmpd="sng">
              <a:solidFill>
                <a:srgbClr val="9B827D"/>
              </a:solidFill>
              <a:prstDash val="sysDot"/>
              <a:headEnd type="none" w="med" len="med"/>
              <a:tailEnd type="none" w="med" len="med"/>
            </a:ln>
          </p:spPr>
        </p:sp>
        <p:sp>
          <p:nvSpPr>
            <p:cNvPr id="31769" name="Text Box 60"/>
            <p:cNvSpPr/>
            <p:nvPr/>
          </p:nvSpPr>
          <p:spPr>
            <a:xfrm>
              <a:off x="-42762" y="259322"/>
              <a:ext cx="1981989" cy="1358237"/>
            </a:xfrm>
            <a:prstGeom prst="rect">
              <a:avLst/>
            </a:prstGeom>
            <a:noFill/>
            <a:ln w="9525">
              <a:noFill/>
            </a:ln>
          </p:spPr>
          <p:txBody>
            <a:bodyPr wrap="square" lIns="72574" tIns="36287" rIns="72574" bIns="36287">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360045" algn="ctr">
                <a:lnSpc>
                  <a:spcPct val="130000"/>
                </a:lnSpc>
                <a:spcBef>
                  <a:spcPct val="0"/>
                </a:spcBef>
                <a:buClr>
                  <a:schemeClr val="hlink"/>
                </a:buClr>
                <a:buFont typeface="Arial" panose="020B0604020202020204" pitchFamily="34" charset="0"/>
                <a:buNone/>
              </a:pP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宋体" panose="02010600030101010101" pitchFamily="2" charset="-122"/>
                </a:rPr>
                <a:t> </a:t>
              </a:r>
              <a:r>
                <a:rPr lang="zh-CN" altLang="en-US" sz="1400" dirty="0">
                  <a:solidFill>
                    <a:schemeClr val="bg1"/>
                  </a:solidFill>
                  <a:latin typeface="Times New Roman" panose="02020603050405020304" charset="0"/>
                  <a:ea typeface="宋体" panose="02010600030101010101" pitchFamily="2" charset="-122"/>
                  <a:cs typeface="Times New Roman" panose="02020603050405020304" charset="0"/>
                  <a:sym typeface="宋体" panose="02010600030101010101" pitchFamily="2" charset="-122"/>
                </a:rPr>
                <a:t>操作的方式比较简单，缺点：对刀时会在工件上留下痕迹，对刀的精度也不高，只适用于零件在粗加工时的对刀。其方法是：在零件左边碰一下，将相对坐标清零，在零件右边碰一下，记录数据，然后将X轴摇到记录数据的一半，就得到了X轴的中心点。Y轴同理。</a:t>
              </a:r>
              <a:endParaRPr lang="zh-CN" altLang="en-US" sz="1400" dirty="0">
                <a:solidFill>
                  <a:schemeClr val="bg1"/>
                </a:solidFill>
                <a:latin typeface="Times New Roman" panose="02020603050405020304" charset="0"/>
                <a:ea typeface="宋体" panose="02010600030101010101" pitchFamily="2" charset="-122"/>
                <a:cs typeface="Times New Roman" panose="02020603050405020304" charset="0"/>
                <a:sym typeface="宋体" panose="02010600030101010101" pitchFamily="2" charset="-122"/>
              </a:endParaRPr>
            </a:p>
          </p:txBody>
        </p:sp>
      </p:grpSp>
      <p:grpSp>
        <p:nvGrpSpPr>
          <p:cNvPr id="32778" name="Group 10"/>
          <p:cNvGrpSpPr/>
          <p:nvPr/>
        </p:nvGrpSpPr>
        <p:grpSpPr>
          <a:xfrm>
            <a:off x="3365500" y="1355090"/>
            <a:ext cx="2952750" cy="1552575"/>
            <a:chOff x="-35555" y="-454046"/>
            <a:chExt cx="2952326" cy="1552648"/>
          </a:xfrm>
        </p:grpSpPr>
        <p:sp>
          <p:nvSpPr>
            <p:cNvPr id="31764" name="Line 68"/>
            <p:cNvSpPr/>
            <p:nvPr/>
          </p:nvSpPr>
          <p:spPr>
            <a:xfrm>
              <a:off x="1440608" y="776642"/>
              <a:ext cx="635" cy="321960"/>
            </a:xfrm>
            <a:prstGeom prst="line">
              <a:avLst/>
            </a:prstGeom>
            <a:ln w="19050" cap="flat" cmpd="sng">
              <a:solidFill>
                <a:srgbClr val="9B827D"/>
              </a:solidFill>
              <a:prstDash val="solid"/>
              <a:headEnd type="none" w="med" len="med"/>
              <a:tailEnd type="none" w="med" len="med"/>
            </a:ln>
          </p:spPr>
        </p:sp>
        <p:sp>
          <p:nvSpPr>
            <p:cNvPr id="31765" name="Line 69"/>
            <p:cNvSpPr/>
            <p:nvPr/>
          </p:nvSpPr>
          <p:spPr>
            <a:xfrm flipH="1">
              <a:off x="4444" y="776631"/>
              <a:ext cx="2872531" cy="1"/>
            </a:xfrm>
            <a:prstGeom prst="line">
              <a:avLst/>
            </a:prstGeom>
            <a:ln w="19050" cap="flat" cmpd="sng">
              <a:solidFill>
                <a:srgbClr val="9B827D"/>
              </a:solidFill>
              <a:prstDash val="sysDot"/>
              <a:headEnd type="none" w="med" len="med"/>
              <a:tailEnd type="none" w="med" len="med"/>
            </a:ln>
          </p:spPr>
        </p:sp>
        <p:sp>
          <p:nvSpPr>
            <p:cNvPr id="31766" name="Text Box 70"/>
            <p:cNvSpPr/>
            <p:nvPr/>
          </p:nvSpPr>
          <p:spPr>
            <a:xfrm>
              <a:off x="-35555" y="-454046"/>
              <a:ext cx="2952326" cy="1190681"/>
            </a:xfrm>
            <a:prstGeom prst="rect">
              <a:avLst/>
            </a:prstGeom>
            <a:noFill/>
            <a:ln w="9525">
              <a:noFill/>
            </a:ln>
          </p:spPr>
          <p:txBody>
            <a:bodyPr lIns="72574" tIns="36287" rIns="72574" bIns="36287">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360045" algn="ctr">
                <a:lnSpc>
                  <a:spcPct val="130000"/>
                </a:lnSpc>
                <a:spcBef>
                  <a:spcPct val="0"/>
                </a:spcBef>
                <a:buClr>
                  <a:schemeClr val="accent2"/>
                </a:buClr>
                <a:buFont typeface="Arial" panose="020B0604020202020204" pitchFamily="34" charset="0"/>
                <a:buNone/>
              </a:pPr>
              <a:r>
                <a:rPr lang="zh-CN" altLang="en-US" sz="1400" dirty="0">
                  <a:solidFill>
                    <a:schemeClr val="bg1"/>
                  </a:solidFill>
                  <a:latin typeface="Times New Roman" panose="02020603050405020304" charset="0"/>
                  <a:ea typeface="宋体" panose="02010600030101010101" pitchFamily="2" charset="-122"/>
                  <a:sym typeface="宋体" panose="02010600030101010101" pitchFamily="2" charset="-122"/>
                </a:rPr>
                <a:t>操作方式较为简单也很快捷，对刀的精度也较高，也不会在工件上留下痕迹，一般加工精度较高的工件都会使用寻边器对刀。</a:t>
              </a:r>
              <a:endParaRPr lang="zh-CN" altLang="en-US" sz="1600" dirty="0">
                <a:solidFill>
                  <a:schemeClr val="bg1"/>
                </a:solidFill>
                <a:latin typeface="微软雅黑" panose="020B0503020204020204" pitchFamily="34" charset="-122"/>
                <a:sym typeface="宋体" panose="02010600030101010101" pitchFamily="2" charset="-122"/>
              </a:endParaRPr>
            </a:p>
          </p:txBody>
        </p:sp>
      </p:grpSp>
      <p:sp>
        <p:nvSpPr>
          <p:cNvPr id="32783" name="椭圆 14"/>
          <p:cNvSpPr/>
          <p:nvPr/>
        </p:nvSpPr>
        <p:spPr>
          <a:xfrm>
            <a:off x="4148138" y="3082925"/>
            <a:ext cx="1387475" cy="1385888"/>
          </a:xfrm>
          <a:prstGeom prst="ellipse">
            <a:avLst/>
          </a:prstGeom>
          <a:solidFill>
            <a:schemeClr val="tx1"/>
          </a:solidFill>
          <a:ln w="25400" cap="flat" cmpd="sng">
            <a:solidFill>
              <a:srgbClr val="FFFFEB"/>
            </a:solidFill>
            <a:prstDash val="solid"/>
            <a:headEnd type="none" w="med" len="med"/>
            <a:tailEnd type="none" w="med" len="med"/>
          </a:ln>
        </p:spPr>
        <p:txBody>
          <a:bodyPr lIns="72574" tIns="36287" rIns="72574" bIns="36287"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a:spcBef>
                <a:spcPct val="0"/>
              </a:spcBef>
              <a:buFont typeface="Arial" panose="020B0604020202020204" pitchFamily="34" charset="0"/>
              <a:buNone/>
            </a:pPr>
            <a:r>
              <a:rPr lang="zh-CN" altLang="en-US" sz="1800" b="1" dirty="0">
                <a:solidFill>
                  <a:srgbClr val="FFFFFF"/>
                </a:solidFill>
                <a:latin typeface="Times New Roman" panose="02020603050405020304" charset="0"/>
                <a:ea typeface="宋体" panose="02010600030101010101" pitchFamily="2" charset="-122"/>
                <a:sym typeface="宋体" panose="02010600030101010101" pitchFamily="2" charset="-122"/>
              </a:rPr>
              <a:t>寻边器对刀</a:t>
            </a:r>
            <a:endParaRPr lang="zh-CN" altLang="en-US" sz="1800" b="1" dirty="0">
              <a:solidFill>
                <a:srgbClr val="FFFFFF"/>
              </a:solidFill>
              <a:latin typeface="Times New Roman" panose="02020603050405020304" charset="0"/>
              <a:ea typeface="宋体" panose="02010600030101010101" pitchFamily="2" charset="-122"/>
              <a:sym typeface="宋体" panose="02010600030101010101" pitchFamily="2" charset="-122"/>
            </a:endParaRPr>
          </a:p>
        </p:txBody>
      </p:sp>
      <p:sp>
        <p:nvSpPr>
          <p:cNvPr id="32784" name="椭圆 15"/>
          <p:cNvSpPr/>
          <p:nvPr/>
        </p:nvSpPr>
        <p:spPr>
          <a:xfrm>
            <a:off x="6469063" y="3022600"/>
            <a:ext cx="1389062" cy="1385888"/>
          </a:xfrm>
          <a:prstGeom prst="ellipse">
            <a:avLst/>
          </a:prstGeom>
          <a:solidFill>
            <a:schemeClr val="bg1"/>
          </a:solidFill>
          <a:ln w="25400" cap="flat" cmpd="sng">
            <a:solidFill>
              <a:srgbClr val="FFFFEB"/>
            </a:solidFill>
            <a:prstDash val="solid"/>
            <a:headEnd type="none" w="med" len="med"/>
            <a:tailEnd type="none" w="med" len="med"/>
          </a:ln>
        </p:spPr>
        <p:txBody>
          <a:bodyPr lIns="72574" tIns="36287" rIns="72574" bIns="36287"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a:spcBef>
                <a:spcPct val="0"/>
              </a:spcBef>
              <a:buFont typeface="Arial" panose="020B0604020202020204" pitchFamily="34" charset="0"/>
              <a:buNone/>
            </a:pPr>
            <a:r>
              <a:rPr lang="zh-CN" altLang="en-US" sz="1800" b="1" dirty="0">
                <a:solidFill>
                  <a:srgbClr val="FFFFFF"/>
                </a:solidFill>
                <a:latin typeface="Times New Roman" panose="02020603050405020304" charset="0"/>
                <a:ea typeface="宋体" panose="02010600030101010101" pitchFamily="2" charset="-122"/>
                <a:sym typeface="宋体" panose="02010600030101010101" pitchFamily="2" charset="-122"/>
              </a:rPr>
              <a:t>百分表对刀</a:t>
            </a:r>
            <a:endParaRPr lang="zh-CN" altLang="en-US" sz="1800" b="1" dirty="0">
              <a:solidFill>
                <a:srgbClr val="FFFFFF"/>
              </a:solidFill>
              <a:latin typeface="Times New Roman" panose="02020603050405020304" charset="0"/>
              <a:ea typeface="宋体" panose="02010600030101010101" pitchFamily="2" charset="-122"/>
              <a:sym typeface="宋体" panose="02010600030101010101" pitchFamily="2" charset="-122"/>
            </a:endParaRPr>
          </a:p>
        </p:txBody>
      </p:sp>
      <p:sp>
        <p:nvSpPr>
          <p:cNvPr id="32785" name="椭圆 16"/>
          <p:cNvSpPr/>
          <p:nvPr/>
        </p:nvSpPr>
        <p:spPr>
          <a:xfrm>
            <a:off x="8830628" y="3055303"/>
            <a:ext cx="1389062" cy="1385887"/>
          </a:xfrm>
          <a:prstGeom prst="ellipse">
            <a:avLst/>
          </a:prstGeom>
          <a:solidFill>
            <a:schemeClr val="tx1"/>
          </a:solidFill>
          <a:ln w="25400" cap="flat" cmpd="sng">
            <a:solidFill>
              <a:srgbClr val="FFFFEB"/>
            </a:solidFill>
            <a:prstDash val="solid"/>
            <a:headEnd type="none" w="med" len="med"/>
            <a:tailEnd type="none" w="med" len="med"/>
          </a:ln>
        </p:spPr>
        <p:txBody>
          <a:bodyPr lIns="72574" tIns="36287" rIns="72574" bIns="36287"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a:spcBef>
                <a:spcPct val="0"/>
              </a:spcBef>
              <a:buFont typeface="Arial" panose="020B0604020202020204" pitchFamily="34" charset="0"/>
              <a:buNone/>
            </a:pPr>
            <a:r>
              <a:rPr lang="zh-CN" altLang="en-US" sz="1800" b="1" dirty="0">
                <a:solidFill>
                  <a:srgbClr val="FFFFFF"/>
                </a:solidFill>
                <a:latin typeface="Times New Roman" panose="02020603050405020304" charset="0"/>
                <a:ea typeface="宋体" panose="02010600030101010101" pitchFamily="2" charset="-122"/>
                <a:sym typeface="宋体" panose="02010600030101010101" pitchFamily="2" charset="-122"/>
              </a:rPr>
              <a:t>杠杆百分表对刀</a:t>
            </a:r>
            <a:endParaRPr lang="zh-CN" altLang="en-US" sz="1800" b="1" dirty="0">
              <a:solidFill>
                <a:srgbClr val="FFFFFF"/>
              </a:solidFill>
              <a:latin typeface="Times New Roman" panose="02020603050405020304" charset="0"/>
              <a:ea typeface="宋体" panose="02010600030101010101" pitchFamily="2" charset="-122"/>
              <a:sym typeface="宋体" panose="02010600030101010101" pitchFamily="2" charset="-122"/>
            </a:endParaRPr>
          </a:p>
        </p:txBody>
      </p:sp>
      <p:grpSp>
        <p:nvGrpSpPr>
          <p:cNvPr id="32786" name="Group 18"/>
          <p:cNvGrpSpPr/>
          <p:nvPr/>
        </p:nvGrpSpPr>
        <p:grpSpPr>
          <a:xfrm>
            <a:off x="5691188" y="4592638"/>
            <a:ext cx="3009900" cy="1372552"/>
            <a:chOff x="0" y="0"/>
            <a:chExt cx="1856582" cy="1065637"/>
          </a:xfrm>
        </p:grpSpPr>
        <p:sp>
          <p:nvSpPr>
            <p:cNvPr id="31761" name="Line 58"/>
            <p:cNvSpPr/>
            <p:nvPr/>
          </p:nvSpPr>
          <p:spPr>
            <a:xfrm>
              <a:off x="913706" y="0"/>
              <a:ext cx="1" cy="334963"/>
            </a:xfrm>
            <a:prstGeom prst="line">
              <a:avLst/>
            </a:prstGeom>
            <a:ln w="19050" cap="flat" cmpd="sng">
              <a:solidFill>
                <a:srgbClr val="9B827D"/>
              </a:solidFill>
              <a:prstDash val="solid"/>
              <a:headEnd type="none" w="med" len="med"/>
              <a:tailEnd type="none" w="med" len="med"/>
            </a:ln>
          </p:spPr>
        </p:sp>
        <p:sp>
          <p:nvSpPr>
            <p:cNvPr id="31762" name="Line 59"/>
            <p:cNvSpPr/>
            <p:nvPr/>
          </p:nvSpPr>
          <p:spPr>
            <a:xfrm flipH="1">
              <a:off x="158056" y="344488"/>
              <a:ext cx="1495425" cy="1"/>
            </a:xfrm>
            <a:prstGeom prst="line">
              <a:avLst/>
            </a:prstGeom>
            <a:ln w="19050" cap="flat" cmpd="sng">
              <a:solidFill>
                <a:srgbClr val="9B827D"/>
              </a:solidFill>
              <a:prstDash val="sysDot"/>
              <a:headEnd type="none" w="med" len="med"/>
              <a:tailEnd type="none" w="med" len="med"/>
            </a:ln>
          </p:spPr>
        </p:sp>
        <p:sp>
          <p:nvSpPr>
            <p:cNvPr id="31763" name="Text Box 60"/>
            <p:cNvSpPr/>
            <p:nvPr/>
          </p:nvSpPr>
          <p:spPr>
            <a:xfrm>
              <a:off x="0" y="327111"/>
              <a:ext cx="1856582" cy="738526"/>
            </a:xfrm>
            <a:prstGeom prst="rect">
              <a:avLst/>
            </a:prstGeom>
            <a:noFill/>
            <a:ln w="9525">
              <a:noFill/>
            </a:ln>
          </p:spPr>
          <p:txBody>
            <a:bodyPr lIns="72574" tIns="36287" rIns="72574" bIns="36287">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360045" algn="ctr">
                <a:lnSpc>
                  <a:spcPct val="130000"/>
                </a:lnSpc>
                <a:spcBef>
                  <a:spcPct val="0"/>
                </a:spcBef>
                <a:buClr>
                  <a:schemeClr val="hlink"/>
                </a:buClr>
                <a:buFont typeface="Arial" panose="020B0604020202020204" pitchFamily="34" charset="0"/>
                <a:buNone/>
              </a:pPr>
              <a:r>
                <a:rPr lang="en-US" altLang="zh-CN" sz="1600" dirty="0">
                  <a:solidFill>
                    <a:schemeClr val="bg1"/>
                  </a:solidFill>
                  <a:latin typeface="微软雅黑" panose="020B0503020204020204" pitchFamily="34" charset="-122"/>
                  <a:sym typeface="宋体" panose="02010600030101010101" pitchFamily="2" charset="-122"/>
                </a:rPr>
                <a:t> </a:t>
              </a:r>
              <a:r>
                <a:rPr lang="zh-CN" altLang="en-US" sz="1400" dirty="0">
                  <a:solidFill>
                    <a:schemeClr val="bg1"/>
                  </a:solidFill>
                  <a:latin typeface="Times New Roman" panose="02020603050405020304" charset="0"/>
                  <a:ea typeface="宋体" panose="02010600030101010101" pitchFamily="2" charset="-122"/>
                  <a:sym typeface="宋体" panose="02010600030101010101" pitchFamily="2" charset="-122"/>
                </a:rPr>
                <a:t>操作起来较为简单，但此方法会在工件上留下痕迹，精度也不高，只适合用于零件的粗加工对刀。</a:t>
              </a:r>
              <a:endParaRPr lang="zh-CN" altLang="en-US" sz="1400" dirty="0">
                <a:solidFill>
                  <a:schemeClr val="bg1"/>
                </a:solidFill>
                <a:latin typeface="Times New Roman" panose="02020603050405020304" charset="0"/>
                <a:ea typeface="宋体" panose="02010600030101010101" pitchFamily="2" charset="-122"/>
                <a:sym typeface="宋体" panose="02010600030101010101" pitchFamily="2" charset="-122"/>
              </a:endParaRPr>
            </a:p>
          </p:txBody>
        </p:sp>
      </p:grpSp>
      <p:grpSp>
        <p:nvGrpSpPr>
          <p:cNvPr id="32790" name="Group 22"/>
          <p:cNvGrpSpPr/>
          <p:nvPr/>
        </p:nvGrpSpPr>
        <p:grpSpPr>
          <a:xfrm>
            <a:off x="7736840" y="556895"/>
            <a:ext cx="3642360" cy="2350770"/>
            <a:chOff x="-104097" y="-1252279"/>
            <a:chExt cx="3126185" cy="2350881"/>
          </a:xfrm>
        </p:grpSpPr>
        <p:sp>
          <p:nvSpPr>
            <p:cNvPr id="31758" name="Line 68"/>
            <p:cNvSpPr/>
            <p:nvPr/>
          </p:nvSpPr>
          <p:spPr>
            <a:xfrm>
              <a:off x="1440568" y="776698"/>
              <a:ext cx="0" cy="321904"/>
            </a:xfrm>
            <a:prstGeom prst="line">
              <a:avLst/>
            </a:prstGeom>
            <a:ln w="19050" cap="flat" cmpd="sng">
              <a:solidFill>
                <a:srgbClr val="9B827D"/>
              </a:solidFill>
              <a:prstDash val="solid"/>
              <a:headEnd type="none" w="med" len="med"/>
              <a:tailEnd type="none" w="med" len="med"/>
            </a:ln>
          </p:spPr>
        </p:sp>
        <p:sp>
          <p:nvSpPr>
            <p:cNvPr id="31759" name="Line 69"/>
            <p:cNvSpPr/>
            <p:nvPr/>
          </p:nvSpPr>
          <p:spPr>
            <a:xfrm flipH="1">
              <a:off x="0" y="765835"/>
              <a:ext cx="2872531" cy="1"/>
            </a:xfrm>
            <a:prstGeom prst="line">
              <a:avLst/>
            </a:prstGeom>
            <a:ln w="19050" cap="flat" cmpd="sng">
              <a:solidFill>
                <a:srgbClr val="9B827D"/>
              </a:solidFill>
              <a:prstDash val="sysDot"/>
              <a:headEnd type="none" w="med" len="med"/>
              <a:tailEnd type="none" w="med" len="med"/>
            </a:ln>
          </p:spPr>
        </p:sp>
        <p:sp>
          <p:nvSpPr>
            <p:cNvPr id="31760" name="Text Box 70"/>
            <p:cNvSpPr/>
            <p:nvPr/>
          </p:nvSpPr>
          <p:spPr>
            <a:xfrm>
              <a:off x="-104097" y="-1252279"/>
              <a:ext cx="3126185" cy="2028921"/>
            </a:xfrm>
            <a:prstGeom prst="rect">
              <a:avLst/>
            </a:prstGeom>
            <a:noFill/>
            <a:ln w="9525">
              <a:noFill/>
            </a:ln>
          </p:spPr>
          <p:txBody>
            <a:bodyPr wrap="square" lIns="72574" tIns="36287" rIns="72574" bIns="36287">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360045" algn="ctr">
                <a:lnSpc>
                  <a:spcPct val="130000"/>
                </a:lnSpc>
                <a:spcBef>
                  <a:spcPct val="0"/>
                </a:spcBef>
                <a:buClr>
                  <a:schemeClr val="accent2"/>
                </a:buClr>
                <a:buFont typeface="Arial" panose="020B0604020202020204" pitchFamily="34" charset="0"/>
                <a:buNone/>
              </a:pPr>
              <a:r>
                <a:rPr lang="zh-CN" altLang="en-US" sz="1400" dirty="0">
                  <a:solidFill>
                    <a:schemeClr val="bg1"/>
                  </a:solidFill>
                  <a:latin typeface="Times New Roman" panose="02020603050405020304" charset="0"/>
                  <a:ea typeface="宋体" panose="02010600030101010101" pitchFamily="2" charset="-122"/>
                  <a:cs typeface="Times New Roman" panose="02020603050405020304" charset="0"/>
                  <a:sym typeface="宋体" panose="02010600030101010101" pitchFamily="2" charset="-122"/>
                </a:rPr>
                <a:t>对刀的精度较高，但操作方法相对来说比较麻烦，效率也就比较低。其方法为：首先固定在表座上，当表头旋转时，让表头慢慢靠近平面，当指针跳动幅度在对刀的误差内，此时可认为主轴的旋转中心与被测孔中心重合, 输入此时机械坐标系中X 和Y 的坐标值到G54 中。</a:t>
              </a:r>
              <a:endParaRPr lang="zh-CN" altLang="en-US" sz="1400" dirty="0">
                <a:solidFill>
                  <a:schemeClr val="bg1"/>
                </a:solidFill>
                <a:latin typeface="Times New Roman" panose="02020603050405020304" charset="0"/>
                <a:ea typeface="宋体" panose="02010600030101010101" pitchFamily="2" charset="-122"/>
                <a:cs typeface="Times New Roman" panose="02020603050405020304" charset="0"/>
                <a:sym typeface="宋体" panose="02010600030101010101" pitchFamily="2"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1+#ppt_w/2"/>
                                          </p:val>
                                        </p:tav>
                                        <p:tav tm="100000">
                                          <p:val>
                                            <p:strVal val="#ppt_x"/>
                                          </p:val>
                                        </p:tav>
                                      </p:tavLst>
                                    </p:anim>
                                    <p:anim calcmode="lin" valueType="num">
                                      <p:cBhvr additive="base">
                                        <p:cTn id="8" dur="500" fill="hold"/>
                                        <p:tgtEl>
                                          <p:spTgt spid="32771"/>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32772"/>
                                        </p:tgtEl>
                                        <p:attrNameLst>
                                          <p:attrName>style.visibility</p:attrName>
                                        </p:attrNameLst>
                                      </p:cBhvr>
                                      <p:to>
                                        <p:strVal val="visible"/>
                                      </p:to>
                                    </p:set>
                                    <p:animEffect transition="in" filter="wipe(right)">
                                      <p:cBhvr>
                                        <p:cTn id="11" dur="500"/>
                                        <p:tgtEl>
                                          <p:spTgt spid="32772"/>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2770"/>
                                        </p:tgtEl>
                                        <p:attrNameLst>
                                          <p:attrName>style.visibility</p:attrName>
                                        </p:attrNameLst>
                                      </p:cBhvr>
                                      <p:to>
                                        <p:strVal val="visible"/>
                                      </p:to>
                                    </p:set>
                                    <p:anim calcmode="lin" valueType="num">
                                      <p:cBhvr>
                                        <p:cTn id="15"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32770"/>
                                        </p:tgtEl>
                                        <p:attrNameLst>
                                          <p:attrName>ppt_y</p:attrName>
                                        </p:attrNameLst>
                                      </p:cBhvr>
                                      <p:tavLst>
                                        <p:tav tm="0">
                                          <p:val>
                                            <p:strVal val="#ppt_y"/>
                                          </p:val>
                                        </p:tav>
                                        <p:tav tm="100000">
                                          <p:val>
                                            <p:strVal val="#ppt_y"/>
                                          </p:val>
                                        </p:tav>
                                      </p:tavLst>
                                    </p:anim>
                                    <p:anim calcmode="lin" valueType="num">
                                      <p:cBhvr>
                                        <p:cTn id="17"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32770"/>
                                        </p:tgtEl>
                                      </p:cBhvr>
                                    </p:animEffect>
                                  </p:childTnLst>
                                </p:cTn>
                              </p:par>
                            </p:childTnLst>
                          </p:cTn>
                        </p:par>
                        <p:par>
                          <p:cTn id="20" fill="hold">
                            <p:stCondLst>
                              <p:cond delay="1120"/>
                            </p:stCondLst>
                            <p:childTnLst>
                              <p:par>
                                <p:cTn id="21" presetID="22" presetClass="entr" presetSubtype="8" fill="hold" nodeType="afterEffect">
                                  <p:stCondLst>
                                    <p:cond delay="0"/>
                                  </p:stCondLst>
                                  <p:childTnLst>
                                    <p:set>
                                      <p:cBhvr>
                                        <p:cTn id="22" dur="1" fill="hold">
                                          <p:stCondLst>
                                            <p:cond delay="0"/>
                                          </p:stCondLst>
                                        </p:cTn>
                                        <p:tgtEl>
                                          <p:spTgt spid="32773"/>
                                        </p:tgtEl>
                                        <p:attrNameLst>
                                          <p:attrName>style.visibility</p:attrName>
                                        </p:attrNameLst>
                                      </p:cBhvr>
                                      <p:to>
                                        <p:strVal val="visible"/>
                                      </p:to>
                                    </p:set>
                                    <p:animEffect transition="in" filter="wipe(left)">
                                      <p:cBhvr>
                                        <p:cTn id="23" dur="1000"/>
                                        <p:tgtEl>
                                          <p:spTgt spid="32773"/>
                                        </p:tgtEl>
                                      </p:cBhvr>
                                    </p:animEffect>
                                  </p:childTnLst>
                                </p:cTn>
                              </p:par>
                            </p:childTnLst>
                          </p:cTn>
                        </p:par>
                        <p:par>
                          <p:cTn id="24" fill="hold">
                            <p:stCondLst>
                              <p:cond delay="2120"/>
                            </p:stCondLst>
                            <p:childTnLst>
                              <p:par>
                                <p:cTn id="25" presetID="21" presetClass="entr" presetSubtype="1" fill="hold" grpId="0" nodeType="afterEffect">
                                  <p:stCondLst>
                                    <p:cond delay="0"/>
                                  </p:stCondLst>
                                  <p:childTnLst>
                                    <p:set>
                                      <p:cBhvr>
                                        <p:cTn id="26" dur="1" fill="hold">
                                          <p:stCondLst>
                                            <p:cond delay="0"/>
                                          </p:stCondLst>
                                        </p:cTn>
                                        <p:tgtEl>
                                          <p:spTgt spid="32782"/>
                                        </p:tgtEl>
                                        <p:attrNameLst>
                                          <p:attrName>style.visibility</p:attrName>
                                        </p:attrNameLst>
                                      </p:cBhvr>
                                      <p:to>
                                        <p:strVal val="visible"/>
                                      </p:to>
                                    </p:set>
                                    <p:animEffect transition="in" filter="wheel(1)">
                                      <p:cBhvr>
                                        <p:cTn id="27" dur="500"/>
                                        <p:tgtEl>
                                          <p:spTgt spid="32782"/>
                                        </p:tgtEl>
                                      </p:cBhvr>
                                    </p:animEffect>
                                  </p:childTnLst>
                                </p:cTn>
                              </p:par>
                            </p:childTnLst>
                          </p:cTn>
                        </p:par>
                        <p:par>
                          <p:cTn id="28" fill="hold">
                            <p:stCondLst>
                              <p:cond delay="2620"/>
                            </p:stCondLst>
                            <p:childTnLst>
                              <p:par>
                                <p:cTn id="29" presetID="22" presetClass="entr" presetSubtype="1" fill="hold" nodeType="afterEffect">
                                  <p:stCondLst>
                                    <p:cond delay="0"/>
                                  </p:stCondLst>
                                  <p:childTnLst>
                                    <p:set>
                                      <p:cBhvr>
                                        <p:cTn id="30" dur="1" fill="hold">
                                          <p:stCondLst>
                                            <p:cond delay="0"/>
                                          </p:stCondLst>
                                        </p:cTn>
                                        <p:tgtEl>
                                          <p:spTgt spid="32774"/>
                                        </p:tgtEl>
                                        <p:attrNameLst>
                                          <p:attrName>style.visibility</p:attrName>
                                        </p:attrNameLst>
                                      </p:cBhvr>
                                      <p:to>
                                        <p:strVal val="visible"/>
                                      </p:to>
                                    </p:set>
                                    <p:animEffect transition="in" filter="wipe(up)">
                                      <p:cBhvr>
                                        <p:cTn id="31" dur="500"/>
                                        <p:tgtEl>
                                          <p:spTgt spid="32774"/>
                                        </p:tgtEl>
                                      </p:cBhvr>
                                    </p:animEffect>
                                  </p:childTnLst>
                                </p:cTn>
                              </p:par>
                            </p:childTnLst>
                          </p:cTn>
                        </p:par>
                        <p:par>
                          <p:cTn id="32" fill="hold">
                            <p:stCondLst>
                              <p:cond delay="3120"/>
                            </p:stCondLst>
                            <p:childTnLst>
                              <p:par>
                                <p:cTn id="33" presetID="21" presetClass="entr" presetSubtype="1" fill="hold" grpId="0" nodeType="afterEffect">
                                  <p:stCondLst>
                                    <p:cond delay="0"/>
                                  </p:stCondLst>
                                  <p:childTnLst>
                                    <p:set>
                                      <p:cBhvr>
                                        <p:cTn id="34" dur="1" fill="hold">
                                          <p:stCondLst>
                                            <p:cond delay="0"/>
                                          </p:stCondLst>
                                        </p:cTn>
                                        <p:tgtEl>
                                          <p:spTgt spid="32783"/>
                                        </p:tgtEl>
                                        <p:attrNameLst>
                                          <p:attrName>style.visibility</p:attrName>
                                        </p:attrNameLst>
                                      </p:cBhvr>
                                      <p:to>
                                        <p:strVal val="visible"/>
                                      </p:to>
                                    </p:set>
                                    <p:animEffect transition="in" filter="wheel(1)">
                                      <p:cBhvr>
                                        <p:cTn id="35" dur="500"/>
                                        <p:tgtEl>
                                          <p:spTgt spid="32783"/>
                                        </p:tgtEl>
                                      </p:cBhvr>
                                    </p:animEffect>
                                  </p:childTnLst>
                                </p:cTn>
                              </p:par>
                            </p:childTnLst>
                          </p:cTn>
                        </p:par>
                        <p:par>
                          <p:cTn id="36" fill="hold">
                            <p:stCondLst>
                              <p:cond delay="3620"/>
                            </p:stCondLst>
                            <p:childTnLst>
                              <p:par>
                                <p:cTn id="37" presetID="22" presetClass="entr" presetSubtype="4" fill="hold" nodeType="afterEffect">
                                  <p:stCondLst>
                                    <p:cond delay="0"/>
                                  </p:stCondLst>
                                  <p:childTnLst>
                                    <p:set>
                                      <p:cBhvr>
                                        <p:cTn id="38" dur="1" fill="hold">
                                          <p:stCondLst>
                                            <p:cond delay="0"/>
                                          </p:stCondLst>
                                        </p:cTn>
                                        <p:tgtEl>
                                          <p:spTgt spid="32778"/>
                                        </p:tgtEl>
                                        <p:attrNameLst>
                                          <p:attrName>style.visibility</p:attrName>
                                        </p:attrNameLst>
                                      </p:cBhvr>
                                      <p:to>
                                        <p:strVal val="visible"/>
                                      </p:to>
                                    </p:set>
                                    <p:animEffect transition="in" filter="wipe(down)">
                                      <p:cBhvr>
                                        <p:cTn id="39" dur="500"/>
                                        <p:tgtEl>
                                          <p:spTgt spid="32778"/>
                                        </p:tgtEl>
                                      </p:cBhvr>
                                    </p:animEffect>
                                  </p:childTnLst>
                                </p:cTn>
                              </p:par>
                            </p:childTnLst>
                          </p:cTn>
                        </p:par>
                        <p:par>
                          <p:cTn id="40" fill="hold">
                            <p:stCondLst>
                              <p:cond delay="4120"/>
                            </p:stCondLst>
                            <p:childTnLst>
                              <p:par>
                                <p:cTn id="41" presetID="21" presetClass="entr" presetSubtype="1" fill="hold" grpId="0" nodeType="afterEffect">
                                  <p:stCondLst>
                                    <p:cond delay="0"/>
                                  </p:stCondLst>
                                  <p:childTnLst>
                                    <p:set>
                                      <p:cBhvr>
                                        <p:cTn id="42" dur="1" fill="hold">
                                          <p:stCondLst>
                                            <p:cond delay="0"/>
                                          </p:stCondLst>
                                        </p:cTn>
                                        <p:tgtEl>
                                          <p:spTgt spid="32784"/>
                                        </p:tgtEl>
                                        <p:attrNameLst>
                                          <p:attrName>style.visibility</p:attrName>
                                        </p:attrNameLst>
                                      </p:cBhvr>
                                      <p:to>
                                        <p:strVal val="visible"/>
                                      </p:to>
                                    </p:set>
                                    <p:animEffect transition="in" filter="wheel(1)">
                                      <p:cBhvr>
                                        <p:cTn id="43" dur="500"/>
                                        <p:tgtEl>
                                          <p:spTgt spid="32784"/>
                                        </p:tgtEl>
                                      </p:cBhvr>
                                    </p:animEffect>
                                  </p:childTnLst>
                                </p:cTn>
                              </p:par>
                            </p:childTnLst>
                          </p:cTn>
                        </p:par>
                        <p:par>
                          <p:cTn id="44" fill="hold">
                            <p:stCondLst>
                              <p:cond delay="4620"/>
                            </p:stCondLst>
                            <p:childTnLst>
                              <p:par>
                                <p:cTn id="45" presetID="22" presetClass="entr" presetSubtype="1" fill="hold" nodeType="afterEffect">
                                  <p:stCondLst>
                                    <p:cond delay="0"/>
                                  </p:stCondLst>
                                  <p:childTnLst>
                                    <p:set>
                                      <p:cBhvr>
                                        <p:cTn id="46" dur="1" fill="hold">
                                          <p:stCondLst>
                                            <p:cond delay="0"/>
                                          </p:stCondLst>
                                        </p:cTn>
                                        <p:tgtEl>
                                          <p:spTgt spid="32786"/>
                                        </p:tgtEl>
                                        <p:attrNameLst>
                                          <p:attrName>style.visibility</p:attrName>
                                        </p:attrNameLst>
                                      </p:cBhvr>
                                      <p:to>
                                        <p:strVal val="visible"/>
                                      </p:to>
                                    </p:set>
                                    <p:animEffect transition="in" filter="wipe(up)">
                                      <p:cBhvr>
                                        <p:cTn id="47" dur="500"/>
                                        <p:tgtEl>
                                          <p:spTgt spid="32786"/>
                                        </p:tgtEl>
                                      </p:cBhvr>
                                    </p:animEffect>
                                  </p:childTnLst>
                                </p:cTn>
                              </p:par>
                            </p:childTnLst>
                          </p:cTn>
                        </p:par>
                        <p:par>
                          <p:cTn id="48" fill="hold">
                            <p:stCondLst>
                              <p:cond delay="5120"/>
                            </p:stCondLst>
                            <p:childTnLst>
                              <p:par>
                                <p:cTn id="49" presetID="21" presetClass="entr" presetSubtype="1" fill="hold" grpId="0" nodeType="afterEffect">
                                  <p:stCondLst>
                                    <p:cond delay="0"/>
                                  </p:stCondLst>
                                  <p:childTnLst>
                                    <p:set>
                                      <p:cBhvr>
                                        <p:cTn id="50" dur="1" fill="hold">
                                          <p:stCondLst>
                                            <p:cond delay="0"/>
                                          </p:stCondLst>
                                        </p:cTn>
                                        <p:tgtEl>
                                          <p:spTgt spid="32785"/>
                                        </p:tgtEl>
                                        <p:attrNameLst>
                                          <p:attrName>style.visibility</p:attrName>
                                        </p:attrNameLst>
                                      </p:cBhvr>
                                      <p:to>
                                        <p:strVal val="visible"/>
                                      </p:to>
                                    </p:set>
                                    <p:animEffect transition="in" filter="wheel(1)">
                                      <p:cBhvr>
                                        <p:cTn id="51" dur="500"/>
                                        <p:tgtEl>
                                          <p:spTgt spid="32785"/>
                                        </p:tgtEl>
                                      </p:cBhvr>
                                    </p:animEffect>
                                  </p:childTnLst>
                                </p:cTn>
                              </p:par>
                            </p:childTnLst>
                          </p:cTn>
                        </p:par>
                        <p:par>
                          <p:cTn id="52" fill="hold">
                            <p:stCondLst>
                              <p:cond delay="5620"/>
                            </p:stCondLst>
                            <p:childTnLst>
                              <p:par>
                                <p:cTn id="53" presetID="22" presetClass="entr" presetSubtype="4" fill="hold" nodeType="afterEffect">
                                  <p:stCondLst>
                                    <p:cond delay="0"/>
                                  </p:stCondLst>
                                  <p:childTnLst>
                                    <p:set>
                                      <p:cBhvr>
                                        <p:cTn id="54" dur="1" fill="hold">
                                          <p:stCondLst>
                                            <p:cond delay="0"/>
                                          </p:stCondLst>
                                        </p:cTn>
                                        <p:tgtEl>
                                          <p:spTgt spid="32790"/>
                                        </p:tgtEl>
                                        <p:attrNameLst>
                                          <p:attrName>style.visibility</p:attrName>
                                        </p:attrNameLst>
                                      </p:cBhvr>
                                      <p:to>
                                        <p:strVal val="visible"/>
                                      </p:to>
                                    </p:set>
                                    <p:animEffect transition="in" filter="wipe(down)">
                                      <p:cBhvr>
                                        <p:cTn id="55" dur="500"/>
                                        <p:tgtEl>
                                          <p:spTgt spid="3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82" grpId="0" bldLvl="0" animBg="1"/>
      <p:bldP spid="32783" grpId="0" bldLvl="0" animBg="1"/>
      <p:bldP spid="32784" grpId="0" bldLvl="0" animBg="1"/>
      <p:bldP spid="3278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35842" name="Group 2"/>
          <p:cNvGrpSpPr/>
          <p:nvPr/>
        </p:nvGrpSpPr>
        <p:grpSpPr>
          <a:xfrm>
            <a:off x="3446087" y="2859088"/>
            <a:ext cx="7240963" cy="1483586"/>
            <a:chOff x="29785" y="435224"/>
            <a:chExt cx="7240574" cy="1484436"/>
          </a:xfrm>
        </p:grpSpPr>
        <p:sp>
          <p:nvSpPr>
            <p:cNvPr id="34823" name="TextBox 6"/>
            <p:cNvSpPr txBox="1"/>
            <p:nvPr/>
          </p:nvSpPr>
          <p:spPr>
            <a:xfrm>
              <a:off x="69924" y="435224"/>
              <a:ext cx="5109844" cy="5838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3200" b="1" dirty="0">
                  <a:solidFill>
                    <a:srgbClr val="F8F8F8"/>
                  </a:solidFill>
                  <a:latin typeface="微软雅黑" panose="020B0503020204020204" pitchFamily="34" charset="-122"/>
                </a:rPr>
                <a:t>五</a:t>
              </a:r>
              <a:r>
                <a:rPr lang="zh-CN" altLang="en-US" sz="3200" b="1" dirty="0">
                  <a:solidFill>
                    <a:srgbClr val="F8F8F8"/>
                  </a:solidFill>
                  <a:latin typeface="微软雅黑" panose="020B0503020204020204" pitchFamily="34" charset="-122"/>
                </a:rPr>
                <a:t>、总 结</a:t>
              </a:r>
              <a:endParaRPr lang="zh-CN" altLang="en-US" sz="3200" b="1" dirty="0">
                <a:solidFill>
                  <a:srgbClr val="F8F8F8"/>
                </a:solidFill>
                <a:latin typeface="微软雅黑" panose="020B0503020204020204" pitchFamily="34" charset="-122"/>
              </a:endParaRPr>
            </a:p>
          </p:txBody>
        </p:sp>
        <p:sp>
          <p:nvSpPr>
            <p:cNvPr id="34825" name="TextBox 15"/>
            <p:cNvSpPr txBox="1"/>
            <p:nvPr/>
          </p:nvSpPr>
          <p:spPr>
            <a:xfrm>
              <a:off x="29785" y="1212500"/>
              <a:ext cx="7240574" cy="707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dirty="0">
                  <a:solidFill>
                    <a:srgbClr val="F8F8F8"/>
                  </a:solidFill>
                  <a:latin typeface="微软雅黑" panose="020B0503020204020204" pitchFamily="34" charset="-122"/>
                </a:rPr>
                <a:t>通过本次毕业设计，让我们加深了对工件的结构分析、选择机床以及加工工艺的认识，对我们所学的知识进行巩固。</a:t>
              </a:r>
              <a:endParaRPr lang="zh-CN" altLang="en-US" dirty="0">
                <a:solidFill>
                  <a:srgbClr val="F8F8F8"/>
                </a:solidFill>
                <a:latin typeface="微软雅黑" panose="020B0503020204020204" pitchFamily="34" charset="-122"/>
              </a:endParaRPr>
            </a:p>
          </p:txBody>
        </p:sp>
      </p:grpSp>
      <p:cxnSp>
        <p:nvCxnSpPr>
          <p:cNvPr id="35846" name="直接连接符 10"/>
          <p:cNvCxnSpPr/>
          <p:nvPr/>
        </p:nvCxnSpPr>
        <p:spPr>
          <a:xfrm flipH="1">
            <a:off x="3576638" y="3533775"/>
            <a:ext cx="8620125" cy="0"/>
          </a:xfrm>
          <a:prstGeom prst="line">
            <a:avLst/>
          </a:prstGeom>
          <a:ln w="9525" cap="flat" cmpd="sng">
            <a:solidFill>
              <a:srgbClr val="F8F8F8"/>
            </a:solidFill>
            <a:prstDash val="solid"/>
            <a:headEnd type="none" w="med" len="med"/>
            <a:tailEnd type="none" w="med" len="med"/>
          </a:ln>
        </p:spPr>
      </p:cxnSp>
      <p:grpSp>
        <p:nvGrpSpPr>
          <p:cNvPr id="35847" name="Group 7"/>
          <p:cNvGrpSpPr/>
          <p:nvPr/>
        </p:nvGrpSpPr>
        <p:grpSpPr>
          <a:xfrm>
            <a:off x="1392238" y="2473325"/>
            <a:ext cx="2093912" cy="2122488"/>
            <a:chOff x="0" y="0"/>
            <a:chExt cx="2093913" cy="2122488"/>
          </a:xfrm>
        </p:grpSpPr>
        <p:sp>
          <p:nvSpPr>
            <p:cNvPr id="34821" name="Freeform 6"/>
            <p:cNvSpPr>
              <a:spLocks noEditPoints="1"/>
            </p:cNvSpPr>
            <p:nvPr/>
          </p:nvSpPr>
          <p:spPr>
            <a:xfrm>
              <a:off x="0" y="0"/>
              <a:ext cx="2093913" cy="2122488"/>
            </a:xfrm>
            <a:custGeom>
              <a:avLst/>
              <a:gdLst/>
              <a:ahLst/>
              <a:cxnLst>
                <a:cxn ang="0">
                  <a:pos x="1046580" y="0"/>
                </a:cxn>
                <a:cxn ang="0">
                  <a:pos x="0" y="1060863"/>
                </a:cxn>
                <a:cxn ang="0">
                  <a:pos x="1046580" y="2122488"/>
                </a:cxn>
                <a:cxn ang="0">
                  <a:pos x="2093913" y="1060863"/>
                </a:cxn>
                <a:cxn ang="0">
                  <a:pos x="1046580" y="0"/>
                </a:cxn>
                <a:cxn ang="0">
                  <a:pos x="1046580" y="41946"/>
                </a:cxn>
                <a:cxn ang="0">
                  <a:pos x="41382" y="1060863"/>
                </a:cxn>
                <a:cxn ang="0">
                  <a:pos x="1046580" y="2080542"/>
                </a:cxn>
                <a:cxn ang="0">
                  <a:pos x="2052531" y="1060863"/>
                </a:cxn>
                <a:cxn ang="0">
                  <a:pos x="1046580" y="41946"/>
                </a:cxn>
              </a:cxnLst>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alpha val="100000"/>
              </a:srgbClr>
            </a:solidFill>
            <a:ln w="9525">
              <a:noFill/>
            </a:ln>
          </p:spPr>
          <p:txBody>
            <a:bodyPr/>
            <a:p>
              <a:endParaRPr lang="zh-CN" altLang="en-US"/>
            </a:p>
          </p:txBody>
        </p:sp>
        <p:pic>
          <p:nvPicPr>
            <p:cNvPr id="34822" name="组合 23"/>
            <p:cNvPicPr/>
            <p:nvPr/>
          </p:nvPicPr>
          <p:blipFill>
            <a:blip r:embed="rId1"/>
            <a:stretch>
              <a:fillRect/>
            </a:stretch>
          </p:blipFill>
          <p:spPr>
            <a:xfrm>
              <a:off x="423912" y="386351"/>
              <a:ext cx="1304544" cy="1298448"/>
            </a:xfrm>
            <a:prstGeom prst="rect">
              <a:avLst/>
            </a:prstGeom>
            <a:noFill/>
            <a:ln w="9525">
              <a:noFill/>
            </a:ln>
          </p:spPr>
        </p:pic>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1+#ppt_w/2"/>
                                          </p:val>
                                        </p:tav>
                                        <p:tav tm="100000">
                                          <p:val>
                                            <p:strVal val="#ppt_x"/>
                                          </p:val>
                                        </p:tav>
                                      </p:tavLst>
                                    </p:anim>
                                    <p:anim calcmode="lin" valueType="num">
                                      <p:cBhvr additive="base">
                                        <p:cTn id="8" dur="500" fill="hold"/>
                                        <p:tgtEl>
                                          <p:spTgt spid="358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nodeType="after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barn(outHorizontal)">
                                      <p:cBhvr>
                                        <p:cTn id="12" dur="1000"/>
                                        <p:tgtEl>
                                          <p:spTgt spid="3584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35847"/>
                                        </p:tgtEl>
                                        <p:attrNameLst>
                                          <p:attrName>style.visibility</p:attrName>
                                        </p:attrNameLst>
                                      </p:cBhvr>
                                      <p:to>
                                        <p:strVal val="visible"/>
                                      </p:to>
                                    </p:set>
                                    <p:anim calcmode="lin" valueType="num">
                                      <p:cBhvr>
                                        <p:cTn id="16" dur="300" fill="hold"/>
                                        <p:tgtEl>
                                          <p:spTgt spid="35847"/>
                                        </p:tgtEl>
                                        <p:attrNameLst>
                                          <p:attrName>ppt_w</p:attrName>
                                        </p:attrNameLst>
                                      </p:cBhvr>
                                      <p:tavLst>
                                        <p:tav tm="0">
                                          <p:val>
                                            <p:fltVal val="0.000000"/>
                                          </p:val>
                                        </p:tav>
                                        <p:tav tm="100000">
                                          <p:val>
                                            <p:strVal val="#ppt_w"/>
                                          </p:val>
                                        </p:tav>
                                      </p:tavLst>
                                    </p:anim>
                                    <p:anim calcmode="lin" valueType="num">
                                      <p:cBhvr>
                                        <p:cTn id="17" dur="300" fill="hold"/>
                                        <p:tgtEl>
                                          <p:spTgt spid="35847"/>
                                        </p:tgtEl>
                                        <p:attrNameLst>
                                          <p:attrName>ppt_h</p:attrName>
                                        </p:attrNameLst>
                                      </p:cBhvr>
                                      <p:tavLst>
                                        <p:tav tm="0">
                                          <p:val>
                                            <p:fltVal val="0.000000"/>
                                          </p:val>
                                        </p:tav>
                                        <p:tav tm="100000">
                                          <p:val>
                                            <p:strVal val="#ppt_h"/>
                                          </p:val>
                                        </p:tav>
                                      </p:tavLst>
                                    </p:anim>
                                    <p:animEffect transition="in" filter="fade">
                                      <p:cBhvr>
                                        <p:cTn id="18" dur="3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Box 76"/>
          <p:cNvSpPr txBox="1"/>
          <p:nvPr/>
        </p:nvSpPr>
        <p:spPr>
          <a:xfrm>
            <a:off x="1185863" y="171450"/>
            <a:ext cx="1383030" cy="4298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sz="2200" dirty="0">
                <a:solidFill>
                  <a:schemeClr val="bg1"/>
                </a:solidFill>
                <a:latin typeface="微软雅黑" panose="020B0503020204020204" pitchFamily="34" charset="-122"/>
                <a:sym typeface="+mn-ea"/>
              </a:rPr>
              <a:t>五</a:t>
            </a:r>
            <a:r>
              <a:rPr lang="zh-CN" altLang="en-US" sz="2200" dirty="0">
                <a:solidFill>
                  <a:schemeClr val="bg1"/>
                </a:solidFill>
                <a:latin typeface="微软雅黑" panose="020B0503020204020204" pitchFamily="34" charset="-122"/>
                <a:sym typeface="+mn-ea"/>
              </a:rPr>
              <a:t>、总 结</a:t>
            </a:r>
            <a:endParaRPr lang="zh-CN" altLang="en-US" sz="2200" dirty="0">
              <a:solidFill>
                <a:schemeClr val="bg1"/>
              </a:solidFill>
              <a:latin typeface="微软雅黑" panose="020B0503020204020204" pitchFamily="34" charset="-122"/>
              <a:sym typeface="+mn-ea"/>
            </a:endParaRPr>
          </a:p>
        </p:txBody>
      </p:sp>
      <p:sp>
        <p:nvSpPr>
          <p:cNvPr id="40963" name="Freeform 40"/>
          <p:cNvSpPr>
            <a:spLocks noEditPoints="1"/>
          </p:cNvSpPr>
          <p:nvPr/>
        </p:nvSpPr>
        <p:spPr>
          <a:xfrm>
            <a:off x="554038" y="227013"/>
            <a:ext cx="265112" cy="393700"/>
          </a:xfrm>
          <a:custGeom>
            <a:avLst/>
            <a:gdLst/>
            <a:ahLst/>
            <a:cxnLst>
              <a:cxn ang="0">
                <a:pos x="79213" y="375784"/>
              </a:cxn>
              <a:cxn ang="0">
                <a:pos x="252291" y="375784"/>
              </a:cxn>
              <a:cxn ang="0">
                <a:pos x="261449" y="384972"/>
              </a:cxn>
              <a:cxn ang="0">
                <a:pos x="252291" y="393700"/>
              </a:cxn>
              <a:cxn ang="0">
                <a:pos x="79213" y="393700"/>
              </a:cxn>
              <a:cxn ang="0">
                <a:pos x="70056" y="384972"/>
              </a:cxn>
              <a:cxn ang="0">
                <a:pos x="79213" y="375784"/>
              </a:cxn>
              <a:cxn ang="0">
                <a:pos x="82876" y="290337"/>
              </a:cxn>
              <a:cxn ang="0">
                <a:pos x="178115" y="133224"/>
              </a:cxn>
              <a:cxn ang="0">
                <a:pos x="211540" y="153437"/>
              </a:cxn>
              <a:cxn ang="0">
                <a:pos x="116759" y="310550"/>
              </a:cxn>
              <a:cxn ang="0">
                <a:pos x="82876" y="290337"/>
              </a:cxn>
              <a:cxn ang="0">
                <a:pos x="16026" y="249451"/>
              </a:cxn>
              <a:cxn ang="0">
                <a:pos x="111265" y="92338"/>
              </a:cxn>
              <a:cxn ang="0">
                <a:pos x="144690" y="112551"/>
              </a:cxn>
              <a:cxn ang="0">
                <a:pos x="49451" y="269664"/>
              </a:cxn>
              <a:cxn ang="0">
                <a:pos x="16026" y="249451"/>
              </a:cxn>
              <a:cxn ang="0">
                <a:pos x="916" y="376702"/>
              </a:cxn>
              <a:cxn ang="0">
                <a:pos x="10073" y="298606"/>
              </a:cxn>
              <a:cxn ang="0">
                <a:pos x="75550" y="338113"/>
              </a:cxn>
              <a:cxn ang="0">
                <a:pos x="10989" y="382675"/>
              </a:cxn>
              <a:cxn ang="0">
                <a:pos x="916" y="376702"/>
              </a:cxn>
              <a:cxn ang="0">
                <a:pos x="136906" y="48696"/>
              </a:cxn>
              <a:cxn ang="0">
                <a:pos x="123169" y="71665"/>
              </a:cxn>
              <a:cxn ang="0">
                <a:pos x="223445" y="132765"/>
              </a:cxn>
              <a:cxn ang="0">
                <a:pos x="237639" y="109795"/>
              </a:cxn>
              <a:cxn ang="0">
                <a:pos x="136906" y="48696"/>
              </a:cxn>
              <a:cxn ang="0">
                <a:pos x="158426" y="13782"/>
              </a:cxn>
              <a:cxn ang="0">
                <a:pos x="188646" y="6432"/>
              </a:cxn>
              <a:cxn ang="0">
                <a:pos x="251376" y="44561"/>
              </a:cxn>
              <a:cxn ang="0">
                <a:pos x="259160" y="74881"/>
              </a:cxn>
              <a:cxn ang="0">
                <a:pos x="250460" y="89122"/>
              </a:cxn>
              <a:cxn ang="0">
                <a:pos x="149726" y="28023"/>
              </a:cxn>
              <a:cxn ang="0">
                <a:pos x="158426" y="13782"/>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alpha val="100000"/>
            </a:schemeClr>
          </a:solidFill>
          <a:ln w="9525">
            <a:noFill/>
          </a:ln>
        </p:spPr>
        <p:txBody>
          <a:bodyPr/>
          <a:p>
            <a:endParaRPr lang="zh-CN" altLang="en-US"/>
          </a:p>
        </p:txBody>
      </p:sp>
      <p:cxnSp>
        <p:nvCxnSpPr>
          <p:cNvPr id="40964" name="直接连接符 46"/>
          <p:cNvCxnSpPr/>
          <p:nvPr/>
        </p:nvCxnSpPr>
        <p:spPr>
          <a:xfrm flipH="1">
            <a:off x="985838" y="615950"/>
            <a:ext cx="9899650" cy="0"/>
          </a:xfrm>
          <a:prstGeom prst="line">
            <a:avLst/>
          </a:prstGeom>
          <a:ln w="9525" cap="flat" cmpd="sng">
            <a:solidFill>
              <a:schemeClr val="tx2"/>
            </a:solidFill>
            <a:prstDash val="solid"/>
            <a:headEnd type="none" w="med" len="med"/>
            <a:tailEnd type="none" w="med" len="med"/>
          </a:ln>
        </p:spPr>
      </p:cxnSp>
      <p:grpSp>
        <p:nvGrpSpPr>
          <p:cNvPr id="40965" name="Group 5"/>
          <p:cNvGrpSpPr/>
          <p:nvPr/>
        </p:nvGrpSpPr>
        <p:grpSpPr>
          <a:xfrm>
            <a:off x="1974850" y="1350963"/>
            <a:ext cx="3889375" cy="2232025"/>
            <a:chOff x="0" y="0"/>
            <a:chExt cx="3888432" cy="2232248"/>
          </a:xfrm>
        </p:grpSpPr>
        <p:sp>
          <p:nvSpPr>
            <p:cNvPr id="39971" name="矩形 5"/>
            <p:cNvSpPr/>
            <p:nvPr/>
          </p:nvSpPr>
          <p:spPr>
            <a:xfrm>
              <a:off x="0" y="0"/>
              <a:ext cx="3888432" cy="2232248"/>
            </a:xfrm>
            <a:prstGeom prst="rect">
              <a:avLst/>
            </a:prstGeom>
            <a:solidFill>
              <a:schemeClr val="bg1"/>
            </a:solidFill>
            <a:ln w="9525">
              <a:noFill/>
            </a:ln>
          </p:spPr>
          <p:txBody>
            <a:bodyPr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endParaRPr lang="zh-CN" altLang="en-US" sz="1800" dirty="0">
                <a:solidFill>
                  <a:srgbClr val="4D4D4D"/>
                </a:solidFill>
                <a:ea typeface="造字工房悦黑体验版常规体" pitchFamily="50" charset="-122"/>
              </a:endParaRPr>
            </a:p>
          </p:txBody>
        </p:sp>
        <p:sp>
          <p:nvSpPr>
            <p:cNvPr id="39972" name="Freeform 16"/>
            <p:cNvSpPr>
              <a:spLocks noEditPoints="1"/>
            </p:cNvSpPr>
            <p:nvPr/>
          </p:nvSpPr>
          <p:spPr>
            <a:xfrm>
              <a:off x="146398" y="100657"/>
              <a:ext cx="715302" cy="775731"/>
            </a:xfrm>
            <a:custGeom>
              <a:avLst/>
              <a:gdLst/>
              <a:ahLst/>
              <a:cxnLst>
                <a:cxn ang="0">
                  <a:pos x="304326" y="693754"/>
                </a:cxn>
                <a:cxn ang="0">
                  <a:pos x="293457" y="728984"/>
                </a:cxn>
                <a:cxn ang="0">
                  <a:pos x="303647" y="745921"/>
                </a:cxn>
                <a:cxn ang="0">
                  <a:pos x="313836" y="750664"/>
                </a:cxn>
                <a:cxn ang="0">
                  <a:pos x="334215" y="770989"/>
                </a:cxn>
                <a:cxn ang="0">
                  <a:pos x="355273" y="775731"/>
                </a:cxn>
                <a:cxn ang="0">
                  <a:pos x="377690" y="772344"/>
                </a:cxn>
                <a:cxn ang="0">
                  <a:pos x="400786" y="751341"/>
                </a:cxn>
                <a:cxn ang="0">
                  <a:pos x="405542" y="749986"/>
                </a:cxn>
                <a:cxn ang="0">
                  <a:pos x="420486" y="735759"/>
                </a:cxn>
                <a:cxn ang="0">
                  <a:pos x="422524" y="704594"/>
                </a:cxn>
                <a:cxn ang="0">
                  <a:pos x="357991" y="162599"/>
                </a:cxn>
                <a:cxn ang="0">
                  <a:pos x="205828" y="477633"/>
                </a:cxn>
                <a:cxn ang="0">
                  <a:pos x="290740" y="633457"/>
                </a:cxn>
                <a:cxn ang="0">
                  <a:pos x="296854" y="674784"/>
                </a:cxn>
                <a:cxn ang="0">
                  <a:pos x="440186" y="653105"/>
                </a:cxn>
                <a:cxn ang="0">
                  <a:pos x="491813" y="500668"/>
                </a:cxn>
                <a:cxn ang="0">
                  <a:pos x="548194" y="360427"/>
                </a:cxn>
                <a:cxn ang="0">
                  <a:pos x="357991" y="162599"/>
                </a:cxn>
                <a:cxn ang="0">
                  <a:pos x="619521" y="473569"/>
                </a:cxn>
                <a:cxn ang="0">
                  <a:pos x="589632" y="525058"/>
                </a:cxn>
                <a:cxn ang="0">
                  <a:pos x="667072" y="535221"/>
                </a:cxn>
                <a:cxn ang="0">
                  <a:pos x="229603" y="135499"/>
                </a:cxn>
                <a:cxn ang="0">
                  <a:pos x="219414" y="58942"/>
                </a:cxn>
                <a:cxn ang="0">
                  <a:pos x="167787" y="88074"/>
                </a:cxn>
                <a:cxn ang="0">
                  <a:pos x="229603" y="135499"/>
                </a:cxn>
                <a:cxn ang="0">
                  <a:pos x="495888" y="58942"/>
                </a:cxn>
                <a:cxn ang="0">
                  <a:pos x="485699" y="135499"/>
                </a:cxn>
                <a:cxn ang="0">
                  <a:pos x="547515" y="88074"/>
                </a:cxn>
                <a:cxn ang="0">
                  <a:pos x="685413" y="327230"/>
                </a:cxn>
                <a:cxn ang="0">
                  <a:pos x="613407" y="356362"/>
                </a:cxn>
                <a:cxn ang="0">
                  <a:pos x="685413" y="386172"/>
                </a:cxn>
                <a:cxn ang="0">
                  <a:pos x="685413" y="327230"/>
                </a:cxn>
                <a:cxn ang="0">
                  <a:pos x="387201" y="71814"/>
                </a:cxn>
                <a:cxn ang="0">
                  <a:pos x="357311" y="0"/>
                </a:cxn>
                <a:cxn ang="0">
                  <a:pos x="328101" y="71814"/>
                </a:cxn>
                <a:cxn ang="0">
                  <a:pos x="124991" y="188343"/>
                </a:cxn>
                <a:cxn ang="0">
                  <a:pos x="47551" y="178181"/>
                </a:cxn>
                <a:cxn ang="0">
                  <a:pos x="95102" y="239833"/>
                </a:cxn>
                <a:cxn ang="0">
                  <a:pos x="124991" y="188343"/>
                </a:cxn>
                <a:cxn ang="0">
                  <a:pos x="656203" y="218831"/>
                </a:cxn>
                <a:cxn ang="0">
                  <a:pos x="626993" y="167341"/>
                </a:cxn>
                <a:cxn ang="0">
                  <a:pos x="578763" y="228993"/>
                </a:cxn>
                <a:cxn ang="0">
                  <a:pos x="95102" y="473569"/>
                </a:cxn>
                <a:cxn ang="0">
                  <a:pos x="47551" y="535221"/>
                </a:cxn>
                <a:cxn ang="0">
                  <a:pos x="124991" y="525058"/>
                </a:cxn>
                <a:cxn ang="0">
                  <a:pos x="95102" y="473569"/>
                </a:cxn>
                <a:cxn ang="0">
                  <a:pos x="72006" y="327230"/>
                </a:cxn>
                <a:cxn ang="0">
                  <a:pos x="0" y="356362"/>
                </a:cxn>
                <a:cxn ang="0">
                  <a:pos x="72006" y="386172"/>
                </a:cxn>
              </a:cxnLst>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rgbClr val="F8F8F8">
                <a:alpha val="100000"/>
              </a:srgbClr>
            </a:solidFill>
            <a:ln w="9525">
              <a:noFill/>
            </a:ln>
          </p:spPr>
          <p:txBody>
            <a:bodyPr/>
            <a:p>
              <a:endParaRPr lang="zh-CN" altLang="en-US"/>
            </a:p>
          </p:txBody>
        </p:sp>
      </p:grpSp>
      <p:grpSp>
        <p:nvGrpSpPr>
          <p:cNvPr id="40968" name="Group 8"/>
          <p:cNvGrpSpPr/>
          <p:nvPr/>
        </p:nvGrpSpPr>
        <p:grpSpPr>
          <a:xfrm>
            <a:off x="5927725" y="1350963"/>
            <a:ext cx="3889375" cy="2232025"/>
            <a:chOff x="0" y="0"/>
            <a:chExt cx="3888432" cy="2232248"/>
          </a:xfrm>
        </p:grpSpPr>
        <p:sp>
          <p:nvSpPr>
            <p:cNvPr id="39969" name="矩形 8"/>
            <p:cNvSpPr/>
            <p:nvPr/>
          </p:nvSpPr>
          <p:spPr>
            <a:xfrm>
              <a:off x="0" y="0"/>
              <a:ext cx="3888432" cy="2232248"/>
            </a:xfrm>
            <a:prstGeom prst="rect">
              <a:avLst/>
            </a:prstGeom>
            <a:solidFill>
              <a:srgbClr val="21A3D0"/>
            </a:solidFill>
            <a:ln w="9525">
              <a:noFill/>
            </a:ln>
          </p:spPr>
          <p:txBody>
            <a:bodyPr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endParaRPr lang="zh-CN" altLang="en-US" sz="1800" dirty="0">
                <a:solidFill>
                  <a:srgbClr val="4D4D4D"/>
                </a:solidFill>
                <a:ea typeface="造字工房悦黑体验版常规体" pitchFamily="50" charset="-122"/>
              </a:endParaRPr>
            </a:p>
          </p:txBody>
        </p:sp>
        <p:sp>
          <p:nvSpPr>
            <p:cNvPr id="39970" name="Freeform 23"/>
            <p:cNvSpPr>
              <a:spLocks noEditPoints="1"/>
            </p:cNvSpPr>
            <p:nvPr/>
          </p:nvSpPr>
          <p:spPr>
            <a:xfrm>
              <a:off x="2905105" y="121604"/>
              <a:ext cx="915988" cy="762000"/>
            </a:xfrm>
            <a:custGeom>
              <a:avLst/>
              <a:gdLst/>
              <a:ahLst/>
              <a:cxnLst>
                <a:cxn ang="0">
                  <a:pos x="222870" y="543519"/>
                </a:cxn>
                <a:cxn ang="0">
                  <a:pos x="176152" y="648543"/>
                </a:cxn>
                <a:cxn ang="0">
                  <a:pos x="0" y="628612"/>
                </a:cxn>
                <a:cxn ang="0">
                  <a:pos x="0" y="631678"/>
                </a:cxn>
                <a:cxn ang="0">
                  <a:pos x="244315" y="670008"/>
                </a:cxn>
                <a:cxn ang="0">
                  <a:pos x="199128" y="533553"/>
                </a:cxn>
                <a:cxn ang="0">
                  <a:pos x="223636" y="528954"/>
                </a:cxn>
                <a:cxn ang="0">
                  <a:pos x="232826" y="501356"/>
                </a:cxn>
                <a:cxn ang="0">
                  <a:pos x="219041" y="490624"/>
                </a:cxn>
                <a:cxn ang="0">
                  <a:pos x="191469" y="492924"/>
                </a:cxn>
                <a:cxn ang="0">
                  <a:pos x="181513" y="511322"/>
                </a:cxn>
                <a:cxn ang="0">
                  <a:pos x="199128" y="533553"/>
                </a:cxn>
                <a:cxn ang="0">
                  <a:pos x="793448" y="477592"/>
                </a:cxn>
                <a:cxn ang="0">
                  <a:pos x="722221" y="543519"/>
                </a:cxn>
                <a:cxn ang="0">
                  <a:pos x="676269" y="648543"/>
                </a:cxn>
                <a:cxn ang="0">
                  <a:pos x="626487" y="496757"/>
                </a:cxn>
                <a:cxn ang="0">
                  <a:pos x="640273" y="629378"/>
                </a:cxn>
                <a:cxn ang="0">
                  <a:pos x="707670" y="670008"/>
                </a:cxn>
                <a:cxn ang="0">
                  <a:pos x="915988" y="630145"/>
                </a:cxn>
                <a:cxn ang="0">
                  <a:pos x="275715" y="535087"/>
                </a:cxn>
                <a:cxn ang="0">
                  <a:pos x="293331" y="477592"/>
                </a:cxn>
                <a:cxn ang="0">
                  <a:pos x="208318" y="192416"/>
                </a:cxn>
                <a:cxn ang="0">
                  <a:pos x="208318" y="449227"/>
                </a:cxn>
                <a:cxn ang="0">
                  <a:pos x="208318" y="192416"/>
                </a:cxn>
                <a:cxn ang="0">
                  <a:pos x="499351" y="625545"/>
                </a:cxn>
                <a:cxn ang="0">
                  <a:pos x="541475" y="625545"/>
                </a:cxn>
                <a:cxn ang="0">
                  <a:pos x="437315" y="647010"/>
                </a:cxn>
                <a:cxn ang="0">
                  <a:pos x="437315" y="604847"/>
                </a:cxn>
                <a:cxn ang="0">
                  <a:pos x="437315" y="647010"/>
                </a:cxn>
                <a:cxn ang="0">
                  <a:pos x="332390" y="625545"/>
                </a:cxn>
                <a:cxn ang="0">
                  <a:pos x="375279" y="625545"/>
                </a:cxn>
                <a:cxn ang="0">
                  <a:pos x="599681" y="483724"/>
                </a:cxn>
                <a:cxn ang="0">
                  <a:pos x="585895" y="462260"/>
                </a:cxn>
                <a:cxn ang="0">
                  <a:pos x="510839" y="509022"/>
                </a:cxn>
                <a:cxn ang="0">
                  <a:pos x="268823" y="629378"/>
                </a:cxn>
                <a:cxn ang="0">
                  <a:pos x="610403" y="629378"/>
                </a:cxn>
                <a:cxn ang="0">
                  <a:pos x="599681" y="483724"/>
                </a:cxn>
                <a:cxn ang="0">
                  <a:pos x="425061" y="136455"/>
                </a:cxn>
                <a:cxn ang="0">
                  <a:pos x="382172" y="136455"/>
                </a:cxn>
                <a:cxn ang="0">
                  <a:pos x="487097" y="114990"/>
                </a:cxn>
                <a:cxn ang="0">
                  <a:pos x="487097" y="157920"/>
                </a:cxn>
                <a:cxn ang="0">
                  <a:pos x="487097" y="114990"/>
                </a:cxn>
                <a:cxn ang="0">
                  <a:pos x="591256" y="136455"/>
                </a:cxn>
                <a:cxn ang="0">
                  <a:pos x="549133" y="136455"/>
                </a:cxn>
                <a:cxn ang="0">
                  <a:pos x="324732" y="278276"/>
                </a:cxn>
                <a:cxn ang="0">
                  <a:pos x="337751" y="299740"/>
                </a:cxn>
                <a:cxn ang="0">
                  <a:pos x="412807" y="253744"/>
                </a:cxn>
                <a:cxn ang="0">
                  <a:pos x="655590" y="132622"/>
                </a:cxn>
                <a:cxn ang="0">
                  <a:pos x="314009" y="132622"/>
                </a:cxn>
                <a:cxn ang="0">
                  <a:pos x="324732" y="278276"/>
                </a:cxn>
                <a:cxn ang="0">
                  <a:pos x="696182" y="490624"/>
                </a:cxn>
                <a:cxn ang="0">
                  <a:pos x="682396" y="501356"/>
                </a:cxn>
                <a:cxn ang="0">
                  <a:pos x="691586" y="528954"/>
                </a:cxn>
                <a:cxn ang="0">
                  <a:pos x="716094" y="533553"/>
                </a:cxn>
                <a:cxn ang="0">
                  <a:pos x="733709" y="511322"/>
                </a:cxn>
                <a:cxn ang="0">
                  <a:pos x="724519" y="492924"/>
                </a:cxn>
                <a:cxn ang="0">
                  <a:pos x="614999" y="312006"/>
                </a:cxn>
                <a:cxn ang="0">
                  <a:pos x="800341" y="312006"/>
                </a:cxn>
                <a:cxn ang="0">
                  <a:pos x="614999" y="312006"/>
                </a:cxn>
              </a:cxnLst>
              <a:pathLst>
                <a:path w="1196" h="994">
                  <a:moveTo>
                    <a:pt x="313" y="846"/>
                  </a:moveTo>
                  <a:lnTo>
                    <a:pt x="291" y="709"/>
                  </a:lnTo>
                  <a:lnTo>
                    <a:pt x="253" y="709"/>
                  </a:lnTo>
                  <a:lnTo>
                    <a:pt x="230" y="846"/>
                  </a:lnTo>
                  <a:lnTo>
                    <a:pt x="160" y="623"/>
                  </a:lnTo>
                  <a:cubicBezTo>
                    <a:pt x="65" y="659"/>
                    <a:pt x="0" y="737"/>
                    <a:pt x="0" y="820"/>
                  </a:cubicBezTo>
                  <a:cubicBezTo>
                    <a:pt x="0" y="821"/>
                    <a:pt x="0" y="822"/>
                    <a:pt x="0" y="822"/>
                  </a:cubicBezTo>
                  <a:cubicBezTo>
                    <a:pt x="0" y="823"/>
                    <a:pt x="0" y="823"/>
                    <a:pt x="0" y="824"/>
                  </a:cubicBezTo>
                  <a:cubicBezTo>
                    <a:pt x="0" y="879"/>
                    <a:pt x="57" y="874"/>
                    <a:pt x="272" y="874"/>
                  </a:cubicBezTo>
                  <a:cubicBezTo>
                    <a:pt x="289" y="874"/>
                    <a:pt x="304" y="874"/>
                    <a:pt x="319" y="874"/>
                  </a:cubicBezTo>
                  <a:cubicBezTo>
                    <a:pt x="317" y="865"/>
                    <a:pt x="314" y="856"/>
                    <a:pt x="313" y="846"/>
                  </a:cubicBezTo>
                  <a:close/>
                  <a:moveTo>
                    <a:pt x="260" y="696"/>
                  </a:moveTo>
                  <a:lnTo>
                    <a:pt x="283" y="696"/>
                  </a:lnTo>
                  <a:cubicBezTo>
                    <a:pt x="287" y="696"/>
                    <a:pt x="290" y="694"/>
                    <a:pt x="292" y="690"/>
                  </a:cubicBezTo>
                  <a:lnTo>
                    <a:pt x="306" y="667"/>
                  </a:lnTo>
                  <a:cubicBezTo>
                    <a:pt x="308" y="663"/>
                    <a:pt x="308" y="658"/>
                    <a:pt x="304" y="654"/>
                  </a:cubicBezTo>
                  <a:lnTo>
                    <a:pt x="293" y="643"/>
                  </a:lnTo>
                  <a:cubicBezTo>
                    <a:pt x="291" y="641"/>
                    <a:pt x="289" y="640"/>
                    <a:pt x="286" y="640"/>
                  </a:cubicBezTo>
                  <a:lnTo>
                    <a:pt x="257" y="640"/>
                  </a:lnTo>
                  <a:cubicBezTo>
                    <a:pt x="254" y="640"/>
                    <a:pt x="252" y="641"/>
                    <a:pt x="250" y="643"/>
                  </a:cubicBezTo>
                  <a:lnTo>
                    <a:pt x="239" y="654"/>
                  </a:lnTo>
                  <a:cubicBezTo>
                    <a:pt x="235" y="658"/>
                    <a:pt x="235" y="663"/>
                    <a:pt x="237" y="667"/>
                  </a:cubicBezTo>
                  <a:lnTo>
                    <a:pt x="251" y="690"/>
                  </a:lnTo>
                  <a:cubicBezTo>
                    <a:pt x="253" y="694"/>
                    <a:pt x="256" y="696"/>
                    <a:pt x="260" y="696"/>
                  </a:cubicBezTo>
                  <a:close/>
                  <a:moveTo>
                    <a:pt x="1196" y="820"/>
                  </a:moveTo>
                  <a:cubicBezTo>
                    <a:pt x="1196" y="737"/>
                    <a:pt x="1130" y="659"/>
                    <a:pt x="1036" y="623"/>
                  </a:cubicBezTo>
                  <a:lnTo>
                    <a:pt x="965" y="846"/>
                  </a:lnTo>
                  <a:lnTo>
                    <a:pt x="943" y="709"/>
                  </a:lnTo>
                  <a:lnTo>
                    <a:pt x="905" y="709"/>
                  </a:lnTo>
                  <a:lnTo>
                    <a:pt x="883" y="846"/>
                  </a:lnTo>
                  <a:lnTo>
                    <a:pt x="819" y="645"/>
                  </a:lnTo>
                  <a:cubicBezTo>
                    <a:pt x="819" y="646"/>
                    <a:pt x="819" y="647"/>
                    <a:pt x="818" y="648"/>
                  </a:cubicBezTo>
                  <a:lnTo>
                    <a:pt x="793" y="703"/>
                  </a:lnTo>
                  <a:cubicBezTo>
                    <a:pt x="821" y="738"/>
                    <a:pt x="836" y="779"/>
                    <a:pt x="836" y="821"/>
                  </a:cubicBezTo>
                  <a:cubicBezTo>
                    <a:pt x="836" y="839"/>
                    <a:pt x="833" y="857"/>
                    <a:pt x="828" y="874"/>
                  </a:cubicBezTo>
                  <a:cubicBezTo>
                    <a:pt x="856" y="874"/>
                    <a:pt x="887" y="874"/>
                    <a:pt x="924" y="874"/>
                  </a:cubicBezTo>
                  <a:cubicBezTo>
                    <a:pt x="1152" y="874"/>
                    <a:pt x="1196" y="879"/>
                    <a:pt x="1196" y="824"/>
                  </a:cubicBezTo>
                  <a:cubicBezTo>
                    <a:pt x="1196" y="823"/>
                    <a:pt x="1196" y="823"/>
                    <a:pt x="1196" y="822"/>
                  </a:cubicBezTo>
                  <a:cubicBezTo>
                    <a:pt x="1196" y="822"/>
                    <a:pt x="1196" y="821"/>
                    <a:pt x="1196" y="820"/>
                  </a:cubicBezTo>
                  <a:close/>
                  <a:moveTo>
                    <a:pt x="360" y="698"/>
                  </a:moveTo>
                  <a:cubicBezTo>
                    <a:pt x="378" y="677"/>
                    <a:pt x="401" y="659"/>
                    <a:pt x="428" y="644"/>
                  </a:cubicBezTo>
                  <a:cubicBezTo>
                    <a:pt x="414" y="636"/>
                    <a:pt x="399" y="629"/>
                    <a:pt x="383" y="623"/>
                  </a:cubicBezTo>
                  <a:lnTo>
                    <a:pt x="360" y="698"/>
                  </a:lnTo>
                  <a:close/>
                  <a:moveTo>
                    <a:pt x="272" y="251"/>
                  </a:moveTo>
                  <a:cubicBezTo>
                    <a:pt x="205" y="251"/>
                    <a:pt x="150" y="321"/>
                    <a:pt x="150" y="407"/>
                  </a:cubicBezTo>
                  <a:cubicBezTo>
                    <a:pt x="150" y="493"/>
                    <a:pt x="205" y="586"/>
                    <a:pt x="272" y="586"/>
                  </a:cubicBezTo>
                  <a:cubicBezTo>
                    <a:pt x="338" y="586"/>
                    <a:pt x="393" y="493"/>
                    <a:pt x="393" y="407"/>
                  </a:cubicBezTo>
                  <a:cubicBezTo>
                    <a:pt x="393" y="321"/>
                    <a:pt x="338" y="251"/>
                    <a:pt x="272" y="251"/>
                  </a:cubicBezTo>
                  <a:close/>
                  <a:moveTo>
                    <a:pt x="679" y="844"/>
                  </a:moveTo>
                  <a:cubicBezTo>
                    <a:pt x="664" y="844"/>
                    <a:pt x="652" y="832"/>
                    <a:pt x="652" y="816"/>
                  </a:cubicBezTo>
                  <a:cubicBezTo>
                    <a:pt x="652" y="801"/>
                    <a:pt x="664" y="789"/>
                    <a:pt x="679" y="789"/>
                  </a:cubicBezTo>
                  <a:cubicBezTo>
                    <a:pt x="695" y="789"/>
                    <a:pt x="707" y="801"/>
                    <a:pt x="707" y="816"/>
                  </a:cubicBezTo>
                  <a:cubicBezTo>
                    <a:pt x="707" y="832"/>
                    <a:pt x="695" y="844"/>
                    <a:pt x="679" y="844"/>
                  </a:cubicBezTo>
                  <a:close/>
                  <a:moveTo>
                    <a:pt x="571" y="844"/>
                  </a:moveTo>
                  <a:cubicBezTo>
                    <a:pt x="555" y="844"/>
                    <a:pt x="543" y="832"/>
                    <a:pt x="543" y="816"/>
                  </a:cubicBezTo>
                  <a:cubicBezTo>
                    <a:pt x="543" y="801"/>
                    <a:pt x="555" y="789"/>
                    <a:pt x="571" y="789"/>
                  </a:cubicBezTo>
                  <a:cubicBezTo>
                    <a:pt x="586" y="789"/>
                    <a:pt x="598" y="801"/>
                    <a:pt x="598" y="816"/>
                  </a:cubicBezTo>
                  <a:cubicBezTo>
                    <a:pt x="598" y="832"/>
                    <a:pt x="586" y="844"/>
                    <a:pt x="571" y="844"/>
                  </a:cubicBezTo>
                  <a:close/>
                  <a:moveTo>
                    <a:pt x="462" y="844"/>
                  </a:moveTo>
                  <a:cubicBezTo>
                    <a:pt x="447" y="844"/>
                    <a:pt x="434" y="832"/>
                    <a:pt x="434" y="816"/>
                  </a:cubicBezTo>
                  <a:cubicBezTo>
                    <a:pt x="434" y="801"/>
                    <a:pt x="447" y="789"/>
                    <a:pt x="462" y="789"/>
                  </a:cubicBezTo>
                  <a:cubicBezTo>
                    <a:pt x="477" y="789"/>
                    <a:pt x="490" y="801"/>
                    <a:pt x="490" y="816"/>
                  </a:cubicBezTo>
                  <a:cubicBezTo>
                    <a:pt x="490" y="832"/>
                    <a:pt x="477" y="844"/>
                    <a:pt x="462" y="844"/>
                  </a:cubicBezTo>
                  <a:close/>
                  <a:moveTo>
                    <a:pt x="783" y="631"/>
                  </a:moveTo>
                  <a:cubicBezTo>
                    <a:pt x="786" y="623"/>
                    <a:pt x="784" y="614"/>
                    <a:pt x="778" y="608"/>
                  </a:cubicBezTo>
                  <a:cubicBezTo>
                    <a:pt x="774" y="605"/>
                    <a:pt x="769" y="603"/>
                    <a:pt x="765" y="603"/>
                  </a:cubicBezTo>
                  <a:cubicBezTo>
                    <a:pt x="761" y="603"/>
                    <a:pt x="757" y="604"/>
                    <a:pt x="754" y="606"/>
                  </a:cubicBezTo>
                  <a:lnTo>
                    <a:pt x="667" y="664"/>
                  </a:lnTo>
                  <a:cubicBezTo>
                    <a:pt x="638" y="653"/>
                    <a:pt x="606" y="648"/>
                    <a:pt x="574" y="648"/>
                  </a:cubicBezTo>
                  <a:cubicBezTo>
                    <a:pt x="451" y="648"/>
                    <a:pt x="351" y="725"/>
                    <a:pt x="351" y="821"/>
                  </a:cubicBezTo>
                  <a:cubicBezTo>
                    <a:pt x="351" y="917"/>
                    <a:pt x="451" y="994"/>
                    <a:pt x="574" y="994"/>
                  </a:cubicBezTo>
                  <a:cubicBezTo>
                    <a:pt x="697" y="994"/>
                    <a:pt x="797" y="917"/>
                    <a:pt x="797" y="821"/>
                  </a:cubicBezTo>
                  <a:cubicBezTo>
                    <a:pt x="797" y="781"/>
                    <a:pt x="779" y="742"/>
                    <a:pt x="746" y="711"/>
                  </a:cubicBezTo>
                  <a:lnTo>
                    <a:pt x="783" y="631"/>
                  </a:lnTo>
                  <a:close/>
                  <a:moveTo>
                    <a:pt x="527" y="150"/>
                  </a:moveTo>
                  <a:cubicBezTo>
                    <a:pt x="542" y="150"/>
                    <a:pt x="555" y="163"/>
                    <a:pt x="555" y="178"/>
                  </a:cubicBezTo>
                  <a:cubicBezTo>
                    <a:pt x="555" y="193"/>
                    <a:pt x="542" y="206"/>
                    <a:pt x="527" y="206"/>
                  </a:cubicBezTo>
                  <a:cubicBezTo>
                    <a:pt x="511" y="206"/>
                    <a:pt x="499" y="193"/>
                    <a:pt x="499" y="178"/>
                  </a:cubicBezTo>
                  <a:cubicBezTo>
                    <a:pt x="499" y="163"/>
                    <a:pt x="511" y="150"/>
                    <a:pt x="527" y="150"/>
                  </a:cubicBezTo>
                  <a:close/>
                  <a:moveTo>
                    <a:pt x="636" y="150"/>
                  </a:moveTo>
                  <a:cubicBezTo>
                    <a:pt x="651" y="150"/>
                    <a:pt x="663" y="163"/>
                    <a:pt x="663" y="178"/>
                  </a:cubicBezTo>
                  <a:cubicBezTo>
                    <a:pt x="663" y="193"/>
                    <a:pt x="651" y="206"/>
                    <a:pt x="636" y="206"/>
                  </a:cubicBezTo>
                  <a:cubicBezTo>
                    <a:pt x="620" y="206"/>
                    <a:pt x="608" y="193"/>
                    <a:pt x="608" y="178"/>
                  </a:cubicBezTo>
                  <a:cubicBezTo>
                    <a:pt x="608" y="163"/>
                    <a:pt x="620" y="150"/>
                    <a:pt x="636" y="150"/>
                  </a:cubicBezTo>
                  <a:close/>
                  <a:moveTo>
                    <a:pt x="744" y="150"/>
                  </a:moveTo>
                  <a:cubicBezTo>
                    <a:pt x="760" y="150"/>
                    <a:pt x="772" y="163"/>
                    <a:pt x="772" y="178"/>
                  </a:cubicBezTo>
                  <a:cubicBezTo>
                    <a:pt x="772" y="193"/>
                    <a:pt x="760" y="206"/>
                    <a:pt x="744" y="206"/>
                  </a:cubicBezTo>
                  <a:cubicBezTo>
                    <a:pt x="729" y="206"/>
                    <a:pt x="717" y="193"/>
                    <a:pt x="717" y="178"/>
                  </a:cubicBezTo>
                  <a:cubicBezTo>
                    <a:pt x="717" y="163"/>
                    <a:pt x="729" y="150"/>
                    <a:pt x="744" y="150"/>
                  </a:cubicBezTo>
                  <a:close/>
                  <a:moveTo>
                    <a:pt x="424" y="363"/>
                  </a:moveTo>
                  <a:cubicBezTo>
                    <a:pt x="420" y="371"/>
                    <a:pt x="422" y="381"/>
                    <a:pt x="429" y="386"/>
                  </a:cubicBezTo>
                  <a:cubicBezTo>
                    <a:pt x="432" y="390"/>
                    <a:pt x="437" y="391"/>
                    <a:pt x="441" y="391"/>
                  </a:cubicBezTo>
                  <a:cubicBezTo>
                    <a:pt x="445" y="391"/>
                    <a:pt x="449" y="390"/>
                    <a:pt x="452" y="388"/>
                  </a:cubicBezTo>
                  <a:lnTo>
                    <a:pt x="539" y="331"/>
                  </a:lnTo>
                  <a:cubicBezTo>
                    <a:pt x="568" y="341"/>
                    <a:pt x="600" y="347"/>
                    <a:pt x="633" y="347"/>
                  </a:cubicBezTo>
                  <a:cubicBezTo>
                    <a:pt x="756" y="347"/>
                    <a:pt x="856" y="269"/>
                    <a:pt x="856" y="173"/>
                  </a:cubicBezTo>
                  <a:cubicBezTo>
                    <a:pt x="856" y="78"/>
                    <a:pt x="756" y="0"/>
                    <a:pt x="633" y="0"/>
                  </a:cubicBezTo>
                  <a:cubicBezTo>
                    <a:pt x="510" y="0"/>
                    <a:pt x="410" y="78"/>
                    <a:pt x="410" y="173"/>
                  </a:cubicBezTo>
                  <a:cubicBezTo>
                    <a:pt x="410" y="214"/>
                    <a:pt x="428" y="253"/>
                    <a:pt x="460" y="284"/>
                  </a:cubicBezTo>
                  <a:lnTo>
                    <a:pt x="424" y="363"/>
                  </a:lnTo>
                  <a:close/>
                  <a:moveTo>
                    <a:pt x="938" y="640"/>
                  </a:moveTo>
                  <a:lnTo>
                    <a:pt x="909" y="640"/>
                  </a:lnTo>
                  <a:cubicBezTo>
                    <a:pt x="907" y="640"/>
                    <a:pt x="904" y="641"/>
                    <a:pt x="902" y="643"/>
                  </a:cubicBezTo>
                  <a:lnTo>
                    <a:pt x="891" y="654"/>
                  </a:lnTo>
                  <a:cubicBezTo>
                    <a:pt x="887" y="658"/>
                    <a:pt x="887" y="663"/>
                    <a:pt x="889" y="667"/>
                  </a:cubicBezTo>
                  <a:lnTo>
                    <a:pt x="903" y="690"/>
                  </a:lnTo>
                  <a:cubicBezTo>
                    <a:pt x="905" y="694"/>
                    <a:pt x="908" y="696"/>
                    <a:pt x="912" y="696"/>
                  </a:cubicBezTo>
                  <a:lnTo>
                    <a:pt x="935" y="696"/>
                  </a:lnTo>
                  <a:cubicBezTo>
                    <a:pt x="939" y="696"/>
                    <a:pt x="943" y="694"/>
                    <a:pt x="945" y="690"/>
                  </a:cubicBezTo>
                  <a:lnTo>
                    <a:pt x="958" y="667"/>
                  </a:lnTo>
                  <a:cubicBezTo>
                    <a:pt x="961" y="663"/>
                    <a:pt x="960" y="658"/>
                    <a:pt x="957" y="654"/>
                  </a:cubicBezTo>
                  <a:lnTo>
                    <a:pt x="946" y="643"/>
                  </a:lnTo>
                  <a:cubicBezTo>
                    <a:pt x="944" y="641"/>
                    <a:pt x="941" y="640"/>
                    <a:pt x="938" y="640"/>
                  </a:cubicBezTo>
                  <a:close/>
                  <a:moveTo>
                    <a:pt x="803" y="407"/>
                  </a:moveTo>
                  <a:cubicBezTo>
                    <a:pt x="803" y="493"/>
                    <a:pt x="857" y="586"/>
                    <a:pt x="924" y="586"/>
                  </a:cubicBezTo>
                  <a:cubicBezTo>
                    <a:pt x="991" y="586"/>
                    <a:pt x="1045" y="493"/>
                    <a:pt x="1045" y="407"/>
                  </a:cubicBezTo>
                  <a:cubicBezTo>
                    <a:pt x="1045" y="321"/>
                    <a:pt x="991" y="251"/>
                    <a:pt x="924" y="251"/>
                  </a:cubicBezTo>
                  <a:cubicBezTo>
                    <a:pt x="857" y="251"/>
                    <a:pt x="803" y="321"/>
                    <a:pt x="803" y="407"/>
                  </a:cubicBezTo>
                  <a:close/>
                </a:path>
              </a:pathLst>
            </a:custGeom>
            <a:solidFill>
              <a:srgbClr val="F8F8F8">
                <a:alpha val="100000"/>
              </a:srgbClr>
            </a:solidFill>
            <a:ln w="9525">
              <a:noFill/>
            </a:ln>
          </p:spPr>
          <p:txBody>
            <a:bodyPr/>
            <a:p>
              <a:endParaRPr lang="zh-CN" altLang="en-US"/>
            </a:p>
          </p:txBody>
        </p:sp>
      </p:grpSp>
      <p:grpSp>
        <p:nvGrpSpPr>
          <p:cNvPr id="40971" name="Group 11"/>
          <p:cNvGrpSpPr/>
          <p:nvPr/>
        </p:nvGrpSpPr>
        <p:grpSpPr>
          <a:xfrm>
            <a:off x="1974850" y="3665538"/>
            <a:ext cx="3889375" cy="2232025"/>
            <a:chOff x="0" y="0"/>
            <a:chExt cx="3888432" cy="2232248"/>
          </a:xfrm>
        </p:grpSpPr>
        <p:sp>
          <p:nvSpPr>
            <p:cNvPr id="39967" name="矩形 11"/>
            <p:cNvSpPr/>
            <p:nvPr/>
          </p:nvSpPr>
          <p:spPr>
            <a:xfrm>
              <a:off x="0" y="0"/>
              <a:ext cx="3888432" cy="2232248"/>
            </a:xfrm>
            <a:prstGeom prst="rect">
              <a:avLst/>
            </a:prstGeom>
            <a:solidFill>
              <a:srgbClr val="21A3D0"/>
            </a:solidFill>
            <a:ln w="9525">
              <a:noFill/>
            </a:ln>
          </p:spPr>
          <p:txBody>
            <a:bodyPr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endParaRPr lang="zh-CN" altLang="en-US" sz="1800" dirty="0">
                <a:solidFill>
                  <a:srgbClr val="4D4D4D"/>
                </a:solidFill>
                <a:ea typeface="造字工房悦黑体验版常规体" pitchFamily="50" charset="-122"/>
              </a:endParaRPr>
            </a:p>
          </p:txBody>
        </p:sp>
        <p:sp>
          <p:nvSpPr>
            <p:cNvPr id="39968" name="Freeform 30"/>
            <p:cNvSpPr>
              <a:spLocks noEditPoints="1"/>
            </p:cNvSpPr>
            <p:nvPr/>
          </p:nvSpPr>
          <p:spPr>
            <a:xfrm>
              <a:off x="156745" y="1304287"/>
              <a:ext cx="805747" cy="809152"/>
            </a:xfrm>
            <a:custGeom>
              <a:avLst/>
              <a:gdLst/>
              <a:ahLst/>
              <a:cxnLst>
                <a:cxn ang="0">
                  <a:pos x="755867" y="356947"/>
                </a:cxn>
                <a:cxn ang="0">
                  <a:pos x="782726" y="342165"/>
                </a:cxn>
                <a:cxn ang="0">
                  <a:pos x="781629" y="302200"/>
                </a:cxn>
                <a:cxn ang="0">
                  <a:pos x="744905" y="304938"/>
                </a:cxn>
                <a:cxn ang="0">
                  <a:pos x="727913" y="282491"/>
                </a:cxn>
                <a:cxn ang="0">
                  <a:pos x="692833" y="302200"/>
                </a:cxn>
                <a:cxn ang="0">
                  <a:pos x="675841" y="319719"/>
                </a:cxn>
                <a:cxn ang="0">
                  <a:pos x="657205" y="354757"/>
                </a:cxn>
                <a:cxn ang="0">
                  <a:pos x="679678" y="371181"/>
                </a:cxn>
                <a:cxn ang="0">
                  <a:pos x="681322" y="411693"/>
                </a:cxn>
                <a:cxn ang="0">
                  <a:pos x="717499" y="408408"/>
                </a:cxn>
                <a:cxn ang="0">
                  <a:pos x="734490" y="430854"/>
                </a:cxn>
                <a:cxn ang="0">
                  <a:pos x="769571" y="411146"/>
                </a:cxn>
                <a:cxn ang="0">
                  <a:pos x="786563" y="394174"/>
                </a:cxn>
                <a:cxn ang="0">
                  <a:pos x="805747" y="358589"/>
                </a:cxn>
                <a:cxn ang="0">
                  <a:pos x="520721" y="400744"/>
                </a:cxn>
                <a:cxn ang="0">
                  <a:pos x="508662" y="338880"/>
                </a:cxn>
                <a:cxn ang="0">
                  <a:pos x="579370" y="379393"/>
                </a:cxn>
                <a:cxn ang="0">
                  <a:pos x="599651" y="333953"/>
                </a:cxn>
                <a:cxn ang="0">
                  <a:pos x="564571" y="327384"/>
                </a:cxn>
                <a:cxn ang="0">
                  <a:pos x="539905" y="278112"/>
                </a:cxn>
                <a:cxn ang="0">
                  <a:pos x="508662" y="300010"/>
                </a:cxn>
                <a:cxn ang="0">
                  <a:pos x="476871" y="278112"/>
                </a:cxn>
                <a:cxn ang="0">
                  <a:pos x="464812" y="315339"/>
                </a:cxn>
                <a:cxn ang="0">
                  <a:pos x="420414" y="327931"/>
                </a:cxn>
                <a:cxn ang="0">
                  <a:pos x="438502" y="380488"/>
                </a:cxn>
                <a:cxn ang="0">
                  <a:pos x="420962" y="414978"/>
                </a:cxn>
                <a:cxn ang="0">
                  <a:pos x="465908" y="427569"/>
                </a:cxn>
                <a:cxn ang="0">
                  <a:pos x="480708" y="464797"/>
                </a:cxn>
                <a:cxn ang="0">
                  <a:pos x="517980" y="441256"/>
                </a:cxn>
                <a:cxn ang="0">
                  <a:pos x="545935" y="462060"/>
                </a:cxn>
                <a:cxn ang="0">
                  <a:pos x="565119" y="413883"/>
                </a:cxn>
                <a:cxn ang="0">
                  <a:pos x="601844" y="401839"/>
                </a:cxn>
                <a:cxn ang="0">
                  <a:pos x="254879" y="221723"/>
                </a:cxn>
                <a:cxn ang="0">
                  <a:pos x="550868" y="148363"/>
                </a:cxn>
                <a:cxn ang="0">
                  <a:pos x="688996" y="264973"/>
                </a:cxn>
                <a:cxn ang="0">
                  <a:pos x="693381" y="200919"/>
                </a:cxn>
                <a:cxn ang="0">
                  <a:pos x="748742" y="148363"/>
                </a:cxn>
                <a:cxn ang="0">
                  <a:pos x="692285" y="94164"/>
                </a:cxn>
                <a:cxn ang="0">
                  <a:pos x="687352" y="30658"/>
                </a:cxn>
                <a:cxn ang="0">
                  <a:pos x="621576" y="9307"/>
                </a:cxn>
                <a:cxn ang="0">
                  <a:pos x="575534" y="9307"/>
                </a:cxn>
                <a:cxn ang="0">
                  <a:pos x="510855" y="32300"/>
                </a:cxn>
                <a:cxn ang="0">
                  <a:pos x="506470" y="96354"/>
                </a:cxn>
                <a:cxn ang="0">
                  <a:pos x="451109" y="148363"/>
                </a:cxn>
                <a:cxn ang="0">
                  <a:pos x="507018" y="202562"/>
                </a:cxn>
                <a:cxn ang="0">
                  <a:pos x="512499" y="266615"/>
                </a:cxn>
                <a:cxn ang="0">
                  <a:pos x="577726" y="287966"/>
                </a:cxn>
                <a:cxn ang="0">
                  <a:pos x="624317" y="287966"/>
                </a:cxn>
                <a:cxn ang="0">
                  <a:pos x="688996" y="264973"/>
                </a:cxn>
                <a:cxn ang="0">
                  <a:pos x="236791" y="650387"/>
                </a:cxn>
                <a:cxn ang="0">
                  <a:pos x="0" y="756595"/>
                </a:cxn>
                <a:cxn ang="0">
                  <a:pos x="509210" y="756595"/>
                </a:cxn>
                <a:cxn ang="0">
                  <a:pos x="241176" y="585787"/>
                </a:cxn>
                <a:cxn ang="0">
                  <a:pos x="235147" y="632869"/>
                </a:cxn>
                <a:cxn ang="0">
                  <a:pos x="286671" y="611517"/>
                </a:cxn>
              </a:cxnLst>
              <a:pathLst>
                <a:path w="1470" h="1478">
                  <a:moveTo>
                    <a:pt x="1334" y="696"/>
                  </a:moveTo>
                  <a:cubicBezTo>
                    <a:pt x="1310" y="696"/>
                    <a:pt x="1290" y="676"/>
                    <a:pt x="1290" y="652"/>
                  </a:cubicBezTo>
                  <a:cubicBezTo>
                    <a:pt x="1290" y="627"/>
                    <a:pt x="1310" y="607"/>
                    <a:pt x="1334" y="607"/>
                  </a:cubicBezTo>
                  <a:cubicBezTo>
                    <a:pt x="1359" y="607"/>
                    <a:pt x="1379" y="627"/>
                    <a:pt x="1379" y="652"/>
                  </a:cubicBezTo>
                  <a:cubicBezTo>
                    <a:pt x="1379" y="676"/>
                    <a:pt x="1359" y="696"/>
                    <a:pt x="1334" y="696"/>
                  </a:cubicBezTo>
                  <a:close/>
                  <a:moveTo>
                    <a:pt x="1469" y="646"/>
                  </a:moveTo>
                  <a:cubicBezTo>
                    <a:pt x="1469" y="637"/>
                    <a:pt x="1462" y="630"/>
                    <a:pt x="1454" y="629"/>
                  </a:cubicBezTo>
                  <a:lnTo>
                    <a:pt x="1428" y="625"/>
                  </a:lnTo>
                  <a:cubicBezTo>
                    <a:pt x="1426" y="617"/>
                    <a:pt x="1423" y="610"/>
                    <a:pt x="1419" y="602"/>
                  </a:cubicBezTo>
                  <a:lnTo>
                    <a:pt x="1434" y="582"/>
                  </a:lnTo>
                  <a:cubicBezTo>
                    <a:pt x="1439" y="575"/>
                    <a:pt x="1439" y="565"/>
                    <a:pt x="1433" y="559"/>
                  </a:cubicBezTo>
                  <a:cubicBezTo>
                    <a:pt x="1430" y="556"/>
                    <a:pt x="1428" y="554"/>
                    <a:pt x="1426" y="552"/>
                  </a:cubicBezTo>
                  <a:cubicBezTo>
                    <a:pt x="1422" y="549"/>
                    <a:pt x="1418" y="547"/>
                    <a:pt x="1413" y="547"/>
                  </a:cubicBezTo>
                  <a:cubicBezTo>
                    <a:pt x="1409" y="547"/>
                    <a:pt x="1406" y="548"/>
                    <a:pt x="1402" y="551"/>
                  </a:cubicBezTo>
                  <a:lnTo>
                    <a:pt x="1382" y="567"/>
                  </a:lnTo>
                  <a:cubicBezTo>
                    <a:pt x="1375" y="562"/>
                    <a:pt x="1367" y="559"/>
                    <a:pt x="1359" y="557"/>
                  </a:cubicBezTo>
                  <a:lnTo>
                    <a:pt x="1355" y="532"/>
                  </a:lnTo>
                  <a:cubicBezTo>
                    <a:pt x="1354" y="523"/>
                    <a:pt x="1347" y="517"/>
                    <a:pt x="1338" y="516"/>
                  </a:cubicBezTo>
                  <a:cubicBezTo>
                    <a:pt x="1337" y="516"/>
                    <a:pt x="1335" y="516"/>
                    <a:pt x="1334" y="516"/>
                  </a:cubicBezTo>
                  <a:cubicBezTo>
                    <a:pt x="1332" y="516"/>
                    <a:pt x="1330" y="516"/>
                    <a:pt x="1328" y="516"/>
                  </a:cubicBezTo>
                  <a:cubicBezTo>
                    <a:pt x="1319" y="517"/>
                    <a:pt x="1312" y="524"/>
                    <a:pt x="1311" y="532"/>
                  </a:cubicBezTo>
                  <a:lnTo>
                    <a:pt x="1308" y="558"/>
                  </a:lnTo>
                  <a:cubicBezTo>
                    <a:pt x="1300" y="560"/>
                    <a:pt x="1292" y="563"/>
                    <a:pt x="1285" y="567"/>
                  </a:cubicBezTo>
                  <a:lnTo>
                    <a:pt x="1264" y="552"/>
                  </a:lnTo>
                  <a:cubicBezTo>
                    <a:pt x="1261" y="550"/>
                    <a:pt x="1257" y="549"/>
                    <a:pt x="1254" y="549"/>
                  </a:cubicBezTo>
                  <a:cubicBezTo>
                    <a:pt x="1249" y="549"/>
                    <a:pt x="1245" y="550"/>
                    <a:pt x="1241" y="553"/>
                  </a:cubicBezTo>
                  <a:cubicBezTo>
                    <a:pt x="1239" y="556"/>
                    <a:pt x="1236" y="558"/>
                    <a:pt x="1234" y="560"/>
                  </a:cubicBezTo>
                  <a:cubicBezTo>
                    <a:pt x="1228" y="567"/>
                    <a:pt x="1228" y="577"/>
                    <a:pt x="1233" y="584"/>
                  </a:cubicBezTo>
                  <a:lnTo>
                    <a:pt x="1249" y="604"/>
                  </a:lnTo>
                  <a:cubicBezTo>
                    <a:pt x="1245" y="611"/>
                    <a:pt x="1242" y="619"/>
                    <a:pt x="1240" y="627"/>
                  </a:cubicBezTo>
                  <a:lnTo>
                    <a:pt x="1214" y="631"/>
                  </a:lnTo>
                  <a:cubicBezTo>
                    <a:pt x="1206" y="632"/>
                    <a:pt x="1199" y="639"/>
                    <a:pt x="1199" y="648"/>
                  </a:cubicBezTo>
                  <a:cubicBezTo>
                    <a:pt x="1199" y="649"/>
                    <a:pt x="1199" y="651"/>
                    <a:pt x="1199" y="652"/>
                  </a:cubicBezTo>
                  <a:cubicBezTo>
                    <a:pt x="1199" y="654"/>
                    <a:pt x="1199" y="656"/>
                    <a:pt x="1199" y="658"/>
                  </a:cubicBezTo>
                  <a:cubicBezTo>
                    <a:pt x="1199" y="667"/>
                    <a:pt x="1206" y="674"/>
                    <a:pt x="1215" y="675"/>
                  </a:cubicBezTo>
                  <a:lnTo>
                    <a:pt x="1240" y="678"/>
                  </a:lnTo>
                  <a:cubicBezTo>
                    <a:pt x="1242" y="686"/>
                    <a:pt x="1246" y="694"/>
                    <a:pt x="1250" y="701"/>
                  </a:cubicBezTo>
                  <a:lnTo>
                    <a:pt x="1235" y="722"/>
                  </a:lnTo>
                  <a:cubicBezTo>
                    <a:pt x="1229" y="729"/>
                    <a:pt x="1230" y="739"/>
                    <a:pt x="1236" y="745"/>
                  </a:cubicBezTo>
                  <a:cubicBezTo>
                    <a:pt x="1238" y="747"/>
                    <a:pt x="1240" y="750"/>
                    <a:pt x="1243" y="752"/>
                  </a:cubicBezTo>
                  <a:cubicBezTo>
                    <a:pt x="1246" y="755"/>
                    <a:pt x="1251" y="756"/>
                    <a:pt x="1255" y="756"/>
                  </a:cubicBezTo>
                  <a:cubicBezTo>
                    <a:pt x="1259" y="756"/>
                    <a:pt x="1263" y="755"/>
                    <a:pt x="1266" y="753"/>
                  </a:cubicBezTo>
                  <a:lnTo>
                    <a:pt x="1286" y="737"/>
                  </a:lnTo>
                  <a:cubicBezTo>
                    <a:pt x="1294" y="741"/>
                    <a:pt x="1301" y="744"/>
                    <a:pt x="1309" y="746"/>
                  </a:cubicBezTo>
                  <a:lnTo>
                    <a:pt x="1313" y="772"/>
                  </a:lnTo>
                  <a:cubicBezTo>
                    <a:pt x="1314" y="780"/>
                    <a:pt x="1322" y="787"/>
                    <a:pt x="1331" y="787"/>
                  </a:cubicBezTo>
                  <a:cubicBezTo>
                    <a:pt x="1332" y="787"/>
                    <a:pt x="1333" y="787"/>
                    <a:pt x="1334" y="787"/>
                  </a:cubicBezTo>
                  <a:cubicBezTo>
                    <a:pt x="1336" y="787"/>
                    <a:pt x="1338" y="787"/>
                    <a:pt x="1340" y="787"/>
                  </a:cubicBezTo>
                  <a:cubicBezTo>
                    <a:pt x="1349" y="787"/>
                    <a:pt x="1356" y="780"/>
                    <a:pt x="1357" y="771"/>
                  </a:cubicBezTo>
                  <a:lnTo>
                    <a:pt x="1361" y="746"/>
                  </a:lnTo>
                  <a:cubicBezTo>
                    <a:pt x="1369" y="744"/>
                    <a:pt x="1376" y="740"/>
                    <a:pt x="1384" y="736"/>
                  </a:cubicBezTo>
                  <a:lnTo>
                    <a:pt x="1404" y="751"/>
                  </a:lnTo>
                  <a:cubicBezTo>
                    <a:pt x="1407" y="754"/>
                    <a:pt x="1411" y="755"/>
                    <a:pt x="1415" y="755"/>
                  </a:cubicBezTo>
                  <a:cubicBezTo>
                    <a:pt x="1419" y="755"/>
                    <a:pt x="1424" y="753"/>
                    <a:pt x="1427" y="750"/>
                  </a:cubicBezTo>
                  <a:cubicBezTo>
                    <a:pt x="1430" y="748"/>
                    <a:pt x="1432" y="746"/>
                    <a:pt x="1434" y="743"/>
                  </a:cubicBezTo>
                  <a:cubicBezTo>
                    <a:pt x="1440" y="737"/>
                    <a:pt x="1440" y="727"/>
                    <a:pt x="1435" y="720"/>
                  </a:cubicBezTo>
                  <a:lnTo>
                    <a:pt x="1419" y="700"/>
                  </a:lnTo>
                  <a:cubicBezTo>
                    <a:pt x="1424" y="692"/>
                    <a:pt x="1427" y="685"/>
                    <a:pt x="1429" y="677"/>
                  </a:cubicBezTo>
                  <a:lnTo>
                    <a:pt x="1454" y="673"/>
                  </a:lnTo>
                  <a:cubicBezTo>
                    <a:pt x="1463" y="672"/>
                    <a:pt x="1469" y="664"/>
                    <a:pt x="1470" y="655"/>
                  </a:cubicBezTo>
                  <a:cubicBezTo>
                    <a:pt x="1470" y="654"/>
                    <a:pt x="1470" y="653"/>
                    <a:pt x="1470" y="652"/>
                  </a:cubicBezTo>
                  <a:cubicBezTo>
                    <a:pt x="1470" y="650"/>
                    <a:pt x="1470" y="648"/>
                    <a:pt x="1469" y="646"/>
                  </a:cubicBezTo>
                  <a:close/>
                  <a:moveTo>
                    <a:pt x="982" y="700"/>
                  </a:moveTo>
                  <a:cubicBezTo>
                    <a:pt x="976" y="715"/>
                    <a:pt x="965" y="726"/>
                    <a:pt x="950" y="732"/>
                  </a:cubicBezTo>
                  <a:cubicBezTo>
                    <a:pt x="943" y="735"/>
                    <a:pt x="936" y="737"/>
                    <a:pt x="928" y="737"/>
                  </a:cubicBezTo>
                  <a:cubicBezTo>
                    <a:pt x="904" y="737"/>
                    <a:pt x="883" y="722"/>
                    <a:pt x="874" y="700"/>
                  </a:cubicBezTo>
                  <a:cubicBezTo>
                    <a:pt x="861" y="670"/>
                    <a:pt x="876" y="636"/>
                    <a:pt x="906" y="623"/>
                  </a:cubicBezTo>
                  <a:cubicBezTo>
                    <a:pt x="913" y="620"/>
                    <a:pt x="920" y="619"/>
                    <a:pt x="928" y="619"/>
                  </a:cubicBezTo>
                  <a:cubicBezTo>
                    <a:pt x="952" y="619"/>
                    <a:pt x="973" y="633"/>
                    <a:pt x="983" y="655"/>
                  </a:cubicBezTo>
                  <a:cubicBezTo>
                    <a:pt x="989" y="670"/>
                    <a:pt x="988" y="686"/>
                    <a:pt x="982" y="700"/>
                  </a:cubicBezTo>
                  <a:close/>
                  <a:moveTo>
                    <a:pt x="1090" y="713"/>
                  </a:moveTo>
                  <a:lnTo>
                    <a:pt x="1057" y="693"/>
                  </a:lnTo>
                  <a:cubicBezTo>
                    <a:pt x="1058" y="683"/>
                    <a:pt x="1058" y="671"/>
                    <a:pt x="1056" y="660"/>
                  </a:cubicBezTo>
                  <a:lnTo>
                    <a:pt x="1090" y="641"/>
                  </a:lnTo>
                  <a:cubicBezTo>
                    <a:pt x="1097" y="636"/>
                    <a:pt x="1100" y="627"/>
                    <a:pt x="1098" y="619"/>
                  </a:cubicBezTo>
                  <a:cubicBezTo>
                    <a:pt x="1097" y="616"/>
                    <a:pt x="1095" y="613"/>
                    <a:pt x="1094" y="610"/>
                  </a:cubicBezTo>
                  <a:cubicBezTo>
                    <a:pt x="1092" y="606"/>
                    <a:pt x="1090" y="601"/>
                    <a:pt x="1088" y="597"/>
                  </a:cubicBezTo>
                  <a:cubicBezTo>
                    <a:pt x="1085" y="591"/>
                    <a:pt x="1079" y="587"/>
                    <a:pt x="1072" y="587"/>
                  </a:cubicBezTo>
                  <a:cubicBezTo>
                    <a:pt x="1071" y="587"/>
                    <a:pt x="1069" y="588"/>
                    <a:pt x="1067" y="588"/>
                  </a:cubicBezTo>
                  <a:lnTo>
                    <a:pt x="1030" y="598"/>
                  </a:lnTo>
                  <a:cubicBezTo>
                    <a:pt x="1023" y="589"/>
                    <a:pt x="1015" y="582"/>
                    <a:pt x="1007" y="575"/>
                  </a:cubicBezTo>
                  <a:lnTo>
                    <a:pt x="1016" y="537"/>
                  </a:lnTo>
                  <a:cubicBezTo>
                    <a:pt x="1018" y="529"/>
                    <a:pt x="1014" y="520"/>
                    <a:pt x="1007" y="517"/>
                  </a:cubicBezTo>
                  <a:cubicBezTo>
                    <a:pt x="999" y="513"/>
                    <a:pt x="992" y="510"/>
                    <a:pt x="985" y="508"/>
                  </a:cubicBezTo>
                  <a:cubicBezTo>
                    <a:pt x="983" y="507"/>
                    <a:pt x="981" y="507"/>
                    <a:pt x="979" y="507"/>
                  </a:cubicBezTo>
                  <a:cubicBezTo>
                    <a:pt x="973" y="507"/>
                    <a:pt x="966" y="510"/>
                    <a:pt x="963" y="516"/>
                  </a:cubicBezTo>
                  <a:lnTo>
                    <a:pt x="944" y="549"/>
                  </a:lnTo>
                  <a:cubicBezTo>
                    <a:pt x="939" y="549"/>
                    <a:pt x="933" y="548"/>
                    <a:pt x="928" y="548"/>
                  </a:cubicBezTo>
                  <a:cubicBezTo>
                    <a:pt x="922" y="548"/>
                    <a:pt x="917" y="549"/>
                    <a:pt x="911" y="550"/>
                  </a:cubicBezTo>
                  <a:lnTo>
                    <a:pt x="891" y="516"/>
                  </a:lnTo>
                  <a:cubicBezTo>
                    <a:pt x="888" y="511"/>
                    <a:pt x="882" y="507"/>
                    <a:pt x="876" y="507"/>
                  </a:cubicBezTo>
                  <a:cubicBezTo>
                    <a:pt x="874" y="507"/>
                    <a:pt x="872" y="508"/>
                    <a:pt x="870" y="508"/>
                  </a:cubicBezTo>
                  <a:cubicBezTo>
                    <a:pt x="866" y="509"/>
                    <a:pt x="863" y="511"/>
                    <a:pt x="860" y="512"/>
                  </a:cubicBezTo>
                  <a:cubicBezTo>
                    <a:pt x="856" y="514"/>
                    <a:pt x="852" y="515"/>
                    <a:pt x="848" y="518"/>
                  </a:cubicBezTo>
                  <a:cubicBezTo>
                    <a:pt x="840" y="521"/>
                    <a:pt x="836" y="530"/>
                    <a:pt x="838" y="538"/>
                  </a:cubicBezTo>
                  <a:lnTo>
                    <a:pt x="848" y="576"/>
                  </a:lnTo>
                  <a:cubicBezTo>
                    <a:pt x="840" y="583"/>
                    <a:pt x="832" y="590"/>
                    <a:pt x="825" y="599"/>
                  </a:cubicBezTo>
                  <a:lnTo>
                    <a:pt x="788" y="590"/>
                  </a:lnTo>
                  <a:cubicBezTo>
                    <a:pt x="786" y="589"/>
                    <a:pt x="785" y="589"/>
                    <a:pt x="783" y="589"/>
                  </a:cubicBezTo>
                  <a:cubicBezTo>
                    <a:pt x="776" y="589"/>
                    <a:pt x="770" y="593"/>
                    <a:pt x="767" y="599"/>
                  </a:cubicBezTo>
                  <a:cubicBezTo>
                    <a:pt x="764" y="606"/>
                    <a:pt x="760" y="614"/>
                    <a:pt x="758" y="621"/>
                  </a:cubicBezTo>
                  <a:cubicBezTo>
                    <a:pt x="755" y="629"/>
                    <a:pt x="759" y="638"/>
                    <a:pt x="766" y="643"/>
                  </a:cubicBezTo>
                  <a:lnTo>
                    <a:pt x="800" y="662"/>
                  </a:lnTo>
                  <a:cubicBezTo>
                    <a:pt x="798" y="673"/>
                    <a:pt x="798" y="684"/>
                    <a:pt x="800" y="695"/>
                  </a:cubicBezTo>
                  <a:lnTo>
                    <a:pt x="767" y="715"/>
                  </a:lnTo>
                  <a:cubicBezTo>
                    <a:pt x="759" y="719"/>
                    <a:pt x="756" y="728"/>
                    <a:pt x="759" y="736"/>
                  </a:cubicBezTo>
                  <a:cubicBezTo>
                    <a:pt x="760" y="739"/>
                    <a:pt x="761" y="743"/>
                    <a:pt x="762" y="746"/>
                  </a:cubicBezTo>
                  <a:cubicBezTo>
                    <a:pt x="764" y="750"/>
                    <a:pt x="766" y="754"/>
                    <a:pt x="768" y="758"/>
                  </a:cubicBezTo>
                  <a:cubicBezTo>
                    <a:pt x="771" y="764"/>
                    <a:pt x="777" y="768"/>
                    <a:pt x="784" y="768"/>
                  </a:cubicBezTo>
                  <a:cubicBezTo>
                    <a:pt x="786" y="768"/>
                    <a:pt x="787" y="768"/>
                    <a:pt x="789" y="768"/>
                  </a:cubicBezTo>
                  <a:lnTo>
                    <a:pt x="826" y="757"/>
                  </a:lnTo>
                  <a:cubicBezTo>
                    <a:pt x="833" y="766"/>
                    <a:pt x="841" y="774"/>
                    <a:pt x="850" y="781"/>
                  </a:cubicBezTo>
                  <a:lnTo>
                    <a:pt x="840" y="818"/>
                  </a:lnTo>
                  <a:cubicBezTo>
                    <a:pt x="838" y="826"/>
                    <a:pt x="842" y="835"/>
                    <a:pt x="850" y="839"/>
                  </a:cubicBezTo>
                  <a:cubicBezTo>
                    <a:pt x="857" y="842"/>
                    <a:pt x="864" y="845"/>
                    <a:pt x="872" y="848"/>
                  </a:cubicBezTo>
                  <a:cubicBezTo>
                    <a:pt x="874" y="849"/>
                    <a:pt x="876" y="849"/>
                    <a:pt x="877" y="849"/>
                  </a:cubicBezTo>
                  <a:cubicBezTo>
                    <a:pt x="884" y="849"/>
                    <a:pt x="890" y="845"/>
                    <a:pt x="893" y="840"/>
                  </a:cubicBezTo>
                  <a:lnTo>
                    <a:pt x="912" y="806"/>
                  </a:lnTo>
                  <a:cubicBezTo>
                    <a:pt x="918" y="807"/>
                    <a:pt x="923" y="807"/>
                    <a:pt x="928" y="807"/>
                  </a:cubicBezTo>
                  <a:cubicBezTo>
                    <a:pt x="934" y="807"/>
                    <a:pt x="940" y="807"/>
                    <a:pt x="945" y="806"/>
                  </a:cubicBezTo>
                  <a:lnTo>
                    <a:pt x="965" y="839"/>
                  </a:lnTo>
                  <a:cubicBezTo>
                    <a:pt x="968" y="845"/>
                    <a:pt x="974" y="848"/>
                    <a:pt x="981" y="848"/>
                  </a:cubicBezTo>
                  <a:cubicBezTo>
                    <a:pt x="983" y="848"/>
                    <a:pt x="985" y="848"/>
                    <a:pt x="987" y="847"/>
                  </a:cubicBezTo>
                  <a:cubicBezTo>
                    <a:pt x="990" y="846"/>
                    <a:pt x="993" y="845"/>
                    <a:pt x="996" y="844"/>
                  </a:cubicBezTo>
                  <a:cubicBezTo>
                    <a:pt x="1000" y="842"/>
                    <a:pt x="1005" y="840"/>
                    <a:pt x="1009" y="838"/>
                  </a:cubicBezTo>
                  <a:cubicBezTo>
                    <a:pt x="1016" y="834"/>
                    <a:pt x="1020" y="825"/>
                    <a:pt x="1018" y="817"/>
                  </a:cubicBezTo>
                  <a:lnTo>
                    <a:pt x="1008" y="780"/>
                  </a:lnTo>
                  <a:cubicBezTo>
                    <a:pt x="1017" y="773"/>
                    <a:pt x="1024" y="765"/>
                    <a:pt x="1031" y="756"/>
                  </a:cubicBezTo>
                  <a:lnTo>
                    <a:pt x="1069" y="766"/>
                  </a:lnTo>
                  <a:cubicBezTo>
                    <a:pt x="1070" y="766"/>
                    <a:pt x="1072" y="766"/>
                    <a:pt x="1073" y="766"/>
                  </a:cubicBezTo>
                  <a:cubicBezTo>
                    <a:pt x="1080" y="766"/>
                    <a:pt x="1086" y="763"/>
                    <a:pt x="1089" y="756"/>
                  </a:cubicBezTo>
                  <a:cubicBezTo>
                    <a:pt x="1093" y="749"/>
                    <a:pt x="1096" y="742"/>
                    <a:pt x="1098" y="734"/>
                  </a:cubicBezTo>
                  <a:cubicBezTo>
                    <a:pt x="1101" y="726"/>
                    <a:pt x="1098" y="717"/>
                    <a:pt x="1090" y="713"/>
                  </a:cubicBezTo>
                  <a:close/>
                  <a:moveTo>
                    <a:pt x="465" y="977"/>
                  </a:moveTo>
                  <a:cubicBezTo>
                    <a:pt x="579" y="977"/>
                    <a:pt x="671" y="819"/>
                    <a:pt x="671" y="672"/>
                  </a:cubicBezTo>
                  <a:cubicBezTo>
                    <a:pt x="671" y="524"/>
                    <a:pt x="579" y="405"/>
                    <a:pt x="465" y="405"/>
                  </a:cubicBezTo>
                  <a:cubicBezTo>
                    <a:pt x="350" y="405"/>
                    <a:pt x="258" y="524"/>
                    <a:pt x="258" y="672"/>
                  </a:cubicBezTo>
                  <a:cubicBezTo>
                    <a:pt x="258" y="819"/>
                    <a:pt x="350" y="977"/>
                    <a:pt x="465" y="977"/>
                  </a:cubicBezTo>
                  <a:close/>
                  <a:moveTo>
                    <a:pt x="1094" y="360"/>
                  </a:moveTo>
                  <a:cubicBezTo>
                    <a:pt x="1045" y="360"/>
                    <a:pt x="1005" y="320"/>
                    <a:pt x="1005" y="271"/>
                  </a:cubicBezTo>
                  <a:cubicBezTo>
                    <a:pt x="1005" y="222"/>
                    <a:pt x="1045" y="182"/>
                    <a:pt x="1094" y="182"/>
                  </a:cubicBezTo>
                  <a:cubicBezTo>
                    <a:pt x="1143" y="182"/>
                    <a:pt x="1183" y="222"/>
                    <a:pt x="1183" y="271"/>
                  </a:cubicBezTo>
                  <a:cubicBezTo>
                    <a:pt x="1183" y="320"/>
                    <a:pt x="1143" y="360"/>
                    <a:pt x="1094" y="360"/>
                  </a:cubicBezTo>
                  <a:close/>
                  <a:moveTo>
                    <a:pt x="1257" y="484"/>
                  </a:moveTo>
                  <a:cubicBezTo>
                    <a:pt x="1261" y="484"/>
                    <a:pt x="1265" y="482"/>
                    <a:pt x="1269" y="479"/>
                  </a:cubicBezTo>
                  <a:cubicBezTo>
                    <a:pt x="1282" y="468"/>
                    <a:pt x="1294" y="456"/>
                    <a:pt x="1305" y="442"/>
                  </a:cubicBezTo>
                  <a:cubicBezTo>
                    <a:pt x="1311" y="436"/>
                    <a:pt x="1311" y="426"/>
                    <a:pt x="1306" y="420"/>
                  </a:cubicBezTo>
                  <a:lnTo>
                    <a:pt x="1265" y="367"/>
                  </a:lnTo>
                  <a:cubicBezTo>
                    <a:pt x="1273" y="353"/>
                    <a:pt x="1280" y="337"/>
                    <a:pt x="1284" y="321"/>
                  </a:cubicBezTo>
                  <a:lnTo>
                    <a:pt x="1349" y="312"/>
                  </a:lnTo>
                  <a:cubicBezTo>
                    <a:pt x="1358" y="310"/>
                    <a:pt x="1364" y="304"/>
                    <a:pt x="1365" y="295"/>
                  </a:cubicBezTo>
                  <a:cubicBezTo>
                    <a:pt x="1365" y="287"/>
                    <a:pt x="1366" y="279"/>
                    <a:pt x="1366" y="271"/>
                  </a:cubicBezTo>
                  <a:cubicBezTo>
                    <a:pt x="1366" y="262"/>
                    <a:pt x="1365" y="253"/>
                    <a:pt x="1364" y="243"/>
                  </a:cubicBezTo>
                  <a:cubicBezTo>
                    <a:pt x="1363" y="234"/>
                    <a:pt x="1357" y="228"/>
                    <a:pt x="1348" y="227"/>
                  </a:cubicBezTo>
                  <a:lnTo>
                    <a:pt x="1283" y="218"/>
                  </a:lnTo>
                  <a:cubicBezTo>
                    <a:pt x="1278" y="202"/>
                    <a:pt x="1272" y="187"/>
                    <a:pt x="1263" y="172"/>
                  </a:cubicBezTo>
                  <a:lnTo>
                    <a:pt x="1303" y="120"/>
                  </a:lnTo>
                  <a:cubicBezTo>
                    <a:pt x="1308" y="113"/>
                    <a:pt x="1308" y="104"/>
                    <a:pt x="1302" y="97"/>
                  </a:cubicBezTo>
                  <a:cubicBezTo>
                    <a:pt x="1291" y="84"/>
                    <a:pt x="1278" y="71"/>
                    <a:pt x="1265" y="60"/>
                  </a:cubicBezTo>
                  <a:cubicBezTo>
                    <a:pt x="1262" y="58"/>
                    <a:pt x="1258" y="56"/>
                    <a:pt x="1254" y="56"/>
                  </a:cubicBezTo>
                  <a:cubicBezTo>
                    <a:pt x="1250" y="56"/>
                    <a:pt x="1246" y="58"/>
                    <a:pt x="1242" y="60"/>
                  </a:cubicBezTo>
                  <a:lnTo>
                    <a:pt x="1190" y="101"/>
                  </a:lnTo>
                  <a:cubicBezTo>
                    <a:pt x="1176" y="92"/>
                    <a:pt x="1160" y="86"/>
                    <a:pt x="1144" y="82"/>
                  </a:cubicBezTo>
                  <a:lnTo>
                    <a:pt x="1134" y="17"/>
                  </a:lnTo>
                  <a:cubicBezTo>
                    <a:pt x="1133" y="8"/>
                    <a:pt x="1126" y="2"/>
                    <a:pt x="1118" y="1"/>
                  </a:cubicBezTo>
                  <a:cubicBezTo>
                    <a:pt x="1110" y="0"/>
                    <a:pt x="1102" y="0"/>
                    <a:pt x="1094" y="0"/>
                  </a:cubicBezTo>
                  <a:cubicBezTo>
                    <a:pt x="1085" y="0"/>
                    <a:pt x="1075" y="0"/>
                    <a:pt x="1066" y="2"/>
                  </a:cubicBezTo>
                  <a:cubicBezTo>
                    <a:pt x="1057" y="2"/>
                    <a:pt x="1051" y="9"/>
                    <a:pt x="1050" y="17"/>
                  </a:cubicBezTo>
                  <a:lnTo>
                    <a:pt x="1041" y="83"/>
                  </a:lnTo>
                  <a:cubicBezTo>
                    <a:pt x="1025" y="87"/>
                    <a:pt x="1010" y="94"/>
                    <a:pt x="995" y="102"/>
                  </a:cubicBezTo>
                  <a:lnTo>
                    <a:pt x="942" y="63"/>
                  </a:lnTo>
                  <a:cubicBezTo>
                    <a:pt x="939" y="60"/>
                    <a:pt x="935" y="59"/>
                    <a:pt x="932" y="59"/>
                  </a:cubicBezTo>
                  <a:cubicBezTo>
                    <a:pt x="927" y="59"/>
                    <a:pt x="923" y="61"/>
                    <a:pt x="920" y="63"/>
                  </a:cubicBezTo>
                  <a:cubicBezTo>
                    <a:pt x="907" y="75"/>
                    <a:pt x="894" y="87"/>
                    <a:pt x="883" y="101"/>
                  </a:cubicBezTo>
                  <a:cubicBezTo>
                    <a:pt x="878" y="107"/>
                    <a:pt x="878" y="117"/>
                    <a:pt x="883" y="123"/>
                  </a:cubicBezTo>
                  <a:lnTo>
                    <a:pt x="924" y="176"/>
                  </a:lnTo>
                  <a:cubicBezTo>
                    <a:pt x="915" y="190"/>
                    <a:pt x="909" y="206"/>
                    <a:pt x="905" y="222"/>
                  </a:cubicBezTo>
                  <a:lnTo>
                    <a:pt x="839" y="231"/>
                  </a:lnTo>
                  <a:cubicBezTo>
                    <a:pt x="831" y="233"/>
                    <a:pt x="825" y="239"/>
                    <a:pt x="824" y="248"/>
                  </a:cubicBezTo>
                  <a:cubicBezTo>
                    <a:pt x="823" y="256"/>
                    <a:pt x="823" y="264"/>
                    <a:pt x="823" y="271"/>
                  </a:cubicBezTo>
                  <a:cubicBezTo>
                    <a:pt x="823" y="281"/>
                    <a:pt x="823" y="290"/>
                    <a:pt x="824" y="300"/>
                  </a:cubicBezTo>
                  <a:cubicBezTo>
                    <a:pt x="825" y="308"/>
                    <a:pt x="832" y="315"/>
                    <a:pt x="840" y="316"/>
                  </a:cubicBezTo>
                  <a:lnTo>
                    <a:pt x="906" y="324"/>
                  </a:lnTo>
                  <a:cubicBezTo>
                    <a:pt x="910" y="340"/>
                    <a:pt x="917" y="356"/>
                    <a:pt x="925" y="370"/>
                  </a:cubicBezTo>
                  <a:lnTo>
                    <a:pt x="886" y="423"/>
                  </a:lnTo>
                  <a:cubicBezTo>
                    <a:pt x="881" y="430"/>
                    <a:pt x="881" y="439"/>
                    <a:pt x="886" y="446"/>
                  </a:cubicBezTo>
                  <a:cubicBezTo>
                    <a:pt x="898" y="459"/>
                    <a:pt x="910" y="471"/>
                    <a:pt x="924" y="482"/>
                  </a:cubicBezTo>
                  <a:cubicBezTo>
                    <a:pt x="927" y="485"/>
                    <a:pt x="931" y="487"/>
                    <a:pt x="935" y="487"/>
                  </a:cubicBezTo>
                  <a:cubicBezTo>
                    <a:pt x="939" y="487"/>
                    <a:pt x="943" y="485"/>
                    <a:pt x="946" y="483"/>
                  </a:cubicBezTo>
                  <a:lnTo>
                    <a:pt x="998" y="442"/>
                  </a:lnTo>
                  <a:cubicBezTo>
                    <a:pt x="1013" y="450"/>
                    <a:pt x="1029" y="457"/>
                    <a:pt x="1045" y="461"/>
                  </a:cubicBezTo>
                  <a:lnTo>
                    <a:pt x="1054" y="526"/>
                  </a:lnTo>
                  <a:cubicBezTo>
                    <a:pt x="1055" y="535"/>
                    <a:pt x="1062" y="541"/>
                    <a:pt x="1071" y="542"/>
                  </a:cubicBezTo>
                  <a:cubicBezTo>
                    <a:pt x="1079" y="542"/>
                    <a:pt x="1087" y="543"/>
                    <a:pt x="1094" y="543"/>
                  </a:cubicBezTo>
                  <a:cubicBezTo>
                    <a:pt x="1104" y="543"/>
                    <a:pt x="1113" y="542"/>
                    <a:pt x="1123" y="541"/>
                  </a:cubicBezTo>
                  <a:cubicBezTo>
                    <a:pt x="1131" y="540"/>
                    <a:pt x="1138" y="534"/>
                    <a:pt x="1139" y="526"/>
                  </a:cubicBezTo>
                  <a:lnTo>
                    <a:pt x="1147" y="460"/>
                  </a:lnTo>
                  <a:cubicBezTo>
                    <a:pt x="1163" y="455"/>
                    <a:pt x="1179" y="449"/>
                    <a:pt x="1193" y="440"/>
                  </a:cubicBezTo>
                  <a:lnTo>
                    <a:pt x="1246" y="480"/>
                  </a:lnTo>
                  <a:cubicBezTo>
                    <a:pt x="1249" y="482"/>
                    <a:pt x="1253" y="484"/>
                    <a:pt x="1257" y="484"/>
                  </a:cubicBezTo>
                  <a:close/>
                  <a:moveTo>
                    <a:pt x="656" y="1040"/>
                  </a:moveTo>
                  <a:lnTo>
                    <a:pt x="535" y="1423"/>
                  </a:lnTo>
                  <a:lnTo>
                    <a:pt x="497" y="1188"/>
                  </a:lnTo>
                  <a:lnTo>
                    <a:pt x="432" y="1188"/>
                  </a:lnTo>
                  <a:lnTo>
                    <a:pt x="394" y="1423"/>
                  </a:lnTo>
                  <a:lnTo>
                    <a:pt x="274" y="1040"/>
                  </a:lnTo>
                  <a:cubicBezTo>
                    <a:pt x="112" y="1102"/>
                    <a:pt x="0" y="1236"/>
                    <a:pt x="0" y="1377"/>
                  </a:cubicBezTo>
                  <a:cubicBezTo>
                    <a:pt x="0" y="1379"/>
                    <a:pt x="0" y="1380"/>
                    <a:pt x="0" y="1382"/>
                  </a:cubicBezTo>
                  <a:cubicBezTo>
                    <a:pt x="0" y="1383"/>
                    <a:pt x="0" y="1383"/>
                    <a:pt x="0" y="1384"/>
                  </a:cubicBezTo>
                  <a:cubicBezTo>
                    <a:pt x="0" y="1478"/>
                    <a:pt x="97" y="1470"/>
                    <a:pt x="465" y="1470"/>
                  </a:cubicBezTo>
                  <a:cubicBezTo>
                    <a:pt x="855" y="1470"/>
                    <a:pt x="929" y="1478"/>
                    <a:pt x="929" y="1384"/>
                  </a:cubicBezTo>
                  <a:cubicBezTo>
                    <a:pt x="929" y="1383"/>
                    <a:pt x="929" y="1383"/>
                    <a:pt x="929" y="1382"/>
                  </a:cubicBezTo>
                  <a:cubicBezTo>
                    <a:pt x="929" y="1380"/>
                    <a:pt x="929" y="1379"/>
                    <a:pt x="929" y="1377"/>
                  </a:cubicBezTo>
                  <a:cubicBezTo>
                    <a:pt x="929" y="1236"/>
                    <a:pt x="817" y="1102"/>
                    <a:pt x="656" y="1040"/>
                  </a:cubicBezTo>
                  <a:close/>
                  <a:moveTo>
                    <a:pt x="489" y="1070"/>
                  </a:moveTo>
                  <a:lnTo>
                    <a:pt x="440" y="1070"/>
                  </a:lnTo>
                  <a:cubicBezTo>
                    <a:pt x="435" y="1070"/>
                    <a:pt x="431" y="1072"/>
                    <a:pt x="427" y="1076"/>
                  </a:cubicBezTo>
                  <a:lnTo>
                    <a:pt x="408" y="1095"/>
                  </a:lnTo>
                  <a:cubicBezTo>
                    <a:pt x="402" y="1100"/>
                    <a:pt x="401" y="1110"/>
                    <a:pt x="406" y="1117"/>
                  </a:cubicBezTo>
                  <a:lnTo>
                    <a:pt x="429" y="1156"/>
                  </a:lnTo>
                  <a:cubicBezTo>
                    <a:pt x="432" y="1162"/>
                    <a:pt x="438" y="1165"/>
                    <a:pt x="445" y="1165"/>
                  </a:cubicBezTo>
                  <a:lnTo>
                    <a:pt x="484" y="1165"/>
                  </a:lnTo>
                  <a:cubicBezTo>
                    <a:pt x="491" y="1165"/>
                    <a:pt x="497" y="1162"/>
                    <a:pt x="500" y="1156"/>
                  </a:cubicBezTo>
                  <a:lnTo>
                    <a:pt x="523" y="1117"/>
                  </a:lnTo>
                  <a:cubicBezTo>
                    <a:pt x="528" y="1110"/>
                    <a:pt x="527" y="1100"/>
                    <a:pt x="521" y="1095"/>
                  </a:cubicBezTo>
                  <a:lnTo>
                    <a:pt x="502" y="1076"/>
                  </a:lnTo>
                  <a:cubicBezTo>
                    <a:pt x="498" y="1072"/>
                    <a:pt x="494" y="1070"/>
                    <a:pt x="489" y="1070"/>
                  </a:cubicBezTo>
                  <a:close/>
                </a:path>
              </a:pathLst>
            </a:custGeom>
            <a:solidFill>
              <a:srgbClr val="F8F8F8">
                <a:alpha val="100000"/>
              </a:srgbClr>
            </a:solidFill>
            <a:ln w="9525">
              <a:noFill/>
            </a:ln>
          </p:spPr>
          <p:txBody>
            <a:bodyPr/>
            <a:p>
              <a:endParaRPr lang="zh-CN" altLang="en-US"/>
            </a:p>
          </p:txBody>
        </p:sp>
      </p:grpSp>
      <p:grpSp>
        <p:nvGrpSpPr>
          <p:cNvPr id="40974" name="Group 14"/>
          <p:cNvGrpSpPr/>
          <p:nvPr/>
        </p:nvGrpSpPr>
        <p:grpSpPr>
          <a:xfrm>
            <a:off x="5927725" y="3665538"/>
            <a:ext cx="3889375" cy="2232025"/>
            <a:chOff x="0" y="0"/>
            <a:chExt cx="3888432" cy="2232248"/>
          </a:xfrm>
        </p:grpSpPr>
        <p:sp>
          <p:nvSpPr>
            <p:cNvPr id="39965" name="矩形 14"/>
            <p:cNvSpPr/>
            <p:nvPr/>
          </p:nvSpPr>
          <p:spPr>
            <a:xfrm>
              <a:off x="0" y="0"/>
              <a:ext cx="3888432" cy="2232248"/>
            </a:xfrm>
            <a:prstGeom prst="rect">
              <a:avLst/>
            </a:prstGeom>
            <a:solidFill>
              <a:schemeClr val="bg1"/>
            </a:solidFill>
            <a:ln w="9525">
              <a:noFill/>
            </a:ln>
          </p:spPr>
          <p:txBody>
            <a:bodyPr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endParaRPr lang="zh-CN" altLang="en-US" sz="1800" dirty="0">
                <a:solidFill>
                  <a:srgbClr val="4D4D4D"/>
                </a:solidFill>
                <a:ea typeface="造字工房悦黑体验版常规体" pitchFamily="50" charset="-122"/>
              </a:endParaRPr>
            </a:p>
          </p:txBody>
        </p:sp>
        <p:sp>
          <p:nvSpPr>
            <p:cNvPr id="39966" name="Freeform 34"/>
            <p:cNvSpPr>
              <a:spLocks noEditPoints="1"/>
            </p:cNvSpPr>
            <p:nvPr/>
          </p:nvSpPr>
          <p:spPr>
            <a:xfrm>
              <a:off x="2880374" y="1311092"/>
              <a:ext cx="866775" cy="822325"/>
            </a:xfrm>
            <a:custGeom>
              <a:avLst/>
              <a:gdLst/>
              <a:ahLst/>
              <a:cxnLst>
                <a:cxn ang="0">
                  <a:pos x="820792" y="146378"/>
                </a:cxn>
                <a:cxn ang="0">
                  <a:pos x="629197" y="178566"/>
                </a:cxn>
                <a:cxn ang="0">
                  <a:pos x="626898" y="232979"/>
                </a:cxn>
                <a:cxn ang="0">
                  <a:pos x="702003" y="250606"/>
                </a:cxn>
                <a:cxn ang="0">
                  <a:pos x="715798" y="249073"/>
                </a:cxn>
                <a:cxn ang="0">
                  <a:pos x="861410" y="166304"/>
                </a:cxn>
                <a:cxn ang="0">
                  <a:pos x="200791" y="241409"/>
                </a:cxn>
                <a:cxn ang="0">
                  <a:pos x="162472" y="189296"/>
                </a:cxn>
                <a:cxn ang="0">
                  <a:pos x="175501" y="199259"/>
                </a:cxn>
                <a:cxn ang="0">
                  <a:pos x="209222" y="216119"/>
                </a:cxn>
                <a:cxn ang="0">
                  <a:pos x="213053" y="223016"/>
                </a:cxn>
                <a:cxn ang="0">
                  <a:pos x="136416" y="301953"/>
                </a:cxn>
                <a:cxn ang="0">
                  <a:pos x="127219" y="246774"/>
                </a:cxn>
                <a:cxn ang="0">
                  <a:pos x="136416" y="301953"/>
                </a:cxn>
                <a:cxn ang="0">
                  <a:pos x="475922" y="388554"/>
                </a:cxn>
                <a:cxn ang="0">
                  <a:pos x="452164" y="380124"/>
                </a:cxn>
                <a:cxn ang="0">
                  <a:pos x="465959" y="346403"/>
                </a:cxn>
                <a:cxn ang="0">
                  <a:pos x="591645" y="219951"/>
                </a:cxn>
                <a:cxn ang="0">
                  <a:pos x="522671" y="239877"/>
                </a:cxn>
                <a:cxn ang="0">
                  <a:pos x="472090" y="123387"/>
                </a:cxn>
                <a:cxn ang="0">
                  <a:pos x="331076" y="85834"/>
                </a:cxn>
                <a:cxn ang="0">
                  <a:pos x="183165" y="160940"/>
                </a:cxn>
                <a:cxn ang="0">
                  <a:pos x="131817" y="182398"/>
                </a:cxn>
                <a:cxn ang="0">
                  <a:pos x="111125" y="165538"/>
                </a:cxn>
                <a:cxn ang="0">
                  <a:pos x="9197" y="246774"/>
                </a:cxn>
                <a:cxn ang="0">
                  <a:pos x="19159" y="288159"/>
                </a:cxn>
                <a:cxn ang="0">
                  <a:pos x="143313" y="393153"/>
                </a:cxn>
                <a:cxn ang="0">
                  <a:pos x="245241" y="311916"/>
                </a:cxn>
                <a:cxn ang="0">
                  <a:pos x="235278" y="271298"/>
                </a:cxn>
                <a:cxn ang="0">
                  <a:pos x="231447" y="248307"/>
                </a:cxn>
                <a:cxn ang="0">
                  <a:pos x="235278" y="205390"/>
                </a:cxn>
                <a:cxn ang="0">
                  <a:pos x="423808" y="174734"/>
                </a:cxn>
                <a:cxn ang="0">
                  <a:pos x="340272" y="406947"/>
                </a:cxn>
                <a:cxn ang="0">
                  <a:pos x="545662" y="501212"/>
                </a:cxn>
                <a:cxn ang="0">
                  <a:pos x="449098" y="705069"/>
                </a:cxn>
                <a:cxn ang="0">
                  <a:pos x="507343" y="695872"/>
                </a:cxn>
                <a:cxn ang="0">
                  <a:pos x="650656" y="468258"/>
                </a:cxn>
                <a:cxn ang="0">
                  <a:pos x="318814" y="442967"/>
                </a:cxn>
                <a:cxn ang="0">
                  <a:pos x="82769" y="751052"/>
                </a:cxn>
                <a:cxn ang="0">
                  <a:pos x="111891" y="822325"/>
                </a:cxn>
                <a:cxn ang="0">
                  <a:pos x="325711" y="634562"/>
                </a:cxn>
                <a:cxn ang="0">
                  <a:pos x="393153" y="478221"/>
                </a:cxn>
                <a:cxn ang="0">
                  <a:pos x="318814" y="442967"/>
                </a:cxn>
                <a:cxn ang="0">
                  <a:pos x="667516" y="118022"/>
                </a:cxn>
                <a:cxn ang="0">
                  <a:pos x="536466" y="50581"/>
                </a:cxn>
              </a:cxnLst>
              <a:pathLst>
                <a:path w="1131" h="1073">
                  <a:moveTo>
                    <a:pt x="1124" y="217"/>
                  </a:moveTo>
                  <a:cubicBezTo>
                    <a:pt x="1116" y="195"/>
                    <a:pt x="1093" y="183"/>
                    <a:pt x="1071" y="191"/>
                  </a:cubicBezTo>
                  <a:lnTo>
                    <a:pt x="916" y="243"/>
                  </a:lnTo>
                  <a:lnTo>
                    <a:pt x="821" y="233"/>
                  </a:lnTo>
                  <a:cubicBezTo>
                    <a:pt x="835" y="262"/>
                    <a:pt x="827" y="287"/>
                    <a:pt x="821" y="299"/>
                  </a:cubicBezTo>
                  <a:cubicBezTo>
                    <a:pt x="820" y="301"/>
                    <a:pt x="819" y="302"/>
                    <a:pt x="818" y="304"/>
                  </a:cubicBezTo>
                  <a:lnTo>
                    <a:pt x="809" y="316"/>
                  </a:lnTo>
                  <a:lnTo>
                    <a:pt x="916" y="327"/>
                  </a:lnTo>
                  <a:cubicBezTo>
                    <a:pt x="918" y="327"/>
                    <a:pt x="919" y="327"/>
                    <a:pt x="921" y="327"/>
                  </a:cubicBezTo>
                  <a:cubicBezTo>
                    <a:pt x="925" y="327"/>
                    <a:pt x="930" y="327"/>
                    <a:pt x="934" y="325"/>
                  </a:cubicBezTo>
                  <a:lnTo>
                    <a:pt x="1098" y="270"/>
                  </a:lnTo>
                  <a:cubicBezTo>
                    <a:pt x="1119" y="263"/>
                    <a:pt x="1131" y="239"/>
                    <a:pt x="1124" y="217"/>
                  </a:cubicBezTo>
                  <a:close/>
                  <a:moveTo>
                    <a:pt x="275" y="301"/>
                  </a:moveTo>
                  <a:lnTo>
                    <a:pt x="262" y="315"/>
                  </a:lnTo>
                  <a:lnTo>
                    <a:pt x="199" y="262"/>
                  </a:lnTo>
                  <a:lnTo>
                    <a:pt x="212" y="247"/>
                  </a:lnTo>
                  <a:cubicBezTo>
                    <a:pt x="215" y="243"/>
                    <a:pt x="220" y="241"/>
                    <a:pt x="225" y="243"/>
                  </a:cubicBezTo>
                  <a:cubicBezTo>
                    <a:pt x="225" y="249"/>
                    <a:pt x="227" y="254"/>
                    <a:pt x="229" y="260"/>
                  </a:cubicBezTo>
                  <a:cubicBezTo>
                    <a:pt x="237" y="274"/>
                    <a:pt x="251" y="283"/>
                    <a:pt x="267" y="283"/>
                  </a:cubicBezTo>
                  <a:cubicBezTo>
                    <a:pt x="269" y="283"/>
                    <a:pt x="271" y="282"/>
                    <a:pt x="273" y="282"/>
                  </a:cubicBezTo>
                  <a:lnTo>
                    <a:pt x="274" y="283"/>
                  </a:lnTo>
                  <a:cubicBezTo>
                    <a:pt x="276" y="285"/>
                    <a:pt x="278" y="288"/>
                    <a:pt x="278" y="291"/>
                  </a:cubicBezTo>
                  <a:cubicBezTo>
                    <a:pt x="278" y="295"/>
                    <a:pt x="277" y="298"/>
                    <a:pt x="275" y="301"/>
                  </a:cubicBezTo>
                  <a:close/>
                  <a:moveTo>
                    <a:pt x="178" y="394"/>
                  </a:moveTo>
                  <a:lnTo>
                    <a:pt x="135" y="358"/>
                  </a:lnTo>
                  <a:lnTo>
                    <a:pt x="166" y="322"/>
                  </a:lnTo>
                  <a:lnTo>
                    <a:pt x="208" y="358"/>
                  </a:lnTo>
                  <a:lnTo>
                    <a:pt x="178" y="394"/>
                  </a:lnTo>
                  <a:close/>
                  <a:moveTo>
                    <a:pt x="816" y="577"/>
                  </a:moveTo>
                  <a:lnTo>
                    <a:pt x="621" y="507"/>
                  </a:lnTo>
                  <a:lnTo>
                    <a:pt x="613" y="504"/>
                  </a:lnTo>
                  <a:lnTo>
                    <a:pt x="590" y="496"/>
                  </a:lnTo>
                  <a:cubicBezTo>
                    <a:pt x="579" y="491"/>
                    <a:pt x="573" y="479"/>
                    <a:pt x="577" y="467"/>
                  </a:cubicBezTo>
                  <a:cubicBezTo>
                    <a:pt x="582" y="454"/>
                    <a:pt x="595" y="447"/>
                    <a:pt x="608" y="452"/>
                  </a:cubicBezTo>
                  <a:lnTo>
                    <a:pt x="649" y="466"/>
                  </a:lnTo>
                  <a:lnTo>
                    <a:pt x="772" y="287"/>
                  </a:lnTo>
                  <a:lnTo>
                    <a:pt x="746" y="275"/>
                  </a:lnTo>
                  <a:lnTo>
                    <a:pt x="682" y="313"/>
                  </a:lnTo>
                  <a:lnTo>
                    <a:pt x="693" y="193"/>
                  </a:lnTo>
                  <a:cubicBezTo>
                    <a:pt x="672" y="182"/>
                    <a:pt x="641" y="166"/>
                    <a:pt x="616" y="161"/>
                  </a:cubicBezTo>
                  <a:lnTo>
                    <a:pt x="464" y="110"/>
                  </a:lnTo>
                  <a:cubicBezTo>
                    <a:pt x="454" y="106"/>
                    <a:pt x="442" y="107"/>
                    <a:pt x="432" y="112"/>
                  </a:cubicBezTo>
                  <a:lnTo>
                    <a:pt x="248" y="203"/>
                  </a:lnTo>
                  <a:cubicBezTo>
                    <a:pt x="245" y="205"/>
                    <a:pt x="242" y="207"/>
                    <a:pt x="239" y="210"/>
                  </a:cubicBezTo>
                  <a:cubicBezTo>
                    <a:pt x="220" y="203"/>
                    <a:pt x="198" y="207"/>
                    <a:pt x="184" y="223"/>
                  </a:cubicBezTo>
                  <a:lnTo>
                    <a:pt x="172" y="238"/>
                  </a:lnTo>
                  <a:lnTo>
                    <a:pt x="154" y="224"/>
                  </a:lnTo>
                  <a:lnTo>
                    <a:pt x="145" y="216"/>
                  </a:lnTo>
                  <a:cubicBezTo>
                    <a:pt x="131" y="204"/>
                    <a:pt x="111" y="206"/>
                    <a:pt x="99" y="219"/>
                  </a:cubicBezTo>
                  <a:lnTo>
                    <a:pt x="12" y="322"/>
                  </a:lnTo>
                  <a:cubicBezTo>
                    <a:pt x="0" y="336"/>
                    <a:pt x="2" y="356"/>
                    <a:pt x="16" y="368"/>
                  </a:cubicBezTo>
                  <a:lnTo>
                    <a:pt x="25" y="376"/>
                  </a:lnTo>
                  <a:lnTo>
                    <a:pt x="178" y="506"/>
                  </a:lnTo>
                  <a:lnTo>
                    <a:pt x="187" y="513"/>
                  </a:lnTo>
                  <a:cubicBezTo>
                    <a:pt x="200" y="525"/>
                    <a:pt x="221" y="523"/>
                    <a:pt x="232" y="510"/>
                  </a:cubicBezTo>
                  <a:lnTo>
                    <a:pt x="320" y="407"/>
                  </a:lnTo>
                  <a:cubicBezTo>
                    <a:pt x="331" y="393"/>
                    <a:pt x="330" y="373"/>
                    <a:pt x="316" y="361"/>
                  </a:cubicBezTo>
                  <a:lnTo>
                    <a:pt x="307" y="354"/>
                  </a:lnTo>
                  <a:lnTo>
                    <a:pt x="290" y="339"/>
                  </a:lnTo>
                  <a:lnTo>
                    <a:pt x="302" y="324"/>
                  </a:lnTo>
                  <a:cubicBezTo>
                    <a:pt x="311" y="314"/>
                    <a:pt x="315" y="301"/>
                    <a:pt x="314" y="289"/>
                  </a:cubicBezTo>
                  <a:cubicBezTo>
                    <a:pt x="313" y="281"/>
                    <a:pt x="311" y="274"/>
                    <a:pt x="307" y="268"/>
                  </a:cubicBezTo>
                  <a:lnTo>
                    <a:pt x="454" y="195"/>
                  </a:lnTo>
                  <a:lnTo>
                    <a:pt x="553" y="228"/>
                  </a:lnTo>
                  <a:lnTo>
                    <a:pt x="454" y="473"/>
                  </a:lnTo>
                  <a:cubicBezTo>
                    <a:pt x="445" y="494"/>
                    <a:pt x="439" y="513"/>
                    <a:pt x="444" y="531"/>
                  </a:cubicBezTo>
                  <a:cubicBezTo>
                    <a:pt x="448" y="549"/>
                    <a:pt x="460" y="564"/>
                    <a:pt x="479" y="571"/>
                  </a:cubicBezTo>
                  <a:lnTo>
                    <a:pt x="712" y="654"/>
                  </a:lnTo>
                  <a:lnTo>
                    <a:pt x="574" y="845"/>
                  </a:lnTo>
                  <a:cubicBezTo>
                    <a:pt x="557" y="869"/>
                    <a:pt x="562" y="903"/>
                    <a:pt x="586" y="920"/>
                  </a:cubicBezTo>
                  <a:cubicBezTo>
                    <a:pt x="596" y="927"/>
                    <a:pt x="607" y="931"/>
                    <a:pt x="618" y="931"/>
                  </a:cubicBezTo>
                  <a:cubicBezTo>
                    <a:pt x="635" y="931"/>
                    <a:pt x="651" y="923"/>
                    <a:pt x="662" y="908"/>
                  </a:cubicBezTo>
                  <a:lnTo>
                    <a:pt x="842" y="659"/>
                  </a:lnTo>
                  <a:cubicBezTo>
                    <a:pt x="851" y="645"/>
                    <a:pt x="854" y="628"/>
                    <a:pt x="849" y="611"/>
                  </a:cubicBezTo>
                  <a:cubicBezTo>
                    <a:pt x="844" y="595"/>
                    <a:pt x="832" y="582"/>
                    <a:pt x="816" y="577"/>
                  </a:cubicBezTo>
                  <a:close/>
                  <a:moveTo>
                    <a:pt x="416" y="578"/>
                  </a:moveTo>
                  <a:lnTo>
                    <a:pt x="343" y="758"/>
                  </a:lnTo>
                  <a:lnTo>
                    <a:pt x="108" y="980"/>
                  </a:lnTo>
                  <a:cubicBezTo>
                    <a:pt x="87" y="1001"/>
                    <a:pt x="86" y="1035"/>
                    <a:pt x="106" y="1056"/>
                  </a:cubicBezTo>
                  <a:cubicBezTo>
                    <a:pt x="117" y="1067"/>
                    <a:pt x="131" y="1073"/>
                    <a:pt x="146" y="1073"/>
                  </a:cubicBezTo>
                  <a:cubicBezTo>
                    <a:pt x="159" y="1073"/>
                    <a:pt x="172" y="1068"/>
                    <a:pt x="183" y="1058"/>
                  </a:cubicBezTo>
                  <a:lnTo>
                    <a:pt x="425" y="828"/>
                  </a:lnTo>
                  <a:cubicBezTo>
                    <a:pt x="431" y="823"/>
                    <a:pt x="435" y="816"/>
                    <a:pt x="438" y="809"/>
                  </a:cubicBezTo>
                  <a:lnTo>
                    <a:pt x="513" y="624"/>
                  </a:lnTo>
                  <a:cubicBezTo>
                    <a:pt x="493" y="623"/>
                    <a:pt x="476" y="620"/>
                    <a:pt x="464" y="614"/>
                  </a:cubicBezTo>
                  <a:cubicBezTo>
                    <a:pt x="442" y="604"/>
                    <a:pt x="426" y="591"/>
                    <a:pt x="416" y="578"/>
                  </a:cubicBezTo>
                  <a:close/>
                  <a:moveTo>
                    <a:pt x="741" y="195"/>
                  </a:moveTo>
                  <a:cubicBezTo>
                    <a:pt x="789" y="220"/>
                    <a:pt x="847" y="201"/>
                    <a:pt x="871" y="154"/>
                  </a:cubicBezTo>
                  <a:cubicBezTo>
                    <a:pt x="895" y="107"/>
                    <a:pt x="877" y="49"/>
                    <a:pt x="830" y="24"/>
                  </a:cubicBezTo>
                  <a:cubicBezTo>
                    <a:pt x="782" y="0"/>
                    <a:pt x="724" y="19"/>
                    <a:pt x="700" y="66"/>
                  </a:cubicBezTo>
                  <a:cubicBezTo>
                    <a:pt x="676" y="113"/>
                    <a:pt x="694" y="171"/>
                    <a:pt x="741" y="195"/>
                  </a:cubicBezTo>
                  <a:close/>
                </a:path>
              </a:pathLst>
            </a:custGeom>
            <a:solidFill>
              <a:srgbClr val="F8F8F8">
                <a:alpha val="100000"/>
              </a:srgbClr>
            </a:solidFill>
            <a:ln w="9525">
              <a:noFill/>
            </a:ln>
          </p:spPr>
          <p:txBody>
            <a:bodyPr/>
            <a:p>
              <a:endParaRPr lang="zh-CN" altLang="en-US"/>
            </a:p>
          </p:txBody>
        </p:sp>
      </p:grpSp>
      <p:sp>
        <p:nvSpPr>
          <p:cNvPr id="39962" name="文本框 55"/>
          <p:cNvSpPr txBox="1"/>
          <p:nvPr/>
        </p:nvSpPr>
        <p:spPr>
          <a:xfrm>
            <a:off x="2937510" y="1883410"/>
            <a:ext cx="2839085" cy="11684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1400" dirty="0">
                <a:solidFill>
                  <a:srgbClr val="F8F8F8"/>
                </a:solidFill>
                <a:latin typeface="微软雅黑" panose="020B0503020204020204" pitchFamily="34" charset="-122"/>
              </a:rPr>
              <a:t>本次的毕业设计采用45#钢的材料。此材料硬度较高，不易切削。装夹时容易留有夹痕，因此也考验我们是否熟悉装夹装置，装夹零件是应该如何掌握力度。</a:t>
            </a:r>
            <a:endParaRPr lang="zh-CN" altLang="en-US" sz="1400" dirty="0">
              <a:solidFill>
                <a:srgbClr val="F8F8F8"/>
              </a:solidFill>
              <a:latin typeface="微软雅黑" panose="020B0503020204020204" pitchFamily="34" charset="-122"/>
            </a:endParaRPr>
          </a:p>
        </p:txBody>
      </p:sp>
      <p:sp>
        <p:nvSpPr>
          <p:cNvPr id="39957" name="文本框 54"/>
          <p:cNvSpPr txBox="1"/>
          <p:nvPr/>
        </p:nvSpPr>
        <p:spPr>
          <a:xfrm>
            <a:off x="2937510" y="3874135"/>
            <a:ext cx="2926715" cy="18148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algn="l" eaLnBrk="1" hangingPunct="1">
              <a:buClrTx/>
              <a:buSzTx/>
              <a:buFont typeface="Arial" panose="020B0604020202020204" pitchFamily="34" charset="0"/>
              <a:buNone/>
            </a:pPr>
            <a:r>
              <a:rPr lang="zh-CN" altLang="en-US" sz="1400" dirty="0">
                <a:solidFill>
                  <a:srgbClr val="F8F8F8"/>
                </a:solidFill>
                <a:latin typeface="微软雅黑" panose="020B0503020204020204" pitchFamily="34" charset="-122"/>
              </a:rPr>
              <a:t>毕业设计是对我们在学院进行学习成果的一个检验，检验我们对专业知识掌握，理解了多少，能不能灵活运用这些知识。也是我们以后在社会中少不了的过程。在做毕业设计过程中，能使我们看到自己不足，在今后的社会实践中会更努力的去充实与完善自己。</a:t>
            </a:r>
            <a:endParaRPr lang="zh-CN" altLang="en-US" sz="1400" dirty="0">
              <a:solidFill>
                <a:srgbClr val="F8F8F8"/>
              </a:solidFill>
              <a:latin typeface="微软雅黑" panose="020B0503020204020204" pitchFamily="34" charset="-122"/>
            </a:endParaRPr>
          </a:p>
        </p:txBody>
      </p:sp>
      <p:sp>
        <p:nvSpPr>
          <p:cNvPr id="39954" name="文本框 55"/>
          <p:cNvSpPr txBox="1"/>
          <p:nvPr/>
        </p:nvSpPr>
        <p:spPr>
          <a:xfrm>
            <a:off x="6088380" y="1667510"/>
            <a:ext cx="2745105" cy="1599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1400" dirty="0">
                <a:solidFill>
                  <a:srgbClr val="F8F8F8"/>
                </a:solidFill>
                <a:latin typeface="微软雅黑" panose="020B0503020204020204" pitchFamily="34" charset="-122"/>
              </a:rPr>
              <a:t>此次毕业设计的重点在于：如何保证零件精度、零件的结构工艺分析、刀具与机床的选择、加工顺序以及切削用量等等。所以我们采取的方式是半精加工，为了保证零件的精度，需要对零件进行多次测量。</a:t>
            </a:r>
            <a:endParaRPr lang="zh-CN" altLang="en-US" sz="1800" dirty="0">
              <a:solidFill>
                <a:srgbClr val="F8F8F8"/>
              </a:solidFill>
              <a:latin typeface="微软雅黑" panose="020B0503020204020204" pitchFamily="34" charset="-122"/>
            </a:endParaRPr>
          </a:p>
        </p:txBody>
      </p:sp>
      <p:sp>
        <p:nvSpPr>
          <p:cNvPr id="39949" name="文本框 54"/>
          <p:cNvSpPr txBox="1"/>
          <p:nvPr/>
        </p:nvSpPr>
        <p:spPr>
          <a:xfrm>
            <a:off x="6007100" y="3874770"/>
            <a:ext cx="2903220" cy="18148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algn="l" eaLnBrk="1" hangingPunct="1">
              <a:spcBef>
                <a:spcPct val="20000"/>
              </a:spcBef>
              <a:buClrTx/>
              <a:buSzTx/>
              <a:buFont typeface="Arial" panose="020B0604020202020204" pitchFamily="34" charset="0"/>
              <a:buNone/>
            </a:pPr>
            <a:r>
              <a:rPr lang="zh-CN" altLang="en-US" sz="1400" dirty="0">
                <a:solidFill>
                  <a:srgbClr val="F8F8F8"/>
                </a:solidFill>
                <a:latin typeface="微软雅黑" panose="020B0503020204020204" pitchFamily="34" charset="-122"/>
              </a:rPr>
              <a:t>感谢学院的栽培与指导老师的悉心教导。在做毕业设计的过程中遇到过许多细节上的问题 ，如果没有指导老师的悉心教导与详细讲解问题所在，可能无法把毕业设计做的更好。指导老师有时候给我们补充一些课外的知识，让我更熟悉本专业的知识。</a:t>
            </a:r>
            <a:endParaRPr lang="zh-CN" altLang="en-US" sz="1400" dirty="0">
              <a:solidFill>
                <a:srgbClr val="F8F8F8"/>
              </a:solidFill>
              <a:latin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1+#ppt_w/2"/>
                                          </p:val>
                                        </p:tav>
                                        <p:tav tm="100000">
                                          <p:val>
                                            <p:strVal val="#ppt_x"/>
                                          </p:val>
                                        </p:tav>
                                      </p:tavLst>
                                    </p:anim>
                                    <p:anim calcmode="lin" valueType="num">
                                      <p:cBhvr additive="base">
                                        <p:cTn id="8" dur="500" fill="hold"/>
                                        <p:tgtEl>
                                          <p:spTgt spid="40963"/>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40964"/>
                                        </p:tgtEl>
                                        <p:attrNameLst>
                                          <p:attrName>style.visibility</p:attrName>
                                        </p:attrNameLst>
                                      </p:cBhvr>
                                      <p:to>
                                        <p:strVal val="visible"/>
                                      </p:to>
                                    </p:set>
                                    <p:animEffect transition="in" filter="wipe(right)">
                                      <p:cBhvr>
                                        <p:cTn id="11" dur="500"/>
                                        <p:tgtEl>
                                          <p:spTgt spid="40964"/>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0962"/>
                                        </p:tgtEl>
                                        <p:attrNameLst>
                                          <p:attrName>style.visibility</p:attrName>
                                        </p:attrNameLst>
                                      </p:cBhvr>
                                      <p:to>
                                        <p:strVal val="visible"/>
                                      </p:to>
                                    </p:set>
                                    <p:anim calcmode="lin" valueType="num">
                                      <p:cBhvr>
                                        <p:cTn id="15" dur="400" fill="hold"/>
                                        <p:tgtEl>
                                          <p:spTgt spid="40962"/>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40962"/>
                                        </p:tgtEl>
                                        <p:attrNameLst>
                                          <p:attrName>ppt_y</p:attrName>
                                        </p:attrNameLst>
                                      </p:cBhvr>
                                      <p:tavLst>
                                        <p:tav tm="0">
                                          <p:val>
                                            <p:strVal val="#ppt_y"/>
                                          </p:val>
                                        </p:tav>
                                        <p:tav tm="100000">
                                          <p:val>
                                            <p:strVal val="#ppt_y"/>
                                          </p:val>
                                        </p:tav>
                                      </p:tavLst>
                                    </p:anim>
                                    <p:anim calcmode="lin" valueType="num">
                                      <p:cBhvr>
                                        <p:cTn id="17" dur="400" fill="hold"/>
                                        <p:tgtEl>
                                          <p:spTgt spid="40962"/>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409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40962"/>
                                        </p:tgtEl>
                                      </p:cBhvr>
                                    </p:animEffect>
                                  </p:childTnLst>
                                </p:cTn>
                              </p:par>
                            </p:childTnLst>
                          </p:cTn>
                        </p:par>
                        <p:par>
                          <p:cTn id="20" fill="hold">
                            <p:stCondLst>
                              <p:cond delay="1160"/>
                            </p:stCondLst>
                            <p:childTnLst>
                              <p:par>
                                <p:cTn id="21" presetID="2" presetClass="entr" presetSubtype="9" fill="hold" nodeType="afterEffect">
                                  <p:stCondLst>
                                    <p:cond delay="0"/>
                                  </p:stCondLst>
                                  <p:childTnLst>
                                    <p:set>
                                      <p:cBhvr>
                                        <p:cTn id="22" dur="1" fill="hold">
                                          <p:stCondLst>
                                            <p:cond delay="0"/>
                                          </p:stCondLst>
                                        </p:cTn>
                                        <p:tgtEl>
                                          <p:spTgt spid="40965"/>
                                        </p:tgtEl>
                                        <p:attrNameLst>
                                          <p:attrName>style.visibility</p:attrName>
                                        </p:attrNameLst>
                                      </p:cBhvr>
                                      <p:to>
                                        <p:strVal val="visible"/>
                                      </p:to>
                                    </p:set>
                                    <p:anim calcmode="lin" valueType="num">
                                      <p:cBhvr additive="base">
                                        <p:cTn id="23" dur="500" fill="hold"/>
                                        <p:tgtEl>
                                          <p:spTgt spid="40965"/>
                                        </p:tgtEl>
                                        <p:attrNameLst>
                                          <p:attrName>ppt_x</p:attrName>
                                        </p:attrNameLst>
                                      </p:cBhvr>
                                      <p:tavLst>
                                        <p:tav tm="0">
                                          <p:val>
                                            <p:strVal val="0-#ppt_w/2"/>
                                          </p:val>
                                        </p:tav>
                                        <p:tav tm="100000">
                                          <p:val>
                                            <p:strVal val="#ppt_x"/>
                                          </p:val>
                                        </p:tav>
                                      </p:tavLst>
                                    </p:anim>
                                    <p:anim calcmode="lin" valueType="num">
                                      <p:cBhvr additive="base">
                                        <p:cTn id="24" dur="500" fill="hold"/>
                                        <p:tgtEl>
                                          <p:spTgt spid="40965"/>
                                        </p:tgtEl>
                                        <p:attrNameLst>
                                          <p:attrName>ppt_y</p:attrName>
                                        </p:attrNameLst>
                                      </p:cBhvr>
                                      <p:tavLst>
                                        <p:tav tm="0">
                                          <p:val>
                                            <p:strVal val="0-#ppt_h/2"/>
                                          </p:val>
                                        </p:tav>
                                        <p:tav tm="100000">
                                          <p:val>
                                            <p:strVal val="#ppt_y"/>
                                          </p:val>
                                        </p:tav>
                                      </p:tavLst>
                                    </p:anim>
                                  </p:childTnLst>
                                </p:cTn>
                              </p:par>
                              <p:par>
                                <p:cTn id="25" presetID="2" presetClass="entr" presetSubtype="6" fill="hold" nodeType="withEffect">
                                  <p:stCondLst>
                                    <p:cond delay="0"/>
                                  </p:stCondLst>
                                  <p:childTnLst>
                                    <p:set>
                                      <p:cBhvr>
                                        <p:cTn id="26" dur="1" fill="hold">
                                          <p:stCondLst>
                                            <p:cond delay="0"/>
                                          </p:stCondLst>
                                        </p:cTn>
                                        <p:tgtEl>
                                          <p:spTgt spid="40974"/>
                                        </p:tgtEl>
                                        <p:attrNameLst>
                                          <p:attrName>style.visibility</p:attrName>
                                        </p:attrNameLst>
                                      </p:cBhvr>
                                      <p:to>
                                        <p:strVal val="visible"/>
                                      </p:to>
                                    </p:set>
                                    <p:anim calcmode="lin" valueType="num">
                                      <p:cBhvr additive="base">
                                        <p:cTn id="27" dur="500" fill="hold"/>
                                        <p:tgtEl>
                                          <p:spTgt spid="40974"/>
                                        </p:tgtEl>
                                        <p:attrNameLst>
                                          <p:attrName>ppt_x</p:attrName>
                                        </p:attrNameLst>
                                      </p:cBhvr>
                                      <p:tavLst>
                                        <p:tav tm="0">
                                          <p:val>
                                            <p:strVal val="1+#ppt_w/2"/>
                                          </p:val>
                                        </p:tav>
                                        <p:tav tm="100000">
                                          <p:val>
                                            <p:strVal val="#ppt_x"/>
                                          </p:val>
                                        </p:tav>
                                      </p:tavLst>
                                    </p:anim>
                                    <p:anim calcmode="lin" valueType="num">
                                      <p:cBhvr additive="base">
                                        <p:cTn id="28" dur="500" fill="hold"/>
                                        <p:tgtEl>
                                          <p:spTgt spid="40974"/>
                                        </p:tgtEl>
                                        <p:attrNameLst>
                                          <p:attrName>ppt_y</p:attrName>
                                        </p:attrNameLst>
                                      </p:cBhvr>
                                      <p:tavLst>
                                        <p:tav tm="0">
                                          <p:val>
                                            <p:strVal val="1+#ppt_h/2"/>
                                          </p:val>
                                        </p:tav>
                                        <p:tav tm="100000">
                                          <p:val>
                                            <p:strVal val="#ppt_y"/>
                                          </p:val>
                                        </p:tav>
                                      </p:tavLst>
                                    </p:anim>
                                  </p:childTnLst>
                                </p:cTn>
                              </p:par>
                            </p:childTnLst>
                          </p:cTn>
                        </p:par>
                        <p:par>
                          <p:cTn id="29" fill="hold">
                            <p:stCondLst>
                              <p:cond delay="1660"/>
                            </p:stCondLst>
                            <p:childTnLst>
                              <p:par>
                                <p:cTn id="30" presetID="2" presetClass="entr" presetSubtype="3" fill="hold" nodeType="afterEffect">
                                  <p:stCondLst>
                                    <p:cond delay="0"/>
                                  </p:stCondLst>
                                  <p:childTnLst>
                                    <p:set>
                                      <p:cBhvr>
                                        <p:cTn id="31" dur="1" fill="hold">
                                          <p:stCondLst>
                                            <p:cond delay="0"/>
                                          </p:stCondLst>
                                        </p:cTn>
                                        <p:tgtEl>
                                          <p:spTgt spid="40968"/>
                                        </p:tgtEl>
                                        <p:attrNameLst>
                                          <p:attrName>style.visibility</p:attrName>
                                        </p:attrNameLst>
                                      </p:cBhvr>
                                      <p:to>
                                        <p:strVal val="visible"/>
                                      </p:to>
                                    </p:set>
                                    <p:anim calcmode="lin" valueType="num">
                                      <p:cBhvr additive="base">
                                        <p:cTn id="32" dur="500" fill="hold"/>
                                        <p:tgtEl>
                                          <p:spTgt spid="40968"/>
                                        </p:tgtEl>
                                        <p:attrNameLst>
                                          <p:attrName>ppt_x</p:attrName>
                                        </p:attrNameLst>
                                      </p:cBhvr>
                                      <p:tavLst>
                                        <p:tav tm="0">
                                          <p:val>
                                            <p:strVal val="1+#ppt_w/2"/>
                                          </p:val>
                                        </p:tav>
                                        <p:tav tm="100000">
                                          <p:val>
                                            <p:strVal val="#ppt_x"/>
                                          </p:val>
                                        </p:tav>
                                      </p:tavLst>
                                    </p:anim>
                                    <p:anim calcmode="lin" valueType="num">
                                      <p:cBhvr additive="base">
                                        <p:cTn id="33" dur="500" fill="hold"/>
                                        <p:tgtEl>
                                          <p:spTgt spid="40968"/>
                                        </p:tgtEl>
                                        <p:attrNameLst>
                                          <p:attrName>ppt_y</p:attrName>
                                        </p:attrNameLst>
                                      </p:cBhvr>
                                      <p:tavLst>
                                        <p:tav tm="0">
                                          <p:val>
                                            <p:strVal val="0-#ppt_h/2"/>
                                          </p:val>
                                        </p:tav>
                                        <p:tav tm="100000">
                                          <p:val>
                                            <p:strVal val="#ppt_y"/>
                                          </p:val>
                                        </p:tav>
                                      </p:tavLst>
                                    </p:anim>
                                  </p:childTnLst>
                                </p:cTn>
                              </p:par>
                              <p:par>
                                <p:cTn id="34" presetID="2" presetClass="entr" presetSubtype="12" fill="hold" nodeType="withEffect">
                                  <p:stCondLst>
                                    <p:cond delay="0"/>
                                  </p:stCondLst>
                                  <p:childTnLst>
                                    <p:set>
                                      <p:cBhvr>
                                        <p:cTn id="35" dur="1" fill="hold">
                                          <p:stCondLst>
                                            <p:cond delay="0"/>
                                          </p:stCondLst>
                                        </p:cTn>
                                        <p:tgtEl>
                                          <p:spTgt spid="40971"/>
                                        </p:tgtEl>
                                        <p:attrNameLst>
                                          <p:attrName>style.visibility</p:attrName>
                                        </p:attrNameLst>
                                      </p:cBhvr>
                                      <p:to>
                                        <p:strVal val="visible"/>
                                      </p:to>
                                    </p:set>
                                    <p:anim calcmode="lin" valueType="num">
                                      <p:cBhvr additive="base">
                                        <p:cTn id="36" dur="500" fill="hold"/>
                                        <p:tgtEl>
                                          <p:spTgt spid="40971"/>
                                        </p:tgtEl>
                                        <p:attrNameLst>
                                          <p:attrName>ppt_x</p:attrName>
                                        </p:attrNameLst>
                                      </p:cBhvr>
                                      <p:tavLst>
                                        <p:tav tm="0">
                                          <p:val>
                                            <p:strVal val="0-#ppt_w/2"/>
                                          </p:val>
                                        </p:tav>
                                        <p:tav tm="100000">
                                          <p:val>
                                            <p:strVal val="#ppt_x"/>
                                          </p:val>
                                        </p:tav>
                                      </p:tavLst>
                                    </p:anim>
                                    <p:anim calcmode="lin" valueType="num">
                                      <p:cBhvr additive="base">
                                        <p:cTn id="37" dur="500" fill="hold"/>
                                        <p:tgtEl>
                                          <p:spTgt spid="409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3010" name="Oval 5"/>
          <p:cNvSpPr/>
          <p:nvPr/>
        </p:nvSpPr>
        <p:spPr>
          <a:xfrm>
            <a:off x="1416050" y="1758950"/>
            <a:ext cx="3000375" cy="3019425"/>
          </a:xfrm>
          <a:prstGeom prst="ellipse">
            <a:avLst/>
          </a:prstGeom>
          <a:solidFill>
            <a:srgbClr val="F3F3F3"/>
          </a:solidFill>
          <a:ln w="9525" cap="flat" cmpd="sng">
            <a:solidFill>
              <a:schemeClr val="bg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rgbClr val="21A3D0"/>
              </a:solidFill>
              <a:ea typeface="宋体" panose="02010600030101010101" pitchFamily="2" charset="-122"/>
            </a:endParaRPr>
          </a:p>
        </p:txBody>
      </p:sp>
      <p:sp>
        <p:nvSpPr>
          <p:cNvPr id="43011" name="Freeform 6"/>
          <p:cNvSpPr/>
          <p:nvPr/>
        </p:nvSpPr>
        <p:spPr>
          <a:xfrm>
            <a:off x="3856038" y="2070100"/>
            <a:ext cx="8340725" cy="2527300"/>
          </a:xfrm>
          <a:custGeom>
            <a:avLst/>
            <a:gdLst/>
            <a:ahLst/>
            <a:cxnLst>
              <a:cxn ang="0">
                <a:pos x="157171" y="0"/>
              </a:cxn>
              <a:cxn ang="0">
                <a:pos x="8340725" y="0"/>
              </a:cxn>
              <a:cxn ang="0">
                <a:pos x="8340725" y="2527300"/>
              </a:cxn>
              <a:cxn ang="0">
                <a:pos x="0" y="2527300"/>
              </a:cxn>
              <a:cxn ang="0">
                <a:pos x="680564" y="1199969"/>
              </a:cxn>
              <a:cxn ang="0">
                <a:pos x="157171" y="0"/>
              </a:cxn>
            </a:cxnLst>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chemeClr val="tx1">
              <a:alpha val="100000"/>
            </a:schemeClr>
          </a:solidFill>
          <a:ln w="9525">
            <a:noFill/>
          </a:ln>
        </p:spPr>
        <p:txBody>
          <a:bodyPr/>
          <a:p>
            <a:endParaRPr lang="zh-CN" altLang="en-US"/>
          </a:p>
        </p:txBody>
      </p:sp>
      <p:sp>
        <p:nvSpPr>
          <p:cNvPr id="43012" name="Freeform 7"/>
          <p:cNvSpPr/>
          <p:nvPr/>
        </p:nvSpPr>
        <p:spPr>
          <a:xfrm>
            <a:off x="0" y="2070100"/>
            <a:ext cx="1974850" cy="2527300"/>
          </a:xfrm>
          <a:custGeom>
            <a:avLst/>
            <a:gdLst/>
            <a:ahLst/>
            <a:cxnLst>
              <a:cxn ang="0">
                <a:pos x="0" y="0"/>
              </a:cxn>
              <a:cxn ang="0">
                <a:pos x="1817716" y="0"/>
              </a:cxn>
              <a:cxn ang="0">
                <a:pos x="1294446" y="1199969"/>
              </a:cxn>
              <a:cxn ang="0">
                <a:pos x="1974850" y="2527300"/>
              </a:cxn>
              <a:cxn ang="0">
                <a:pos x="0" y="2527300"/>
              </a:cxn>
              <a:cxn ang="0">
                <a:pos x="0" y="0"/>
              </a:cxn>
            </a:cxnLst>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chemeClr val="tx1">
              <a:alpha val="100000"/>
            </a:schemeClr>
          </a:solidFill>
          <a:ln w="9525">
            <a:noFill/>
          </a:ln>
        </p:spPr>
        <p:txBody>
          <a:bodyPr/>
          <a:p>
            <a:endParaRPr lang="zh-CN" altLang="en-US"/>
          </a:p>
        </p:txBody>
      </p:sp>
      <p:sp>
        <p:nvSpPr>
          <p:cNvPr id="43014" name="Rectangle 3"/>
          <p:cNvSpPr>
            <a:spLocks noGrp="1"/>
          </p:cNvSpPr>
          <p:nvPr>
            <p:ph type="ctrTitle"/>
          </p:nvPr>
        </p:nvSpPr>
        <p:spPr>
          <a:xfrm>
            <a:off x="5043170" y="2291715"/>
            <a:ext cx="4634230" cy="1561465"/>
          </a:xfrm>
        </p:spPr>
        <p:txBody>
          <a:bodyPr vert="horz" wrap="square" lIns="91440" tIns="45720" rIns="91440" bIns="45720" anchor="ctr"/>
          <a:lstStyle>
            <a:lvl1pPr lvl="0">
              <a:buClrTx/>
              <a:buSzTx/>
              <a:buFontTx/>
              <a:defRPr/>
            </a:lvl1pPr>
          </a:lstStyle>
          <a:p>
            <a:pPr lvl="0" algn="ctr" eaLnBrk="1" hangingPunct="1"/>
            <a:r>
              <a:rPr lang="zh-CN" altLang="en-US" sz="5400" b="1" dirty="0">
                <a:solidFill>
                  <a:srgbClr val="F8F8F8"/>
                </a:solidFill>
                <a:latin typeface="微软雅黑" panose="020B0503020204020204" pitchFamily="34" charset="-122"/>
              </a:rPr>
              <a:t>毕业设计</a:t>
            </a:r>
            <a:r>
              <a:rPr lang="zh-CN" altLang="en-US" sz="5400" b="1" dirty="0">
                <a:solidFill>
                  <a:srgbClr val="F8F8F8"/>
                </a:solidFill>
                <a:latin typeface="微软雅黑" panose="020B0503020204020204" pitchFamily="34" charset="-122"/>
              </a:rPr>
              <a:t>完毕 </a:t>
            </a:r>
            <a:br>
              <a:rPr lang="zh-CN" altLang="en-US" sz="5400" b="1" dirty="0">
                <a:solidFill>
                  <a:srgbClr val="F8F8F8"/>
                </a:solidFill>
                <a:latin typeface="微软雅黑" panose="020B0503020204020204" pitchFamily="34" charset="-122"/>
              </a:rPr>
            </a:br>
            <a:r>
              <a:rPr lang="zh-CN" altLang="en-US" sz="5400" b="1" dirty="0">
                <a:solidFill>
                  <a:srgbClr val="F8F8F8"/>
                </a:solidFill>
                <a:latin typeface="微软雅黑" panose="020B0503020204020204" pitchFamily="34" charset="-122"/>
              </a:rPr>
              <a:t> 感谢聆听</a:t>
            </a:r>
            <a:endParaRPr lang="zh-CN" altLang="en-US" sz="5400" b="1" dirty="0">
              <a:solidFill>
                <a:srgbClr val="F8F8F8"/>
              </a:solidFill>
              <a:latin typeface="微软雅黑" panose="020B0503020204020204" pitchFamily="34" charset="-122"/>
            </a:endParaRPr>
          </a:p>
        </p:txBody>
      </p:sp>
      <p:sp>
        <p:nvSpPr>
          <p:cNvPr id="43016" name="TextBox 35"/>
          <p:cNvSpPr txBox="1"/>
          <p:nvPr/>
        </p:nvSpPr>
        <p:spPr>
          <a:xfrm>
            <a:off x="7667625" y="3982720"/>
            <a:ext cx="4016375" cy="5067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50000"/>
              </a:lnSpc>
              <a:spcBef>
                <a:spcPct val="0"/>
              </a:spcBef>
              <a:buFont typeface="Arial" panose="020B0604020202020204" pitchFamily="34" charset="0"/>
              <a:buNone/>
            </a:pPr>
            <a:r>
              <a:rPr lang="zh-CN" altLang="en-US" sz="1800" dirty="0">
                <a:solidFill>
                  <a:srgbClr val="F8F8F8"/>
                </a:solidFill>
                <a:latin typeface="微软雅黑" panose="020B0503020204020204" pitchFamily="34" charset="-122"/>
              </a:rPr>
              <a:t>答辩人：向妍  指导老师：</a:t>
            </a:r>
            <a:r>
              <a:rPr lang="en-US" altLang="zh-CN" sz="1800" dirty="0">
                <a:solidFill>
                  <a:srgbClr val="F8F8F8"/>
                </a:solidFill>
                <a:latin typeface="微软雅黑" panose="020B0503020204020204" pitchFamily="34" charset="-122"/>
              </a:rPr>
              <a:t> </a:t>
            </a:r>
            <a:r>
              <a:rPr lang="zh-CN" altLang="en-US" sz="1800" dirty="0">
                <a:solidFill>
                  <a:srgbClr val="F8F8F8"/>
                </a:solidFill>
                <a:latin typeface="微软雅黑" panose="020B0503020204020204" pitchFamily="34" charset="-122"/>
              </a:rPr>
              <a:t>高星</a:t>
            </a:r>
            <a:endParaRPr lang="zh-CN" altLang="en-US" sz="1800" dirty="0">
              <a:solidFill>
                <a:srgbClr val="F8F8F8"/>
              </a:solidFill>
              <a:latin typeface="微软雅黑" panose="020B0503020204020204" pitchFamily="34" charset="-122"/>
            </a:endParaRPr>
          </a:p>
        </p:txBody>
      </p:sp>
      <p:pic>
        <p:nvPicPr>
          <p:cNvPr id="43019" name="组合 1"/>
          <p:cNvPicPr/>
          <p:nvPr/>
        </p:nvPicPr>
        <p:blipFill>
          <a:blip r:embed="rId2"/>
          <a:stretch>
            <a:fillRect/>
          </a:stretch>
        </p:blipFill>
        <p:spPr>
          <a:xfrm>
            <a:off x="8272463" y="1524000"/>
            <a:ext cx="463550" cy="469900"/>
          </a:xfrm>
          <a:prstGeom prst="rect">
            <a:avLst/>
          </a:prstGeom>
          <a:noFill/>
          <a:ln w="9525">
            <a:noFill/>
          </a:ln>
        </p:spPr>
      </p:pic>
      <p:pic>
        <p:nvPicPr>
          <p:cNvPr id="43020" name="组合 3"/>
          <p:cNvPicPr/>
          <p:nvPr/>
        </p:nvPicPr>
        <p:blipFill>
          <a:blip r:embed="rId3"/>
          <a:stretch>
            <a:fillRect/>
          </a:stretch>
        </p:blipFill>
        <p:spPr>
          <a:xfrm>
            <a:off x="8869363" y="1524000"/>
            <a:ext cx="469900" cy="469900"/>
          </a:xfrm>
          <a:prstGeom prst="rect">
            <a:avLst/>
          </a:prstGeom>
          <a:noFill/>
          <a:ln w="9525">
            <a:noFill/>
          </a:ln>
        </p:spPr>
      </p:pic>
      <p:pic>
        <p:nvPicPr>
          <p:cNvPr id="43021" name="组合 4"/>
          <p:cNvPicPr/>
          <p:nvPr/>
        </p:nvPicPr>
        <p:blipFill>
          <a:blip r:embed="rId4"/>
          <a:stretch>
            <a:fillRect/>
          </a:stretch>
        </p:blipFill>
        <p:spPr>
          <a:xfrm>
            <a:off x="9467850" y="1524000"/>
            <a:ext cx="468313" cy="469900"/>
          </a:xfrm>
          <a:prstGeom prst="rect">
            <a:avLst/>
          </a:prstGeom>
          <a:noFill/>
          <a:ln w="9525">
            <a:noFill/>
          </a:ln>
        </p:spPr>
      </p:pic>
      <p:pic>
        <p:nvPicPr>
          <p:cNvPr id="43022" name="组合 5"/>
          <p:cNvPicPr/>
          <p:nvPr/>
        </p:nvPicPr>
        <p:blipFill>
          <a:blip r:embed="rId5"/>
          <a:stretch>
            <a:fillRect/>
          </a:stretch>
        </p:blipFill>
        <p:spPr>
          <a:xfrm>
            <a:off x="10071100" y="1524000"/>
            <a:ext cx="463550" cy="469900"/>
          </a:xfrm>
          <a:prstGeom prst="rect">
            <a:avLst/>
          </a:prstGeom>
          <a:noFill/>
          <a:ln w="9525">
            <a:noFill/>
          </a:ln>
        </p:spPr>
      </p:pic>
      <p:pic>
        <p:nvPicPr>
          <p:cNvPr id="43023" name="组合 7"/>
          <p:cNvPicPr/>
          <p:nvPr/>
        </p:nvPicPr>
        <p:blipFill>
          <a:blip r:embed="rId6"/>
          <a:stretch>
            <a:fillRect/>
          </a:stretch>
        </p:blipFill>
        <p:spPr>
          <a:xfrm>
            <a:off x="10668000" y="1524000"/>
            <a:ext cx="469900" cy="469900"/>
          </a:xfrm>
          <a:prstGeom prst="rect">
            <a:avLst/>
          </a:prstGeom>
          <a:noFill/>
          <a:ln w="9525">
            <a:noFill/>
          </a:ln>
        </p:spPr>
      </p:pic>
      <p:pic>
        <p:nvPicPr>
          <p:cNvPr id="43024" name="组合 8"/>
          <p:cNvPicPr/>
          <p:nvPr/>
        </p:nvPicPr>
        <p:blipFill>
          <a:blip r:embed="rId7"/>
          <a:stretch>
            <a:fillRect/>
          </a:stretch>
        </p:blipFill>
        <p:spPr>
          <a:xfrm>
            <a:off x="11264900" y="1524000"/>
            <a:ext cx="469900" cy="469900"/>
          </a:xfrm>
          <a:prstGeom prst="rect">
            <a:avLst/>
          </a:prstGeom>
          <a:noFill/>
          <a:ln w="9525">
            <a:noFill/>
          </a:ln>
        </p:spPr>
      </p:pic>
      <p:pic>
        <p:nvPicPr>
          <p:cNvPr id="3" name="图片 2" descr="湖南九嶷职业技术学院LOGO"/>
          <p:cNvPicPr>
            <a:picLocks noChangeAspect="1"/>
          </p:cNvPicPr>
          <p:nvPr/>
        </p:nvPicPr>
        <p:blipFill>
          <a:blip r:embed="rId8"/>
          <a:srcRect l="7174" t="8659" r="8659" b="6771"/>
          <a:stretch>
            <a:fillRect/>
          </a:stretch>
        </p:blipFill>
        <p:spPr>
          <a:xfrm>
            <a:off x="1379855" y="1758950"/>
            <a:ext cx="3072130" cy="3088005"/>
          </a:xfrm>
          <a:prstGeom prst="ellipse">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0-#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3011"/>
                                        </p:tgtEl>
                                        <p:attrNameLst>
                                          <p:attrName>style.visibility</p:attrName>
                                        </p:attrNameLst>
                                      </p:cBhvr>
                                      <p:to>
                                        <p:strVal val="visible"/>
                                      </p:to>
                                    </p:set>
                                    <p:anim calcmode="lin" valueType="num">
                                      <p:cBhvr additive="base">
                                        <p:cTn id="11" dur="500" fill="hold"/>
                                        <p:tgtEl>
                                          <p:spTgt spid="43011"/>
                                        </p:tgtEl>
                                        <p:attrNameLst>
                                          <p:attrName>ppt_x</p:attrName>
                                        </p:attrNameLst>
                                      </p:cBhvr>
                                      <p:tavLst>
                                        <p:tav tm="0">
                                          <p:val>
                                            <p:strVal val="1+#ppt_w/2"/>
                                          </p:val>
                                        </p:tav>
                                        <p:tav tm="100000">
                                          <p:val>
                                            <p:strVal val="#ppt_x"/>
                                          </p:val>
                                        </p:tav>
                                      </p:tavLst>
                                    </p:anim>
                                    <p:anim calcmode="lin" valueType="num">
                                      <p:cBhvr additive="base">
                                        <p:cTn id="12" dur="500" fill="hold"/>
                                        <p:tgtEl>
                                          <p:spTgt spid="43011"/>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010"/>
                                        </p:tgtEl>
                                        <p:attrNameLst>
                                          <p:attrName>style.visibility</p:attrName>
                                        </p:attrNameLst>
                                      </p:cBhvr>
                                      <p:to>
                                        <p:strVal val="visible"/>
                                      </p:to>
                                    </p:set>
                                    <p:anim calcmode="lin" valueType="num">
                                      <p:cBhvr>
                                        <p:cTn id="15" dur="500" fill="hold"/>
                                        <p:tgtEl>
                                          <p:spTgt spid="43010"/>
                                        </p:tgtEl>
                                        <p:attrNameLst>
                                          <p:attrName>ppt_w</p:attrName>
                                        </p:attrNameLst>
                                      </p:cBhvr>
                                      <p:tavLst>
                                        <p:tav tm="0">
                                          <p:val>
                                            <p:fltVal val="0.000000"/>
                                          </p:val>
                                        </p:tav>
                                        <p:tav tm="100000">
                                          <p:val>
                                            <p:strVal val="#ppt_w"/>
                                          </p:val>
                                        </p:tav>
                                      </p:tavLst>
                                    </p:anim>
                                    <p:anim calcmode="lin" valueType="num">
                                      <p:cBhvr>
                                        <p:cTn id="16" dur="500" fill="hold"/>
                                        <p:tgtEl>
                                          <p:spTgt spid="43010"/>
                                        </p:tgtEl>
                                        <p:attrNameLst>
                                          <p:attrName>ppt_h</p:attrName>
                                        </p:attrNameLst>
                                      </p:cBhvr>
                                      <p:tavLst>
                                        <p:tav tm="0">
                                          <p:val>
                                            <p:fltVal val="0.000000"/>
                                          </p:val>
                                        </p:tav>
                                        <p:tav tm="100000">
                                          <p:val>
                                            <p:strVal val="#ppt_h"/>
                                          </p:val>
                                        </p:tav>
                                      </p:tavLst>
                                    </p:anim>
                                    <p:animEffect transition="in" filter="fade">
                                      <p:cBhvr>
                                        <p:cTn id="17" dur="500"/>
                                        <p:tgtEl>
                                          <p:spTgt spid="43010"/>
                                        </p:tgtEl>
                                      </p:cBhvr>
                                    </p:animEffect>
                                  </p:childTnLst>
                                </p:cTn>
                              </p:par>
                            </p:childTnLst>
                          </p:cTn>
                        </p:par>
                        <p:par>
                          <p:cTn id="18" fill="hold">
                            <p:stCondLst>
                              <p:cond delay="500"/>
                            </p:stCondLst>
                            <p:childTnLst>
                              <p:par>
                                <p:cTn id="19" presetID="2" presetClass="entr" presetSubtype="3" fill="hold" nodeType="afterEffect">
                                  <p:stCondLst>
                                    <p:cond delay="0"/>
                                  </p:stCondLst>
                                  <p:childTnLst>
                                    <p:set>
                                      <p:cBhvr>
                                        <p:cTn id="20" dur="1" fill="hold">
                                          <p:stCondLst>
                                            <p:cond delay="0"/>
                                          </p:stCondLst>
                                        </p:cTn>
                                        <p:tgtEl>
                                          <p:spTgt spid="43019"/>
                                        </p:tgtEl>
                                        <p:attrNameLst>
                                          <p:attrName>style.visibility</p:attrName>
                                        </p:attrNameLst>
                                      </p:cBhvr>
                                      <p:to>
                                        <p:strVal val="visible"/>
                                      </p:to>
                                    </p:set>
                                    <p:anim calcmode="lin" valueType="num">
                                      <p:cBhvr additive="base">
                                        <p:cTn id="21" dur="500" fill="hold"/>
                                        <p:tgtEl>
                                          <p:spTgt spid="43019"/>
                                        </p:tgtEl>
                                        <p:attrNameLst>
                                          <p:attrName>ppt_x</p:attrName>
                                        </p:attrNameLst>
                                      </p:cBhvr>
                                      <p:tavLst>
                                        <p:tav tm="0">
                                          <p:val>
                                            <p:strVal val="1+#ppt_w/2"/>
                                          </p:val>
                                        </p:tav>
                                        <p:tav tm="100000">
                                          <p:val>
                                            <p:strVal val="#ppt_x"/>
                                          </p:val>
                                        </p:tav>
                                      </p:tavLst>
                                    </p:anim>
                                    <p:anim calcmode="lin" valueType="num">
                                      <p:cBhvr additive="base">
                                        <p:cTn id="22" dur="500" fill="hold"/>
                                        <p:tgtEl>
                                          <p:spTgt spid="43019"/>
                                        </p:tgtEl>
                                        <p:attrNameLst>
                                          <p:attrName>ppt_y</p:attrName>
                                        </p:attrNameLst>
                                      </p:cBhvr>
                                      <p:tavLst>
                                        <p:tav tm="0">
                                          <p:val>
                                            <p:strVal val="0-#ppt_h/2"/>
                                          </p:val>
                                        </p:tav>
                                        <p:tav tm="100000">
                                          <p:val>
                                            <p:strVal val="#ppt_y"/>
                                          </p:val>
                                        </p:tav>
                                      </p:tavLst>
                                    </p:anim>
                                  </p:childTnLst>
                                </p:cTn>
                              </p:par>
                              <p:par>
                                <p:cTn id="23" presetID="8" presetClass="emph" presetSubtype="0" fill="hold" nodeType="withEffect">
                                  <p:stCondLst>
                                    <p:cond delay="0"/>
                                  </p:stCondLst>
                                  <p:childTnLst>
                                    <p:animRot by="21600000">
                                      <p:cBhvr>
                                        <p:cTn id="24" dur="500" fill="hold"/>
                                        <p:tgtEl>
                                          <p:spTgt spid="43019"/>
                                        </p:tgtEl>
                                        <p:attrNameLst>
                                          <p:attrName>r</p:attrName>
                                        </p:attrNameLst>
                                      </p:cBhvr>
                                    </p:animRot>
                                  </p:childTnLst>
                                </p:cTn>
                              </p:par>
                              <p:par>
                                <p:cTn id="25" presetID="2" presetClass="entr" presetSubtype="3" fill="hold" nodeType="withEffect">
                                  <p:stCondLst>
                                    <p:cond delay="200"/>
                                  </p:stCondLst>
                                  <p:childTnLst>
                                    <p:set>
                                      <p:cBhvr>
                                        <p:cTn id="26" dur="1" fill="hold">
                                          <p:stCondLst>
                                            <p:cond delay="0"/>
                                          </p:stCondLst>
                                        </p:cTn>
                                        <p:tgtEl>
                                          <p:spTgt spid="43020"/>
                                        </p:tgtEl>
                                        <p:attrNameLst>
                                          <p:attrName>style.visibility</p:attrName>
                                        </p:attrNameLst>
                                      </p:cBhvr>
                                      <p:to>
                                        <p:strVal val="visible"/>
                                      </p:to>
                                    </p:set>
                                    <p:anim calcmode="lin" valueType="num">
                                      <p:cBhvr additive="base">
                                        <p:cTn id="27" dur="500" fill="hold"/>
                                        <p:tgtEl>
                                          <p:spTgt spid="43020"/>
                                        </p:tgtEl>
                                        <p:attrNameLst>
                                          <p:attrName>ppt_x</p:attrName>
                                        </p:attrNameLst>
                                      </p:cBhvr>
                                      <p:tavLst>
                                        <p:tav tm="0">
                                          <p:val>
                                            <p:strVal val="1+#ppt_w/2"/>
                                          </p:val>
                                        </p:tav>
                                        <p:tav tm="100000">
                                          <p:val>
                                            <p:strVal val="#ppt_x"/>
                                          </p:val>
                                        </p:tav>
                                      </p:tavLst>
                                    </p:anim>
                                    <p:anim calcmode="lin" valueType="num">
                                      <p:cBhvr additive="base">
                                        <p:cTn id="28" dur="500" fill="hold"/>
                                        <p:tgtEl>
                                          <p:spTgt spid="43020"/>
                                        </p:tgtEl>
                                        <p:attrNameLst>
                                          <p:attrName>ppt_y</p:attrName>
                                        </p:attrNameLst>
                                      </p:cBhvr>
                                      <p:tavLst>
                                        <p:tav tm="0">
                                          <p:val>
                                            <p:strVal val="0-#ppt_h/2"/>
                                          </p:val>
                                        </p:tav>
                                        <p:tav tm="100000">
                                          <p:val>
                                            <p:strVal val="#ppt_y"/>
                                          </p:val>
                                        </p:tav>
                                      </p:tavLst>
                                    </p:anim>
                                  </p:childTnLst>
                                </p:cTn>
                              </p:par>
                              <p:par>
                                <p:cTn id="29" presetID="8" presetClass="emph" presetSubtype="0" fill="hold" nodeType="withEffect">
                                  <p:stCondLst>
                                    <p:cond delay="200"/>
                                  </p:stCondLst>
                                  <p:childTnLst>
                                    <p:animRot by="21600000">
                                      <p:cBhvr>
                                        <p:cTn id="30" dur="500" fill="hold"/>
                                        <p:tgtEl>
                                          <p:spTgt spid="43020"/>
                                        </p:tgtEl>
                                        <p:attrNameLst>
                                          <p:attrName>r</p:attrName>
                                        </p:attrNameLst>
                                      </p:cBhvr>
                                    </p:animRot>
                                  </p:childTnLst>
                                </p:cTn>
                              </p:par>
                              <p:par>
                                <p:cTn id="31" presetID="2" presetClass="entr" presetSubtype="3" fill="hold" nodeType="withEffect">
                                  <p:stCondLst>
                                    <p:cond delay="400"/>
                                  </p:stCondLst>
                                  <p:childTnLst>
                                    <p:set>
                                      <p:cBhvr>
                                        <p:cTn id="32" dur="1" fill="hold">
                                          <p:stCondLst>
                                            <p:cond delay="0"/>
                                          </p:stCondLst>
                                        </p:cTn>
                                        <p:tgtEl>
                                          <p:spTgt spid="43021"/>
                                        </p:tgtEl>
                                        <p:attrNameLst>
                                          <p:attrName>style.visibility</p:attrName>
                                        </p:attrNameLst>
                                      </p:cBhvr>
                                      <p:to>
                                        <p:strVal val="visible"/>
                                      </p:to>
                                    </p:set>
                                    <p:anim calcmode="lin" valueType="num">
                                      <p:cBhvr additive="base">
                                        <p:cTn id="33" dur="500" fill="hold"/>
                                        <p:tgtEl>
                                          <p:spTgt spid="43021"/>
                                        </p:tgtEl>
                                        <p:attrNameLst>
                                          <p:attrName>ppt_x</p:attrName>
                                        </p:attrNameLst>
                                      </p:cBhvr>
                                      <p:tavLst>
                                        <p:tav tm="0">
                                          <p:val>
                                            <p:strVal val="1+#ppt_w/2"/>
                                          </p:val>
                                        </p:tav>
                                        <p:tav tm="100000">
                                          <p:val>
                                            <p:strVal val="#ppt_x"/>
                                          </p:val>
                                        </p:tav>
                                      </p:tavLst>
                                    </p:anim>
                                    <p:anim calcmode="lin" valueType="num">
                                      <p:cBhvr additive="base">
                                        <p:cTn id="34" dur="500" fill="hold"/>
                                        <p:tgtEl>
                                          <p:spTgt spid="43021"/>
                                        </p:tgtEl>
                                        <p:attrNameLst>
                                          <p:attrName>ppt_y</p:attrName>
                                        </p:attrNameLst>
                                      </p:cBhvr>
                                      <p:tavLst>
                                        <p:tav tm="0">
                                          <p:val>
                                            <p:strVal val="0-#ppt_h/2"/>
                                          </p:val>
                                        </p:tav>
                                        <p:tav tm="100000">
                                          <p:val>
                                            <p:strVal val="#ppt_y"/>
                                          </p:val>
                                        </p:tav>
                                      </p:tavLst>
                                    </p:anim>
                                  </p:childTnLst>
                                </p:cTn>
                              </p:par>
                              <p:par>
                                <p:cTn id="35" presetID="8" presetClass="emph" presetSubtype="0" fill="hold" nodeType="withEffect">
                                  <p:stCondLst>
                                    <p:cond delay="400"/>
                                  </p:stCondLst>
                                  <p:childTnLst>
                                    <p:animRot by="21600000">
                                      <p:cBhvr>
                                        <p:cTn id="36" dur="500" fill="hold"/>
                                        <p:tgtEl>
                                          <p:spTgt spid="43021"/>
                                        </p:tgtEl>
                                        <p:attrNameLst>
                                          <p:attrName>r</p:attrName>
                                        </p:attrNameLst>
                                      </p:cBhvr>
                                    </p:animRot>
                                  </p:childTnLst>
                                </p:cTn>
                              </p:par>
                              <p:par>
                                <p:cTn id="37" presetID="2" presetClass="entr" presetSubtype="3" fill="hold" nodeType="withEffect">
                                  <p:stCondLst>
                                    <p:cond delay="600"/>
                                  </p:stCondLst>
                                  <p:childTnLst>
                                    <p:set>
                                      <p:cBhvr>
                                        <p:cTn id="38" dur="1" fill="hold">
                                          <p:stCondLst>
                                            <p:cond delay="0"/>
                                          </p:stCondLst>
                                        </p:cTn>
                                        <p:tgtEl>
                                          <p:spTgt spid="43022"/>
                                        </p:tgtEl>
                                        <p:attrNameLst>
                                          <p:attrName>style.visibility</p:attrName>
                                        </p:attrNameLst>
                                      </p:cBhvr>
                                      <p:to>
                                        <p:strVal val="visible"/>
                                      </p:to>
                                    </p:set>
                                    <p:anim calcmode="lin" valueType="num">
                                      <p:cBhvr additive="base">
                                        <p:cTn id="39" dur="500" fill="hold"/>
                                        <p:tgtEl>
                                          <p:spTgt spid="43022"/>
                                        </p:tgtEl>
                                        <p:attrNameLst>
                                          <p:attrName>ppt_x</p:attrName>
                                        </p:attrNameLst>
                                      </p:cBhvr>
                                      <p:tavLst>
                                        <p:tav tm="0">
                                          <p:val>
                                            <p:strVal val="1+#ppt_w/2"/>
                                          </p:val>
                                        </p:tav>
                                        <p:tav tm="100000">
                                          <p:val>
                                            <p:strVal val="#ppt_x"/>
                                          </p:val>
                                        </p:tav>
                                      </p:tavLst>
                                    </p:anim>
                                    <p:anim calcmode="lin" valueType="num">
                                      <p:cBhvr additive="base">
                                        <p:cTn id="40" dur="500" fill="hold"/>
                                        <p:tgtEl>
                                          <p:spTgt spid="43022"/>
                                        </p:tgtEl>
                                        <p:attrNameLst>
                                          <p:attrName>ppt_y</p:attrName>
                                        </p:attrNameLst>
                                      </p:cBhvr>
                                      <p:tavLst>
                                        <p:tav tm="0">
                                          <p:val>
                                            <p:strVal val="0-#ppt_h/2"/>
                                          </p:val>
                                        </p:tav>
                                        <p:tav tm="100000">
                                          <p:val>
                                            <p:strVal val="#ppt_y"/>
                                          </p:val>
                                        </p:tav>
                                      </p:tavLst>
                                    </p:anim>
                                  </p:childTnLst>
                                </p:cTn>
                              </p:par>
                              <p:par>
                                <p:cTn id="41" presetID="8" presetClass="emph" presetSubtype="0" fill="hold" nodeType="withEffect">
                                  <p:stCondLst>
                                    <p:cond delay="600"/>
                                  </p:stCondLst>
                                  <p:childTnLst>
                                    <p:animRot by="21600000">
                                      <p:cBhvr>
                                        <p:cTn id="42" dur="500" fill="hold"/>
                                        <p:tgtEl>
                                          <p:spTgt spid="43022"/>
                                        </p:tgtEl>
                                        <p:attrNameLst>
                                          <p:attrName>r</p:attrName>
                                        </p:attrNameLst>
                                      </p:cBhvr>
                                    </p:animRot>
                                  </p:childTnLst>
                                </p:cTn>
                              </p:par>
                              <p:par>
                                <p:cTn id="43" presetID="2" presetClass="entr" presetSubtype="3" fill="hold" nodeType="withEffect">
                                  <p:stCondLst>
                                    <p:cond delay="800"/>
                                  </p:stCondLst>
                                  <p:childTnLst>
                                    <p:set>
                                      <p:cBhvr>
                                        <p:cTn id="44" dur="1" fill="hold">
                                          <p:stCondLst>
                                            <p:cond delay="0"/>
                                          </p:stCondLst>
                                        </p:cTn>
                                        <p:tgtEl>
                                          <p:spTgt spid="43023"/>
                                        </p:tgtEl>
                                        <p:attrNameLst>
                                          <p:attrName>style.visibility</p:attrName>
                                        </p:attrNameLst>
                                      </p:cBhvr>
                                      <p:to>
                                        <p:strVal val="visible"/>
                                      </p:to>
                                    </p:set>
                                    <p:anim calcmode="lin" valueType="num">
                                      <p:cBhvr additive="base">
                                        <p:cTn id="45" dur="500" fill="hold"/>
                                        <p:tgtEl>
                                          <p:spTgt spid="43023"/>
                                        </p:tgtEl>
                                        <p:attrNameLst>
                                          <p:attrName>ppt_x</p:attrName>
                                        </p:attrNameLst>
                                      </p:cBhvr>
                                      <p:tavLst>
                                        <p:tav tm="0">
                                          <p:val>
                                            <p:strVal val="1+#ppt_w/2"/>
                                          </p:val>
                                        </p:tav>
                                        <p:tav tm="100000">
                                          <p:val>
                                            <p:strVal val="#ppt_x"/>
                                          </p:val>
                                        </p:tav>
                                      </p:tavLst>
                                    </p:anim>
                                    <p:anim calcmode="lin" valueType="num">
                                      <p:cBhvr additive="base">
                                        <p:cTn id="46" dur="500" fill="hold"/>
                                        <p:tgtEl>
                                          <p:spTgt spid="43023"/>
                                        </p:tgtEl>
                                        <p:attrNameLst>
                                          <p:attrName>ppt_y</p:attrName>
                                        </p:attrNameLst>
                                      </p:cBhvr>
                                      <p:tavLst>
                                        <p:tav tm="0">
                                          <p:val>
                                            <p:strVal val="0-#ppt_h/2"/>
                                          </p:val>
                                        </p:tav>
                                        <p:tav tm="100000">
                                          <p:val>
                                            <p:strVal val="#ppt_y"/>
                                          </p:val>
                                        </p:tav>
                                      </p:tavLst>
                                    </p:anim>
                                  </p:childTnLst>
                                </p:cTn>
                              </p:par>
                              <p:par>
                                <p:cTn id="47" presetID="8" presetClass="emph" presetSubtype="0" fill="hold" nodeType="withEffect">
                                  <p:stCondLst>
                                    <p:cond delay="800"/>
                                  </p:stCondLst>
                                  <p:childTnLst>
                                    <p:animRot by="21600000">
                                      <p:cBhvr>
                                        <p:cTn id="48" dur="500" fill="hold"/>
                                        <p:tgtEl>
                                          <p:spTgt spid="43023"/>
                                        </p:tgtEl>
                                        <p:attrNameLst>
                                          <p:attrName>r</p:attrName>
                                        </p:attrNameLst>
                                      </p:cBhvr>
                                    </p:animRot>
                                  </p:childTnLst>
                                </p:cTn>
                              </p:par>
                              <p:par>
                                <p:cTn id="49" presetID="2" presetClass="entr" presetSubtype="3" fill="hold" nodeType="withEffect">
                                  <p:stCondLst>
                                    <p:cond delay="1000"/>
                                  </p:stCondLst>
                                  <p:childTnLst>
                                    <p:set>
                                      <p:cBhvr>
                                        <p:cTn id="50" dur="1" fill="hold">
                                          <p:stCondLst>
                                            <p:cond delay="0"/>
                                          </p:stCondLst>
                                        </p:cTn>
                                        <p:tgtEl>
                                          <p:spTgt spid="43024"/>
                                        </p:tgtEl>
                                        <p:attrNameLst>
                                          <p:attrName>style.visibility</p:attrName>
                                        </p:attrNameLst>
                                      </p:cBhvr>
                                      <p:to>
                                        <p:strVal val="visible"/>
                                      </p:to>
                                    </p:set>
                                    <p:anim calcmode="lin" valueType="num">
                                      <p:cBhvr additive="base">
                                        <p:cTn id="51" dur="500" fill="hold"/>
                                        <p:tgtEl>
                                          <p:spTgt spid="43024"/>
                                        </p:tgtEl>
                                        <p:attrNameLst>
                                          <p:attrName>ppt_x</p:attrName>
                                        </p:attrNameLst>
                                      </p:cBhvr>
                                      <p:tavLst>
                                        <p:tav tm="0">
                                          <p:val>
                                            <p:strVal val="1+#ppt_w/2"/>
                                          </p:val>
                                        </p:tav>
                                        <p:tav tm="100000">
                                          <p:val>
                                            <p:strVal val="#ppt_x"/>
                                          </p:val>
                                        </p:tav>
                                      </p:tavLst>
                                    </p:anim>
                                    <p:anim calcmode="lin" valueType="num">
                                      <p:cBhvr additive="base">
                                        <p:cTn id="52" dur="500" fill="hold"/>
                                        <p:tgtEl>
                                          <p:spTgt spid="43024"/>
                                        </p:tgtEl>
                                        <p:attrNameLst>
                                          <p:attrName>ppt_y</p:attrName>
                                        </p:attrNameLst>
                                      </p:cBhvr>
                                      <p:tavLst>
                                        <p:tav tm="0">
                                          <p:val>
                                            <p:strVal val="0-#ppt_h/2"/>
                                          </p:val>
                                        </p:tav>
                                        <p:tav tm="100000">
                                          <p:val>
                                            <p:strVal val="#ppt_y"/>
                                          </p:val>
                                        </p:tav>
                                      </p:tavLst>
                                    </p:anim>
                                  </p:childTnLst>
                                </p:cTn>
                              </p:par>
                              <p:par>
                                <p:cTn id="53" presetID="8" presetClass="emph" presetSubtype="0" fill="hold" nodeType="withEffect">
                                  <p:stCondLst>
                                    <p:cond delay="1000"/>
                                  </p:stCondLst>
                                  <p:childTnLst>
                                    <p:animRot by="21600000">
                                      <p:cBhvr>
                                        <p:cTn id="54" dur="500" fill="hold"/>
                                        <p:tgtEl>
                                          <p:spTgt spid="43024"/>
                                        </p:tgtEl>
                                        <p:attrNameLst>
                                          <p:attrName>r</p:attrName>
                                        </p:attrNameLst>
                                      </p:cBhvr>
                                    </p:animRot>
                                  </p:childTnLst>
                                </p:cTn>
                              </p:par>
                            </p:childTnLst>
                          </p:cTn>
                        </p:par>
                        <p:par>
                          <p:cTn id="55" fill="hold">
                            <p:stCondLst>
                              <p:cond delay="1000"/>
                            </p:stCondLst>
                            <p:childTnLst>
                              <p:par>
                                <p:cTn id="56" presetID="2" presetClass="entr" presetSubtype="2" fill="hold" grpId="0" nodeType="afterEffect">
                                  <p:stCondLst>
                                    <p:cond delay="0"/>
                                  </p:stCondLst>
                                  <p:childTnLst>
                                    <p:set>
                                      <p:cBhvr>
                                        <p:cTn id="57" dur="1" fill="hold">
                                          <p:stCondLst>
                                            <p:cond delay="0"/>
                                          </p:stCondLst>
                                        </p:cTn>
                                        <p:tgtEl>
                                          <p:spTgt spid="43014"/>
                                        </p:tgtEl>
                                        <p:attrNameLst>
                                          <p:attrName>style.visibility</p:attrName>
                                        </p:attrNameLst>
                                      </p:cBhvr>
                                      <p:to>
                                        <p:strVal val="visible"/>
                                      </p:to>
                                    </p:set>
                                    <p:anim calcmode="lin" valueType="num">
                                      <p:cBhvr additive="base">
                                        <p:cTn id="58" dur="500" fill="hold"/>
                                        <p:tgtEl>
                                          <p:spTgt spid="43014"/>
                                        </p:tgtEl>
                                        <p:attrNameLst>
                                          <p:attrName>ppt_x</p:attrName>
                                        </p:attrNameLst>
                                      </p:cBhvr>
                                      <p:tavLst>
                                        <p:tav tm="0">
                                          <p:val>
                                            <p:strVal val="1+#ppt_w/2"/>
                                          </p:val>
                                        </p:tav>
                                        <p:tav tm="100000">
                                          <p:val>
                                            <p:strVal val="#ppt_x"/>
                                          </p:val>
                                        </p:tav>
                                      </p:tavLst>
                                    </p:anim>
                                    <p:anim calcmode="lin" valueType="num">
                                      <p:cBhvr additive="base">
                                        <p:cTn id="59" dur="500" fill="hold"/>
                                        <p:tgtEl>
                                          <p:spTgt spid="43014"/>
                                        </p:tgtEl>
                                        <p:attrNameLst>
                                          <p:attrName>ppt_y</p:attrName>
                                        </p:attrNameLst>
                                      </p:cBhvr>
                                      <p:tavLst>
                                        <p:tav tm="0">
                                          <p:val>
                                            <p:strVal val="#ppt_y"/>
                                          </p:val>
                                        </p:tav>
                                        <p:tav tm="100000">
                                          <p:val>
                                            <p:strVal val="#ppt_y"/>
                                          </p:val>
                                        </p:tav>
                                      </p:tavLst>
                                    </p:anim>
                                  </p:childTnLst>
                                </p:cTn>
                              </p:par>
                            </p:childTnLst>
                          </p:cTn>
                        </p:par>
                        <p:par>
                          <p:cTn id="60" fill="hold">
                            <p:stCondLst>
                              <p:cond delay="1500"/>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43016"/>
                                        </p:tgtEl>
                                        <p:attrNameLst>
                                          <p:attrName>style.visibility</p:attrName>
                                        </p:attrNameLst>
                                      </p:cBhvr>
                                      <p:to>
                                        <p:strVal val="visible"/>
                                      </p:to>
                                    </p:set>
                                    <p:anim calcmode="lin" valueType="num">
                                      <p:cBhvr>
                                        <p:cTn id="63" dur="500" fill="hold"/>
                                        <p:tgtEl>
                                          <p:spTgt spid="43016"/>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43016"/>
                                        </p:tgtEl>
                                        <p:attrNameLst>
                                          <p:attrName>ppt_y</p:attrName>
                                        </p:attrNameLst>
                                      </p:cBhvr>
                                      <p:tavLst>
                                        <p:tav tm="0">
                                          <p:val>
                                            <p:strVal val="#ppt_y"/>
                                          </p:val>
                                        </p:tav>
                                        <p:tav tm="100000">
                                          <p:val>
                                            <p:strVal val="#ppt_y"/>
                                          </p:val>
                                        </p:tav>
                                      </p:tavLst>
                                    </p:anim>
                                    <p:anim calcmode="lin" valueType="num">
                                      <p:cBhvr>
                                        <p:cTn id="65" dur="500" fill="hold"/>
                                        <p:tgtEl>
                                          <p:spTgt spid="43016"/>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43016"/>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4" grpId="0"/>
      <p:bldP spid="430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pic>
        <p:nvPicPr>
          <p:cNvPr id="14338" name="组合 10"/>
          <p:cNvPicPr/>
          <p:nvPr/>
        </p:nvPicPr>
        <p:blipFill>
          <a:blip r:embed="rId2"/>
          <a:stretch>
            <a:fillRect/>
          </a:stretch>
        </p:blipFill>
        <p:spPr>
          <a:xfrm>
            <a:off x="5657850" y="871538"/>
            <a:ext cx="4833938" cy="646112"/>
          </a:xfrm>
          <a:prstGeom prst="rect">
            <a:avLst/>
          </a:prstGeom>
          <a:noFill/>
          <a:ln w="9525">
            <a:noFill/>
          </a:ln>
        </p:spPr>
      </p:pic>
      <p:sp>
        <p:nvSpPr>
          <p:cNvPr id="14339" name="TextBox 88"/>
          <p:cNvSpPr txBox="1"/>
          <p:nvPr/>
        </p:nvSpPr>
        <p:spPr>
          <a:xfrm>
            <a:off x="5953125" y="950913"/>
            <a:ext cx="1797050" cy="491490"/>
          </a:xfrm>
          <a:prstGeom prst="rect">
            <a:avLst/>
          </a:prstGeom>
          <a:solidFill>
            <a:schemeClr val="tx1"/>
          </a:solid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600" dirty="0">
                <a:solidFill>
                  <a:srgbClr val="F8F8F8"/>
                </a:solidFill>
                <a:latin typeface="微软雅黑" panose="020B0503020204020204" pitchFamily="34" charset="-122"/>
              </a:rPr>
              <a:t>图 形 分 析</a:t>
            </a:r>
            <a:endParaRPr lang="zh-CN" altLang="en-US" sz="2600" dirty="0">
              <a:solidFill>
                <a:srgbClr val="F8F8F8"/>
              </a:solidFill>
              <a:latin typeface="微软雅黑" panose="020B0503020204020204" pitchFamily="34" charset="-122"/>
            </a:endParaRPr>
          </a:p>
        </p:txBody>
      </p:sp>
      <p:sp>
        <p:nvSpPr>
          <p:cNvPr id="14340" name="Oval 12"/>
          <p:cNvSpPr/>
          <p:nvPr/>
        </p:nvSpPr>
        <p:spPr>
          <a:xfrm>
            <a:off x="5019675" y="836613"/>
            <a:ext cx="703263" cy="715962"/>
          </a:xfrm>
          <a:prstGeom prst="ellipse">
            <a:avLst/>
          </a:prstGeom>
          <a:solidFill>
            <a:schemeClr val="tx1"/>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4341" name="TextBox 8"/>
          <p:cNvSpPr txBox="1"/>
          <p:nvPr/>
        </p:nvSpPr>
        <p:spPr>
          <a:xfrm>
            <a:off x="5135563" y="893763"/>
            <a:ext cx="471487" cy="64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3600" b="1" dirty="0">
                <a:solidFill>
                  <a:srgbClr val="F8F8F8"/>
                </a:solidFill>
                <a:latin typeface="微软雅黑" panose="020B0503020204020204" pitchFamily="34" charset="-122"/>
              </a:rPr>
              <a:t>1</a:t>
            </a:r>
            <a:endParaRPr lang="zh-CN" altLang="en-US" sz="3600" b="1" dirty="0">
              <a:solidFill>
                <a:srgbClr val="F8F8F8"/>
              </a:solidFill>
              <a:latin typeface="微软雅黑" panose="020B0503020204020204" pitchFamily="34" charset="-122"/>
            </a:endParaRPr>
          </a:p>
        </p:txBody>
      </p:sp>
      <p:pic>
        <p:nvPicPr>
          <p:cNvPr id="14342" name="组合 105"/>
          <p:cNvPicPr/>
          <p:nvPr/>
        </p:nvPicPr>
        <p:blipFill>
          <a:blip r:embed="rId2"/>
          <a:stretch>
            <a:fillRect/>
          </a:stretch>
        </p:blipFill>
        <p:spPr>
          <a:xfrm>
            <a:off x="5657850" y="1736725"/>
            <a:ext cx="4833938" cy="646113"/>
          </a:xfrm>
          <a:prstGeom prst="rect">
            <a:avLst/>
          </a:prstGeom>
          <a:noFill/>
          <a:ln w="9525">
            <a:noFill/>
          </a:ln>
        </p:spPr>
      </p:pic>
      <p:sp>
        <p:nvSpPr>
          <p:cNvPr id="14343" name="TextBox 108"/>
          <p:cNvSpPr txBox="1"/>
          <p:nvPr/>
        </p:nvSpPr>
        <p:spPr>
          <a:xfrm>
            <a:off x="5953125" y="1814513"/>
            <a:ext cx="2824480" cy="491490"/>
          </a:xfrm>
          <a:prstGeom prst="rect">
            <a:avLst/>
          </a:prstGeom>
          <a:solidFill>
            <a:schemeClr val="tx1"/>
          </a:solid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600" dirty="0">
                <a:solidFill>
                  <a:srgbClr val="F8F8F8"/>
                </a:solidFill>
                <a:latin typeface="微软雅黑" panose="020B0503020204020204" pitchFamily="34" charset="-122"/>
              </a:rPr>
              <a:t>机械加工工艺分析</a:t>
            </a:r>
            <a:endParaRPr lang="zh-CN" altLang="en-US" sz="2600" dirty="0">
              <a:solidFill>
                <a:srgbClr val="F8F8F8"/>
              </a:solidFill>
              <a:latin typeface="微软雅黑" panose="020B0503020204020204" pitchFamily="34" charset="-122"/>
            </a:endParaRPr>
          </a:p>
        </p:txBody>
      </p:sp>
      <p:sp>
        <p:nvSpPr>
          <p:cNvPr id="14344" name="Oval 12"/>
          <p:cNvSpPr/>
          <p:nvPr/>
        </p:nvSpPr>
        <p:spPr>
          <a:xfrm>
            <a:off x="5019675" y="1700213"/>
            <a:ext cx="703263" cy="717550"/>
          </a:xfrm>
          <a:prstGeom prst="ellipse">
            <a:avLst/>
          </a:prstGeom>
          <a:solidFill>
            <a:schemeClr val="tx1"/>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4345" name="TextBox 111"/>
          <p:cNvSpPr txBox="1"/>
          <p:nvPr/>
        </p:nvSpPr>
        <p:spPr>
          <a:xfrm>
            <a:off x="5135563" y="1758950"/>
            <a:ext cx="471487"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3600" b="1" dirty="0">
                <a:solidFill>
                  <a:srgbClr val="F8F8F8"/>
                </a:solidFill>
                <a:latin typeface="微软雅黑" panose="020B0503020204020204" pitchFamily="34" charset="-122"/>
              </a:rPr>
              <a:t>2</a:t>
            </a:r>
            <a:endParaRPr lang="zh-CN" altLang="en-US" sz="3600" b="1" dirty="0">
              <a:solidFill>
                <a:srgbClr val="F8F8F8"/>
              </a:solidFill>
              <a:latin typeface="微软雅黑" panose="020B0503020204020204" pitchFamily="34" charset="-122"/>
            </a:endParaRPr>
          </a:p>
        </p:txBody>
      </p:sp>
      <p:pic>
        <p:nvPicPr>
          <p:cNvPr id="14346" name="组合 112"/>
          <p:cNvPicPr/>
          <p:nvPr/>
        </p:nvPicPr>
        <p:blipFill>
          <a:blip r:embed="rId3"/>
          <a:stretch>
            <a:fillRect/>
          </a:stretch>
        </p:blipFill>
        <p:spPr>
          <a:xfrm>
            <a:off x="5657850" y="2597150"/>
            <a:ext cx="4833938" cy="652463"/>
          </a:xfrm>
          <a:prstGeom prst="rect">
            <a:avLst/>
          </a:prstGeom>
          <a:noFill/>
          <a:ln w="9525">
            <a:noFill/>
          </a:ln>
        </p:spPr>
      </p:pic>
      <p:sp>
        <p:nvSpPr>
          <p:cNvPr id="14347" name="TextBox 115"/>
          <p:cNvSpPr txBox="1"/>
          <p:nvPr/>
        </p:nvSpPr>
        <p:spPr>
          <a:xfrm>
            <a:off x="5953125" y="2679700"/>
            <a:ext cx="2473960" cy="491490"/>
          </a:xfrm>
          <a:prstGeom prst="rect">
            <a:avLst/>
          </a:prstGeom>
          <a:solidFill>
            <a:schemeClr val="tx1"/>
          </a:solid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2600" dirty="0">
                <a:solidFill>
                  <a:srgbClr val="F8F8F8"/>
                </a:solidFill>
                <a:latin typeface="微软雅黑" panose="020B0503020204020204" pitchFamily="34" charset="-122"/>
              </a:rPr>
              <a:t>N X </a:t>
            </a:r>
            <a:r>
              <a:rPr lang="zh-CN" altLang="en-US" sz="2600" dirty="0">
                <a:solidFill>
                  <a:srgbClr val="F8F8F8"/>
                </a:solidFill>
                <a:latin typeface="微软雅黑" panose="020B0503020204020204" pitchFamily="34" charset="-122"/>
              </a:rPr>
              <a:t>自 动 编 程</a:t>
            </a:r>
            <a:endParaRPr lang="zh-CN" altLang="en-US" sz="2600" dirty="0">
              <a:solidFill>
                <a:srgbClr val="F8F8F8"/>
              </a:solidFill>
              <a:latin typeface="微软雅黑" panose="020B0503020204020204" pitchFamily="34" charset="-122"/>
            </a:endParaRPr>
          </a:p>
        </p:txBody>
      </p:sp>
      <p:sp>
        <p:nvSpPr>
          <p:cNvPr id="14348" name="Oval 12"/>
          <p:cNvSpPr/>
          <p:nvPr/>
        </p:nvSpPr>
        <p:spPr>
          <a:xfrm>
            <a:off x="5019675" y="2565400"/>
            <a:ext cx="703263" cy="715963"/>
          </a:xfrm>
          <a:prstGeom prst="ellipse">
            <a:avLst/>
          </a:prstGeom>
          <a:solidFill>
            <a:schemeClr val="tx1"/>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4349" name="TextBox 118"/>
          <p:cNvSpPr txBox="1"/>
          <p:nvPr/>
        </p:nvSpPr>
        <p:spPr>
          <a:xfrm>
            <a:off x="5135563" y="2622550"/>
            <a:ext cx="471487"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3600" b="1" dirty="0">
                <a:solidFill>
                  <a:srgbClr val="F8F8F8"/>
                </a:solidFill>
                <a:latin typeface="微软雅黑" panose="020B0503020204020204" pitchFamily="34" charset="-122"/>
              </a:rPr>
              <a:t>3</a:t>
            </a:r>
            <a:endParaRPr lang="zh-CN" altLang="en-US" sz="3600" b="1" dirty="0">
              <a:solidFill>
                <a:srgbClr val="F8F8F8"/>
              </a:solidFill>
              <a:latin typeface="微软雅黑" panose="020B0503020204020204" pitchFamily="34" charset="-122"/>
            </a:endParaRPr>
          </a:p>
        </p:txBody>
      </p:sp>
      <p:pic>
        <p:nvPicPr>
          <p:cNvPr id="14350" name="组合 119"/>
          <p:cNvPicPr/>
          <p:nvPr/>
        </p:nvPicPr>
        <p:blipFill>
          <a:blip r:embed="rId3"/>
          <a:stretch>
            <a:fillRect/>
          </a:stretch>
        </p:blipFill>
        <p:spPr>
          <a:xfrm>
            <a:off x="5657850" y="3462338"/>
            <a:ext cx="4833938" cy="652462"/>
          </a:xfrm>
          <a:prstGeom prst="rect">
            <a:avLst/>
          </a:prstGeom>
          <a:noFill/>
          <a:ln w="9525">
            <a:noFill/>
          </a:ln>
        </p:spPr>
      </p:pic>
      <p:sp>
        <p:nvSpPr>
          <p:cNvPr id="14352" name="Oval 12"/>
          <p:cNvSpPr/>
          <p:nvPr/>
        </p:nvSpPr>
        <p:spPr>
          <a:xfrm>
            <a:off x="5019675" y="3429000"/>
            <a:ext cx="703263" cy="715963"/>
          </a:xfrm>
          <a:prstGeom prst="ellipse">
            <a:avLst/>
          </a:prstGeom>
          <a:solidFill>
            <a:schemeClr val="tx1"/>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4353" name="TextBox 125"/>
          <p:cNvSpPr txBox="1"/>
          <p:nvPr/>
        </p:nvSpPr>
        <p:spPr>
          <a:xfrm>
            <a:off x="5135563" y="3486150"/>
            <a:ext cx="471487"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3600" b="1" dirty="0">
                <a:solidFill>
                  <a:srgbClr val="F8F8F8"/>
                </a:solidFill>
                <a:latin typeface="微软雅黑" panose="020B0503020204020204" pitchFamily="34" charset="-122"/>
              </a:rPr>
              <a:t>4</a:t>
            </a:r>
            <a:endParaRPr lang="zh-CN" altLang="en-US" sz="3600" b="1" dirty="0">
              <a:solidFill>
                <a:srgbClr val="F8F8F8"/>
              </a:solidFill>
              <a:latin typeface="微软雅黑" panose="020B0503020204020204" pitchFamily="34" charset="-122"/>
            </a:endParaRPr>
          </a:p>
        </p:txBody>
      </p:sp>
      <p:pic>
        <p:nvPicPr>
          <p:cNvPr id="14354" name="组合 126"/>
          <p:cNvPicPr/>
          <p:nvPr/>
        </p:nvPicPr>
        <p:blipFill>
          <a:blip r:embed="rId2"/>
          <a:stretch>
            <a:fillRect/>
          </a:stretch>
        </p:blipFill>
        <p:spPr>
          <a:xfrm>
            <a:off x="5657850" y="4327525"/>
            <a:ext cx="4833938" cy="646113"/>
          </a:xfrm>
          <a:prstGeom prst="rect">
            <a:avLst/>
          </a:prstGeom>
          <a:noFill/>
          <a:ln w="9525">
            <a:noFill/>
          </a:ln>
        </p:spPr>
      </p:pic>
      <p:sp>
        <p:nvSpPr>
          <p:cNvPr id="14355" name="TextBox 129"/>
          <p:cNvSpPr txBox="1"/>
          <p:nvPr/>
        </p:nvSpPr>
        <p:spPr>
          <a:xfrm>
            <a:off x="6123305" y="3563620"/>
            <a:ext cx="2132965" cy="491490"/>
          </a:xfrm>
          <a:prstGeom prst="rect">
            <a:avLst/>
          </a:prstGeom>
          <a:solidFill>
            <a:schemeClr val="tx1"/>
          </a:solid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2600" dirty="0">
                <a:solidFill>
                  <a:srgbClr val="F8F8F8"/>
                </a:solidFill>
                <a:latin typeface="微软雅黑" panose="020B0503020204020204" pitchFamily="34" charset="-122"/>
              </a:rPr>
              <a:t>Vericut </a:t>
            </a:r>
            <a:r>
              <a:rPr lang="zh-CN" altLang="en-US" sz="2600" dirty="0">
                <a:solidFill>
                  <a:srgbClr val="F8F8F8"/>
                </a:solidFill>
                <a:latin typeface="微软雅黑" panose="020B0503020204020204" pitchFamily="34" charset="-122"/>
              </a:rPr>
              <a:t>仿 真</a:t>
            </a:r>
            <a:endParaRPr lang="zh-CN" altLang="en-US" sz="2600" dirty="0">
              <a:solidFill>
                <a:srgbClr val="F8F8F8"/>
              </a:solidFill>
              <a:latin typeface="微软雅黑" panose="020B0503020204020204" pitchFamily="34" charset="-122"/>
            </a:endParaRPr>
          </a:p>
        </p:txBody>
      </p:sp>
      <p:sp>
        <p:nvSpPr>
          <p:cNvPr id="14356" name="Oval 12"/>
          <p:cNvSpPr/>
          <p:nvPr/>
        </p:nvSpPr>
        <p:spPr>
          <a:xfrm>
            <a:off x="5019675" y="4292600"/>
            <a:ext cx="703263" cy="717550"/>
          </a:xfrm>
          <a:prstGeom prst="ellipse">
            <a:avLst/>
          </a:prstGeom>
          <a:solidFill>
            <a:schemeClr val="tx1"/>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4357" name="TextBox 132"/>
          <p:cNvSpPr txBox="1"/>
          <p:nvPr/>
        </p:nvSpPr>
        <p:spPr>
          <a:xfrm>
            <a:off x="5135563" y="4351338"/>
            <a:ext cx="471487"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3600" b="1" dirty="0">
                <a:solidFill>
                  <a:srgbClr val="F8F8F8"/>
                </a:solidFill>
                <a:latin typeface="微软雅黑" panose="020B0503020204020204" pitchFamily="34" charset="-122"/>
              </a:rPr>
              <a:t>5</a:t>
            </a:r>
            <a:endParaRPr lang="zh-CN" altLang="en-US" sz="3600" b="1" dirty="0">
              <a:solidFill>
                <a:srgbClr val="F8F8F8"/>
              </a:solidFill>
              <a:latin typeface="微软雅黑" panose="020B0503020204020204" pitchFamily="34" charset="-122"/>
            </a:endParaRPr>
          </a:p>
        </p:txBody>
      </p:sp>
      <p:sp>
        <p:nvSpPr>
          <p:cNvPr id="14359" name="TextBox 136"/>
          <p:cNvSpPr txBox="1"/>
          <p:nvPr/>
        </p:nvSpPr>
        <p:spPr>
          <a:xfrm>
            <a:off x="5953760" y="4428173"/>
            <a:ext cx="3081020" cy="491490"/>
          </a:xfrm>
          <a:prstGeom prst="rect">
            <a:avLst/>
          </a:prstGeom>
          <a:solidFill>
            <a:schemeClr val="tx1"/>
          </a:solid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600" dirty="0">
                <a:solidFill>
                  <a:srgbClr val="F8F8F8"/>
                </a:solidFill>
                <a:latin typeface="微软雅黑" panose="020B0503020204020204" pitchFamily="34" charset="-122"/>
              </a:rPr>
              <a:t>毕 业 设 计 的 总 结</a:t>
            </a:r>
            <a:endParaRPr lang="zh-CN" altLang="en-US" sz="2600" dirty="0">
              <a:solidFill>
                <a:srgbClr val="F8F8F8"/>
              </a:solidFill>
              <a:latin typeface="微软雅黑" panose="020B0503020204020204" pitchFamily="34" charset="-122"/>
            </a:endParaRPr>
          </a:p>
        </p:txBody>
      </p:sp>
      <p:sp>
        <p:nvSpPr>
          <p:cNvPr id="14361" name="TextBox 139"/>
          <p:cNvSpPr txBox="1"/>
          <p:nvPr/>
        </p:nvSpPr>
        <p:spPr>
          <a:xfrm>
            <a:off x="5135563" y="5214938"/>
            <a:ext cx="471487"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3600" b="1" dirty="0">
                <a:solidFill>
                  <a:srgbClr val="F8F8F8"/>
                </a:solidFill>
                <a:latin typeface="微软雅黑" panose="020B0503020204020204" pitchFamily="34" charset="-122"/>
              </a:rPr>
              <a:t>6</a:t>
            </a:r>
            <a:endParaRPr lang="zh-CN" altLang="en-US" sz="3600" b="1" dirty="0">
              <a:solidFill>
                <a:srgbClr val="F8F8F8"/>
              </a:solidFill>
              <a:latin typeface="微软雅黑" panose="020B0503020204020204" pitchFamily="34" charset="-122"/>
            </a:endParaRPr>
          </a:p>
        </p:txBody>
      </p:sp>
      <p:pic>
        <p:nvPicPr>
          <p:cNvPr id="14362" name="Group 4"/>
          <p:cNvPicPr>
            <a:picLocks noChangeAspect="1"/>
          </p:cNvPicPr>
          <p:nvPr/>
        </p:nvPicPr>
        <p:blipFill>
          <a:blip r:embed="rId4"/>
          <a:stretch>
            <a:fillRect/>
          </a:stretch>
        </p:blipFill>
        <p:spPr>
          <a:xfrm>
            <a:off x="1328738" y="1938338"/>
            <a:ext cx="3176587" cy="3182937"/>
          </a:xfrm>
          <a:prstGeom prst="rect">
            <a:avLst/>
          </a:prstGeom>
          <a:noFill/>
          <a:ln w="9525">
            <a:noFill/>
          </a:ln>
        </p:spPr>
      </p:pic>
      <p:sp>
        <p:nvSpPr>
          <p:cNvPr id="14363" name="TextBox 47"/>
          <p:cNvSpPr txBox="1"/>
          <p:nvPr/>
        </p:nvSpPr>
        <p:spPr>
          <a:xfrm>
            <a:off x="554038" y="115888"/>
            <a:ext cx="90328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800" dirty="0">
                <a:solidFill>
                  <a:schemeClr val="bg1"/>
                </a:solidFill>
                <a:latin typeface="微软雅黑" panose="020B0503020204020204" pitchFamily="34" charset="-122"/>
              </a:rPr>
              <a:t>目录</a:t>
            </a:r>
            <a:endParaRPr lang="zh-CN" altLang="en-US" sz="2800" dirty="0">
              <a:solidFill>
                <a:schemeClr val="bg1"/>
              </a:solidFill>
              <a:latin typeface="微软雅黑" panose="020B0503020204020204" pitchFamily="34" charset="-122"/>
            </a:endParaRPr>
          </a:p>
        </p:txBody>
      </p:sp>
      <p:sp>
        <p:nvSpPr>
          <p:cNvPr id="14364" name="TextBox 49"/>
          <p:cNvSpPr txBox="1"/>
          <p:nvPr/>
        </p:nvSpPr>
        <p:spPr>
          <a:xfrm>
            <a:off x="1384300" y="239713"/>
            <a:ext cx="118110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1800" dirty="0">
                <a:solidFill>
                  <a:schemeClr val="bg1"/>
                </a:solidFill>
                <a:latin typeface="微软雅黑" panose="020B0503020204020204" pitchFamily="34" charset="-122"/>
              </a:rPr>
              <a:t>Contents</a:t>
            </a:r>
            <a:endParaRPr lang="zh-CN" altLang="en-US" sz="1800" dirty="0">
              <a:solidFill>
                <a:schemeClr val="bg1"/>
              </a:solidFill>
              <a:latin typeface="微软雅黑" panose="020B0503020204020204" pitchFamily="34" charset="-122"/>
            </a:endParaRPr>
          </a:p>
        </p:txBody>
      </p:sp>
      <p:sp>
        <p:nvSpPr>
          <p:cNvPr id="14365" name="矩形 1"/>
          <p:cNvSpPr/>
          <p:nvPr/>
        </p:nvSpPr>
        <p:spPr>
          <a:xfrm>
            <a:off x="0" y="185738"/>
            <a:ext cx="587375" cy="434975"/>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Tree>
  </p:cSld>
  <p:clrMapOvr>
    <a:masterClrMapping/>
  </p:clrMapOvr>
  <p:transition spd="slow">
    <p:push dir="r"/>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65"/>
                                        </p:tgtEl>
                                        <p:attrNameLst>
                                          <p:attrName>style.visibility</p:attrName>
                                        </p:attrNameLst>
                                      </p:cBhvr>
                                      <p:to>
                                        <p:strVal val="visible"/>
                                      </p:to>
                                    </p:set>
                                    <p:anim calcmode="lin" valueType="num">
                                      <p:cBhvr additive="base">
                                        <p:cTn id="7" dur="500" fill="hold"/>
                                        <p:tgtEl>
                                          <p:spTgt spid="14365"/>
                                        </p:tgtEl>
                                        <p:attrNameLst>
                                          <p:attrName>ppt_x</p:attrName>
                                        </p:attrNameLst>
                                      </p:cBhvr>
                                      <p:tavLst>
                                        <p:tav tm="0">
                                          <p:val>
                                            <p:strVal val="0-#ppt_w/2"/>
                                          </p:val>
                                        </p:tav>
                                        <p:tav tm="100000">
                                          <p:val>
                                            <p:strVal val="#ppt_x"/>
                                          </p:val>
                                        </p:tav>
                                      </p:tavLst>
                                    </p:anim>
                                    <p:anim calcmode="lin" valueType="num">
                                      <p:cBhvr additive="base">
                                        <p:cTn id="8" dur="500" fill="hold"/>
                                        <p:tgtEl>
                                          <p:spTgt spid="143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363"/>
                                        </p:tgtEl>
                                        <p:attrNameLst>
                                          <p:attrName>style.visibility</p:attrName>
                                        </p:attrNameLst>
                                      </p:cBhvr>
                                      <p:to>
                                        <p:strVal val="visible"/>
                                      </p:to>
                                    </p:set>
                                    <p:anim calcmode="lin" valueType="num">
                                      <p:cBhvr>
                                        <p:cTn id="12" dur="500" fill="hold"/>
                                        <p:tgtEl>
                                          <p:spTgt spid="1436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4363"/>
                                        </p:tgtEl>
                                        <p:attrNameLst>
                                          <p:attrName>ppt_y</p:attrName>
                                        </p:attrNameLst>
                                      </p:cBhvr>
                                      <p:tavLst>
                                        <p:tav tm="0">
                                          <p:val>
                                            <p:strVal val="#ppt_y"/>
                                          </p:val>
                                        </p:tav>
                                        <p:tav tm="100000">
                                          <p:val>
                                            <p:strVal val="#ppt_y"/>
                                          </p:val>
                                        </p:tav>
                                      </p:tavLst>
                                    </p:anim>
                                    <p:anim calcmode="lin" valueType="num">
                                      <p:cBhvr>
                                        <p:cTn id="14" dur="500" fill="hold"/>
                                        <p:tgtEl>
                                          <p:spTgt spid="1436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436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4363"/>
                                        </p:tgtEl>
                                      </p:cBhvr>
                                    </p:animEffect>
                                  </p:childTnLst>
                                </p:cTn>
                              </p:par>
                              <p:par>
                                <p:cTn id="17" presetID="41" presetClass="entr" presetSubtype="0" fill="hold" grpId="0" nodeType="withEffect">
                                  <p:stCondLst>
                                    <p:cond delay="0"/>
                                  </p:stCondLst>
                                  <p:iterate type="lt">
                                    <p:tmPct val="10000"/>
                                  </p:iterate>
                                  <p:childTnLst>
                                    <p:set>
                                      <p:cBhvr>
                                        <p:cTn id="18" dur="1" fill="hold">
                                          <p:stCondLst>
                                            <p:cond delay="0"/>
                                          </p:stCondLst>
                                        </p:cTn>
                                        <p:tgtEl>
                                          <p:spTgt spid="14364"/>
                                        </p:tgtEl>
                                        <p:attrNameLst>
                                          <p:attrName>style.visibility</p:attrName>
                                        </p:attrNameLst>
                                      </p:cBhvr>
                                      <p:to>
                                        <p:strVal val="visible"/>
                                      </p:to>
                                    </p:set>
                                    <p:anim calcmode="lin" valueType="num">
                                      <p:cBhvr>
                                        <p:cTn id="19" dur="500" fill="hold"/>
                                        <p:tgtEl>
                                          <p:spTgt spid="1436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4364"/>
                                        </p:tgtEl>
                                        <p:attrNameLst>
                                          <p:attrName>ppt_y</p:attrName>
                                        </p:attrNameLst>
                                      </p:cBhvr>
                                      <p:tavLst>
                                        <p:tav tm="0">
                                          <p:val>
                                            <p:strVal val="#ppt_y"/>
                                          </p:val>
                                        </p:tav>
                                        <p:tav tm="100000">
                                          <p:val>
                                            <p:strVal val="#ppt_y"/>
                                          </p:val>
                                        </p:tav>
                                      </p:tavLst>
                                    </p:anim>
                                    <p:anim calcmode="lin" valueType="num">
                                      <p:cBhvr>
                                        <p:cTn id="21" dur="500" fill="hold"/>
                                        <p:tgtEl>
                                          <p:spTgt spid="1436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436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4364"/>
                                        </p:tgtEl>
                                      </p:cBhvr>
                                    </p:animEffect>
                                  </p:childTnLst>
                                </p:cTn>
                              </p:par>
                            </p:childTnLst>
                          </p:cTn>
                        </p:par>
                        <p:par>
                          <p:cTn id="24" fill="hold">
                            <p:stCondLst>
                              <p:cond delay="1350"/>
                            </p:stCondLst>
                            <p:childTnLst>
                              <p:par>
                                <p:cTn id="25" presetID="42" presetClass="entr" presetSubtype="0" fill="hold" nodeType="afterEffect">
                                  <p:stCondLst>
                                    <p:cond delay="0"/>
                                  </p:stCondLst>
                                  <p:childTnLst>
                                    <p:set>
                                      <p:cBhvr>
                                        <p:cTn id="26" dur="1" fill="hold">
                                          <p:stCondLst>
                                            <p:cond delay="0"/>
                                          </p:stCondLst>
                                        </p:cTn>
                                        <p:tgtEl>
                                          <p:spTgt spid="14362"/>
                                        </p:tgtEl>
                                        <p:attrNameLst>
                                          <p:attrName>style.visibility</p:attrName>
                                        </p:attrNameLst>
                                      </p:cBhvr>
                                      <p:to>
                                        <p:strVal val="visible"/>
                                      </p:to>
                                    </p:set>
                                    <p:animEffect transition="in" filter="fade">
                                      <p:cBhvr>
                                        <p:cTn id="27" dur="1000"/>
                                        <p:tgtEl>
                                          <p:spTgt spid="14362"/>
                                        </p:tgtEl>
                                      </p:cBhvr>
                                    </p:animEffect>
                                    <p:anim calcmode="lin" valueType="num">
                                      <p:cBhvr>
                                        <p:cTn id="28" dur="1000" fill="hold"/>
                                        <p:tgtEl>
                                          <p:spTgt spid="14362"/>
                                        </p:tgtEl>
                                        <p:attrNameLst>
                                          <p:attrName>ppt_x</p:attrName>
                                        </p:attrNameLst>
                                      </p:cBhvr>
                                      <p:tavLst>
                                        <p:tav tm="0">
                                          <p:val>
                                            <p:strVal val="#ppt_x"/>
                                          </p:val>
                                        </p:tav>
                                        <p:tav tm="100000">
                                          <p:val>
                                            <p:strVal val="#ppt_x"/>
                                          </p:val>
                                        </p:tav>
                                      </p:tavLst>
                                    </p:anim>
                                    <p:anim calcmode="lin" valueType="num">
                                      <p:cBhvr>
                                        <p:cTn id="29" dur="1000" fill="hold"/>
                                        <p:tgtEl>
                                          <p:spTgt spid="14362"/>
                                        </p:tgtEl>
                                        <p:attrNameLst>
                                          <p:attrName>ppt_y</p:attrName>
                                        </p:attrNameLst>
                                      </p:cBhvr>
                                      <p:tavLst>
                                        <p:tav tm="0">
                                          <p:val>
                                            <p:strVal val="#ppt_y+.1"/>
                                          </p:val>
                                        </p:tav>
                                        <p:tav tm="100000">
                                          <p:val>
                                            <p:strVal val="#ppt_y"/>
                                          </p:val>
                                        </p:tav>
                                      </p:tavLst>
                                    </p:anim>
                                  </p:childTnLst>
                                </p:cTn>
                              </p:par>
                            </p:childTnLst>
                          </p:cTn>
                        </p:par>
                        <p:par>
                          <p:cTn id="30" fill="hold">
                            <p:stCondLst>
                              <p:cond delay="2350"/>
                            </p:stCondLst>
                            <p:childTnLst>
                              <p:par>
                                <p:cTn id="31" presetID="1" presetClass="entr" presetSubtype="0" fill="hold" grpId="0" nodeType="afterEffect">
                                  <p:stCondLst>
                                    <p:cond delay="0"/>
                                  </p:stCondLst>
                                  <p:childTnLst>
                                    <p:set>
                                      <p:cBhvr>
                                        <p:cTn id="32" dur="1" fill="hold">
                                          <p:stCondLst>
                                            <p:cond delay="0"/>
                                          </p:stCondLst>
                                        </p:cTn>
                                        <p:tgtEl>
                                          <p:spTgt spid="14340"/>
                                        </p:tgtEl>
                                        <p:attrNameLst>
                                          <p:attrName>style.visibility</p:attrName>
                                        </p:attrNameLst>
                                      </p:cBhvr>
                                      <p:to>
                                        <p:strVal val="visible"/>
                                      </p:to>
                                    </p:set>
                                  </p:childTnLst>
                                </p:cTn>
                              </p:par>
                              <p:par>
                                <p:cTn id="33" presetID="56" presetClass="path" presetSubtype="0" accel="50000" decel="50000" fill="hold" grpId="1" nodeType="withEffect">
                                  <p:stCondLst>
                                    <p:cond delay="0"/>
                                  </p:stCondLst>
                                  <p:childTnLst>
                                    <p:animMotion origin="layout" path="M -0.20593 0.34699 L -3.66463E-6 -4.07407E-6 " pathEditMode="relative" rAng="0" ptsTypes="AA">
                                      <p:cBhvr>
                                        <p:cTn id="34" dur="500" fill="hold"/>
                                        <p:tgtEl>
                                          <p:spTgt spid="14340"/>
                                        </p:tgtEl>
                                        <p:attrNameLst>
                                          <p:attrName>ppt_x</p:attrName>
                                          <p:attrName>ppt_y</p:attrName>
                                        </p:attrNameLst>
                                      </p:cBhvr>
                                      <p:rCtr x="10300" y="-17200"/>
                                    </p:animMotion>
                                  </p:childTnLst>
                                </p:cTn>
                              </p:par>
                              <p:par>
                                <p:cTn id="35" presetID="1" presetClass="entr" presetSubtype="0" fill="hold" grpId="0" nodeType="withEffect">
                                  <p:stCondLst>
                                    <p:cond delay="200"/>
                                  </p:stCondLst>
                                  <p:childTnLst>
                                    <p:set>
                                      <p:cBhvr>
                                        <p:cTn id="36" dur="1" fill="hold">
                                          <p:stCondLst>
                                            <p:cond delay="0"/>
                                          </p:stCondLst>
                                        </p:cTn>
                                        <p:tgtEl>
                                          <p:spTgt spid="14344"/>
                                        </p:tgtEl>
                                        <p:attrNameLst>
                                          <p:attrName>style.visibility</p:attrName>
                                        </p:attrNameLst>
                                      </p:cBhvr>
                                      <p:to>
                                        <p:strVal val="visible"/>
                                      </p:to>
                                    </p:set>
                                  </p:childTnLst>
                                </p:cTn>
                              </p:par>
                              <p:par>
                                <p:cTn id="37" presetID="56" presetClass="path" presetSubtype="0" accel="50000" decel="50000" fill="hold" grpId="1" nodeType="withEffect">
                                  <p:stCondLst>
                                    <p:cond delay="200"/>
                                  </p:stCondLst>
                                  <p:childTnLst>
                                    <p:animMotion origin="layout" path="M -0.20593 0.22083 L -3.66463E-6 -1.48148E-6 " pathEditMode="relative" rAng="0" ptsTypes="AA">
                                      <p:cBhvr>
                                        <p:cTn id="38" dur="500" fill="hold"/>
                                        <p:tgtEl>
                                          <p:spTgt spid="14344"/>
                                        </p:tgtEl>
                                        <p:attrNameLst>
                                          <p:attrName>ppt_x</p:attrName>
                                          <p:attrName>ppt_y</p:attrName>
                                        </p:attrNameLst>
                                      </p:cBhvr>
                                      <p:rCtr x="10300" y="-10800"/>
                                    </p:animMotion>
                                  </p:childTnLst>
                                </p:cTn>
                              </p:par>
                              <p:par>
                                <p:cTn id="39" presetID="1" presetClass="entr" presetSubtype="0" fill="hold" grpId="0" nodeType="withEffect">
                                  <p:stCondLst>
                                    <p:cond delay="400"/>
                                  </p:stCondLst>
                                  <p:childTnLst>
                                    <p:set>
                                      <p:cBhvr>
                                        <p:cTn id="40" dur="1" fill="hold">
                                          <p:stCondLst>
                                            <p:cond delay="0"/>
                                          </p:stCondLst>
                                        </p:cTn>
                                        <p:tgtEl>
                                          <p:spTgt spid="14348"/>
                                        </p:tgtEl>
                                        <p:attrNameLst>
                                          <p:attrName>style.visibility</p:attrName>
                                        </p:attrNameLst>
                                      </p:cBhvr>
                                      <p:to>
                                        <p:strVal val="visible"/>
                                      </p:to>
                                    </p:set>
                                  </p:childTnLst>
                                </p:cTn>
                              </p:par>
                              <p:par>
                                <p:cTn id="41" presetID="56" presetClass="path" presetSubtype="0" accel="50000" decel="50000" fill="hold" grpId="1" nodeType="withEffect">
                                  <p:stCondLst>
                                    <p:cond delay="400"/>
                                  </p:stCondLst>
                                  <p:childTnLst>
                                    <p:animMotion origin="layout" path="M -0.20593 0.0949 L -3.66463E-6 2.59259E-6 " pathEditMode="relative" rAng="0" ptsTypes="AA">
                                      <p:cBhvr>
                                        <p:cTn id="42" dur="500" fill="hold"/>
                                        <p:tgtEl>
                                          <p:spTgt spid="14348"/>
                                        </p:tgtEl>
                                        <p:attrNameLst>
                                          <p:attrName>ppt_x</p:attrName>
                                          <p:attrName>ppt_y</p:attrName>
                                        </p:attrNameLst>
                                      </p:cBhvr>
                                      <p:rCtr x="10300" y="-4500"/>
                                    </p:animMotion>
                                  </p:childTnLst>
                                </p:cTn>
                              </p:par>
                              <p:par>
                                <p:cTn id="43" presetID="1" presetClass="entr" presetSubtype="0" fill="hold" grpId="0" nodeType="withEffect">
                                  <p:stCondLst>
                                    <p:cond delay="600"/>
                                  </p:stCondLst>
                                  <p:childTnLst>
                                    <p:set>
                                      <p:cBhvr>
                                        <p:cTn id="44" dur="1" fill="hold">
                                          <p:stCondLst>
                                            <p:cond delay="0"/>
                                          </p:stCondLst>
                                        </p:cTn>
                                        <p:tgtEl>
                                          <p:spTgt spid="14352"/>
                                        </p:tgtEl>
                                        <p:attrNameLst>
                                          <p:attrName>style.visibility</p:attrName>
                                        </p:attrNameLst>
                                      </p:cBhvr>
                                      <p:to>
                                        <p:strVal val="visible"/>
                                      </p:to>
                                    </p:set>
                                  </p:childTnLst>
                                </p:cTn>
                              </p:par>
                              <p:par>
                                <p:cTn id="45" presetID="56" presetClass="path" presetSubtype="0" accel="50000" decel="50000" fill="hold" grpId="1" nodeType="withEffect">
                                  <p:stCondLst>
                                    <p:cond delay="600"/>
                                  </p:stCondLst>
                                  <p:childTnLst>
                                    <p:animMotion origin="layout" path="M -0.20593 -0.03102 L -3.66463E-6 -3.33333E-6 " pathEditMode="relative" rAng="0" ptsTypes="AA">
                                      <p:cBhvr>
                                        <p:cTn id="46" dur="500" fill="hold"/>
                                        <p:tgtEl>
                                          <p:spTgt spid="14352"/>
                                        </p:tgtEl>
                                        <p:attrNameLst>
                                          <p:attrName>ppt_x</p:attrName>
                                          <p:attrName>ppt_y</p:attrName>
                                        </p:attrNameLst>
                                      </p:cBhvr>
                                      <p:rCtr x="10300" y="1600"/>
                                    </p:animMotion>
                                  </p:childTnLst>
                                </p:cTn>
                              </p:par>
                              <p:par>
                                <p:cTn id="47" presetID="1" presetClass="entr" presetSubtype="0" fill="hold" grpId="0" nodeType="withEffect">
                                  <p:stCondLst>
                                    <p:cond delay="800"/>
                                  </p:stCondLst>
                                  <p:childTnLst>
                                    <p:set>
                                      <p:cBhvr>
                                        <p:cTn id="48" dur="1" fill="hold">
                                          <p:stCondLst>
                                            <p:cond delay="0"/>
                                          </p:stCondLst>
                                        </p:cTn>
                                        <p:tgtEl>
                                          <p:spTgt spid="14356"/>
                                        </p:tgtEl>
                                        <p:attrNameLst>
                                          <p:attrName>style.visibility</p:attrName>
                                        </p:attrNameLst>
                                      </p:cBhvr>
                                      <p:to>
                                        <p:strVal val="visible"/>
                                      </p:to>
                                    </p:set>
                                  </p:childTnLst>
                                </p:cTn>
                              </p:par>
                              <p:par>
                                <p:cTn id="49" presetID="56" presetClass="path" presetSubtype="0" accel="50000" decel="50000" fill="hold" grpId="1" nodeType="withEffect">
                                  <p:stCondLst>
                                    <p:cond delay="800"/>
                                  </p:stCondLst>
                                  <p:childTnLst>
                                    <p:animMotion origin="layout" path="M -0.20593 -0.15718 L -3.66463E-6 -7.40741E-7 " pathEditMode="relative" rAng="0" ptsTypes="AA">
                                      <p:cBhvr>
                                        <p:cTn id="50" dur="500" fill="hold"/>
                                        <p:tgtEl>
                                          <p:spTgt spid="14356"/>
                                        </p:tgtEl>
                                        <p:attrNameLst>
                                          <p:attrName>ppt_x</p:attrName>
                                          <p:attrName>ppt_y</p:attrName>
                                        </p:attrNameLst>
                                      </p:cBhvr>
                                      <p:rCtr x="10300" y="7800"/>
                                    </p:animMotion>
                                  </p:childTnLst>
                                </p:cTn>
                              </p:par>
                            </p:childTnLst>
                          </p:cTn>
                        </p:par>
                        <p:par>
                          <p:cTn id="51" fill="hold">
                            <p:stCondLst>
                              <p:cond delay="2350"/>
                            </p:stCondLst>
                            <p:childTnLst>
                              <p:par>
                                <p:cTn id="52" presetID="31" presetClass="entr" presetSubtype="0" fill="hold" grpId="0" nodeType="afterEffect">
                                  <p:stCondLst>
                                    <p:cond delay="0"/>
                                  </p:stCondLst>
                                  <p:childTnLst>
                                    <p:set>
                                      <p:cBhvr>
                                        <p:cTn id="53" dur="1" fill="hold">
                                          <p:stCondLst>
                                            <p:cond delay="0"/>
                                          </p:stCondLst>
                                        </p:cTn>
                                        <p:tgtEl>
                                          <p:spTgt spid="14341"/>
                                        </p:tgtEl>
                                        <p:attrNameLst>
                                          <p:attrName>style.visibility</p:attrName>
                                        </p:attrNameLst>
                                      </p:cBhvr>
                                      <p:to>
                                        <p:strVal val="visible"/>
                                      </p:to>
                                    </p:set>
                                    <p:anim calcmode="lin" valueType="num">
                                      <p:cBhvr>
                                        <p:cTn id="54" dur="300" fill="hold"/>
                                        <p:tgtEl>
                                          <p:spTgt spid="14341"/>
                                        </p:tgtEl>
                                        <p:attrNameLst>
                                          <p:attrName>ppt_w</p:attrName>
                                        </p:attrNameLst>
                                      </p:cBhvr>
                                      <p:tavLst>
                                        <p:tav tm="0">
                                          <p:val>
                                            <p:fltVal val="0.000000"/>
                                          </p:val>
                                        </p:tav>
                                        <p:tav tm="100000">
                                          <p:val>
                                            <p:strVal val="#ppt_w"/>
                                          </p:val>
                                        </p:tav>
                                      </p:tavLst>
                                    </p:anim>
                                    <p:anim calcmode="lin" valueType="num">
                                      <p:cBhvr>
                                        <p:cTn id="55" dur="300" fill="hold"/>
                                        <p:tgtEl>
                                          <p:spTgt spid="14341"/>
                                        </p:tgtEl>
                                        <p:attrNameLst>
                                          <p:attrName>ppt_h</p:attrName>
                                        </p:attrNameLst>
                                      </p:cBhvr>
                                      <p:tavLst>
                                        <p:tav tm="0">
                                          <p:val>
                                            <p:fltVal val="0.000000"/>
                                          </p:val>
                                        </p:tav>
                                        <p:tav tm="100000">
                                          <p:val>
                                            <p:strVal val="#ppt_h"/>
                                          </p:val>
                                        </p:tav>
                                      </p:tavLst>
                                    </p:anim>
                                    <p:anim calcmode="lin" valueType="num">
                                      <p:cBhvr>
                                        <p:cTn id="56" dur="300" fill="hold"/>
                                        <p:tgtEl>
                                          <p:spTgt spid="14341"/>
                                        </p:tgtEl>
                                        <p:attrNameLst>
                                          <p:attrName>style.rotation</p:attrName>
                                        </p:attrNameLst>
                                      </p:cBhvr>
                                      <p:tavLst>
                                        <p:tav tm="0">
                                          <p:val>
                                            <p:fltVal val="90.000000"/>
                                          </p:val>
                                        </p:tav>
                                        <p:tav tm="100000">
                                          <p:val>
                                            <p:fltVal val="0.000000"/>
                                          </p:val>
                                        </p:tav>
                                      </p:tavLst>
                                    </p:anim>
                                    <p:animEffect transition="in" filter="fade">
                                      <p:cBhvr>
                                        <p:cTn id="57" dur="300"/>
                                        <p:tgtEl>
                                          <p:spTgt spid="14341"/>
                                        </p:tgtEl>
                                      </p:cBhvr>
                                    </p:animEffect>
                                  </p:childTnLst>
                                </p:cTn>
                              </p:par>
                            </p:childTnLst>
                          </p:cTn>
                        </p:par>
                        <p:par>
                          <p:cTn id="58" fill="hold">
                            <p:stCondLst>
                              <p:cond delay="2850"/>
                            </p:stCondLst>
                            <p:childTnLst>
                              <p:par>
                                <p:cTn id="59" presetID="22" presetClass="entr" presetSubtype="8" fill="hold" nodeType="afterEffect">
                                  <p:stCondLst>
                                    <p:cond delay="0"/>
                                  </p:stCondLst>
                                  <p:childTnLst>
                                    <p:set>
                                      <p:cBhvr>
                                        <p:cTn id="60" dur="1" fill="hold">
                                          <p:stCondLst>
                                            <p:cond delay="0"/>
                                          </p:stCondLst>
                                        </p:cTn>
                                        <p:tgtEl>
                                          <p:spTgt spid="14338"/>
                                        </p:tgtEl>
                                        <p:attrNameLst>
                                          <p:attrName>style.visibility</p:attrName>
                                        </p:attrNameLst>
                                      </p:cBhvr>
                                      <p:to>
                                        <p:strVal val="visible"/>
                                      </p:to>
                                    </p:set>
                                    <p:animEffect transition="in" filter="wipe(left)">
                                      <p:cBhvr>
                                        <p:cTn id="61" dur="500"/>
                                        <p:tgtEl>
                                          <p:spTgt spid="1433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4339"/>
                                        </p:tgtEl>
                                        <p:attrNameLst>
                                          <p:attrName>style.visibility</p:attrName>
                                        </p:attrNameLst>
                                      </p:cBhvr>
                                      <p:to>
                                        <p:strVal val="visible"/>
                                      </p:to>
                                    </p:set>
                                    <p:animEffect transition="in" filter="wipe(left)">
                                      <p:cBhvr>
                                        <p:cTn id="64" dur="500"/>
                                        <p:tgtEl>
                                          <p:spTgt spid="14339"/>
                                        </p:tgtEl>
                                      </p:cBhvr>
                                    </p:animEffect>
                                  </p:childTnLst>
                                </p:cTn>
                              </p:par>
                            </p:childTnLst>
                          </p:cTn>
                        </p:par>
                        <p:par>
                          <p:cTn id="65" fill="hold">
                            <p:stCondLst>
                              <p:cond delay="3350"/>
                            </p:stCondLst>
                            <p:childTnLst>
                              <p:par>
                                <p:cTn id="66" presetID="31" presetClass="entr" presetSubtype="0" fill="hold" grpId="0" nodeType="afterEffect">
                                  <p:stCondLst>
                                    <p:cond delay="0"/>
                                  </p:stCondLst>
                                  <p:childTnLst>
                                    <p:set>
                                      <p:cBhvr>
                                        <p:cTn id="67" dur="1" fill="hold">
                                          <p:stCondLst>
                                            <p:cond delay="0"/>
                                          </p:stCondLst>
                                        </p:cTn>
                                        <p:tgtEl>
                                          <p:spTgt spid="14345"/>
                                        </p:tgtEl>
                                        <p:attrNameLst>
                                          <p:attrName>style.visibility</p:attrName>
                                        </p:attrNameLst>
                                      </p:cBhvr>
                                      <p:to>
                                        <p:strVal val="visible"/>
                                      </p:to>
                                    </p:set>
                                    <p:anim calcmode="lin" valueType="num">
                                      <p:cBhvr>
                                        <p:cTn id="68" dur="300" fill="hold"/>
                                        <p:tgtEl>
                                          <p:spTgt spid="14345"/>
                                        </p:tgtEl>
                                        <p:attrNameLst>
                                          <p:attrName>ppt_w</p:attrName>
                                        </p:attrNameLst>
                                      </p:cBhvr>
                                      <p:tavLst>
                                        <p:tav tm="0">
                                          <p:val>
                                            <p:fltVal val="0.000000"/>
                                          </p:val>
                                        </p:tav>
                                        <p:tav tm="100000">
                                          <p:val>
                                            <p:strVal val="#ppt_w"/>
                                          </p:val>
                                        </p:tav>
                                      </p:tavLst>
                                    </p:anim>
                                    <p:anim calcmode="lin" valueType="num">
                                      <p:cBhvr>
                                        <p:cTn id="69" dur="300" fill="hold"/>
                                        <p:tgtEl>
                                          <p:spTgt spid="14345"/>
                                        </p:tgtEl>
                                        <p:attrNameLst>
                                          <p:attrName>ppt_h</p:attrName>
                                        </p:attrNameLst>
                                      </p:cBhvr>
                                      <p:tavLst>
                                        <p:tav tm="0">
                                          <p:val>
                                            <p:fltVal val="0.000000"/>
                                          </p:val>
                                        </p:tav>
                                        <p:tav tm="100000">
                                          <p:val>
                                            <p:strVal val="#ppt_h"/>
                                          </p:val>
                                        </p:tav>
                                      </p:tavLst>
                                    </p:anim>
                                    <p:anim calcmode="lin" valueType="num">
                                      <p:cBhvr>
                                        <p:cTn id="70" dur="300" fill="hold"/>
                                        <p:tgtEl>
                                          <p:spTgt spid="14345"/>
                                        </p:tgtEl>
                                        <p:attrNameLst>
                                          <p:attrName>style.rotation</p:attrName>
                                        </p:attrNameLst>
                                      </p:cBhvr>
                                      <p:tavLst>
                                        <p:tav tm="0">
                                          <p:val>
                                            <p:fltVal val="90.000000"/>
                                          </p:val>
                                        </p:tav>
                                        <p:tav tm="100000">
                                          <p:val>
                                            <p:fltVal val="0.000000"/>
                                          </p:val>
                                        </p:tav>
                                      </p:tavLst>
                                    </p:anim>
                                    <p:animEffect transition="in" filter="fade">
                                      <p:cBhvr>
                                        <p:cTn id="71" dur="300"/>
                                        <p:tgtEl>
                                          <p:spTgt spid="14345"/>
                                        </p:tgtEl>
                                      </p:cBhvr>
                                    </p:animEffect>
                                  </p:childTnLst>
                                </p:cTn>
                              </p:par>
                            </p:childTnLst>
                          </p:cTn>
                        </p:par>
                        <p:par>
                          <p:cTn id="72" fill="hold">
                            <p:stCondLst>
                              <p:cond delay="3850"/>
                            </p:stCondLst>
                            <p:childTnLst>
                              <p:par>
                                <p:cTn id="73" presetID="22" presetClass="entr" presetSubtype="8" fill="hold" nodeType="afterEffect">
                                  <p:stCondLst>
                                    <p:cond delay="0"/>
                                  </p:stCondLst>
                                  <p:childTnLst>
                                    <p:set>
                                      <p:cBhvr>
                                        <p:cTn id="74" dur="1" fill="hold">
                                          <p:stCondLst>
                                            <p:cond delay="0"/>
                                          </p:stCondLst>
                                        </p:cTn>
                                        <p:tgtEl>
                                          <p:spTgt spid="14342"/>
                                        </p:tgtEl>
                                        <p:attrNameLst>
                                          <p:attrName>style.visibility</p:attrName>
                                        </p:attrNameLst>
                                      </p:cBhvr>
                                      <p:to>
                                        <p:strVal val="visible"/>
                                      </p:to>
                                    </p:set>
                                    <p:animEffect transition="in" filter="wipe(left)">
                                      <p:cBhvr>
                                        <p:cTn id="75" dur="500"/>
                                        <p:tgtEl>
                                          <p:spTgt spid="1434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4343"/>
                                        </p:tgtEl>
                                        <p:attrNameLst>
                                          <p:attrName>style.visibility</p:attrName>
                                        </p:attrNameLst>
                                      </p:cBhvr>
                                      <p:to>
                                        <p:strVal val="visible"/>
                                      </p:to>
                                    </p:set>
                                    <p:animEffect transition="in" filter="wipe(left)">
                                      <p:cBhvr>
                                        <p:cTn id="78" dur="500"/>
                                        <p:tgtEl>
                                          <p:spTgt spid="14343"/>
                                        </p:tgtEl>
                                      </p:cBhvr>
                                    </p:animEffect>
                                  </p:childTnLst>
                                </p:cTn>
                              </p:par>
                            </p:childTnLst>
                          </p:cTn>
                        </p:par>
                        <p:par>
                          <p:cTn id="79" fill="hold">
                            <p:stCondLst>
                              <p:cond delay="4350"/>
                            </p:stCondLst>
                            <p:childTnLst>
                              <p:par>
                                <p:cTn id="80" presetID="31" presetClass="entr" presetSubtype="0" fill="hold" grpId="0" nodeType="afterEffect">
                                  <p:stCondLst>
                                    <p:cond delay="0"/>
                                  </p:stCondLst>
                                  <p:childTnLst>
                                    <p:set>
                                      <p:cBhvr>
                                        <p:cTn id="81" dur="1" fill="hold">
                                          <p:stCondLst>
                                            <p:cond delay="0"/>
                                          </p:stCondLst>
                                        </p:cTn>
                                        <p:tgtEl>
                                          <p:spTgt spid="14349"/>
                                        </p:tgtEl>
                                        <p:attrNameLst>
                                          <p:attrName>style.visibility</p:attrName>
                                        </p:attrNameLst>
                                      </p:cBhvr>
                                      <p:to>
                                        <p:strVal val="visible"/>
                                      </p:to>
                                    </p:set>
                                    <p:anim calcmode="lin" valueType="num">
                                      <p:cBhvr>
                                        <p:cTn id="82" dur="300" fill="hold"/>
                                        <p:tgtEl>
                                          <p:spTgt spid="14349"/>
                                        </p:tgtEl>
                                        <p:attrNameLst>
                                          <p:attrName>ppt_w</p:attrName>
                                        </p:attrNameLst>
                                      </p:cBhvr>
                                      <p:tavLst>
                                        <p:tav tm="0">
                                          <p:val>
                                            <p:fltVal val="0.000000"/>
                                          </p:val>
                                        </p:tav>
                                        <p:tav tm="100000">
                                          <p:val>
                                            <p:strVal val="#ppt_w"/>
                                          </p:val>
                                        </p:tav>
                                      </p:tavLst>
                                    </p:anim>
                                    <p:anim calcmode="lin" valueType="num">
                                      <p:cBhvr>
                                        <p:cTn id="83" dur="300" fill="hold"/>
                                        <p:tgtEl>
                                          <p:spTgt spid="14349"/>
                                        </p:tgtEl>
                                        <p:attrNameLst>
                                          <p:attrName>ppt_h</p:attrName>
                                        </p:attrNameLst>
                                      </p:cBhvr>
                                      <p:tavLst>
                                        <p:tav tm="0">
                                          <p:val>
                                            <p:fltVal val="0.000000"/>
                                          </p:val>
                                        </p:tav>
                                        <p:tav tm="100000">
                                          <p:val>
                                            <p:strVal val="#ppt_h"/>
                                          </p:val>
                                        </p:tav>
                                      </p:tavLst>
                                    </p:anim>
                                    <p:anim calcmode="lin" valueType="num">
                                      <p:cBhvr>
                                        <p:cTn id="84" dur="300" fill="hold"/>
                                        <p:tgtEl>
                                          <p:spTgt spid="14349"/>
                                        </p:tgtEl>
                                        <p:attrNameLst>
                                          <p:attrName>style.rotation</p:attrName>
                                        </p:attrNameLst>
                                      </p:cBhvr>
                                      <p:tavLst>
                                        <p:tav tm="0">
                                          <p:val>
                                            <p:fltVal val="90.000000"/>
                                          </p:val>
                                        </p:tav>
                                        <p:tav tm="100000">
                                          <p:val>
                                            <p:fltVal val="0.000000"/>
                                          </p:val>
                                        </p:tav>
                                      </p:tavLst>
                                    </p:anim>
                                    <p:animEffect transition="in" filter="fade">
                                      <p:cBhvr>
                                        <p:cTn id="85" dur="300"/>
                                        <p:tgtEl>
                                          <p:spTgt spid="14349"/>
                                        </p:tgtEl>
                                      </p:cBhvr>
                                    </p:animEffect>
                                  </p:childTnLst>
                                </p:cTn>
                              </p:par>
                            </p:childTnLst>
                          </p:cTn>
                        </p:par>
                        <p:par>
                          <p:cTn id="86" fill="hold">
                            <p:stCondLst>
                              <p:cond delay="4850"/>
                            </p:stCondLst>
                            <p:childTnLst>
                              <p:par>
                                <p:cTn id="87" presetID="22" presetClass="entr" presetSubtype="8" fill="hold" nodeType="afterEffect">
                                  <p:stCondLst>
                                    <p:cond delay="0"/>
                                  </p:stCondLst>
                                  <p:childTnLst>
                                    <p:set>
                                      <p:cBhvr>
                                        <p:cTn id="88" dur="1" fill="hold">
                                          <p:stCondLst>
                                            <p:cond delay="0"/>
                                          </p:stCondLst>
                                        </p:cTn>
                                        <p:tgtEl>
                                          <p:spTgt spid="14346"/>
                                        </p:tgtEl>
                                        <p:attrNameLst>
                                          <p:attrName>style.visibility</p:attrName>
                                        </p:attrNameLst>
                                      </p:cBhvr>
                                      <p:to>
                                        <p:strVal val="visible"/>
                                      </p:to>
                                    </p:set>
                                    <p:animEffect transition="in" filter="wipe(left)">
                                      <p:cBhvr>
                                        <p:cTn id="89" dur="500"/>
                                        <p:tgtEl>
                                          <p:spTgt spid="1434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4347"/>
                                        </p:tgtEl>
                                        <p:attrNameLst>
                                          <p:attrName>style.visibility</p:attrName>
                                        </p:attrNameLst>
                                      </p:cBhvr>
                                      <p:to>
                                        <p:strVal val="visible"/>
                                      </p:to>
                                    </p:set>
                                    <p:animEffect transition="in" filter="wipe(left)">
                                      <p:cBhvr>
                                        <p:cTn id="92" dur="500"/>
                                        <p:tgtEl>
                                          <p:spTgt spid="14347"/>
                                        </p:tgtEl>
                                      </p:cBhvr>
                                    </p:animEffect>
                                  </p:childTnLst>
                                </p:cTn>
                              </p:par>
                            </p:childTnLst>
                          </p:cTn>
                        </p:par>
                        <p:par>
                          <p:cTn id="93" fill="hold">
                            <p:stCondLst>
                              <p:cond delay="5350"/>
                            </p:stCondLst>
                            <p:childTnLst>
                              <p:par>
                                <p:cTn id="94" presetID="31" presetClass="entr" presetSubtype="0" fill="hold" grpId="0" nodeType="afterEffect">
                                  <p:stCondLst>
                                    <p:cond delay="0"/>
                                  </p:stCondLst>
                                  <p:childTnLst>
                                    <p:set>
                                      <p:cBhvr>
                                        <p:cTn id="95" dur="1" fill="hold">
                                          <p:stCondLst>
                                            <p:cond delay="0"/>
                                          </p:stCondLst>
                                        </p:cTn>
                                        <p:tgtEl>
                                          <p:spTgt spid="14353"/>
                                        </p:tgtEl>
                                        <p:attrNameLst>
                                          <p:attrName>style.visibility</p:attrName>
                                        </p:attrNameLst>
                                      </p:cBhvr>
                                      <p:to>
                                        <p:strVal val="visible"/>
                                      </p:to>
                                    </p:set>
                                    <p:anim calcmode="lin" valueType="num">
                                      <p:cBhvr>
                                        <p:cTn id="96" dur="300" fill="hold"/>
                                        <p:tgtEl>
                                          <p:spTgt spid="14353"/>
                                        </p:tgtEl>
                                        <p:attrNameLst>
                                          <p:attrName>ppt_w</p:attrName>
                                        </p:attrNameLst>
                                      </p:cBhvr>
                                      <p:tavLst>
                                        <p:tav tm="0">
                                          <p:val>
                                            <p:fltVal val="0.000000"/>
                                          </p:val>
                                        </p:tav>
                                        <p:tav tm="100000">
                                          <p:val>
                                            <p:strVal val="#ppt_w"/>
                                          </p:val>
                                        </p:tav>
                                      </p:tavLst>
                                    </p:anim>
                                    <p:anim calcmode="lin" valueType="num">
                                      <p:cBhvr>
                                        <p:cTn id="97" dur="300" fill="hold"/>
                                        <p:tgtEl>
                                          <p:spTgt spid="14353"/>
                                        </p:tgtEl>
                                        <p:attrNameLst>
                                          <p:attrName>ppt_h</p:attrName>
                                        </p:attrNameLst>
                                      </p:cBhvr>
                                      <p:tavLst>
                                        <p:tav tm="0">
                                          <p:val>
                                            <p:fltVal val="0.000000"/>
                                          </p:val>
                                        </p:tav>
                                        <p:tav tm="100000">
                                          <p:val>
                                            <p:strVal val="#ppt_h"/>
                                          </p:val>
                                        </p:tav>
                                      </p:tavLst>
                                    </p:anim>
                                    <p:anim calcmode="lin" valueType="num">
                                      <p:cBhvr>
                                        <p:cTn id="98" dur="300" fill="hold"/>
                                        <p:tgtEl>
                                          <p:spTgt spid="14353"/>
                                        </p:tgtEl>
                                        <p:attrNameLst>
                                          <p:attrName>style.rotation</p:attrName>
                                        </p:attrNameLst>
                                      </p:cBhvr>
                                      <p:tavLst>
                                        <p:tav tm="0">
                                          <p:val>
                                            <p:fltVal val="90.000000"/>
                                          </p:val>
                                        </p:tav>
                                        <p:tav tm="100000">
                                          <p:val>
                                            <p:fltVal val="0.000000"/>
                                          </p:val>
                                        </p:tav>
                                      </p:tavLst>
                                    </p:anim>
                                    <p:animEffect transition="in" filter="fade">
                                      <p:cBhvr>
                                        <p:cTn id="99" dur="300"/>
                                        <p:tgtEl>
                                          <p:spTgt spid="14353"/>
                                        </p:tgtEl>
                                      </p:cBhvr>
                                    </p:animEffect>
                                  </p:childTnLst>
                                </p:cTn>
                              </p:par>
                            </p:childTnLst>
                          </p:cTn>
                        </p:par>
                        <p:par>
                          <p:cTn id="100" fill="hold">
                            <p:stCondLst>
                              <p:cond delay="5850"/>
                            </p:stCondLst>
                            <p:childTnLst>
                              <p:par>
                                <p:cTn id="101" presetID="22" presetClass="entr" presetSubtype="8" fill="hold" nodeType="afterEffect">
                                  <p:stCondLst>
                                    <p:cond delay="0"/>
                                  </p:stCondLst>
                                  <p:childTnLst>
                                    <p:set>
                                      <p:cBhvr>
                                        <p:cTn id="102" dur="1" fill="hold">
                                          <p:stCondLst>
                                            <p:cond delay="0"/>
                                          </p:stCondLst>
                                        </p:cTn>
                                        <p:tgtEl>
                                          <p:spTgt spid="14350"/>
                                        </p:tgtEl>
                                        <p:attrNameLst>
                                          <p:attrName>style.visibility</p:attrName>
                                        </p:attrNameLst>
                                      </p:cBhvr>
                                      <p:to>
                                        <p:strVal val="visible"/>
                                      </p:to>
                                    </p:set>
                                    <p:animEffect transition="in" filter="wipe(left)">
                                      <p:cBhvr>
                                        <p:cTn id="103" dur="500"/>
                                        <p:tgtEl>
                                          <p:spTgt spid="14350"/>
                                        </p:tgtEl>
                                      </p:cBhvr>
                                    </p:animEffect>
                                  </p:childTnLst>
                                </p:cTn>
                              </p:par>
                            </p:childTnLst>
                          </p:cTn>
                        </p:par>
                        <p:par>
                          <p:cTn id="104" fill="hold">
                            <p:stCondLst>
                              <p:cond delay="6350"/>
                            </p:stCondLst>
                            <p:childTnLst>
                              <p:par>
                                <p:cTn id="105" presetID="31" presetClass="entr" presetSubtype="0" fill="hold" grpId="0" nodeType="afterEffect">
                                  <p:stCondLst>
                                    <p:cond delay="0"/>
                                  </p:stCondLst>
                                  <p:childTnLst>
                                    <p:set>
                                      <p:cBhvr>
                                        <p:cTn id="106" dur="1" fill="hold">
                                          <p:stCondLst>
                                            <p:cond delay="0"/>
                                          </p:stCondLst>
                                        </p:cTn>
                                        <p:tgtEl>
                                          <p:spTgt spid="14357"/>
                                        </p:tgtEl>
                                        <p:attrNameLst>
                                          <p:attrName>style.visibility</p:attrName>
                                        </p:attrNameLst>
                                      </p:cBhvr>
                                      <p:to>
                                        <p:strVal val="visible"/>
                                      </p:to>
                                    </p:set>
                                    <p:anim calcmode="lin" valueType="num">
                                      <p:cBhvr>
                                        <p:cTn id="107" dur="300" fill="hold"/>
                                        <p:tgtEl>
                                          <p:spTgt spid="14357"/>
                                        </p:tgtEl>
                                        <p:attrNameLst>
                                          <p:attrName>ppt_w</p:attrName>
                                        </p:attrNameLst>
                                      </p:cBhvr>
                                      <p:tavLst>
                                        <p:tav tm="0">
                                          <p:val>
                                            <p:fltVal val="0.000000"/>
                                          </p:val>
                                        </p:tav>
                                        <p:tav tm="100000">
                                          <p:val>
                                            <p:strVal val="#ppt_w"/>
                                          </p:val>
                                        </p:tav>
                                      </p:tavLst>
                                    </p:anim>
                                    <p:anim calcmode="lin" valueType="num">
                                      <p:cBhvr>
                                        <p:cTn id="108" dur="300" fill="hold"/>
                                        <p:tgtEl>
                                          <p:spTgt spid="14357"/>
                                        </p:tgtEl>
                                        <p:attrNameLst>
                                          <p:attrName>ppt_h</p:attrName>
                                        </p:attrNameLst>
                                      </p:cBhvr>
                                      <p:tavLst>
                                        <p:tav tm="0">
                                          <p:val>
                                            <p:fltVal val="0.000000"/>
                                          </p:val>
                                        </p:tav>
                                        <p:tav tm="100000">
                                          <p:val>
                                            <p:strVal val="#ppt_h"/>
                                          </p:val>
                                        </p:tav>
                                      </p:tavLst>
                                    </p:anim>
                                    <p:anim calcmode="lin" valueType="num">
                                      <p:cBhvr>
                                        <p:cTn id="109" dur="300" fill="hold"/>
                                        <p:tgtEl>
                                          <p:spTgt spid="14357"/>
                                        </p:tgtEl>
                                        <p:attrNameLst>
                                          <p:attrName>style.rotation</p:attrName>
                                        </p:attrNameLst>
                                      </p:cBhvr>
                                      <p:tavLst>
                                        <p:tav tm="0">
                                          <p:val>
                                            <p:fltVal val="90.000000"/>
                                          </p:val>
                                        </p:tav>
                                        <p:tav tm="100000">
                                          <p:val>
                                            <p:fltVal val="0.000000"/>
                                          </p:val>
                                        </p:tav>
                                      </p:tavLst>
                                    </p:anim>
                                    <p:animEffect transition="in" filter="fade">
                                      <p:cBhvr>
                                        <p:cTn id="110" dur="300"/>
                                        <p:tgtEl>
                                          <p:spTgt spid="14357"/>
                                        </p:tgtEl>
                                      </p:cBhvr>
                                    </p:animEffect>
                                  </p:childTnLst>
                                </p:cTn>
                              </p:par>
                            </p:childTnLst>
                          </p:cTn>
                        </p:par>
                        <p:par>
                          <p:cTn id="111" fill="hold">
                            <p:stCondLst>
                              <p:cond delay="6850"/>
                            </p:stCondLst>
                            <p:childTnLst>
                              <p:par>
                                <p:cTn id="112" presetID="22" presetClass="entr" presetSubtype="8" fill="hold" nodeType="afterEffect">
                                  <p:stCondLst>
                                    <p:cond delay="0"/>
                                  </p:stCondLst>
                                  <p:childTnLst>
                                    <p:set>
                                      <p:cBhvr>
                                        <p:cTn id="113" dur="1" fill="hold">
                                          <p:stCondLst>
                                            <p:cond delay="0"/>
                                          </p:stCondLst>
                                        </p:cTn>
                                        <p:tgtEl>
                                          <p:spTgt spid="14354"/>
                                        </p:tgtEl>
                                        <p:attrNameLst>
                                          <p:attrName>style.visibility</p:attrName>
                                        </p:attrNameLst>
                                      </p:cBhvr>
                                      <p:to>
                                        <p:strVal val="visible"/>
                                      </p:to>
                                    </p:set>
                                    <p:animEffect transition="in" filter="wipe(left)">
                                      <p:cBhvr>
                                        <p:cTn id="114" dur="500"/>
                                        <p:tgtEl>
                                          <p:spTgt spid="14354"/>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4355"/>
                                        </p:tgtEl>
                                        <p:attrNameLst>
                                          <p:attrName>style.visibility</p:attrName>
                                        </p:attrNameLst>
                                      </p:cBhvr>
                                      <p:to>
                                        <p:strVal val="visible"/>
                                      </p:to>
                                    </p:set>
                                    <p:animEffect transition="in" filter="wipe(left)">
                                      <p:cBhvr>
                                        <p:cTn id="117" dur="500"/>
                                        <p:tgtEl>
                                          <p:spTgt spid="14355"/>
                                        </p:tgtEl>
                                      </p:cBhvr>
                                    </p:animEffect>
                                  </p:childTnLst>
                                </p:cTn>
                              </p:par>
                            </p:childTnLst>
                          </p:cTn>
                        </p:par>
                        <p:par>
                          <p:cTn id="118" fill="hold">
                            <p:stCondLst>
                              <p:cond delay="7350"/>
                            </p:stCondLst>
                            <p:childTnLst>
                              <p:par>
                                <p:cTn id="119" presetID="31" presetClass="entr" presetSubtype="0" fill="hold" grpId="0" nodeType="afterEffect">
                                  <p:stCondLst>
                                    <p:cond delay="0"/>
                                  </p:stCondLst>
                                  <p:childTnLst>
                                    <p:set>
                                      <p:cBhvr>
                                        <p:cTn id="120" dur="1" fill="hold">
                                          <p:stCondLst>
                                            <p:cond delay="0"/>
                                          </p:stCondLst>
                                        </p:cTn>
                                        <p:tgtEl>
                                          <p:spTgt spid="14361"/>
                                        </p:tgtEl>
                                        <p:attrNameLst>
                                          <p:attrName>style.visibility</p:attrName>
                                        </p:attrNameLst>
                                      </p:cBhvr>
                                      <p:to>
                                        <p:strVal val="visible"/>
                                      </p:to>
                                    </p:set>
                                    <p:anim calcmode="lin" valueType="num">
                                      <p:cBhvr>
                                        <p:cTn id="121" dur="300" fill="hold"/>
                                        <p:tgtEl>
                                          <p:spTgt spid="14361"/>
                                        </p:tgtEl>
                                        <p:attrNameLst>
                                          <p:attrName>ppt_w</p:attrName>
                                        </p:attrNameLst>
                                      </p:cBhvr>
                                      <p:tavLst>
                                        <p:tav tm="0">
                                          <p:val>
                                            <p:fltVal val="0.000000"/>
                                          </p:val>
                                        </p:tav>
                                        <p:tav tm="100000">
                                          <p:val>
                                            <p:strVal val="#ppt_w"/>
                                          </p:val>
                                        </p:tav>
                                      </p:tavLst>
                                    </p:anim>
                                    <p:anim calcmode="lin" valueType="num">
                                      <p:cBhvr>
                                        <p:cTn id="122" dur="300" fill="hold"/>
                                        <p:tgtEl>
                                          <p:spTgt spid="14361"/>
                                        </p:tgtEl>
                                        <p:attrNameLst>
                                          <p:attrName>ppt_h</p:attrName>
                                        </p:attrNameLst>
                                      </p:cBhvr>
                                      <p:tavLst>
                                        <p:tav tm="0">
                                          <p:val>
                                            <p:fltVal val="0.000000"/>
                                          </p:val>
                                        </p:tav>
                                        <p:tav tm="100000">
                                          <p:val>
                                            <p:strVal val="#ppt_h"/>
                                          </p:val>
                                        </p:tav>
                                      </p:tavLst>
                                    </p:anim>
                                    <p:anim calcmode="lin" valueType="num">
                                      <p:cBhvr>
                                        <p:cTn id="123" dur="300" fill="hold"/>
                                        <p:tgtEl>
                                          <p:spTgt spid="14361"/>
                                        </p:tgtEl>
                                        <p:attrNameLst>
                                          <p:attrName>style.rotation</p:attrName>
                                        </p:attrNameLst>
                                      </p:cBhvr>
                                      <p:tavLst>
                                        <p:tav tm="0">
                                          <p:val>
                                            <p:fltVal val="90.000000"/>
                                          </p:val>
                                        </p:tav>
                                        <p:tav tm="100000">
                                          <p:val>
                                            <p:fltVal val="0.000000"/>
                                          </p:val>
                                        </p:tav>
                                      </p:tavLst>
                                    </p:anim>
                                    <p:animEffect transition="in" filter="fade">
                                      <p:cBhvr>
                                        <p:cTn id="124" dur="300"/>
                                        <p:tgtEl>
                                          <p:spTgt spid="14361"/>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14359"/>
                                        </p:tgtEl>
                                        <p:attrNameLst>
                                          <p:attrName>style.visibility</p:attrName>
                                        </p:attrNameLst>
                                      </p:cBhvr>
                                      <p:to>
                                        <p:strVal val="visible"/>
                                      </p:to>
                                    </p:set>
                                    <p:animEffect transition="in" filter="wipe(left)">
                                      <p:cBhvr>
                                        <p:cTn id="127" dur="500"/>
                                        <p:tgtEl>
                                          <p:spTgt spid="1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animBg="1"/>
      <p:bldP spid="14340" grpId="0" animBg="1"/>
      <p:bldP spid="14340" grpId="1" animBg="1"/>
      <p:bldP spid="14341" grpId="0"/>
      <p:bldP spid="14343" grpId="0" bldLvl="0" animBg="1"/>
      <p:bldP spid="14344" grpId="0" animBg="1"/>
      <p:bldP spid="14344" grpId="1" animBg="1"/>
      <p:bldP spid="14345" grpId="0"/>
      <p:bldP spid="14347" grpId="0" bldLvl="0" animBg="1"/>
      <p:bldP spid="14348" grpId="0" animBg="1"/>
      <p:bldP spid="14348" grpId="1" animBg="1"/>
      <p:bldP spid="14349" grpId="0"/>
      <p:bldP spid="14352" grpId="0" animBg="1"/>
      <p:bldP spid="14352" grpId="1" animBg="1"/>
      <p:bldP spid="14353" grpId="0"/>
      <p:bldP spid="14355" grpId="0" bldLvl="0" animBg="1"/>
      <p:bldP spid="14356" grpId="0" animBg="1"/>
      <p:bldP spid="14356" grpId="1" animBg="1"/>
      <p:bldP spid="14357" grpId="0"/>
      <p:bldP spid="14359" grpId="0" bldLvl="0" animBg="1"/>
      <p:bldP spid="14361" grpId="0"/>
      <p:bldP spid="14363" grpId="0"/>
      <p:bldP spid="14364" grpId="0"/>
      <p:bldP spid="143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Box 76"/>
          <p:cNvSpPr txBox="1"/>
          <p:nvPr/>
        </p:nvSpPr>
        <p:spPr>
          <a:xfrm>
            <a:off x="1185863" y="171450"/>
            <a:ext cx="989330" cy="4298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2200" dirty="0">
                <a:solidFill>
                  <a:schemeClr val="bg1"/>
                </a:solidFill>
                <a:latin typeface="微软雅黑" panose="020B0503020204020204" pitchFamily="34" charset="-122"/>
              </a:rPr>
              <a:t>引   言</a:t>
            </a:r>
            <a:endParaRPr lang="zh-CN" altLang="en-US" sz="2200" dirty="0">
              <a:solidFill>
                <a:schemeClr val="bg1"/>
              </a:solidFill>
              <a:latin typeface="微软雅黑" panose="020B0503020204020204" pitchFamily="34" charset="-122"/>
            </a:endParaRPr>
          </a:p>
        </p:txBody>
      </p:sp>
      <p:sp>
        <p:nvSpPr>
          <p:cNvPr id="13315" name="Freeform 40"/>
          <p:cNvSpPr>
            <a:spLocks noEditPoints="1"/>
          </p:cNvSpPr>
          <p:nvPr/>
        </p:nvSpPr>
        <p:spPr>
          <a:xfrm>
            <a:off x="554038" y="227013"/>
            <a:ext cx="265112" cy="393700"/>
          </a:xfrm>
          <a:custGeom>
            <a:avLst/>
            <a:gdLst/>
            <a:ahLst/>
            <a:cxnLst>
              <a:cxn ang="0">
                <a:pos x="79213" y="375784"/>
              </a:cxn>
              <a:cxn ang="0">
                <a:pos x="252291" y="375784"/>
              </a:cxn>
              <a:cxn ang="0">
                <a:pos x="261449" y="384972"/>
              </a:cxn>
              <a:cxn ang="0">
                <a:pos x="252291" y="393700"/>
              </a:cxn>
              <a:cxn ang="0">
                <a:pos x="79213" y="393700"/>
              </a:cxn>
              <a:cxn ang="0">
                <a:pos x="70056" y="384972"/>
              </a:cxn>
              <a:cxn ang="0">
                <a:pos x="79213" y="375784"/>
              </a:cxn>
              <a:cxn ang="0">
                <a:pos x="82876" y="290337"/>
              </a:cxn>
              <a:cxn ang="0">
                <a:pos x="178115" y="133224"/>
              </a:cxn>
              <a:cxn ang="0">
                <a:pos x="211540" y="153437"/>
              </a:cxn>
              <a:cxn ang="0">
                <a:pos x="116759" y="310550"/>
              </a:cxn>
              <a:cxn ang="0">
                <a:pos x="82876" y="290337"/>
              </a:cxn>
              <a:cxn ang="0">
                <a:pos x="16026" y="249451"/>
              </a:cxn>
              <a:cxn ang="0">
                <a:pos x="111265" y="92338"/>
              </a:cxn>
              <a:cxn ang="0">
                <a:pos x="144690" y="112551"/>
              </a:cxn>
              <a:cxn ang="0">
                <a:pos x="49451" y="269664"/>
              </a:cxn>
              <a:cxn ang="0">
                <a:pos x="16026" y="249451"/>
              </a:cxn>
              <a:cxn ang="0">
                <a:pos x="916" y="376702"/>
              </a:cxn>
              <a:cxn ang="0">
                <a:pos x="10073" y="298606"/>
              </a:cxn>
              <a:cxn ang="0">
                <a:pos x="75550" y="338113"/>
              </a:cxn>
              <a:cxn ang="0">
                <a:pos x="10989" y="382675"/>
              </a:cxn>
              <a:cxn ang="0">
                <a:pos x="916" y="376702"/>
              </a:cxn>
              <a:cxn ang="0">
                <a:pos x="136906" y="48696"/>
              </a:cxn>
              <a:cxn ang="0">
                <a:pos x="123169" y="71665"/>
              </a:cxn>
              <a:cxn ang="0">
                <a:pos x="223445" y="132765"/>
              </a:cxn>
              <a:cxn ang="0">
                <a:pos x="237639" y="109795"/>
              </a:cxn>
              <a:cxn ang="0">
                <a:pos x="136906" y="48696"/>
              </a:cxn>
              <a:cxn ang="0">
                <a:pos x="158426" y="13782"/>
              </a:cxn>
              <a:cxn ang="0">
                <a:pos x="188646" y="6432"/>
              </a:cxn>
              <a:cxn ang="0">
                <a:pos x="251376" y="44561"/>
              </a:cxn>
              <a:cxn ang="0">
                <a:pos x="259160" y="74881"/>
              </a:cxn>
              <a:cxn ang="0">
                <a:pos x="250460" y="89122"/>
              </a:cxn>
              <a:cxn ang="0">
                <a:pos x="149726" y="28023"/>
              </a:cxn>
              <a:cxn ang="0">
                <a:pos x="158426" y="13782"/>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bg1">
              <a:alpha val="100000"/>
            </a:schemeClr>
          </a:solidFill>
          <a:ln w="9525">
            <a:noFill/>
          </a:ln>
        </p:spPr>
        <p:txBody>
          <a:bodyPr/>
          <a:p>
            <a:endParaRPr lang="zh-CN" altLang="en-US"/>
          </a:p>
        </p:txBody>
      </p:sp>
      <p:cxnSp>
        <p:nvCxnSpPr>
          <p:cNvPr id="13316" name="直接连接符 46"/>
          <p:cNvCxnSpPr/>
          <p:nvPr/>
        </p:nvCxnSpPr>
        <p:spPr>
          <a:xfrm flipH="1">
            <a:off x="985838" y="615950"/>
            <a:ext cx="9899650" cy="0"/>
          </a:xfrm>
          <a:prstGeom prst="line">
            <a:avLst/>
          </a:prstGeom>
          <a:ln w="9525" cap="flat" cmpd="sng">
            <a:solidFill>
              <a:schemeClr val="tx2"/>
            </a:solidFill>
            <a:prstDash val="solid"/>
            <a:headEnd type="none" w="med" len="med"/>
            <a:tailEnd type="none" w="med" len="med"/>
          </a:ln>
        </p:spPr>
      </p:cxnSp>
      <p:sp>
        <p:nvSpPr>
          <p:cNvPr id="13317" name="TextBox 50"/>
          <p:cNvSpPr txBox="1"/>
          <p:nvPr/>
        </p:nvSpPr>
        <p:spPr>
          <a:xfrm>
            <a:off x="4594225" y="704215"/>
            <a:ext cx="6688138" cy="2584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sz="1800" b="1" dirty="0">
                <a:solidFill>
                  <a:schemeClr val="bg1"/>
                </a:solidFill>
                <a:latin typeface="微软雅黑" panose="020B0503020204020204" pitchFamily="34" charset="-122"/>
              </a:rPr>
              <a:t>什么是数控技术？</a:t>
            </a:r>
            <a:endParaRPr lang="zh-CN" sz="1800" b="1" dirty="0">
              <a:solidFill>
                <a:schemeClr val="bg1"/>
              </a:solidFill>
              <a:latin typeface="微软雅黑" panose="020B0503020204020204" pitchFamily="34" charset="-122"/>
            </a:endParaRPr>
          </a:p>
          <a:p>
            <a:pPr marL="0" lvl="0" indent="0" eaLnBrk="1" hangingPunct="1">
              <a:spcBef>
                <a:spcPct val="0"/>
              </a:spcBef>
              <a:buFont typeface="Arial" panose="020B0604020202020204" pitchFamily="34" charset="0"/>
              <a:buNone/>
            </a:pPr>
            <a:r>
              <a:rPr sz="1800" dirty="0">
                <a:solidFill>
                  <a:schemeClr val="bg1"/>
                </a:solidFill>
                <a:latin typeface="微软雅黑" panose="020B0503020204020204" pitchFamily="34" charset="-122"/>
              </a:rPr>
              <a:t>数控技术是采用数字控制的方法对某一工作过程实现自动控制的技术。它的应用非常广泛，所控制的通常是位置、角度、速度等机械量或与机械能量流向有关的开关量。数控机床是使用了数控技术的机械加工的机床，是一种装有程序控制系统的自动化机床。它是集传统的机械制造技术，计算机技术、传感检测技术、网络通信技术、光机电技术于一体的现代制造业基础技术，具有高精度，高效率、柔性自动化等特点。它是一个国家现代化制造的基础。</a:t>
            </a:r>
            <a:endParaRPr sz="1800" dirty="0">
              <a:solidFill>
                <a:schemeClr val="bg1"/>
              </a:solidFill>
              <a:latin typeface="微软雅黑" panose="020B0503020204020204" pitchFamily="34" charset="-122"/>
            </a:endParaRPr>
          </a:p>
        </p:txBody>
      </p:sp>
      <p:sp>
        <p:nvSpPr>
          <p:cNvPr id="13318" name="TextBox 51"/>
          <p:cNvSpPr txBox="1"/>
          <p:nvPr/>
        </p:nvSpPr>
        <p:spPr>
          <a:xfrm>
            <a:off x="4594225" y="3555683"/>
            <a:ext cx="6624638" cy="20300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just" eaLnBrk="1" hangingPunct="1">
              <a:spcBef>
                <a:spcPct val="0"/>
              </a:spcBef>
              <a:buFont typeface="Arial" panose="020B0604020202020204" pitchFamily="34" charset="0"/>
              <a:buNone/>
            </a:pPr>
            <a:r>
              <a:rPr lang="zh-CN" sz="1800" b="1" dirty="0">
                <a:solidFill>
                  <a:schemeClr val="bg1"/>
                </a:solidFill>
                <a:latin typeface="微软雅黑" panose="020B0503020204020204" pitchFamily="34" charset="-122"/>
              </a:rPr>
              <a:t>本毕业设计的过程</a:t>
            </a:r>
            <a:endParaRPr lang="zh-CN" sz="1800" b="1" dirty="0">
              <a:solidFill>
                <a:schemeClr val="bg1"/>
              </a:solidFill>
              <a:latin typeface="微软雅黑" panose="020B0503020204020204" pitchFamily="34" charset="-122"/>
            </a:endParaRPr>
          </a:p>
          <a:p>
            <a:pPr marL="0" lvl="0" indent="0" algn="just" eaLnBrk="1" hangingPunct="1">
              <a:spcBef>
                <a:spcPct val="0"/>
              </a:spcBef>
              <a:buFont typeface="Arial" panose="020B0604020202020204" pitchFamily="34" charset="0"/>
              <a:buNone/>
            </a:pPr>
            <a:r>
              <a:rPr lang="zh-CN" sz="1800" dirty="0">
                <a:solidFill>
                  <a:schemeClr val="bg1"/>
                </a:solidFill>
                <a:latin typeface="微软雅黑" panose="020B0503020204020204" pitchFamily="34" charset="-122"/>
              </a:rPr>
              <a:t>本毕业设计</a:t>
            </a:r>
            <a:r>
              <a:rPr sz="1800" dirty="0">
                <a:solidFill>
                  <a:schemeClr val="bg1"/>
                </a:solidFill>
                <a:latin typeface="微软雅黑" panose="020B0503020204020204" pitchFamily="34" charset="-122"/>
              </a:rPr>
              <a:t>来源于世界技能大赛中国队的练习题，零件的结构多，由外形、平面、槽、倒圆、孔、螺纹等内容组成，精度也比较高，最高精度为7级。本毕业设计通过绘制零件的三维模型、工程图进行了图形分析，制定了机械加工工艺卡和数控加工工艺卡，使用Siemens NX编程出刀路，后处理后进行Vericut的G代码仿真，最后在数控机床上加工出来，综合运用了在学校所学的知识。</a:t>
            </a:r>
            <a:endParaRPr sz="1800" dirty="0">
              <a:solidFill>
                <a:schemeClr val="bg1"/>
              </a:solidFill>
              <a:latin typeface="微软雅黑" panose="020B0503020204020204" pitchFamily="34" charset="-122"/>
            </a:endParaRPr>
          </a:p>
        </p:txBody>
      </p:sp>
      <p:cxnSp>
        <p:nvCxnSpPr>
          <p:cNvPr id="13319" name="直接连接符 52"/>
          <p:cNvCxnSpPr/>
          <p:nvPr/>
        </p:nvCxnSpPr>
        <p:spPr>
          <a:xfrm>
            <a:off x="4594225" y="3368040"/>
            <a:ext cx="6832600" cy="0"/>
          </a:xfrm>
          <a:prstGeom prst="line">
            <a:avLst/>
          </a:prstGeom>
          <a:ln w="9525" cap="flat" cmpd="sng">
            <a:solidFill>
              <a:srgbClr val="333333"/>
            </a:solidFill>
            <a:prstDash val="dash"/>
            <a:headEnd type="none" w="med" len="med"/>
            <a:tailEnd type="none" w="med" len="med"/>
          </a:ln>
        </p:spPr>
      </p:cxnSp>
      <p:grpSp>
        <p:nvGrpSpPr>
          <p:cNvPr id="13320" name="Group 8"/>
          <p:cNvGrpSpPr/>
          <p:nvPr/>
        </p:nvGrpSpPr>
        <p:grpSpPr>
          <a:xfrm>
            <a:off x="3468053" y="1001713"/>
            <a:ext cx="873125" cy="874712"/>
            <a:chOff x="0" y="0"/>
            <a:chExt cx="555066" cy="555066"/>
          </a:xfrm>
        </p:grpSpPr>
        <p:sp>
          <p:nvSpPr>
            <p:cNvPr id="12302" name="椭圆 54"/>
            <p:cNvSpPr/>
            <p:nvPr/>
          </p:nvSpPr>
          <p:spPr>
            <a:xfrm>
              <a:off x="0" y="0"/>
              <a:ext cx="555066" cy="555066"/>
            </a:xfrm>
            <a:prstGeom prst="ellipse">
              <a:avLst/>
            </a:prstGeom>
            <a:solidFill>
              <a:schemeClr val="tx2"/>
            </a:solidFill>
            <a:ln w="9525">
              <a:noFill/>
            </a:ln>
          </p:spPr>
          <p:txBody>
            <a:bodyPr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endParaRPr lang="zh-CN" altLang="en-US" sz="1800" dirty="0">
                <a:solidFill>
                  <a:srgbClr val="FFFFFF"/>
                </a:solidFill>
                <a:latin typeface="Calibri" panose="020F0502020204030204" pitchFamily="34" charset="0"/>
                <a:ea typeface="宋体" panose="02010600030101010101" pitchFamily="2" charset="-122"/>
              </a:endParaRPr>
            </a:p>
          </p:txBody>
        </p:sp>
        <p:sp>
          <p:nvSpPr>
            <p:cNvPr id="12303" name="Freeform 70"/>
            <p:cNvSpPr>
              <a:spLocks noEditPoints="1"/>
            </p:cNvSpPr>
            <p:nvPr/>
          </p:nvSpPr>
          <p:spPr>
            <a:xfrm>
              <a:off x="166520" y="131988"/>
              <a:ext cx="242524" cy="290241"/>
            </a:xfrm>
            <a:custGeom>
              <a:avLst/>
              <a:gdLst/>
              <a:ahLst/>
              <a:cxnLst>
                <a:cxn ang="0">
                  <a:pos x="242524" y="53982"/>
                </a:cxn>
                <a:cxn ang="0">
                  <a:pos x="241823" y="52580"/>
                </a:cxn>
                <a:cxn ang="0">
                  <a:pos x="241823" y="51879"/>
                </a:cxn>
                <a:cxn ang="0">
                  <a:pos x="240421" y="50477"/>
                </a:cxn>
                <a:cxn ang="0">
                  <a:pos x="191356" y="1402"/>
                </a:cxn>
                <a:cxn ang="0">
                  <a:pos x="189954" y="0"/>
                </a:cxn>
                <a:cxn ang="0">
                  <a:pos x="189253" y="0"/>
                </a:cxn>
                <a:cxn ang="0">
                  <a:pos x="187851" y="0"/>
                </a:cxn>
                <a:cxn ang="0">
                  <a:pos x="187851" y="0"/>
                </a:cxn>
                <a:cxn ang="0">
                  <a:pos x="4907" y="0"/>
                </a:cxn>
                <a:cxn ang="0">
                  <a:pos x="0" y="4907"/>
                </a:cxn>
                <a:cxn ang="0">
                  <a:pos x="0" y="285334"/>
                </a:cxn>
                <a:cxn ang="0">
                  <a:pos x="4907" y="290241"/>
                </a:cxn>
                <a:cxn ang="0">
                  <a:pos x="236917" y="290241"/>
                </a:cxn>
                <a:cxn ang="0">
                  <a:pos x="242524" y="285334"/>
                </a:cxn>
                <a:cxn ang="0">
                  <a:pos x="242524" y="53982"/>
                </a:cxn>
                <a:cxn ang="0">
                  <a:pos x="242524" y="53982"/>
                </a:cxn>
                <a:cxn ang="0">
                  <a:pos x="192758" y="17527"/>
                </a:cxn>
                <a:cxn ang="0">
                  <a:pos x="224300" y="49075"/>
                </a:cxn>
                <a:cxn ang="0">
                  <a:pos x="192758" y="49075"/>
                </a:cxn>
                <a:cxn ang="0">
                  <a:pos x="192758" y="17527"/>
                </a:cxn>
                <a:cxn ang="0">
                  <a:pos x="9813" y="280426"/>
                </a:cxn>
                <a:cxn ang="0">
                  <a:pos x="9813" y="9815"/>
                </a:cxn>
                <a:cxn ang="0">
                  <a:pos x="182243" y="9815"/>
                </a:cxn>
                <a:cxn ang="0">
                  <a:pos x="182243" y="53982"/>
                </a:cxn>
                <a:cxn ang="0">
                  <a:pos x="187851" y="59591"/>
                </a:cxn>
                <a:cxn ang="0">
                  <a:pos x="232010" y="59591"/>
                </a:cxn>
                <a:cxn ang="0">
                  <a:pos x="232010" y="280426"/>
                </a:cxn>
                <a:cxn ang="0">
                  <a:pos x="9813" y="280426"/>
                </a:cxn>
              </a:cxnLst>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alpha val="100000"/>
              </a:srgbClr>
            </a:solidFill>
            <a:ln w="9525">
              <a:noFill/>
            </a:ln>
          </p:spPr>
          <p:txBody>
            <a:bodyPr/>
            <a:p>
              <a:endParaRPr lang="zh-CN" altLang="en-US"/>
            </a:p>
          </p:txBody>
        </p:sp>
      </p:grpSp>
      <p:grpSp>
        <p:nvGrpSpPr>
          <p:cNvPr id="13323" name="Group 11"/>
          <p:cNvGrpSpPr/>
          <p:nvPr/>
        </p:nvGrpSpPr>
        <p:grpSpPr>
          <a:xfrm>
            <a:off x="3515678" y="3879215"/>
            <a:ext cx="873125" cy="874713"/>
            <a:chOff x="0" y="0"/>
            <a:chExt cx="554400" cy="554400"/>
          </a:xfrm>
        </p:grpSpPr>
        <p:sp>
          <p:nvSpPr>
            <p:cNvPr id="12300" name="椭圆 57"/>
            <p:cNvSpPr/>
            <p:nvPr/>
          </p:nvSpPr>
          <p:spPr>
            <a:xfrm>
              <a:off x="0" y="0"/>
              <a:ext cx="554400" cy="554400"/>
            </a:xfrm>
            <a:prstGeom prst="ellipse">
              <a:avLst/>
            </a:prstGeom>
            <a:solidFill>
              <a:schemeClr val="tx2"/>
            </a:solidFill>
            <a:ln w="9525">
              <a:noFill/>
            </a:ln>
          </p:spPr>
          <p:txBody>
            <a:bodyPr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endParaRPr lang="zh-CN" altLang="en-US" sz="1800" dirty="0">
                <a:solidFill>
                  <a:srgbClr val="FFFFFF"/>
                </a:solidFill>
                <a:latin typeface="Calibri" panose="020F0502020204030204" pitchFamily="34" charset="0"/>
                <a:ea typeface="宋体" panose="02010600030101010101" pitchFamily="2" charset="-122"/>
              </a:endParaRPr>
            </a:p>
          </p:txBody>
        </p:sp>
        <p:sp>
          <p:nvSpPr>
            <p:cNvPr id="12301" name="Freeform 13"/>
            <p:cNvSpPr>
              <a:spLocks noEditPoints="1"/>
            </p:cNvSpPr>
            <p:nvPr/>
          </p:nvSpPr>
          <p:spPr>
            <a:xfrm>
              <a:off x="160876" y="78998"/>
              <a:ext cx="217568" cy="401036"/>
            </a:xfrm>
            <a:custGeom>
              <a:avLst/>
              <a:gdLst/>
              <a:ahLst/>
              <a:cxnLst>
                <a:cxn ang="0">
                  <a:pos x="3567" y="115855"/>
                </a:cxn>
                <a:cxn ang="0">
                  <a:pos x="24967" y="137243"/>
                </a:cxn>
                <a:cxn ang="0">
                  <a:pos x="30317" y="135461"/>
                </a:cxn>
                <a:cxn ang="0">
                  <a:pos x="212218" y="74860"/>
                </a:cxn>
                <a:cxn ang="0">
                  <a:pos x="212218" y="53471"/>
                </a:cxn>
                <a:cxn ang="0">
                  <a:pos x="187251" y="40995"/>
                </a:cxn>
                <a:cxn ang="0">
                  <a:pos x="5350" y="101596"/>
                </a:cxn>
                <a:cxn ang="0">
                  <a:pos x="192601" y="49907"/>
                </a:cxn>
                <a:cxn ang="0">
                  <a:pos x="203301" y="62383"/>
                </a:cxn>
                <a:cxn ang="0">
                  <a:pos x="197951" y="74860"/>
                </a:cxn>
                <a:cxn ang="0">
                  <a:pos x="24967" y="126549"/>
                </a:cxn>
                <a:cxn ang="0">
                  <a:pos x="16050" y="119420"/>
                </a:cxn>
                <a:cxn ang="0">
                  <a:pos x="14267" y="105161"/>
                </a:cxn>
                <a:cxn ang="0">
                  <a:pos x="189034" y="49907"/>
                </a:cxn>
                <a:cxn ang="0">
                  <a:pos x="24967" y="76642"/>
                </a:cxn>
                <a:cxn ang="0">
                  <a:pos x="117701" y="49907"/>
                </a:cxn>
                <a:cxn ang="0">
                  <a:pos x="130184" y="17824"/>
                </a:cxn>
                <a:cxn ang="0">
                  <a:pos x="16050" y="30300"/>
                </a:cxn>
                <a:cxn ang="0">
                  <a:pos x="5350" y="62383"/>
                </a:cxn>
                <a:cxn ang="0">
                  <a:pos x="108784" y="14259"/>
                </a:cxn>
                <a:cxn ang="0">
                  <a:pos x="119484" y="21389"/>
                </a:cxn>
                <a:cxn ang="0">
                  <a:pos x="115917" y="39212"/>
                </a:cxn>
                <a:cxn ang="0">
                  <a:pos x="24967" y="65948"/>
                </a:cxn>
                <a:cxn ang="0">
                  <a:pos x="14267" y="53471"/>
                </a:cxn>
                <a:cxn ang="0">
                  <a:pos x="214001" y="180021"/>
                </a:cxn>
                <a:cxn ang="0">
                  <a:pos x="187251" y="160414"/>
                </a:cxn>
                <a:cxn ang="0">
                  <a:pos x="128401" y="196062"/>
                </a:cxn>
                <a:cxn ang="0">
                  <a:pos x="98084" y="245969"/>
                </a:cxn>
                <a:cxn ang="0">
                  <a:pos x="94517" y="176456"/>
                </a:cxn>
                <a:cxn ang="0">
                  <a:pos x="212218" y="135461"/>
                </a:cxn>
                <a:cxn ang="0">
                  <a:pos x="212218" y="114072"/>
                </a:cxn>
                <a:cxn ang="0">
                  <a:pos x="16050" y="151502"/>
                </a:cxn>
                <a:cxn ang="0">
                  <a:pos x="1783" y="172891"/>
                </a:cxn>
                <a:cxn ang="0">
                  <a:pos x="5350" y="181803"/>
                </a:cxn>
                <a:cxn ang="0">
                  <a:pos x="19617" y="196062"/>
                </a:cxn>
                <a:cxn ang="0">
                  <a:pos x="49934" y="215668"/>
                </a:cxn>
                <a:cxn ang="0">
                  <a:pos x="30317" y="245969"/>
                </a:cxn>
                <a:cxn ang="0">
                  <a:pos x="71334" y="372518"/>
                </a:cxn>
                <a:cxn ang="0">
                  <a:pos x="94517" y="401036"/>
                </a:cxn>
                <a:cxn ang="0">
                  <a:pos x="155151" y="381430"/>
                </a:cxn>
                <a:cxn ang="0">
                  <a:pos x="196168" y="333305"/>
                </a:cxn>
                <a:cxn ang="0">
                  <a:pos x="176551" y="245969"/>
                </a:cxn>
                <a:cxn ang="0">
                  <a:pos x="185468" y="208539"/>
                </a:cxn>
                <a:cxn ang="0">
                  <a:pos x="214001" y="180021"/>
                </a:cxn>
                <a:cxn ang="0">
                  <a:pos x="83817" y="180021"/>
                </a:cxn>
                <a:cxn ang="0">
                  <a:pos x="87384" y="245969"/>
                </a:cxn>
                <a:cxn ang="0">
                  <a:pos x="62417" y="215668"/>
                </a:cxn>
                <a:cxn ang="0">
                  <a:pos x="42800" y="192497"/>
                </a:cxn>
                <a:cxn ang="0">
                  <a:pos x="21400" y="185368"/>
                </a:cxn>
                <a:cxn ang="0">
                  <a:pos x="14267" y="172891"/>
                </a:cxn>
                <a:cxn ang="0">
                  <a:pos x="14267" y="165762"/>
                </a:cxn>
                <a:cxn ang="0">
                  <a:pos x="21400" y="160414"/>
                </a:cxn>
                <a:cxn ang="0">
                  <a:pos x="42800" y="153285"/>
                </a:cxn>
                <a:cxn ang="0">
                  <a:pos x="192601" y="110508"/>
                </a:cxn>
                <a:cxn ang="0">
                  <a:pos x="203301" y="122984"/>
                </a:cxn>
                <a:cxn ang="0">
                  <a:pos x="197951" y="135461"/>
                </a:cxn>
                <a:cxn ang="0">
                  <a:pos x="76684" y="174673"/>
                </a:cxn>
                <a:cxn ang="0">
                  <a:pos x="183684" y="197844"/>
                </a:cxn>
                <a:cxn ang="0">
                  <a:pos x="164068" y="245969"/>
                </a:cxn>
                <a:cxn ang="0">
                  <a:pos x="139101" y="196062"/>
                </a:cxn>
                <a:cxn ang="0">
                  <a:pos x="189034" y="171109"/>
                </a:cxn>
                <a:cxn ang="0">
                  <a:pos x="203301" y="183585"/>
                </a:cxn>
              </a:cxnLst>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alpha val="100000"/>
              </a:srgbClr>
            </a:solidFill>
            <a:ln w="9525">
              <a:noFill/>
            </a:ln>
          </p:spPr>
          <p:txBody>
            <a:bodyPr/>
            <a:p>
              <a:endParaRPr lang="zh-CN" altLang="en-US"/>
            </a:p>
          </p:txBody>
        </p:sp>
      </p:grpSp>
      <p:cxnSp>
        <p:nvCxnSpPr>
          <p:cNvPr id="13326" name="直接连接符 59"/>
          <p:cNvCxnSpPr/>
          <p:nvPr/>
        </p:nvCxnSpPr>
        <p:spPr>
          <a:xfrm>
            <a:off x="4490720" y="5662930"/>
            <a:ext cx="6832600" cy="0"/>
          </a:xfrm>
          <a:prstGeom prst="line">
            <a:avLst/>
          </a:prstGeom>
          <a:ln w="9525" cap="flat" cmpd="sng">
            <a:solidFill>
              <a:srgbClr val="333333"/>
            </a:solidFill>
            <a:prstDash val="dash"/>
            <a:headEnd type="none" w="med" len="med"/>
            <a:tailEnd type="none" w="med" len="med"/>
          </a:ln>
        </p:spPr>
      </p:cxnSp>
      <p:sp>
        <p:nvSpPr>
          <p:cNvPr id="12299" name="Freeform 17"/>
          <p:cNvSpPr>
            <a:spLocks noEditPoints="1"/>
          </p:cNvSpPr>
          <p:nvPr/>
        </p:nvSpPr>
        <p:spPr>
          <a:xfrm>
            <a:off x="842963" y="2035175"/>
            <a:ext cx="2014537" cy="2943225"/>
          </a:xfrm>
          <a:custGeom>
            <a:avLst/>
            <a:gdLst/>
            <a:ahLst/>
            <a:cxnLst>
              <a:cxn ang="0">
                <a:pos x="956829" y="1893821"/>
              </a:cxn>
              <a:cxn ang="0">
                <a:pos x="1286980" y="1707193"/>
              </a:cxn>
              <a:cxn ang="0">
                <a:pos x="1494854" y="1762264"/>
              </a:cxn>
              <a:cxn ang="0">
                <a:pos x="1687442" y="1382887"/>
              </a:cxn>
              <a:cxn ang="0">
                <a:pos x="1831119" y="1275805"/>
              </a:cxn>
              <a:cxn ang="0">
                <a:pos x="1837233" y="819942"/>
              </a:cxn>
              <a:cxn ang="0">
                <a:pos x="1696613" y="706741"/>
              </a:cxn>
              <a:cxn ang="0">
                <a:pos x="1540708" y="330424"/>
              </a:cxn>
              <a:cxn ang="0">
                <a:pos x="1372575" y="364079"/>
              </a:cxn>
              <a:cxn ang="0">
                <a:pos x="1057708" y="177450"/>
              </a:cxn>
              <a:cxn ang="0">
                <a:pos x="981284" y="177450"/>
              </a:cxn>
              <a:cxn ang="0">
                <a:pos x="748955" y="361019"/>
              </a:cxn>
              <a:cxn ang="0">
                <a:pos x="672531" y="339603"/>
              </a:cxn>
              <a:cxn ang="0">
                <a:pos x="483000" y="354900"/>
              </a:cxn>
              <a:cxn ang="0">
                <a:pos x="207873" y="722039"/>
              </a:cxn>
              <a:cxn ang="0">
                <a:pos x="256785" y="896429"/>
              </a:cxn>
              <a:cxn ang="0">
                <a:pos x="165076" y="1297222"/>
              </a:cxn>
              <a:cxn ang="0">
                <a:pos x="467715" y="1575635"/>
              </a:cxn>
              <a:cxn ang="0">
                <a:pos x="501342" y="1750026"/>
              </a:cxn>
              <a:cxn ang="0">
                <a:pos x="703101" y="1698014"/>
              </a:cxn>
              <a:cxn ang="0">
                <a:pos x="761183" y="1878524"/>
              </a:cxn>
              <a:cxn ang="0">
                <a:pos x="571652" y="1890762"/>
              </a:cxn>
              <a:cxn ang="0">
                <a:pos x="314867" y="1572576"/>
              </a:cxn>
              <a:cxn ang="0">
                <a:pos x="18342" y="1343114"/>
              </a:cxn>
              <a:cxn ang="0">
                <a:pos x="131449" y="985154"/>
              </a:cxn>
              <a:cxn ang="0">
                <a:pos x="165076" y="575183"/>
              </a:cxn>
              <a:cxn ang="0">
                <a:pos x="330152" y="354900"/>
              </a:cxn>
              <a:cxn ang="0">
                <a:pos x="715329" y="192748"/>
              </a:cxn>
              <a:cxn ang="0">
                <a:pos x="770354" y="208045"/>
              </a:cxn>
              <a:cxn ang="0">
                <a:pos x="1021025" y="0"/>
              </a:cxn>
              <a:cxn ang="0">
                <a:pos x="1311436" y="220283"/>
              </a:cxn>
              <a:cxn ang="0">
                <a:pos x="1650759" y="226402"/>
              </a:cxn>
              <a:cxn ang="0">
                <a:pos x="1745524" y="562945"/>
              </a:cxn>
              <a:cxn ang="0">
                <a:pos x="1959512" y="911727"/>
              </a:cxn>
              <a:cxn ang="0">
                <a:pos x="1956455" y="1187080"/>
              </a:cxn>
              <a:cxn ang="0">
                <a:pos x="1730240" y="1529743"/>
              </a:cxn>
              <a:cxn ang="0">
                <a:pos x="1494854" y="1915238"/>
              </a:cxn>
              <a:cxn ang="0">
                <a:pos x="1286980" y="1860167"/>
              </a:cxn>
              <a:cxn ang="0">
                <a:pos x="996569" y="2071272"/>
              </a:cxn>
              <a:cxn ang="0">
                <a:pos x="1002683" y="1590932"/>
              </a:cxn>
              <a:cxn ang="0">
                <a:pos x="1002683" y="1682717"/>
              </a:cxn>
              <a:cxn ang="0">
                <a:pos x="1617132" y="1067760"/>
              </a:cxn>
              <a:cxn ang="0">
                <a:pos x="1002683" y="1508326"/>
              </a:cxn>
              <a:cxn ang="0">
                <a:pos x="1442885" y="1067760"/>
              </a:cxn>
              <a:cxn ang="0">
                <a:pos x="1378689" y="2019260"/>
              </a:cxn>
              <a:cxn ang="0">
                <a:pos x="1118848" y="2169175"/>
              </a:cxn>
              <a:cxn ang="0">
                <a:pos x="1329778" y="2594444"/>
              </a:cxn>
              <a:cxn ang="0">
                <a:pos x="1730240" y="2820846"/>
              </a:cxn>
              <a:cxn ang="0">
                <a:pos x="730614" y="2049855"/>
              </a:cxn>
              <a:cxn ang="0">
                <a:pos x="504398" y="2025379"/>
              </a:cxn>
              <a:cxn ang="0">
                <a:pos x="351550" y="2891214"/>
              </a:cxn>
              <a:cxn ang="0">
                <a:pos x="932373" y="2851440"/>
              </a:cxn>
              <a:cxn ang="0">
                <a:pos x="996569" y="2193651"/>
              </a:cxn>
            </a:cxnLst>
            <a:pathLst>
              <a:path w="659" h="962">
                <a:moveTo>
                  <a:pt x="230" y="555"/>
                </a:moveTo>
                <a:cubicBezTo>
                  <a:pt x="254" y="555"/>
                  <a:pt x="278" y="567"/>
                  <a:pt x="290" y="585"/>
                </a:cubicBezTo>
                <a:lnTo>
                  <a:pt x="313" y="619"/>
                </a:lnTo>
                <a:cubicBezTo>
                  <a:pt x="320" y="629"/>
                  <a:pt x="331" y="630"/>
                  <a:pt x="338" y="619"/>
                </a:cubicBezTo>
                <a:lnTo>
                  <a:pt x="362" y="586"/>
                </a:lnTo>
                <a:cubicBezTo>
                  <a:pt x="375" y="569"/>
                  <a:pt x="398" y="558"/>
                  <a:pt x="421" y="558"/>
                </a:cubicBezTo>
                <a:cubicBezTo>
                  <a:pt x="429" y="558"/>
                  <a:pt x="436" y="559"/>
                  <a:pt x="443" y="561"/>
                </a:cubicBezTo>
                <a:lnTo>
                  <a:pt x="481" y="575"/>
                </a:lnTo>
                <a:cubicBezTo>
                  <a:pt x="484" y="576"/>
                  <a:pt x="486" y="576"/>
                  <a:pt x="489" y="576"/>
                </a:cubicBezTo>
                <a:cubicBezTo>
                  <a:pt x="500" y="576"/>
                  <a:pt x="501" y="567"/>
                  <a:pt x="501" y="561"/>
                </a:cubicBezTo>
                <a:lnTo>
                  <a:pt x="501" y="520"/>
                </a:lnTo>
                <a:cubicBezTo>
                  <a:pt x="502" y="490"/>
                  <a:pt x="524" y="461"/>
                  <a:pt x="552" y="452"/>
                </a:cubicBezTo>
                <a:lnTo>
                  <a:pt x="591" y="441"/>
                </a:lnTo>
                <a:cubicBezTo>
                  <a:pt x="597" y="439"/>
                  <a:pt x="602" y="436"/>
                  <a:pt x="603" y="432"/>
                </a:cubicBezTo>
                <a:cubicBezTo>
                  <a:pt x="604" y="428"/>
                  <a:pt x="603" y="422"/>
                  <a:pt x="599" y="417"/>
                </a:cubicBezTo>
                <a:lnTo>
                  <a:pt x="575" y="384"/>
                </a:lnTo>
                <a:cubicBezTo>
                  <a:pt x="558" y="360"/>
                  <a:pt x="559" y="323"/>
                  <a:pt x="577" y="300"/>
                </a:cubicBezTo>
                <a:lnTo>
                  <a:pt x="601" y="268"/>
                </a:lnTo>
                <a:cubicBezTo>
                  <a:pt x="605" y="263"/>
                  <a:pt x="607" y="257"/>
                  <a:pt x="605" y="253"/>
                </a:cubicBezTo>
                <a:cubicBezTo>
                  <a:pt x="604" y="249"/>
                  <a:pt x="600" y="246"/>
                  <a:pt x="594" y="244"/>
                </a:cubicBezTo>
                <a:lnTo>
                  <a:pt x="555" y="231"/>
                </a:lnTo>
                <a:cubicBezTo>
                  <a:pt x="527" y="222"/>
                  <a:pt x="506" y="192"/>
                  <a:pt x="507" y="162"/>
                </a:cubicBezTo>
                <a:lnTo>
                  <a:pt x="508" y="121"/>
                </a:lnTo>
                <a:cubicBezTo>
                  <a:pt x="508" y="116"/>
                  <a:pt x="507" y="111"/>
                  <a:pt x="504" y="108"/>
                </a:cubicBezTo>
                <a:cubicBezTo>
                  <a:pt x="501" y="106"/>
                  <a:pt x="498" y="105"/>
                  <a:pt x="495" y="105"/>
                </a:cubicBezTo>
                <a:cubicBezTo>
                  <a:pt x="493" y="105"/>
                  <a:pt x="490" y="106"/>
                  <a:pt x="488" y="106"/>
                </a:cubicBezTo>
                <a:lnTo>
                  <a:pt x="449" y="119"/>
                </a:lnTo>
                <a:cubicBezTo>
                  <a:pt x="443" y="121"/>
                  <a:pt x="436" y="122"/>
                  <a:pt x="429" y="122"/>
                </a:cubicBezTo>
                <a:cubicBezTo>
                  <a:pt x="405" y="122"/>
                  <a:pt x="382" y="110"/>
                  <a:pt x="369" y="92"/>
                </a:cubicBezTo>
                <a:lnTo>
                  <a:pt x="346" y="58"/>
                </a:lnTo>
                <a:cubicBezTo>
                  <a:pt x="343" y="53"/>
                  <a:pt x="338" y="50"/>
                  <a:pt x="334" y="50"/>
                </a:cubicBezTo>
                <a:cubicBezTo>
                  <a:pt x="328" y="50"/>
                  <a:pt x="326" y="50"/>
                  <a:pt x="322" y="56"/>
                </a:cubicBezTo>
                <a:lnTo>
                  <a:pt x="321" y="58"/>
                </a:lnTo>
                <a:cubicBezTo>
                  <a:pt x="311" y="74"/>
                  <a:pt x="298" y="93"/>
                  <a:pt x="287" y="104"/>
                </a:cubicBezTo>
                <a:cubicBezTo>
                  <a:pt x="280" y="111"/>
                  <a:pt x="269" y="120"/>
                  <a:pt x="255" y="120"/>
                </a:cubicBezTo>
                <a:cubicBezTo>
                  <a:pt x="251" y="120"/>
                  <a:pt x="247" y="119"/>
                  <a:pt x="245" y="118"/>
                </a:cubicBezTo>
                <a:lnTo>
                  <a:pt x="241" y="118"/>
                </a:lnTo>
                <a:lnTo>
                  <a:pt x="238" y="116"/>
                </a:lnTo>
                <a:cubicBezTo>
                  <a:pt x="234" y="115"/>
                  <a:pt x="227" y="113"/>
                  <a:pt x="220" y="111"/>
                </a:cubicBezTo>
                <a:cubicBezTo>
                  <a:pt x="210" y="108"/>
                  <a:pt x="192" y="103"/>
                  <a:pt x="189" y="103"/>
                </a:cubicBezTo>
                <a:cubicBezTo>
                  <a:pt x="181" y="101"/>
                  <a:pt x="173" y="100"/>
                  <a:pt x="171" y="100"/>
                </a:cubicBezTo>
                <a:cubicBezTo>
                  <a:pt x="161" y="100"/>
                  <a:pt x="158" y="108"/>
                  <a:pt x="158" y="116"/>
                </a:cubicBezTo>
                <a:lnTo>
                  <a:pt x="158" y="157"/>
                </a:lnTo>
                <a:cubicBezTo>
                  <a:pt x="158" y="187"/>
                  <a:pt x="135" y="216"/>
                  <a:pt x="107" y="225"/>
                </a:cubicBezTo>
                <a:lnTo>
                  <a:pt x="68" y="236"/>
                </a:lnTo>
                <a:cubicBezTo>
                  <a:pt x="62" y="238"/>
                  <a:pt x="58" y="241"/>
                  <a:pt x="56" y="246"/>
                </a:cubicBezTo>
                <a:cubicBezTo>
                  <a:pt x="55" y="249"/>
                  <a:pt x="56" y="255"/>
                  <a:pt x="60" y="260"/>
                </a:cubicBezTo>
                <a:lnTo>
                  <a:pt x="84" y="293"/>
                </a:lnTo>
                <a:cubicBezTo>
                  <a:pt x="101" y="317"/>
                  <a:pt x="101" y="354"/>
                  <a:pt x="83" y="377"/>
                </a:cubicBezTo>
                <a:lnTo>
                  <a:pt x="58" y="410"/>
                </a:lnTo>
                <a:cubicBezTo>
                  <a:pt x="54" y="415"/>
                  <a:pt x="53" y="420"/>
                  <a:pt x="54" y="424"/>
                </a:cubicBezTo>
                <a:cubicBezTo>
                  <a:pt x="55" y="428"/>
                  <a:pt x="59" y="431"/>
                  <a:pt x="65" y="433"/>
                </a:cubicBezTo>
                <a:lnTo>
                  <a:pt x="104" y="446"/>
                </a:lnTo>
                <a:cubicBezTo>
                  <a:pt x="132" y="455"/>
                  <a:pt x="153" y="486"/>
                  <a:pt x="153" y="515"/>
                </a:cubicBezTo>
                <a:lnTo>
                  <a:pt x="152" y="556"/>
                </a:lnTo>
                <a:cubicBezTo>
                  <a:pt x="151" y="561"/>
                  <a:pt x="153" y="566"/>
                  <a:pt x="155" y="568"/>
                </a:cubicBezTo>
                <a:cubicBezTo>
                  <a:pt x="158" y="571"/>
                  <a:pt x="162" y="572"/>
                  <a:pt x="164" y="572"/>
                </a:cubicBezTo>
                <a:cubicBezTo>
                  <a:pt x="167" y="572"/>
                  <a:pt x="169" y="571"/>
                  <a:pt x="172" y="571"/>
                </a:cubicBezTo>
                <a:lnTo>
                  <a:pt x="210" y="558"/>
                </a:lnTo>
                <a:cubicBezTo>
                  <a:pt x="217" y="556"/>
                  <a:pt x="223" y="555"/>
                  <a:pt x="230" y="555"/>
                </a:cubicBezTo>
                <a:close/>
                <a:moveTo>
                  <a:pt x="326" y="677"/>
                </a:moveTo>
                <a:cubicBezTo>
                  <a:pt x="305" y="677"/>
                  <a:pt x="285" y="666"/>
                  <a:pt x="272" y="647"/>
                </a:cubicBezTo>
                <a:lnTo>
                  <a:pt x="249" y="614"/>
                </a:lnTo>
                <a:cubicBezTo>
                  <a:pt x="246" y="609"/>
                  <a:pt x="238" y="605"/>
                  <a:pt x="230" y="605"/>
                </a:cubicBezTo>
                <a:cubicBezTo>
                  <a:pt x="228" y="605"/>
                  <a:pt x="227" y="605"/>
                  <a:pt x="225" y="606"/>
                </a:cubicBezTo>
                <a:lnTo>
                  <a:pt x="187" y="618"/>
                </a:lnTo>
                <a:cubicBezTo>
                  <a:pt x="162" y="626"/>
                  <a:pt x="136" y="620"/>
                  <a:pt x="120" y="603"/>
                </a:cubicBezTo>
                <a:cubicBezTo>
                  <a:pt x="107" y="591"/>
                  <a:pt x="101" y="573"/>
                  <a:pt x="102" y="554"/>
                </a:cubicBezTo>
                <a:lnTo>
                  <a:pt x="103" y="514"/>
                </a:lnTo>
                <a:cubicBezTo>
                  <a:pt x="103" y="506"/>
                  <a:pt x="96" y="496"/>
                  <a:pt x="88" y="493"/>
                </a:cubicBezTo>
                <a:lnTo>
                  <a:pt x="50" y="481"/>
                </a:lnTo>
                <a:cubicBezTo>
                  <a:pt x="28" y="474"/>
                  <a:pt x="12" y="458"/>
                  <a:pt x="6" y="439"/>
                </a:cubicBezTo>
                <a:cubicBezTo>
                  <a:pt x="0" y="419"/>
                  <a:pt x="4" y="397"/>
                  <a:pt x="18" y="379"/>
                </a:cubicBezTo>
                <a:lnTo>
                  <a:pt x="43" y="347"/>
                </a:lnTo>
                <a:cubicBezTo>
                  <a:pt x="48" y="341"/>
                  <a:pt x="48" y="328"/>
                  <a:pt x="43" y="322"/>
                </a:cubicBezTo>
                <a:lnTo>
                  <a:pt x="20" y="289"/>
                </a:lnTo>
                <a:cubicBezTo>
                  <a:pt x="6" y="271"/>
                  <a:pt x="2" y="249"/>
                  <a:pt x="9" y="229"/>
                </a:cubicBezTo>
                <a:cubicBezTo>
                  <a:pt x="16" y="210"/>
                  <a:pt x="32" y="195"/>
                  <a:pt x="54" y="188"/>
                </a:cubicBezTo>
                <a:lnTo>
                  <a:pt x="93" y="177"/>
                </a:lnTo>
                <a:cubicBezTo>
                  <a:pt x="100" y="175"/>
                  <a:pt x="108" y="164"/>
                  <a:pt x="108" y="157"/>
                </a:cubicBezTo>
                <a:lnTo>
                  <a:pt x="108" y="116"/>
                </a:lnTo>
                <a:cubicBezTo>
                  <a:pt x="108" y="79"/>
                  <a:pt x="135" y="50"/>
                  <a:pt x="171" y="50"/>
                </a:cubicBezTo>
                <a:cubicBezTo>
                  <a:pt x="180" y="50"/>
                  <a:pt x="193" y="52"/>
                  <a:pt x="200" y="54"/>
                </a:cubicBezTo>
                <a:cubicBezTo>
                  <a:pt x="203" y="55"/>
                  <a:pt x="213" y="57"/>
                  <a:pt x="234" y="63"/>
                </a:cubicBezTo>
                <a:cubicBezTo>
                  <a:pt x="241" y="65"/>
                  <a:pt x="247" y="67"/>
                  <a:pt x="251" y="68"/>
                </a:cubicBezTo>
                <a:lnTo>
                  <a:pt x="252" y="68"/>
                </a:lnTo>
                <a:cubicBezTo>
                  <a:pt x="252" y="68"/>
                  <a:pt x="252" y="68"/>
                  <a:pt x="252" y="68"/>
                </a:cubicBezTo>
                <a:cubicBezTo>
                  <a:pt x="258" y="63"/>
                  <a:pt x="267" y="50"/>
                  <a:pt x="279" y="31"/>
                </a:cubicBezTo>
                <a:lnTo>
                  <a:pt x="280" y="30"/>
                </a:lnTo>
                <a:cubicBezTo>
                  <a:pt x="293" y="10"/>
                  <a:pt x="310" y="0"/>
                  <a:pt x="334" y="0"/>
                </a:cubicBezTo>
                <a:cubicBezTo>
                  <a:pt x="355" y="0"/>
                  <a:pt x="374" y="11"/>
                  <a:pt x="387" y="30"/>
                </a:cubicBezTo>
                <a:lnTo>
                  <a:pt x="410" y="63"/>
                </a:lnTo>
                <a:cubicBezTo>
                  <a:pt x="413" y="68"/>
                  <a:pt x="421" y="72"/>
                  <a:pt x="429" y="72"/>
                </a:cubicBezTo>
                <a:cubicBezTo>
                  <a:pt x="432" y="72"/>
                  <a:pt x="433" y="72"/>
                  <a:pt x="434" y="71"/>
                </a:cubicBezTo>
                <a:lnTo>
                  <a:pt x="472" y="59"/>
                </a:lnTo>
                <a:cubicBezTo>
                  <a:pt x="497" y="51"/>
                  <a:pt x="523" y="57"/>
                  <a:pt x="540" y="74"/>
                </a:cubicBezTo>
                <a:cubicBezTo>
                  <a:pt x="552" y="86"/>
                  <a:pt x="558" y="104"/>
                  <a:pt x="558" y="123"/>
                </a:cubicBezTo>
                <a:lnTo>
                  <a:pt x="556" y="163"/>
                </a:lnTo>
                <a:cubicBezTo>
                  <a:pt x="556" y="171"/>
                  <a:pt x="564" y="181"/>
                  <a:pt x="571" y="184"/>
                </a:cubicBezTo>
                <a:lnTo>
                  <a:pt x="610" y="196"/>
                </a:lnTo>
                <a:cubicBezTo>
                  <a:pt x="631" y="203"/>
                  <a:pt x="647" y="219"/>
                  <a:pt x="653" y="238"/>
                </a:cubicBezTo>
                <a:cubicBezTo>
                  <a:pt x="659" y="258"/>
                  <a:pt x="655" y="280"/>
                  <a:pt x="641" y="298"/>
                </a:cubicBezTo>
                <a:lnTo>
                  <a:pt x="616" y="330"/>
                </a:lnTo>
                <a:cubicBezTo>
                  <a:pt x="612" y="336"/>
                  <a:pt x="611" y="349"/>
                  <a:pt x="616" y="355"/>
                </a:cubicBezTo>
                <a:lnTo>
                  <a:pt x="640" y="388"/>
                </a:lnTo>
                <a:cubicBezTo>
                  <a:pt x="653" y="406"/>
                  <a:pt x="657" y="428"/>
                  <a:pt x="650" y="448"/>
                </a:cubicBezTo>
                <a:cubicBezTo>
                  <a:pt x="644" y="467"/>
                  <a:pt x="627" y="482"/>
                  <a:pt x="605" y="489"/>
                </a:cubicBezTo>
                <a:lnTo>
                  <a:pt x="566" y="500"/>
                </a:lnTo>
                <a:cubicBezTo>
                  <a:pt x="559" y="502"/>
                  <a:pt x="551" y="513"/>
                  <a:pt x="551" y="520"/>
                </a:cubicBezTo>
                <a:lnTo>
                  <a:pt x="551" y="561"/>
                </a:lnTo>
                <a:cubicBezTo>
                  <a:pt x="551" y="599"/>
                  <a:pt x="525" y="626"/>
                  <a:pt x="489" y="626"/>
                </a:cubicBezTo>
                <a:cubicBezTo>
                  <a:pt x="481" y="626"/>
                  <a:pt x="472" y="625"/>
                  <a:pt x="464" y="622"/>
                </a:cubicBezTo>
                <a:lnTo>
                  <a:pt x="426" y="608"/>
                </a:lnTo>
                <a:cubicBezTo>
                  <a:pt x="425" y="608"/>
                  <a:pt x="423" y="608"/>
                  <a:pt x="421" y="608"/>
                </a:cubicBezTo>
                <a:cubicBezTo>
                  <a:pt x="413" y="608"/>
                  <a:pt x="405" y="612"/>
                  <a:pt x="402" y="616"/>
                </a:cubicBezTo>
                <a:lnTo>
                  <a:pt x="379" y="649"/>
                </a:lnTo>
                <a:cubicBezTo>
                  <a:pt x="365" y="667"/>
                  <a:pt x="346" y="677"/>
                  <a:pt x="326" y="677"/>
                </a:cubicBezTo>
                <a:close/>
                <a:moveTo>
                  <a:pt x="328" y="178"/>
                </a:moveTo>
                <a:cubicBezTo>
                  <a:pt x="234" y="178"/>
                  <a:pt x="157" y="254"/>
                  <a:pt x="157" y="349"/>
                </a:cubicBezTo>
                <a:cubicBezTo>
                  <a:pt x="157" y="443"/>
                  <a:pt x="234" y="520"/>
                  <a:pt x="328" y="520"/>
                </a:cubicBezTo>
                <a:cubicBezTo>
                  <a:pt x="423" y="520"/>
                  <a:pt x="499" y="443"/>
                  <a:pt x="499" y="349"/>
                </a:cubicBezTo>
                <a:cubicBezTo>
                  <a:pt x="499" y="254"/>
                  <a:pt x="423" y="178"/>
                  <a:pt x="328" y="178"/>
                </a:cubicBezTo>
                <a:close/>
                <a:moveTo>
                  <a:pt x="328" y="550"/>
                </a:moveTo>
                <a:cubicBezTo>
                  <a:pt x="217" y="550"/>
                  <a:pt x="127" y="460"/>
                  <a:pt x="127" y="349"/>
                </a:cubicBezTo>
                <a:cubicBezTo>
                  <a:pt x="127" y="238"/>
                  <a:pt x="217" y="148"/>
                  <a:pt x="328" y="148"/>
                </a:cubicBezTo>
                <a:cubicBezTo>
                  <a:pt x="439" y="148"/>
                  <a:pt x="529" y="238"/>
                  <a:pt x="529" y="349"/>
                </a:cubicBezTo>
                <a:cubicBezTo>
                  <a:pt x="529" y="460"/>
                  <a:pt x="439" y="550"/>
                  <a:pt x="328" y="550"/>
                </a:cubicBezTo>
                <a:close/>
                <a:moveTo>
                  <a:pt x="472" y="349"/>
                </a:moveTo>
                <a:cubicBezTo>
                  <a:pt x="472" y="428"/>
                  <a:pt x="408" y="493"/>
                  <a:pt x="328" y="493"/>
                </a:cubicBezTo>
                <a:cubicBezTo>
                  <a:pt x="249" y="493"/>
                  <a:pt x="184" y="428"/>
                  <a:pt x="184" y="349"/>
                </a:cubicBezTo>
                <a:cubicBezTo>
                  <a:pt x="184" y="269"/>
                  <a:pt x="249" y="205"/>
                  <a:pt x="328" y="205"/>
                </a:cubicBezTo>
                <a:cubicBezTo>
                  <a:pt x="408" y="205"/>
                  <a:pt x="472" y="269"/>
                  <a:pt x="472" y="349"/>
                </a:cubicBezTo>
                <a:close/>
                <a:moveTo>
                  <a:pt x="491" y="666"/>
                </a:moveTo>
                <a:cubicBezTo>
                  <a:pt x="491" y="666"/>
                  <a:pt x="490" y="666"/>
                  <a:pt x="489" y="666"/>
                </a:cubicBezTo>
                <a:cubicBezTo>
                  <a:pt x="476" y="666"/>
                  <a:pt x="463" y="664"/>
                  <a:pt x="451" y="660"/>
                </a:cubicBezTo>
                <a:lnTo>
                  <a:pt x="426" y="651"/>
                </a:lnTo>
                <a:lnTo>
                  <a:pt x="411" y="672"/>
                </a:lnTo>
                <a:cubicBezTo>
                  <a:pt x="399" y="689"/>
                  <a:pt x="383" y="701"/>
                  <a:pt x="366" y="709"/>
                </a:cubicBezTo>
                <a:lnTo>
                  <a:pt x="378" y="908"/>
                </a:lnTo>
                <a:cubicBezTo>
                  <a:pt x="379" y="925"/>
                  <a:pt x="387" y="926"/>
                  <a:pt x="395" y="913"/>
                </a:cubicBezTo>
                <a:lnTo>
                  <a:pt x="435" y="848"/>
                </a:lnTo>
                <a:cubicBezTo>
                  <a:pt x="444" y="834"/>
                  <a:pt x="460" y="832"/>
                  <a:pt x="471" y="844"/>
                </a:cubicBezTo>
                <a:lnTo>
                  <a:pt x="553" y="929"/>
                </a:lnTo>
                <a:cubicBezTo>
                  <a:pt x="564" y="941"/>
                  <a:pt x="570" y="938"/>
                  <a:pt x="566" y="922"/>
                </a:cubicBezTo>
                <a:cubicBezTo>
                  <a:pt x="566" y="922"/>
                  <a:pt x="514" y="744"/>
                  <a:pt x="491" y="666"/>
                </a:cubicBezTo>
                <a:close/>
                <a:moveTo>
                  <a:pt x="326" y="717"/>
                </a:moveTo>
                <a:cubicBezTo>
                  <a:pt x="291" y="717"/>
                  <a:pt x="260" y="700"/>
                  <a:pt x="239" y="670"/>
                </a:cubicBezTo>
                <a:lnTo>
                  <a:pt x="224" y="648"/>
                </a:lnTo>
                <a:lnTo>
                  <a:pt x="199" y="656"/>
                </a:lnTo>
                <a:cubicBezTo>
                  <a:pt x="188" y="660"/>
                  <a:pt x="176" y="662"/>
                  <a:pt x="165" y="662"/>
                </a:cubicBezTo>
                <a:cubicBezTo>
                  <a:pt x="160" y="662"/>
                  <a:pt x="155" y="661"/>
                  <a:pt x="150" y="660"/>
                </a:cubicBezTo>
                <a:cubicBezTo>
                  <a:pt x="129" y="738"/>
                  <a:pt x="81" y="915"/>
                  <a:pt x="80" y="920"/>
                </a:cubicBezTo>
                <a:cubicBezTo>
                  <a:pt x="77" y="936"/>
                  <a:pt x="87" y="962"/>
                  <a:pt x="115" y="945"/>
                </a:cubicBezTo>
                <a:cubicBezTo>
                  <a:pt x="119" y="943"/>
                  <a:pt x="203" y="874"/>
                  <a:pt x="203" y="874"/>
                </a:cubicBezTo>
                <a:cubicBezTo>
                  <a:pt x="215" y="863"/>
                  <a:pt x="226" y="862"/>
                  <a:pt x="240" y="875"/>
                </a:cubicBezTo>
                <a:lnTo>
                  <a:pt x="305" y="932"/>
                </a:lnTo>
                <a:cubicBezTo>
                  <a:pt x="317" y="943"/>
                  <a:pt x="334" y="937"/>
                  <a:pt x="334" y="921"/>
                </a:cubicBezTo>
                <a:lnTo>
                  <a:pt x="328" y="717"/>
                </a:lnTo>
                <a:cubicBezTo>
                  <a:pt x="327" y="717"/>
                  <a:pt x="326" y="717"/>
                  <a:pt x="326" y="717"/>
                </a:cubicBezTo>
                <a:close/>
              </a:path>
            </a:pathLst>
          </a:custGeom>
          <a:solidFill>
            <a:schemeClr val="tx1">
              <a:alpha val="100000"/>
            </a:schemeClr>
          </a:solidFill>
          <a:ln w="9525">
            <a:noFill/>
          </a:ln>
        </p:spPr>
        <p:txBody>
          <a:bodyPr/>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1+#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13316"/>
                                        </p:tgtEl>
                                        <p:attrNameLst>
                                          <p:attrName>style.visibility</p:attrName>
                                        </p:attrNameLst>
                                      </p:cBhvr>
                                      <p:to>
                                        <p:strVal val="visible"/>
                                      </p:to>
                                    </p:set>
                                    <p:animEffect transition="in" filter="wipe(right)">
                                      <p:cBhvr>
                                        <p:cTn id="11" dur="500"/>
                                        <p:tgtEl>
                                          <p:spTgt spid="13316"/>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3314"/>
                                        </p:tgtEl>
                                        <p:attrNameLst>
                                          <p:attrName>style.visibility</p:attrName>
                                        </p:attrNameLst>
                                      </p:cBhvr>
                                      <p:to>
                                        <p:strVal val="visible"/>
                                      </p:to>
                                    </p:set>
                                    <p:anim calcmode="lin" valueType="num">
                                      <p:cBhvr>
                                        <p:cTn id="15"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13314"/>
                                        </p:tgtEl>
                                        <p:attrNameLst>
                                          <p:attrName>ppt_y</p:attrName>
                                        </p:attrNameLst>
                                      </p:cBhvr>
                                      <p:tavLst>
                                        <p:tav tm="0">
                                          <p:val>
                                            <p:strVal val="#ppt_y"/>
                                          </p:val>
                                        </p:tav>
                                        <p:tav tm="100000">
                                          <p:val>
                                            <p:strVal val="#ppt_y"/>
                                          </p:val>
                                        </p:tav>
                                      </p:tavLst>
                                    </p:anim>
                                    <p:anim calcmode="lin" valueType="num">
                                      <p:cBhvr>
                                        <p:cTn id="17"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13314"/>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3317"/>
                                        </p:tgtEl>
                                        <p:attrNameLst>
                                          <p:attrName>style.visibility</p:attrName>
                                        </p:attrNameLst>
                                      </p:cBhvr>
                                      <p:to>
                                        <p:strVal val="visible"/>
                                      </p:to>
                                    </p:set>
                                    <p:animEffect transition="in" filter="fade">
                                      <p:cBhvr>
                                        <p:cTn id="22" dur="500"/>
                                        <p:tgtEl>
                                          <p:spTgt spid="13317"/>
                                        </p:tgtEl>
                                      </p:cBhvr>
                                    </p:animEffect>
                                  </p:childTnLst>
                                </p:cTn>
                              </p:par>
                              <p:par>
                                <p:cTn id="23" presetID="10" presetClass="entr" presetSubtype="0" fill="hold" nodeType="withEffect">
                                  <p:stCondLst>
                                    <p:cond delay="500"/>
                                  </p:stCondLst>
                                  <p:childTnLst>
                                    <p:set>
                                      <p:cBhvr>
                                        <p:cTn id="24" dur="1" fill="hold">
                                          <p:stCondLst>
                                            <p:cond delay="0"/>
                                          </p:stCondLst>
                                        </p:cTn>
                                        <p:tgtEl>
                                          <p:spTgt spid="13320"/>
                                        </p:tgtEl>
                                        <p:attrNameLst>
                                          <p:attrName>style.visibility</p:attrName>
                                        </p:attrNameLst>
                                      </p:cBhvr>
                                      <p:to>
                                        <p:strVal val="visible"/>
                                      </p:to>
                                    </p:set>
                                    <p:animEffect transition="in" filter="fade">
                                      <p:cBhvr>
                                        <p:cTn id="25" dur="500"/>
                                        <p:tgtEl>
                                          <p:spTgt spid="13320"/>
                                        </p:tgtEl>
                                      </p:cBhvr>
                                    </p:animEffect>
                                  </p:childTnLst>
                                </p:cTn>
                              </p:par>
                              <p:par>
                                <p:cTn id="26" presetID="22" presetClass="entr" presetSubtype="8" fill="hold" nodeType="withEffect">
                                  <p:stCondLst>
                                    <p:cond delay="1000"/>
                                  </p:stCondLst>
                                  <p:childTnLst>
                                    <p:set>
                                      <p:cBhvr>
                                        <p:cTn id="27" dur="1" fill="hold">
                                          <p:stCondLst>
                                            <p:cond delay="0"/>
                                          </p:stCondLst>
                                        </p:cTn>
                                        <p:tgtEl>
                                          <p:spTgt spid="13319"/>
                                        </p:tgtEl>
                                        <p:attrNameLst>
                                          <p:attrName>style.visibility</p:attrName>
                                        </p:attrNameLst>
                                      </p:cBhvr>
                                      <p:to>
                                        <p:strVal val="visible"/>
                                      </p:to>
                                    </p:set>
                                    <p:animEffect transition="in" filter="wipe(left)">
                                      <p:cBhvr>
                                        <p:cTn id="28" dur="500"/>
                                        <p:tgtEl>
                                          <p:spTgt spid="13319"/>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3318"/>
                                        </p:tgtEl>
                                        <p:attrNameLst>
                                          <p:attrName>style.visibility</p:attrName>
                                        </p:attrNameLst>
                                      </p:cBhvr>
                                      <p:to>
                                        <p:strVal val="visible"/>
                                      </p:to>
                                    </p:set>
                                    <p:animEffect transition="in" filter="fade">
                                      <p:cBhvr>
                                        <p:cTn id="31" dur="500"/>
                                        <p:tgtEl>
                                          <p:spTgt spid="13318"/>
                                        </p:tgtEl>
                                      </p:cBhvr>
                                    </p:animEffect>
                                  </p:childTnLst>
                                </p:cTn>
                              </p:par>
                              <p:par>
                                <p:cTn id="32" presetID="10" presetClass="entr" presetSubtype="0" fill="hold" nodeType="withEffect">
                                  <p:stCondLst>
                                    <p:cond delay="1500"/>
                                  </p:stCondLst>
                                  <p:childTnLst>
                                    <p:set>
                                      <p:cBhvr>
                                        <p:cTn id="33" dur="1" fill="hold">
                                          <p:stCondLst>
                                            <p:cond delay="0"/>
                                          </p:stCondLst>
                                        </p:cTn>
                                        <p:tgtEl>
                                          <p:spTgt spid="13323"/>
                                        </p:tgtEl>
                                        <p:attrNameLst>
                                          <p:attrName>style.visibility</p:attrName>
                                        </p:attrNameLst>
                                      </p:cBhvr>
                                      <p:to>
                                        <p:strVal val="visible"/>
                                      </p:to>
                                    </p:set>
                                    <p:animEffect transition="in" filter="fade">
                                      <p:cBhvr>
                                        <p:cTn id="34" dur="500"/>
                                        <p:tgtEl>
                                          <p:spTgt spid="13323"/>
                                        </p:tgtEl>
                                      </p:cBhvr>
                                    </p:animEffect>
                                  </p:childTnLst>
                                </p:cTn>
                              </p:par>
                              <p:par>
                                <p:cTn id="35" presetID="22" presetClass="entr" presetSubtype="8" fill="hold" nodeType="withEffect">
                                  <p:stCondLst>
                                    <p:cond delay="1000"/>
                                  </p:stCondLst>
                                  <p:childTnLst>
                                    <p:set>
                                      <p:cBhvr>
                                        <p:cTn id="36" dur="1" fill="hold">
                                          <p:stCondLst>
                                            <p:cond delay="0"/>
                                          </p:stCondLst>
                                        </p:cTn>
                                        <p:tgtEl>
                                          <p:spTgt spid="13326"/>
                                        </p:tgtEl>
                                        <p:attrNameLst>
                                          <p:attrName>style.visibility</p:attrName>
                                        </p:attrNameLst>
                                      </p:cBhvr>
                                      <p:to>
                                        <p:strVal val="visible"/>
                                      </p:to>
                                    </p:set>
                                    <p:animEffect transition="in" filter="wipe(left)">
                                      <p:cBhvr>
                                        <p:cTn id="37"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7" grpId="0"/>
      <p:bldP spid="133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5362" name="Group 2"/>
          <p:cNvGrpSpPr/>
          <p:nvPr/>
        </p:nvGrpSpPr>
        <p:grpSpPr>
          <a:xfrm>
            <a:off x="3408680" y="1724025"/>
            <a:ext cx="8601075" cy="2682825"/>
            <a:chOff x="-7620" y="0"/>
            <a:chExt cx="8600612" cy="1258368"/>
          </a:xfrm>
        </p:grpSpPr>
        <p:sp>
          <p:nvSpPr>
            <p:cNvPr id="14343" name="TextBox 6"/>
            <p:cNvSpPr txBox="1"/>
            <p:nvPr/>
          </p:nvSpPr>
          <p:spPr>
            <a:xfrm>
              <a:off x="20319" y="0"/>
              <a:ext cx="5015595" cy="27371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3200" b="1" dirty="0">
                  <a:solidFill>
                    <a:srgbClr val="F8F8F8"/>
                  </a:solidFill>
                  <a:latin typeface="微软雅黑" panose="020B0503020204020204" pitchFamily="34" charset="-122"/>
                </a:rPr>
                <a:t>一、图 形 分 析</a:t>
              </a:r>
              <a:endParaRPr lang="zh-CN" altLang="en-US" sz="3200" b="1" dirty="0">
                <a:solidFill>
                  <a:srgbClr val="F8F8F8"/>
                </a:solidFill>
                <a:latin typeface="微软雅黑" panose="020B0503020204020204" pitchFamily="34" charset="-122"/>
              </a:endParaRPr>
            </a:p>
          </p:txBody>
        </p:sp>
        <p:sp>
          <p:nvSpPr>
            <p:cNvPr id="14344" name="TextBox 7"/>
            <p:cNvSpPr txBox="1"/>
            <p:nvPr/>
          </p:nvSpPr>
          <p:spPr>
            <a:xfrm>
              <a:off x="-7620" y="583899"/>
              <a:ext cx="8600612" cy="2016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2200" dirty="0">
                  <a:solidFill>
                    <a:srgbClr val="F8F8F8"/>
                  </a:solidFill>
                </a:rPr>
                <a:t> ●</a:t>
              </a:r>
              <a:r>
                <a:rPr lang="zh-CN" altLang="en-US" sz="2200" dirty="0">
                  <a:solidFill>
                    <a:srgbClr val="F8F8F8"/>
                  </a:solidFill>
                </a:rPr>
                <a:t>Siemens NX简介 </a:t>
              </a:r>
              <a:r>
                <a:rPr lang="zh-CN" altLang="en-US" sz="2200" dirty="0">
                  <a:solidFill>
                    <a:srgbClr val="F8F8F8"/>
                  </a:solidFill>
                  <a:sym typeface="+mn-ea"/>
                </a:rPr>
                <a:t> </a:t>
              </a:r>
              <a:endParaRPr lang="zh-CN" altLang="en-US" sz="2200" dirty="0">
                <a:solidFill>
                  <a:srgbClr val="F8F8F8"/>
                </a:solidFill>
                <a:ea typeface="宋体" panose="02010600030101010101" pitchFamily="2" charset="-122"/>
              </a:endParaRPr>
            </a:p>
          </p:txBody>
        </p:sp>
        <p:sp>
          <p:nvSpPr>
            <p:cNvPr id="14345" name="TextBox 15"/>
            <p:cNvSpPr txBox="1"/>
            <p:nvPr/>
          </p:nvSpPr>
          <p:spPr>
            <a:xfrm>
              <a:off x="160588" y="926868"/>
              <a:ext cx="7240574" cy="331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dirty="0">
                  <a:solidFill>
                    <a:srgbClr val="F8F8F8"/>
                  </a:solidFill>
                  <a:latin typeface="微软雅黑" panose="020B0503020204020204" pitchFamily="34" charset="-122"/>
                </a:rPr>
                <a:t>本毕业设计中使用Siemens NX进行了三维造型、出工程图、生成刀路、和后处理，能很好的达到要求。</a:t>
              </a:r>
              <a:endParaRPr lang="zh-CN" altLang="en-US" dirty="0">
                <a:solidFill>
                  <a:srgbClr val="F8F8F8"/>
                </a:solidFill>
                <a:latin typeface="微软雅黑" panose="020B0503020204020204" pitchFamily="34" charset="-122"/>
              </a:endParaRPr>
            </a:p>
          </p:txBody>
        </p:sp>
      </p:grpSp>
      <p:cxnSp>
        <p:nvCxnSpPr>
          <p:cNvPr id="15366" name="直接连接符 10"/>
          <p:cNvCxnSpPr/>
          <p:nvPr/>
        </p:nvCxnSpPr>
        <p:spPr>
          <a:xfrm flipH="1">
            <a:off x="3576638" y="3533775"/>
            <a:ext cx="8620125" cy="0"/>
          </a:xfrm>
          <a:prstGeom prst="line">
            <a:avLst/>
          </a:prstGeom>
          <a:ln w="9525" cap="flat" cmpd="sng">
            <a:solidFill>
              <a:srgbClr val="F8F8F8"/>
            </a:solidFill>
            <a:prstDash val="solid"/>
            <a:headEnd type="none" w="med" len="med"/>
            <a:tailEnd type="none" w="med" len="med"/>
          </a:ln>
        </p:spPr>
      </p:cxnSp>
      <p:grpSp>
        <p:nvGrpSpPr>
          <p:cNvPr id="15367" name="Group 7"/>
          <p:cNvGrpSpPr/>
          <p:nvPr/>
        </p:nvGrpSpPr>
        <p:grpSpPr>
          <a:xfrm>
            <a:off x="1314450" y="2393950"/>
            <a:ext cx="2093913" cy="2122488"/>
            <a:chOff x="0" y="0"/>
            <a:chExt cx="2093913" cy="2122488"/>
          </a:xfrm>
        </p:grpSpPr>
        <p:sp>
          <p:nvSpPr>
            <p:cNvPr id="14341" name="Freeform 6"/>
            <p:cNvSpPr>
              <a:spLocks noEditPoints="1"/>
            </p:cNvSpPr>
            <p:nvPr/>
          </p:nvSpPr>
          <p:spPr>
            <a:xfrm>
              <a:off x="0" y="0"/>
              <a:ext cx="2093913" cy="2122488"/>
            </a:xfrm>
            <a:custGeom>
              <a:avLst/>
              <a:gdLst/>
              <a:ahLst/>
              <a:cxnLst>
                <a:cxn ang="0">
                  <a:pos x="1046580" y="0"/>
                </a:cxn>
                <a:cxn ang="0">
                  <a:pos x="0" y="1060863"/>
                </a:cxn>
                <a:cxn ang="0">
                  <a:pos x="1046580" y="2122488"/>
                </a:cxn>
                <a:cxn ang="0">
                  <a:pos x="2093913" y="1060863"/>
                </a:cxn>
                <a:cxn ang="0">
                  <a:pos x="1046580" y="0"/>
                </a:cxn>
                <a:cxn ang="0">
                  <a:pos x="1046580" y="41946"/>
                </a:cxn>
                <a:cxn ang="0">
                  <a:pos x="41382" y="1060863"/>
                </a:cxn>
                <a:cxn ang="0">
                  <a:pos x="1046580" y="2080542"/>
                </a:cxn>
                <a:cxn ang="0">
                  <a:pos x="2052531" y="1060863"/>
                </a:cxn>
                <a:cxn ang="0">
                  <a:pos x="1046580" y="41946"/>
                </a:cxn>
              </a:cxnLst>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alpha val="100000"/>
              </a:srgbClr>
            </a:solidFill>
            <a:ln w="9525">
              <a:noFill/>
            </a:ln>
          </p:spPr>
          <p:txBody>
            <a:bodyPr/>
            <a:p>
              <a:endParaRPr lang="zh-CN" altLang="en-US"/>
            </a:p>
          </p:txBody>
        </p:sp>
        <p:sp>
          <p:nvSpPr>
            <p:cNvPr id="14342" name="Freeform 7"/>
            <p:cNvSpPr>
              <a:spLocks noEditPoints="1"/>
            </p:cNvSpPr>
            <p:nvPr/>
          </p:nvSpPr>
          <p:spPr>
            <a:xfrm>
              <a:off x="371475" y="215900"/>
              <a:ext cx="1360488" cy="1641475"/>
            </a:xfrm>
            <a:custGeom>
              <a:avLst/>
              <a:gdLst/>
              <a:ahLst/>
              <a:cxnLst>
                <a:cxn ang="0">
                  <a:pos x="654298" y="670472"/>
                </a:cxn>
                <a:cxn ang="0">
                  <a:pos x="654298" y="1641475"/>
                </a:cxn>
                <a:cxn ang="0">
                  <a:pos x="1360488" y="1388236"/>
                </a:cxn>
                <a:cxn ang="0">
                  <a:pos x="1360488" y="417234"/>
                </a:cxn>
                <a:cxn ang="0">
                  <a:pos x="654298" y="670472"/>
                </a:cxn>
                <a:cxn ang="0">
                  <a:pos x="590372" y="733019"/>
                </a:cxn>
                <a:cxn ang="0">
                  <a:pos x="590372" y="868029"/>
                </a:cxn>
                <a:cxn ang="0">
                  <a:pos x="461017" y="803194"/>
                </a:cxn>
                <a:cxn ang="0">
                  <a:pos x="461017" y="659031"/>
                </a:cxn>
                <a:cxn ang="0">
                  <a:pos x="590372" y="733019"/>
                </a:cxn>
                <a:cxn ang="0">
                  <a:pos x="1169463" y="312735"/>
                </a:cxn>
                <a:cxn ang="0">
                  <a:pos x="1133364" y="294428"/>
                </a:cxn>
                <a:cxn ang="0">
                  <a:pos x="452744" y="533937"/>
                </a:cxn>
                <a:cxn ang="0">
                  <a:pos x="433190" y="552243"/>
                </a:cxn>
                <a:cxn ang="0">
                  <a:pos x="433190" y="1538501"/>
                </a:cxn>
                <a:cxn ang="0">
                  <a:pos x="618199" y="1639187"/>
                </a:cxn>
                <a:cxn ang="0">
                  <a:pos x="618199" y="670472"/>
                </a:cxn>
                <a:cxn ang="0">
                  <a:pos x="467785" y="588856"/>
                </a:cxn>
                <a:cxn ang="0">
                  <a:pos x="470041" y="588856"/>
                </a:cxn>
                <a:cxn ang="0">
                  <a:pos x="1151414" y="348585"/>
                </a:cxn>
                <a:cxn ang="0">
                  <a:pos x="1169463" y="312735"/>
                </a:cxn>
                <a:cxn ang="0">
                  <a:pos x="157182" y="443168"/>
                </a:cxn>
                <a:cxn ang="0">
                  <a:pos x="157182" y="578178"/>
                </a:cxn>
                <a:cxn ang="0">
                  <a:pos x="27826" y="513342"/>
                </a:cxn>
                <a:cxn ang="0">
                  <a:pos x="27826" y="369179"/>
                </a:cxn>
                <a:cxn ang="0">
                  <a:pos x="157182" y="443168"/>
                </a:cxn>
                <a:cxn ang="0">
                  <a:pos x="735521" y="22883"/>
                </a:cxn>
                <a:cxn ang="0">
                  <a:pos x="700174" y="4577"/>
                </a:cxn>
                <a:cxn ang="0">
                  <a:pos x="18802" y="244848"/>
                </a:cxn>
                <a:cxn ang="0">
                  <a:pos x="0" y="262392"/>
                </a:cxn>
                <a:cxn ang="0">
                  <a:pos x="0" y="1249413"/>
                </a:cxn>
                <a:cxn ang="0">
                  <a:pos x="185008" y="1350098"/>
                </a:cxn>
                <a:cxn ang="0">
                  <a:pos x="185008" y="381384"/>
                </a:cxn>
                <a:cxn ang="0">
                  <a:pos x="34595" y="299768"/>
                </a:cxn>
                <a:cxn ang="0">
                  <a:pos x="36851" y="299005"/>
                </a:cxn>
                <a:cxn ang="0">
                  <a:pos x="717471" y="58733"/>
                </a:cxn>
                <a:cxn ang="0">
                  <a:pos x="735521" y="22883"/>
                </a:cxn>
                <a:cxn ang="0">
                  <a:pos x="373777" y="595721"/>
                </a:cxn>
                <a:cxn ang="0">
                  <a:pos x="373777" y="730731"/>
                </a:cxn>
                <a:cxn ang="0">
                  <a:pos x="244422" y="665896"/>
                </a:cxn>
                <a:cxn ang="0">
                  <a:pos x="244422" y="521733"/>
                </a:cxn>
                <a:cxn ang="0">
                  <a:pos x="373777" y="595721"/>
                </a:cxn>
                <a:cxn ang="0">
                  <a:pos x="952116" y="175436"/>
                </a:cxn>
                <a:cxn ang="0">
                  <a:pos x="916769" y="157130"/>
                </a:cxn>
                <a:cxn ang="0">
                  <a:pos x="235397" y="396639"/>
                </a:cxn>
                <a:cxn ang="0">
                  <a:pos x="216595" y="414945"/>
                </a:cxn>
                <a:cxn ang="0">
                  <a:pos x="216595" y="1401203"/>
                </a:cxn>
                <a:cxn ang="0">
                  <a:pos x="401603" y="1501889"/>
                </a:cxn>
                <a:cxn ang="0">
                  <a:pos x="401603" y="533174"/>
                </a:cxn>
                <a:cxn ang="0">
                  <a:pos x="251190" y="451558"/>
                </a:cxn>
                <a:cxn ang="0">
                  <a:pos x="253446" y="451558"/>
                </a:cxn>
                <a:cxn ang="0">
                  <a:pos x="934818" y="211287"/>
                </a:cxn>
                <a:cxn ang="0">
                  <a:pos x="952116" y="175436"/>
                </a:cxn>
              </a:cxnLst>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F8F8F8">
                <a:alpha val="100000"/>
              </a:srgbClr>
            </a:solidFill>
            <a:ln w="9525">
              <a:noFill/>
            </a:ln>
          </p:spPr>
          <p:txBody>
            <a:bodyPr/>
            <a:p>
              <a:endParaRPr lang="zh-CN" altLang="en-US"/>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1+#ppt_w/2"/>
                                          </p:val>
                                        </p:tav>
                                        <p:tav tm="100000">
                                          <p:val>
                                            <p:strVal val="#ppt_x"/>
                                          </p:val>
                                        </p:tav>
                                      </p:tavLst>
                                    </p:anim>
                                    <p:anim calcmode="lin" valueType="num">
                                      <p:cBhvr additive="base">
                                        <p:cTn id="8" dur="500" fill="hold"/>
                                        <p:tgtEl>
                                          <p:spTgt spid="153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5367"/>
                                        </p:tgtEl>
                                        <p:attrNameLst>
                                          <p:attrName>style.visibility</p:attrName>
                                        </p:attrNameLst>
                                      </p:cBhvr>
                                      <p:to>
                                        <p:strVal val="visible"/>
                                      </p:to>
                                    </p:set>
                                    <p:anim calcmode="lin" valueType="num">
                                      <p:cBhvr>
                                        <p:cTn id="12" dur="300" fill="hold"/>
                                        <p:tgtEl>
                                          <p:spTgt spid="15367"/>
                                        </p:tgtEl>
                                        <p:attrNameLst>
                                          <p:attrName>ppt_w</p:attrName>
                                        </p:attrNameLst>
                                      </p:cBhvr>
                                      <p:tavLst>
                                        <p:tav tm="0">
                                          <p:val>
                                            <p:fltVal val="0.000000"/>
                                          </p:val>
                                        </p:tav>
                                        <p:tav tm="100000">
                                          <p:val>
                                            <p:strVal val="#ppt_w"/>
                                          </p:val>
                                        </p:tav>
                                      </p:tavLst>
                                    </p:anim>
                                    <p:anim calcmode="lin" valueType="num">
                                      <p:cBhvr>
                                        <p:cTn id="13" dur="300" fill="hold"/>
                                        <p:tgtEl>
                                          <p:spTgt spid="15367"/>
                                        </p:tgtEl>
                                        <p:attrNameLst>
                                          <p:attrName>ppt_h</p:attrName>
                                        </p:attrNameLst>
                                      </p:cBhvr>
                                      <p:tavLst>
                                        <p:tav tm="0">
                                          <p:val>
                                            <p:fltVal val="0.000000"/>
                                          </p:val>
                                        </p:tav>
                                        <p:tav tm="100000">
                                          <p:val>
                                            <p:strVal val="#ppt_h"/>
                                          </p:val>
                                        </p:tav>
                                      </p:tavLst>
                                    </p:anim>
                                    <p:animEffect transition="in" filter="fade">
                                      <p:cBhvr>
                                        <p:cTn id="14" dur="300"/>
                                        <p:tgtEl>
                                          <p:spTgt spid="15367"/>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15362"/>
                                        </p:tgtEl>
                                        <p:attrNameLst>
                                          <p:attrName>style.visibility</p:attrName>
                                        </p:attrNameLst>
                                      </p:cBhvr>
                                      <p:to>
                                        <p:strVal val="visible"/>
                                      </p:to>
                                    </p:set>
                                    <p:animEffect transition="in" filter="barn(outHorizontal)">
                                      <p:cBhvr>
                                        <p:cTn id="18" dur="1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Box 76"/>
          <p:cNvSpPr txBox="1"/>
          <p:nvPr/>
        </p:nvSpPr>
        <p:spPr>
          <a:xfrm>
            <a:off x="1185863" y="171450"/>
            <a:ext cx="1859280" cy="4298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sz="2200" dirty="0">
                <a:solidFill>
                  <a:schemeClr val="bg1"/>
                </a:solidFill>
                <a:latin typeface="微软雅黑" panose="020B0503020204020204" pitchFamily="34" charset="-122"/>
              </a:rPr>
              <a:t>一</a:t>
            </a:r>
            <a:r>
              <a:rPr lang="zh-CN" altLang="en-US" sz="2200" dirty="0">
                <a:solidFill>
                  <a:schemeClr val="bg1"/>
                </a:solidFill>
                <a:latin typeface="微软雅黑" panose="020B0503020204020204" pitchFamily="34" charset="-122"/>
                <a:sym typeface="+mn-ea"/>
              </a:rPr>
              <a:t>、</a:t>
            </a:r>
            <a:r>
              <a:rPr lang="zh-CN" altLang="en-US" sz="2200" dirty="0">
                <a:solidFill>
                  <a:schemeClr val="bg1"/>
                </a:solidFill>
                <a:latin typeface="微软雅黑" panose="020B0503020204020204" pitchFamily="34" charset="-122"/>
              </a:rPr>
              <a:t>图形分析</a:t>
            </a:r>
            <a:endParaRPr lang="zh-CN" altLang="en-US" sz="2200" dirty="0">
              <a:solidFill>
                <a:schemeClr val="bg1"/>
              </a:solidFill>
              <a:latin typeface="微软雅黑" panose="020B0503020204020204" pitchFamily="34" charset="-122"/>
            </a:endParaRPr>
          </a:p>
        </p:txBody>
      </p:sp>
      <p:sp>
        <p:nvSpPr>
          <p:cNvPr id="16387" name="Freeform 40"/>
          <p:cNvSpPr>
            <a:spLocks noEditPoints="1"/>
          </p:cNvSpPr>
          <p:nvPr/>
        </p:nvSpPr>
        <p:spPr>
          <a:xfrm>
            <a:off x="554038" y="227013"/>
            <a:ext cx="265112" cy="393700"/>
          </a:xfrm>
          <a:custGeom>
            <a:avLst/>
            <a:gdLst/>
            <a:ahLst/>
            <a:cxnLst>
              <a:cxn ang="0">
                <a:pos x="79213" y="375784"/>
              </a:cxn>
              <a:cxn ang="0">
                <a:pos x="252291" y="375784"/>
              </a:cxn>
              <a:cxn ang="0">
                <a:pos x="261449" y="384972"/>
              </a:cxn>
              <a:cxn ang="0">
                <a:pos x="252291" y="393700"/>
              </a:cxn>
              <a:cxn ang="0">
                <a:pos x="79213" y="393700"/>
              </a:cxn>
              <a:cxn ang="0">
                <a:pos x="70056" y="384972"/>
              </a:cxn>
              <a:cxn ang="0">
                <a:pos x="79213" y="375784"/>
              </a:cxn>
              <a:cxn ang="0">
                <a:pos x="82876" y="290337"/>
              </a:cxn>
              <a:cxn ang="0">
                <a:pos x="178115" y="133224"/>
              </a:cxn>
              <a:cxn ang="0">
                <a:pos x="211540" y="153437"/>
              </a:cxn>
              <a:cxn ang="0">
                <a:pos x="116759" y="310550"/>
              </a:cxn>
              <a:cxn ang="0">
                <a:pos x="82876" y="290337"/>
              </a:cxn>
              <a:cxn ang="0">
                <a:pos x="16026" y="249451"/>
              </a:cxn>
              <a:cxn ang="0">
                <a:pos x="111265" y="92338"/>
              </a:cxn>
              <a:cxn ang="0">
                <a:pos x="144690" y="112551"/>
              </a:cxn>
              <a:cxn ang="0">
                <a:pos x="49451" y="269664"/>
              </a:cxn>
              <a:cxn ang="0">
                <a:pos x="16026" y="249451"/>
              </a:cxn>
              <a:cxn ang="0">
                <a:pos x="916" y="376702"/>
              </a:cxn>
              <a:cxn ang="0">
                <a:pos x="10073" y="298606"/>
              </a:cxn>
              <a:cxn ang="0">
                <a:pos x="75550" y="338113"/>
              </a:cxn>
              <a:cxn ang="0">
                <a:pos x="10989" y="382675"/>
              </a:cxn>
              <a:cxn ang="0">
                <a:pos x="916" y="376702"/>
              </a:cxn>
              <a:cxn ang="0">
                <a:pos x="136906" y="48696"/>
              </a:cxn>
              <a:cxn ang="0">
                <a:pos x="123169" y="71665"/>
              </a:cxn>
              <a:cxn ang="0">
                <a:pos x="223445" y="132765"/>
              </a:cxn>
              <a:cxn ang="0">
                <a:pos x="237639" y="109795"/>
              </a:cxn>
              <a:cxn ang="0">
                <a:pos x="136906" y="48696"/>
              </a:cxn>
              <a:cxn ang="0">
                <a:pos x="158426" y="13782"/>
              </a:cxn>
              <a:cxn ang="0">
                <a:pos x="188646" y="6432"/>
              </a:cxn>
              <a:cxn ang="0">
                <a:pos x="251376" y="44561"/>
              </a:cxn>
              <a:cxn ang="0">
                <a:pos x="259160" y="74881"/>
              </a:cxn>
              <a:cxn ang="0">
                <a:pos x="250460" y="89122"/>
              </a:cxn>
              <a:cxn ang="0">
                <a:pos x="149726" y="28023"/>
              </a:cxn>
              <a:cxn ang="0">
                <a:pos x="158426" y="13782"/>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bg1">
              <a:alpha val="100000"/>
            </a:schemeClr>
          </a:solidFill>
          <a:ln w="9525">
            <a:noFill/>
          </a:ln>
        </p:spPr>
        <p:txBody>
          <a:bodyPr/>
          <a:p>
            <a:endParaRPr lang="zh-CN" altLang="en-US"/>
          </a:p>
        </p:txBody>
      </p:sp>
      <p:cxnSp>
        <p:nvCxnSpPr>
          <p:cNvPr id="16388" name="直接连接符 46"/>
          <p:cNvCxnSpPr/>
          <p:nvPr/>
        </p:nvCxnSpPr>
        <p:spPr>
          <a:xfrm flipH="1">
            <a:off x="985838" y="615950"/>
            <a:ext cx="9899650" cy="0"/>
          </a:xfrm>
          <a:prstGeom prst="line">
            <a:avLst/>
          </a:prstGeom>
          <a:ln w="9525" cap="flat" cmpd="sng">
            <a:solidFill>
              <a:schemeClr val="tx2"/>
            </a:solidFill>
            <a:prstDash val="solid"/>
            <a:headEnd type="none" w="med" len="med"/>
            <a:tailEnd type="none" w="med" len="med"/>
          </a:ln>
        </p:spPr>
      </p:cxnSp>
      <p:sp>
        <p:nvSpPr>
          <p:cNvPr id="16389" name="Freeform 10"/>
          <p:cNvSpPr/>
          <p:nvPr/>
        </p:nvSpPr>
        <p:spPr>
          <a:xfrm>
            <a:off x="1323975" y="1385570"/>
            <a:ext cx="9478645" cy="661670"/>
          </a:xfrm>
          <a:custGeom>
            <a:avLst/>
            <a:gdLst/>
            <a:ahLst/>
            <a:cxnLst>
              <a:cxn ang="0">
                <a:pos x="6821081" y="639763"/>
              </a:cxn>
              <a:cxn ang="0">
                <a:pos x="6872287" y="639763"/>
              </a:cxn>
              <a:cxn ang="0">
                <a:pos x="6402898" y="371475"/>
              </a:cxn>
              <a:cxn ang="0">
                <a:pos x="5476920" y="239822"/>
              </a:cxn>
              <a:cxn ang="0">
                <a:pos x="4896584" y="269711"/>
              </a:cxn>
              <a:cxn ang="0">
                <a:pos x="4555210" y="293907"/>
              </a:cxn>
              <a:cxn ang="0">
                <a:pos x="4316249" y="302446"/>
              </a:cxn>
              <a:cxn ang="0">
                <a:pos x="3782852" y="217761"/>
              </a:cxn>
              <a:cxn ang="0">
                <a:pos x="3490550" y="0"/>
              </a:cxn>
              <a:cxn ang="0">
                <a:pos x="3381737" y="0"/>
              </a:cxn>
              <a:cxn ang="0">
                <a:pos x="3089435" y="217761"/>
              </a:cxn>
              <a:cxn ang="0">
                <a:pos x="2556038" y="302446"/>
              </a:cxn>
              <a:cxn ang="0">
                <a:pos x="2349792" y="293907"/>
              </a:cxn>
              <a:cxn ang="0">
                <a:pos x="1968591" y="269711"/>
              </a:cxn>
              <a:cxn ang="0">
                <a:pos x="1625794" y="246939"/>
              </a:cxn>
              <a:cxn ang="0">
                <a:pos x="1395367" y="239822"/>
              </a:cxn>
              <a:cxn ang="0">
                <a:pos x="465833" y="361512"/>
              </a:cxn>
              <a:cxn ang="0">
                <a:pos x="0" y="639763"/>
              </a:cxn>
              <a:cxn ang="0">
                <a:pos x="45517" y="639763"/>
              </a:cxn>
              <a:cxn ang="0">
                <a:pos x="364132" y="440504"/>
              </a:cxn>
              <a:cxn ang="0">
                <a:pos x="957270" y="370052"/>
              </a:cxn>
              <a:cxn ang="0">
                <a:pos x="1184141" y="377880"/>
              </a:cxn>
              <a:cxn ang="0">
                <a:pos x="1536895" y="399941"/>
              </a:cxn>
              <a:cxn ang="0">
                <a:pos x="1904583" y="422713"/>
              </a:cxn>
              <a:cxn ang="0">
                <a:pos x="2133588" y="429830"/>
              </a:cxn>
              <a:cxn ang="0">
                <a:pos x="2878921" y="328065"/>
              </a:cxn>
              <a:cxn ang="0">
                <a:pos x="3420142" y="48391"/>
              </a:cxn>
              <a:cxn ang="0">
                <a:pos x="3448589" y="22061"/>
              </a:cxn>
              <a:cxn ang="0">
                <a:pos x="3476326" y="49103"/>
              </a:cxn>
              <a:cxn ang="0">
                <a:pos x="4001900" y="328065"/>
              </a:cxn>
              <a:cxn ang="0">
                <a:pos x="4739410" y="429830"/>
              </a:cxn>
              <a:cxn ang="0">
                <a:pos x="5319746" y="399941"/>
              </a:cxn>
              <a:cxn ang="0">
                <a:pos x="5673211" y="377880"/>
              </a:cxn>
              <a:cxn ang="0">
                <a:pos x="5915017" y="370052"/>
              </a:cxn>
              <a:cxn ang="0">
                <a:pos x="6821081" y="639763"/>
              </a:cxn>
            </a:cxnLst>
            <a:pathLst>
              <a:path w="9663" h="899">
                <a:moveTo>
                  <a:pt x="9591" y="899"/>
                </a:moveTo>
                <a:lnTo>
                  <a:pt x="9663" y="899"/>
                </a:lnTo>
                <a:cubicBezTo>
                  <a:pt x="9549" y="702"/>
                  <a:pt x="9208" y="582"/>
                  <a:pt x="9003" y="522"/>
                </a:cubicBezTo>
                <a:cubicBezTo>
                  <a:pt x="8581" y="398"/>
                  <a:pt x="8145" y="337"/>
                  <a:pt x="7701" y="337"/>
                </a:cubicBezTo>
                <a:cubicBezTo>
                  <a:pt x="7430" y="337"/>
                  <a:pt x="7155" y="356"/>
                  <a:pt x="6885" y="379"/>
                </a:cubicBezTo>
                <a:cubicBezTo>
                  <a:pt x="6725" y="392"/>
                  <a:pt x="6565" y="404"/>
                  <a:pt x="6405" y="413"/>
                </a:cubicBezTo>
                <a:cubicBezTo>
                  <a:pt x="6294" y="420"/>
                  <a:pt x="6181" y="425"/>
                  <a:pt x="6069" y="425"/>
                </a:cubicBezTo>
                <a:cubicBezTo>
                  <a:pt x="5814" y="425"/>
                  <a:pt x="5557" y="392"/>
                  <a:pt x="5319" y="306"/>
                </a:cubicBezTo>
                <a:cubicBezTo>
                  <a:pt x="5153" y="246"/>
                  <a:pt x="4984" y="153"/>
                  <a:pt x="4908" y="0"/>
                </a:cubicBezTo>
                <a:lnTo>
                  <a:pt x="4755" y="0"/>
                </a:lnTo>
                <a:cubicBezTo>
                  <a:pt x="4679" y="153"/>
                  <a:pt x="4511" y="246"/>
                  <a:pt x="4344" y="306"/>
                </a:cubicBezTo>
                <a:cubicBezTo>
                  <a:pt x="4106" y="392"/>
                  <a:pt x="3849" y="425"/>
                  <a:pt x="3594" y="425"/>
                </a:cubicBezTo>
                <a:cubicBezTo>
                  <a:pt x="3499" y="425"/>
                  <a:pt x="3400" y="419"/>
                  <a:pt x="3304" y="413"/>
                </a:cubicBezTo>
                <a:cubicBezTo>
                  <a:pt x="3126" y="403"/>
                  <a:pt x="2947" y="391"/>
                  <a:pt x="2768" y="379"/>
                </a:cubicBezTo>
                <a:cubicBezTo>
                  <a:pt x="2608" y="367"/>
                  <a:pt x="2447" y="356"/>
                  <a:pt x="2286" y="347"/>
                </a:cubicBezTo>
                <a:cubicBezTo>
                  <a:pt x="2178" y="342"/>
                  <a:pt x="2070" y="337"/>
                  <a:pt x="1962" y="337"/>
                </a:cubicBezTo>
                <a:cubicBezTo>
                  <a:pt x="1522" y="337"/>
                  <a:pt x="1074" y="382"/>
                  <a:pt x="655" y="508"/>
                </a:cubicBezTo>
                <a:cubicBezTo>
                  <a:pt x="419" y="580"/>
                  <a:pt x="139" y="698"/>
                  <a:pt x="0" y="899"/>
                </a:cubicBezTo>
                <a:lnTo>
                  <a:pt x="64" y="899"/>
                </a:lnTo>
                <a:cubicBezTo>
                  <a:pt x="175" y="763"/>
                  <a:pt x="337" y="675"/>
                  <a:pt x="512" y="619"/>
                </a:cubicBezTo>
                <a:cubicBezTo>
                  <a:pt x="766" y="537"/>
                  <a:pt x="1079" y="520"/>
                  <a:pt x="1346" y="520"/>
                </a:cubicBezTo>
                <a:cubicBezTo>
                  <a:pt x="1452" y="520"/>
                  <a:pt x="1559" y="525"/>
                  <a:pt x="1665" y="531"/>
                </a:cubicBezTo>
                <a:cubicBezTo>
                  <a:pt x="1831" y="539"/>
                  <a:pt x="1996" y="550"/>
                  <a:pt x="2161" y="562"/>
                </a:cubicBezTo>
                <a:cubicBezTo>
                  <a:pt x="2333" y="574"/>
                  <a:pt x="2506" y="585"/>
                  <a:pt x="2678" y="594"/>
                </a:cubicBezTo>
                <a:cubicBezTo>
                  <a:pt x="2785" y="599"/>
                  <a:pt x="2893" y="604"/>
                  <a:pt x="3000" y="604"/>
                </a:cubicBezTo>
                <a:cubicBezTo>
                  <a:pt x="3356" y="604"/>
                  <a:pt x="3708" y="559"/>
                  <a:pt x="4048" y="461"/>
                </a:cubicBezTo>
                <a:cubicBezTo>
                  <a:pt x="4325" y="381"/>
                  <a:pt x="4602" y="259"/>
                  <a:pt x="4809" y="68"/>
                </a:cubicBezTo>
                <a:lnTo>
                  <a:pt x="4849" y="31"/>
                </a:lnTo>
                <a:lnTo>
                  <a:pt x="4888" y="69"/>
                </a:lnTo>
                <a:cubicBezTo>
                  <a:pt x="5086" y="259"/>
                  <a:pt x="5356" y="381"/>
                  <a:pt x="5627" y="461"/>
                </a:cubicBezTo>
                <a:cubicBezTo>
                  <a:pt x="5962" y="560"/>
                  <a:pt x="6311" y="604"/>
                  <a:pt x="6664" y="604"/>
                </a:cubicBezTo>
                <a:cubicBezTo>
                  <a:pt x="6934" y="604"/>
                  <a:pt x="7211" y="585"/>
                  <a:pt x="7480" y="562"/>
                </a:cubicBezTo>
                <a:cubicBezTo>
                  <a:pt x="7646" y="550"/>
                  <a:pt x="7811" y="539"/>
                  <a:pt x="7977" y="531"/>
                </a:cubicBezTo>
                <a:cubicBezTo>
                  <a:pt x="8090" y="525"/>
                  <a:pt x="8204" y="520"/>
                  <a:pt x="8317" y="520"/>
                </a:cubicBezTo>
                <a:cubicBezTo>
                  <a:pt x="8717" y="520"/>
                  <a:pt x="9342" y="561"/>
                  <a:pt x="9591" y="899"/>
                </a:cubicBezTo>
                <a:close/>
              </a:path>
            </a:pathLst>
          </a:custGeom>
          <a:solidFill>
            <a:schemeClr val="bg1">
              <a:alpha val="100000"/>
            </a:schemeClr>
          </a:solidFill>
          <a:ln w="9525">
            <a:noFill/>
          </a:ln>
        </p:spPr>
        <p:txBody>
          <a:bodyPr/>
          <a:p>
            <a:endParaRPr lang="zh-CN" altLang="en-US"/>
          </a:p>
        </p:txBody>
      </p:sp>
      <p:grpSp>
        <p:nvGrpSpPr>
          <p:cNvPr id="16390" name="Group 6"/>
          <p:cNvGrpSpPr/>
          <p:nvPr/>
        </p:nvGrpSpPr>
        <p:grpSpPr>
          <a:xfrm>
            <a:off x="706438" y="2152650"/>
            <a:ext cx="1447800" cy="1798638"/>
            <a:chOff x="0" y="0"/>
            <a:chExt cx="1744662" cy="2168525"/>
          </a:xfrm>
        </p:grpSpPr>
        <p:sp>
          <p:nvSpPr>
            <p:cNvPr id="15395" name="Freeform 11"/>
            <p:cNvSpPr/>
            <p:nvPr/>
          </p:nvSpPr>
          <p:spPr>
            <a:xfrm>
              <a:off x="0" y="0"/>
              <a:ext cx="1744662" cy="2168525"/>
            </a:xfrm>
            <a:custGeom>
              <a:avLst/>
              <a:gdLst/>
              <a:ahLst/>
              <a:cxnLst>
                <a:cxn ang="0">
                  <a:pos x="0" y="871676"/>
                </a:cxn>
                <a:cxn ang="0">
                  <a:pos x="872331" y="2168525"/>
                </a:cxn>
                <a:cxn ang="0">
                  <a:pos x="1744662" y="871676"/>
                </a:cxn>
                <a:cxn ang="0">
                  <a:pos x="1744662" y="871676"/>
                </a:cxn>
                <a:cxn ang="0">
                  <a:pos x="872331" y="0"/>
                </a:cxn>
                <a:cxn ang="0">
                  <a:pos x="872331" y="0"/>
                </a:cxn>
                <a:cxn ang="0">
                  <a:pos x="0" y="871676"/>
                </a:cxn>
              </a:cxnLst>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chemeClr val="tx1">
                <a:alpha val="100000"/>
              </a:schemeClr>
            </a:solidFill>
            <a:ln w="9525">
              <a:noFill/>
            </a:ln>
          </p:spPr>
          <p:txBody>
            <a:bodyPr/>
            <a:p>
              <a:endParaRPr lang="zh-CN" altLang="en-US"/>
            </a:p>
          </p:txBody>
        </p:sp>
        <p:sp>
          <p:nvSpPr>
            <p:cNvPr id="15396" name="Oval 15"/>
            <p:cNvSpPr/>
            <p:nvPr/>
          </p:nvSpPr>
          <p:spPr>
            <a:xfrm>
              <a:off x="197048" y="196992"/>
              <a:ext cx="1352154" cy="1350680"/>
            </a:xfrm>
            <a:prstGeom prst="ellipse">
              <a:avLst/>
            </a:prstGeom>
            <a:solidFill>
              <a:srgbClr val="F8F8F8"/>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grpSp>
      <p:grpSp>
        <p:nvGrpSpPr>
          <p:cNvPr id="16393" name="Group 9"/>
          <p:cNvGrpSpPr/>
          <p:nvPr/>
        </p:nvGrpSpPr>
        <p:grpSpPr>
          <a:xfrm>
            <a:off x="3695383" y="2152650"/>
            <a:ext cx="1447800" cy="1798638"/>
            <a:chOff x="0" y="0"/>
            <a:chExt cx="1743075" cy="2168525"/>
          </a:xfrm>
        </p:grpSpPr>
        <p:sp>
          <p:nvSpPr>
            <p:cNvPr id="15393" name="Freeform 12"/>
            <p:cNvSpPr/>
            <p:nvPr/>
          </p:nvSpPr>
          <p:spPr>
            <a:xfrm>
              <a:off x="0" y="0"/>
              <a:ext cx="1743075" cy="2168525"/>
            </a:xfrm>
            <a:custGeom>
              <a:avLst/>
              <a:gdLst/>
              <a:ahLst/>
              <a:cxnLst>
                <a:cxn ang="0">
                  <a:pos x="0" y="871676"/>
                </a:cxn>
                <a:cxn ang="0">
                  <a:pos x="871538" y="2168525"/>
                </a:cxn>
                <a:cxn ang="0">
                  <a:pos x="1743075" y="871676"/>
                </a:cxn>
                <a:cxn ang="0">
                  <a:pos x="1743075" y="871676"/>
                </a:cxn>
                <a:cxn ang="0">
                  <a:pos x="871538" y="0"/>
                </a:cxn>
                <a:cxn ang="0">
                  <a:pos x="871538" y="0"/>
                </a:cxn>
                <a:cxn ang="0">
                  <a:pos x="0" y="871676"/>
                </a:cxn>
              </a:cxnLst>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chemeClr val="bg1">
                <a:alpha val="100000"/>
              </a:schemeClr>
            </a:solidFill>
            <a:ln w="9525">
              <a:noFill/>
            </a:ln>
          </p:spPr>
          <p:txBody>
            <a:bodyPr/>
            <a:p>
              <a:endParaRPr lang="zh-CN" altLang="en-US"/>
            </a:p>
          </p:txBody>
        </p:sp>
        <p:sp>
          <p:nvSpPr>
            <p:cNvPr id="15394" name="Oval 15"/>
            <p:cNvSpPr/>
            <p:nvPr/>
          </p:nvSpPr>
          <p:spPr>
            <a:xfrm>
              <a:off x="201668" y="196992"/>
              <a:ext cx="1352154" cy="1350680"/>
            </a:xfrm>
            <a:prstGeom prst="ellipse">
              <a:avLst/>
            </a:prstGeom>
            <a:solidFill>
              <a:srgbClr val="F8F8F8"/>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grpSp>
      <p:grpSp>
        <p:nvGrpSpPr>
          <p:cNvPr id="16396" name="Group 12"/>
          <p:cNvGrpSpPr/>
          <p:nvPr/>
        </p:nvGrpSpPr>
        <p:grpSpPr>
          <a:xfrm>
            <a:off x="7060883" y="2152650"/>
            <a:ext cx="1449387" cy="1798638"/>
            <a:chOff x="0" y="0"/>
            <a:chExt cx="1744662" cy="2168525"/>
          </a:xfrm>
        </p:grpSpPr>
        <p:sp>
          <p:nvSpPr>
            <p:cNvPr id="15391" name="Freeform 13"/>
            <p:cNvSpPr/>
            <p:nvPr/>
          </p:nvSpPr>
          <p:spPr>
            <a:xfrm>
              <a:off x="0" y="0"/>
              <a:ext cx="1744662" cy="2168525"/>
            </a:xfrm>
            <a:custGeom>
              <a:avLst/>
              <a:gdLst/>
              <a:ahLst/>
              <a:cxnLst>
                <a:cxn ang="0">
                  <a:pos x="0" y="871676"/>
                </a:cxn>
                <a:cxn ang="0">
                  <a:pos x="872331" y="2168525"/>
                </a:cxn>
                <a:cxn ang="0">
                  <a:pos x="1744662" y="871676"/>
                </a:cxn>
                <a:cxn ang="0">
                  <a:pos x="872331" y="0"/>
                </a:cxn>
                <a:cxn ang="0">
                  <a:pos x="872331" y="0"/>
                </a:cxn>
                <a:cxn ang="0">
                  <a:pos x="0" y="871676"/>
                </a:cxn>
              </a:cxnLst>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chemeClr val="tx1">
                <a:alpha val="100000"/>
              </a:schemeClr>
            </a:solidFill>
            <a:ln w="9525">
              <a:noFill/>
            </a:ln>
          </p:spPr>
          <p:txBody>
            <a:bodyPr/>
            <a:p>
              <a:endParaRPr lang="zh-CN" altLang="en-US"/>
            </a:p>
          </p:txBody>
        </p:sp>
        <p:sp>
          <p:nvSpPr>
            <p:cNvPr id="15392" name="Oval 15"/>
            <p:cNvSpPr/>
            <p:nvPr/>
          </p:nvSpPr>
          <p:spPr>
            <a:xfrm>
              <a:off x="204369" y="196992"/>
              <a:ext cx="1352154" cy="1350680"/>
            </a:xfrm>
            <a:prstGeom prst="ellipse">
              <a:avLst/>
            </a:prstGeom>
            <a:solidFill>
              <a:srgbClr val="F8F8F8"/>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grpSp>
      <p:grpSp>
        <p:nvGrpSpPr>
          <p:cNvPr id="16399" name="Group 15"/>
          <p:cNvGrpSpPr/>
          <p:nvPr/>
        </p:nvGrpSpPr>
        <p:grpSpPr>
          <a:xfrm>
            <a:off x="10022205" y="2152650"/>
            <a:ext cx="1447800" cy="1798638"/>
            <a:chOff x="0" y="0"/>
            <a:chExt cx="1743075" cy="2168525"/>
          </a:xfrm>
        </p:grpSpPr>
        <p:sp>
          <p:nvSpPr>
            <p:cNvPr id="15389" name="Freeform 14"/>
            <p:cNvSpPr/>
            <p:nvPr/>
          </p:nvSpPr>
          <p:spPr>
            <a:xfrm>
              <a:off x="0" y="0"/>
              <a:ext cx="1743075" cy="2168525"/>
            </a:xfrm>
            <a:custGeom>
              <a:avLst/>
              <a:gdLst/>
              <a:ahLst/>
              <a:cxnLst>
                <a:cxn ang="0">
                  <a:pos x="0" y="871676"/>
                </a:cxn>
                <a:cxn ang="0">
                  <a:pos x="871538" y="2168525"/>
                </a:cxn>
                <a:cxn ang="0">
                  <a:pos x="1743075" y="871676"/>
                </a:cxn>
                <a:cxn ang="0">
                  <a:pos x="1743075" y="871676"/>
                </a:cxn>
                <a:cxn ang="0">
                  <a:pos x="871538" y="0"/>
                </a:cxn>
                <a:cxn ang="0">
                  <a:pos x="871538" y="0"/>
                </a:cxn>
                <a:cxn ang="0">
                  <a:pos x="0" y="871676"/>
                </a:cxn>
              </a:cxnLst>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chemeClr val="bg1">
                <a:alpha val="100000"/>
              </a:schemeClr>
            </a:solidFill>
            <a:ln w="9525">
              <a:noFill/>
            </a:ln>
          </p:spPr>
          <p:txBody>
            <a:bodyPr/>
            <a:p>
              <a:endParaRPr lang="zh-CN" altLang="en-US"/>
            </a:p>
          </p:txBody>
        </p:sp>
        <p:sp>
          <p:nvSpPr>
            <p:cNvPr id="15390" name="Oval 15"/>
            <p:cNvSpPr/>
            <p:nvPr/>
          </p:nvSpPr>
          <p:spPr>
            <a:xfrm>
              <a:off x="184845" y="196992"/>
              <a:ext cx="1352154" cy="1350680"/>
            </a:xfrm>
            <a:prstGeom prst="ellipse">
              <a:avLst/>
            </a:prstGeom>
            <a:solidFill>
              <a:srgbClr val="F8F8F8"/>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grpSp>
      <p:sp>
        <p:nvSpPr>
          <p:cNvPr id="16402" name="TextBox 88"/>
          <p:cNvSpPr txBox="1"/>
          <p:nvPr/>
        </p:nvSpPr>
        <p:spPr>
          <a:xfrm>
            <a:off x="1084898" y="2522538"/>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dirty="0">
                <a:solidFill>
                  <a:schemeClr val="bg1"/>
                </a:solidFill>
                <a:latin typeface="微软雅黑" panose="020B0503020204020204" pitchFamily="34" charset="-122"/>
              </a:rPr>
              <a:t>三维</a:t>
            </a:r>
            <a:endParaRPr lang="zh-CN" altLang="en-US" dirty="0">
              <a:solidFill>
                <a:schemeClr val="bg1"/>
              </a:solidFill>
              <a:latin typeface="微软雅黑" panose="020B0503020204020204" pitchFamily="34" charset="-122"/>
            </a:endParaRPr>
          </a:p>
          <a:p>
            <a:pPr marL="0" lvl="0" indent="0" algn="l" eaLnBrk="1" hangingPunct="1">
              <a:spcBef>
                <a:spcPct val="0"/>
              </a:spcBef>
              <a:buFont typeface="Arial" panose="020B0604020202020204" pitchFamily="34" charset="0"/>
              <a:buNone/>
            </a:pPr>
            <a:r>
              <a:rPr lang="zh-CN" altLang="en-US" dirty="0">
                <a:solidFill>
                  <a:schemeClr val="bg1"/>
                </a:solidFill>
                <a:latin typeface="微软雅黑" panose="020B0503020204020204" pitchFamily="34" charset="-122"/>
              </a:rPr>
              <a:t>造型</a:t>
            </a:r>
            <a:endParaRPr lang="zh-CN" altLang="en-US" dirty="0">
              <a:solidFill>
                <a:schemeClr val="bg1"/>
              </a:solidFill>
              <a:latin typeface="微软雅黑" panose="020B0503020204020204" pitchFamily="34" charset="-122"/>
            </a:endParaRPr>
          </a:p>
        </p:txBody>
      </p:sp>
      <p:sp>
        <p:nvSpPr>
          <p:cNvPr id="16403" name="TextBox 89"/>
          <p:cNvSpPr txBox="1"/>
          <p:nvPr/>
        </p:nvSpPr>
        <p:spPr>
          <a:xfrm>
            <a:off x="3946208" y="2676208"/>
            <a:ext cx="944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dirty="0">
                <a:solidFill>
                  <a:schemeClr val="bg1"/>
                </a:solidFill>
                <a:latin typeface="微软雅黑" panose="020B0503020204020204" pitchFamily="34" charset="-122"/>
              </a:rPr>
              <a:t>工程图</a:t>
            </a:r>
            <a:endParaRPr lang="zh-CN" dirty="0">
              <a:solidFill>
                <a:schemeClr val="bg1"/>
              </a:solidFill>
              <a:latin typeface="微软雅黑" panose="020B0503020204020204" pitchFamily="34" charset="-122"/>
            </a:endParaRPr>
          </a:p>
        </p:txBody>
      </p:sp>
      <p:sp>
        <p:nvSpPr>
          <p:cNvPr id="16404" name="TextBox 90"/>
          <p:cNvSpPr txBox="1"/>
          <p:nvPr/>
        </p:nvSpPr>
        <p:spPr>
          <a:xfrm>
            <a:off x="7439978" y="2533968"/>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dirty="0">
                <a:solidFill>
                  <a:schemeClr val="bg1"/>
                </a:solidFill>
                <a:latin typeface="微软雅黑" panose="020B0503020204020204" pitchFamily="34" charset="-122"/>
              </a:rPr>
              <a:t>生成</a:t>
            </a:r>
            <a:endParaRPr lang="zh-CN" dirty="0">
              <a:solidFill>
                <a:schemeClr val="bg1"/>
              </a:solidFill>
              <a:latin typeface="微软雅黑" panose="020B0503020204020204" pitchFamily="34" charset="-122"/>
            </a:endParaRPr>
          </a:p>
          <a:p>
            <a:pPr marL="0" lvl="0" indent="0" eaLnBrk="1" hangingPunct="1">
              <a:spcBef>
                <a:spcPct val="0"/>
              </a:spcBef>
              <a:buFont typeface="Arial" panose="020B0604020202020204" pitchFamily="34" charset="0"/>
              <a:buNone/>
            </a:pPr>
            <a:r>
              <a:rPr lang="zh-CN" dirty="0">
                <a:solidFill>
                  <a:schemeClr val="bg1"/>
                </a:solidFill>
                <a:latin typeface="微软雅黑" panose="020B0503020204020204" pitchFamily="34" charset="-122"/>
              </a:rPr>
              <a:t>刀路</a:t>
            </a:r>
            <a:endParaRPr lang="zh-CN" dirty="0">
              <a:solidFill>
                <a:schemeClr val="bg1"/>
              </a:solidFill>
              <a:latin typeface="微软雅黑" panose="020B0503020204020204" pitchFamily="34" charset="-122"/>
            </a:endParaRPr>
          </a:p>
        </p:txBody>
      </p:sp>
      <p:sp>
        <p:nvSpPr>
          <p:cNvPr id="16405" name="TextBox 91"/>
          <p:cNvSpPr txBox="1"/>
          <p:nvPr/>
        </p:nvSpPr>
        <p:spPr>
          <a:xfrm>
            <a:off x="10264458" y="2676208"/>
            <a:ext cx="944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dirty="0">
                <a:solidFill>
                  <a:schemeClr val="bg1"/>
                </a:solidFill>
                <a:latin typeface="微软雅黑" panose="020B0503020204020204" pitchFamily="34" charset="-122"/>
              </a:rPr>
              <a:t>后处理</a:t>
            </a:r>
            <a:endParaRPr lang="zh-CN" dirty="0">
              <a:solidFill>
                <a:schemeClr val="bg1"/>
              </a:solidFill>
              <a:latin typeface="微软雅黑" panose="020B0503020204020204" pitchFamily="34" charset="-122"/>
            </a:endParaRPr>
          </a:p>
        </p:txBody>
      </p:sp>
      <p:grpSp>
        <p:nvGrpSpPr>
          <p:cNvPr id="16406" name="Group 22"/>
          <p:cNvGrpSpPr/>
          <p:nvPr/>
        </p:nvGrpSpPr>
        <p:grpSpPr>
          <a:xfrm>
            <a:off x="4985703" y="712788"/>
            <a:ext cx="1985962" cy="576262"/>
            <a:chOff x="0" y="0"/>
            <a:chExt cx="1985441" cy="576064"/>
          </a:xfrm>
        </p:grpSpPr>
        <p:sp>
          <p:nvSpPr>
            <p:cNvPr id="15387" name="圆角矩形 93"/>
            <p:cNvSpPr/>
            <p:nvPr/>
          </p:nvSpPr>
          <p:spPr>
            <a:xfrm>
              <a:off x="0" y="0"/>
              <a:ext cx="1985441" cy="576064"/>
            </a:xfrm>
            <a:prstGeom prst="roundRect">
              <a:avLst>
                <a:gd name="adj" fmla="val 16667"/>
              </a:avLst>
            </a:prstGeom>
            <a:solidFill>
              <a:schemeClr val="tx1"/>
            </a:solidFill>
            <a:ln w="9525">
              <a:noFill/>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5388" name="TextBox 94"/>
            <p:cNvSpPr txBox="1"/>
            <p:nvPr/>
          </p:nvSpPr>
          <p:spPr>
            <a:xfrm>
              <a:off x="434828" y="88512"/>
              <a:ext cx="1285538" cy="3986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dirty="0">
                  <a:solidFill>
                    <a:srgbClr val="F8F8F8"/>
                  </a:solidFill>
                  <a:latin typeface="微软雅黑" panose="020B0503020204020204" pitchFamily="34" charset="-122"/>
                </a:rPr>
                <a:t>N X </a:t>
              </a:r>
              <a:r>
                <a:rPr lang="zh-CN" altLang="en-US" dirty="0">
                  <a:solidFill>
                    <a:srgbClr val="F8F8F8"/>
                  </a:solidFill>
                  <a:latin typeface="微软雅黑" panose="020B0503020204020204" pitchFamily="34" charset="-122"/>
                </a:rPr>
                <a:t>简 介</a:t>
              </a:r>
              <a:endParaRPr lang="zh-CN" altLang="en-US" dirty="0">
                <a:solidFill>
                  <a:srgbClr val="F8F8F8"/>
                </a:solidFill>
                <a:latin typeface="微软雅黑" panose="020B0503020204020204" pitchFamily="34" charset="-122"/>
              </a:endParaRPr>
            </a:p>
          </p:txBody>
        </p:sp>
      </p:grpSp>
      <p:grpSp>
        <p:nvGrpSpPr>
          <p:cNvPr id="16409" name="Group 25"/>
          <p:cNvGrpSpPr/>
          <p:nvPr/>
        </p:nvGrpSpPr>
        <p:grpSpPr>
          <a:xfrm>
            <a:off x="139065" y="4100195"/>
            <a:ext cx="2706370" cy="2312035"/>
            <a:chOff x="0" y="103868"/>
            <a:chExt cx="1941183" cy="2238011"/>
          </a:xfrm>
        </p:grpSpPr>
        <p:sp>
          <p:nvSpPr>
            <p:cNvPr id="15385" name="Freeform 6"/>
            <p:cNvSpPr/>
            <p:nvPr/>
          </p:nvSpPr>
          <p:spPr>
            <a:xfrm>
              <a:off x="0" y="103868"/>
              <a:ext cx="1940776" cy="2238011"/>
            </a:xfrm>
            <a:custGeom>
              <a:avLst/>
              <a:gdLst/>
              <a:ahLst/>
              <a:cxnLst>
                <a:cxn ang="0">
                  <a:pos x="76822" y="0"/>
                </a:cxn>
                <a:cxn ang="0">
                  <a:pos x="2231403" y="0"/>
                </a:cxn>
                <a:cxn ang="0">
                  <a:pos x="2308225" y="63766"/>
                </a:cxn>
                <a:cxn ang="0">
                  <a:pos x="2308225" y="1247831"/>
                </a:cxn>
                <a:cxn ang="0">
                  <a:pos x="2231403" y="1311597"/>
                </a:cxn>
                <a:cxn ang="0">
                  <a:pos x="76822" y="1311597"/>
                </a:cxn>
                <a:cxn ang="0">
                  <a:pos x="0" y="1247831"/>
                </a:cxn>
                <a:cxn ang="0">
                  <a:pos x="0" y="63766"/>
                </a:cxn>
                <a:cxn ang="0">
                  <a:pos x="76822" y="0"/>
                </a:cxn>
              </a:cxnLst>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rgbClr val="CCCCCC">
                <a:alpha val="100000"/>
              </a:srgbClr>
            </a:solidFill>
            <a:ln w="9525">
              <a:noFill/>
            </a:ln>
          </p:spPr>
          <p:txBody>
            <a:bodyPr/>
            <a:p>
              <a:endParaRPr lang="zh-CN" altLang="en-US"/>
            </a:p>
          </p:txBody>
        </p:sp>
        <p:sp>
          <p:nvSpPr>
            <p:cNvPr id="15386" name="Rectangle 11"/>
            <p:cNvSpPr/>
            <p:nvPr/>
          </p:nvSpPr>
          <p:spPr>
            <a:xfrm>
              <a:off x="141402" y="103868"/>
              <a:ext cx="1799781" cy="2068362"/>
            </a:xfrm>
            <a:prstGeom prst="rect">
              <a:avLst/>
            </a:prstGeom>
            <a:noFill/>
            <a:ln w="9525">
              <a:noFill/>
            </a:ln>
          </p:spPr>
          <p:txBody>
            <a:bodyPr wrap="square" lIns="72574" tIns="36287" rIns="72574" bIns="36287">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nSpc>
                  <a:spcPct val="120000"/>
                </a:lnSpc>
                <a:spcBef>
                  <a:spcPct val="0"/>
                </a:spcBef>
                <a:buFont typeface="Arial" panose="020B0604020202020204" pitchFamily="34" charset="0"/>
                <a:buNone/>
              </a:pPr>
              <a:r>
                <a:rPr lang="zh-CN" altLang="en-US" sz="1600" dirty="0">
                  <a:solidFill>
                    <a:schemeClr val="bg1"/>
                  </a:solidFill>
                  <a:latin typeface="Times New Roman" panose="02020603050405020304" charset="0"/>
                  <a:ea typeface="宋体" panose="02010600030101010101" pitchFamily="2" charset="-122"/>
                  <a:cs typeface="Times New Roman" panose="02020603050405020304" charset="0"/>
                  <a:sym typeface="微软雅黑" panose="020B0503020204020204" pitchFamily="34" charset="-122"/>
                </a:rPr>
                <a:t>可以更加快速地增加或重定义约束，在任何时间、任何位置增加3D驱动尺寸和3D约束，而且尺寸能被锁住，动态或者基于方程修改，通过简单的拖拉就能重新定义3D驱动尺寸。</a:t>
              </a:r>
              <a:endParaRPr lang="zh-CN" altLang="en-US" sz="1600" dirty="0">
                <a:solidFill>
                  <a:schemeClr val="bg1"/>
                </a:solidFill>
                <a:latin typeface="Times New Roman" panose="02020603050405020304" charset="0"/>
                <a:ea typeface="宋体" panose="02010600030101010101" pitchFamily="2" charset="-122"/>
                <a:cs typeface="Times New Roman" panose="02020603050405020304" charset="0"/>
                <a:sym typeface="微软雅黑" panose="020B0503020204020204" pitchFamily="34" charset="-122"/>
              </a:endParaRPr>
            </a:p>
          </p:txBody>
        </p:sp>
      </p:grpSp>
      <p:grpSp>
        <p:nvGrpSpPr>
          <p:cNvPr id="16412" name="Group 28"/>
          <p:cNvGrpSpPr/>
          <p:nvPr/>
        </p:nvGrpSpPr>
        <p:grpSpPr>
          <a:xfrm>
            <a:off x="2907665" y="4100195"/>
            <a:ext cx="2951480" cy="2277110"/>
            <a:chOff x="0" y="21569"/>
            <a:chExt cx="2431382" cy="2109465"/>
          </a:xfrm>
        </p:grpSpPr>
        <p:sp>
          <p:nvSpPr>
            <p:cNvPr id="15383" name="Freeform 6"/>
            <p:cNvSpPr/>
            <p:nvPr/>
          </p:nvSpPr>
          <p:spPr>
            <a:xfrm>
              <a:off x="0" y="21569"/>
              <a:ext cx="2431382" cy="2109465"/>
            </a:xfrm>
            <a:custGeom>
              <a:avLst/>
              <a:gdLst/>
              <a:ahLst/>
              <a:cxnLst>
                <a:cxn ang="0">
                  <a:pos x="76822" y="0"/>
                </a:cxn>
                <a:cxn ang="0">
                  <a:pos x="2231403" y="0"/>
                </a:cxn>
                <a:cxn ang="0">
                  <a:pos x="2308225" y="63766"/>
                </a:cxn>
                <a:cxn ang="0">
                  <a:pos x="2308225" y="1247831"/>
                </a:cxn>
                <a:cxn ang="0">
                  <a:pos x="2231403" y="1311597"/>
                </a:cxn>
                <a:cxn ang="0">
                  <a:pos x="76822" y="1311597"/>
                </a:cxn>
                <a:cxn ang="0">
                  <a:pos x="0" y="1247831"/>
                </a:cxn>
                <a:cxn ang="0">
                  <a:pos x="0" y="63766"/>
                </a:cxn>
                <a:cxn ang="0">
                  <a:pos x="76822" y="0"/>
                </a:cxn>
              </a:cxnLst>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rgbClr val="CCCCCC">
                <a:alpha val="100000"/>
              </a:srgbClr>
            </a:solidFill>
            <a:ln w="9525">
              <a:noFill/>
            </a:ln>
          </p:spPr>
          <p:txBody>
            <a:bodyPr/>
            <a:p>
              <a:endParaRPr lang="zh-CN" altLang="en-US"/>
            </a:p>
          </p:txBody>
        </p:sp>
        <p:sp>
          <p:nvSpPr>
            <p:cNvPr id="15384" name="Rectangle 11"/>
            <p:cNvSpPr/>
            <p:nvPr/>
          </p:nvSpPr>
          <p:spPr>
            <a:xfrm>
              <a:off x="59111" y="54557"/>
              <a:ext cx="2372271" cy="1979462"/>
            </a:xfrm>
            <a:prstGeom prst="rect">
              <a:avLst/>
            </a:prstGeom>
            <a:noFill/>
            <a:ln w="9525">
              <a:noFill/>
            </a:ln>
          </p:spPr>
          <p:txBody>
            <a:bodyPr wrap="square" lIns="72574" tIns="36287" rIns="72574" bIns="36287">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nSpc>
                  <a:spcPct val="120000"/>
                </a:lnSpc>
                <a:spcBef>
                  <a:spcPct val="0"/>
                </a:spcBef>
                <a:buFont typeface="Arial" panose="020B0604020202020204" pitchFamily="34" charset="0"/>
                <a:buNone/>
              </a:pPr>
              <a:r>
                <a:rPr lang="zh-CN" altLang="en-US" sz="1600" dirty="0">
                  <a:solidFill>
                    <a:schemeClr val="bg1"/>
                  </a:solidFill>
                  <a:latin typeface="Times New Roman" panose="02020603050405020304" charset="0"/>
                  <a:ea typeface="宋体" panose="02010600030101010101" pitchFamily="2" charset="-122"/>
                  <a:cs typeface="Times New Roman" panose="02020603050405020304" charset="0"/>
                  <a:sym typeface="微软雅黑" panose="020B0503020204020204" pitchFamily="34" charset="-122"/>
                </a:rPr>
                <a:t>出图功能较强，不仅可以实现三维实体模型生成二维工程图；还能按照ISO标准和国标标注尺寸、形位公差等。并且可以对实体进行各种剖视图，在绘制工程图的过程中也增强了实用性。</a:t>
              </a:r>
              <a:endParaRPr lang="zh-CN" altLang="en-US" sz="1600" dirty="0">
                <a:solidFill>
                  <a:schemeClr val="bg1"/>
                </a:solidFill>
                <a:latin typeface="Times New Roman" panose="02020603050405020304" charset="0"/>
                <a:ea typeface="宋体" panose="02010600030101010101" pitchFamily="2" charset="-122"/>
                <a:cs typeface="Times New Roman" panose="02020603050405020304" charset="0"/>
                <a:sym typeface="微软雅黑" panose="020B0503020204020204" pitchFamily="34" charset="-122"/>
              </a:endParaRPr>
            </a:p>
          </p:txBody>
        </p:sp>
      </p:grpSp>
      <p:grpSp>
        <p:nvGrpSpPr>
          <p:cNvPr id="16415" name="Group 31"/>
          <p:cNvGrpSpPr/>
          <p:nvPr/>
        </p:nvGrpSpPr>
        <p:grpSpPr>
          <a:xfrm>
            <a:off x="5920105" y="4100831"/>
            <a:ext cx="3376295" cy="2276476"/>
            <a:chOff x="0" y="-8974"/>
            <a:chExt cx="2539628" cy="1237937"/>
          </a:xfrm>
        </p:grpSpPr>
        <p:sp>
          <p:nvSpPr>
            <p:cNvPr id="15381" name="Freeform 6"/>
            <p:cNvSpPr/>
            <p:nvPr/>
          </p:nvSpPr>
          <p:spPr>
            <a:xfrm>
              <a:off x="0" y="-8974"/>
              <a:ext cx="2487565" cy="1237937"/>
            </a:xfrm>
            <a:custGeom>
              <a:avLst/>
              <a:gdLst/>
              <a:ahLst/>
              <a:cxnLst>
                <a:cxn ang="0">
                  <a:pos x="76822" y="0"/>
                </a:cxn>
                <a:cxn ang="0">
                  <a:pos x="2231403" y="0"/>
                </a:cxn>
                <a:cxn ang="0">
                  <a:pos x="2308225" y="63766"/>
                </a:cxn>
                <a:cxn ang="0">
                  <a:pos x="2308225" y="1247831"/>
                </a:cxn>
                <a:cxn ang="0">
                  <a:pos x="2231403" y="1311597"/>
                </a:cxn>
                <a:cxn ang="0">
                  <a:pos x="76822" y="1311597"/>
                </a:cxn>
                <a:cxn ang="0">
                  <a:pos x="0" y="1247831"/>
                </a:cxn>
                <a:cxn ang="0">
                  <a:pos x="0" y="63766"/>
                </a:cxn>
                <a:cxn ang="0">
                  <a:pos x="76822" y="0"/>
                </a:cxn>
              </a:cxnLst>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rgbClr val="CCCCCC">
                <a:alpha val="100000"/>
              </a:srgbClr>
            </a:solidFill>
            <a:ln w="9525">
              <a:noFill/>
            </a:ln>
          </p:spPr>
          <p:txBody>
            <a:bodyPr/>
            <a:p>
              <a:endParaRPr lang="zh-CN" altLang="en-US"/>
            </a:p>
          </p:txBody>
        </p:sp>
        <p:sp>
          <p:nvSpPr>
            <p:cNvPr id="15382" name="Rectangle 11"/>
            <p:cNvSpPr/>
            <p:nvPr/>
          </p:nvSpPr>
          <p:spPr>
            <a:xfrm>
              <a:off x="0" y="10018"/>
              <a:ext cx="2539628" cy="1161968"/>
            </a:xfrm>
            <a:prstGeom prst="rect">
              <a:avLst/>
            </a:prstGeom>
            <a:noFill/>
            <a:ln w="9525">
              <a:noFill/>
            </a:ln>
          </p:spPr>
          <p:txBody>
            <a:bodyPr wrap="square" lIns="72574" tIns="36287" rIns="72574" bIns="36287">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nSpc>
                  <a:spcPct val="120000"/>
                </a:lnSpc>
                <a:spcBef>
                  <a:spcPct val="0"/>
                </a:spcBef>
                <a:buFont typeface="Arial" panose="020B0604020202020204" pitchFamily="34" charset="0"/>
                <a:buNone/>
              </a:pPr>
              <a:r>
                <a:rPr lang="zh-CN" altLang="en-US" sz="1600" dirty="0">
                  <a:solidFill>
                    <a:schemeClr val="bg1"/>
                  </a:solidFill>
                  <a:latin typeface="Times New Roman" panose="02020603050405020304" charset="0"/>
                  <a:ea typeface="宋体" panose="02010600030101010101" pitchFamily="2" charset="-122"/>
                  <a:sym typeface="微软雅黑" panose="020B0503020204020204" pitchFamily="34" charset="-122"/>
                </a:rPr>
                <a:t>系统为我们提供了多种加工类型，包含了多种复杂零件的加工工艺，我们还可以根据零件的构造、加工零件外形和加工的精度来选择合理的加工类型。加工类型也包含了很多个模板，我们在使用的时候就可以更快地建立加工操作的模型。</a:t>
              </a:r>
              <a:endParaRPr lang="zh-CN" altLang="en-US" sz="1600" dirty="0">
                <a:solidFill>
                  <a:schemeClr val="bg1"/>
                </a:solidFill>
                <a:latin typeface="Times New Roman" panose="02020603050405020304" charset="0"/>
                <a:ea typeface="宋体" panose="02010600030101010101" pitchFamily="2" charset="-122"/>
                <a:sym typeface="微软雅黑" panose="020B0503020204020204" pitchFamily="34" charset="-122"/>
              </a:endParaRPr>
            </a:p>
          </p:txBody>
        </p:sp>
      </p:grpSp>
      <p:grpSp>
        <p:nvGrpSpPr>
          <p:cNvPr id="16418" name="Group 34"/>
          <p:cNvGrpSpPr/>
          <p:nvPr/>
        </p:nvGrpSpPr>
        <p:grpSpPr>
          <a:xfrm>
            <a:off x="9295765" y="4039235"/>
            <a:ext cx="2901315" cy="2432050"/>
            <a:chOff x="-430530" y="87545"/>
            <a:chExt cx="2738755" cy="2429705"/>
          </a:xfrm>
        </p:grpSpPr>
        <p:sp>
          <p:nvSpPr>
            <p:cNvPr id="15379" name="Freeform 6"/>
            <p:cNvSpPr/>
            <p:nvPr/>
          </p:nvSpPr>
          <p:spPr>
            <a:xfrm>
              <a:off x="-430530" y="87545"/>
              <a:ext cx="2738755" cy="2429705"/>
            </a:xfrm>
            <a:custGeom>
              <a:avLst/>
              <a:gdLst/>
              <a:ahLst/>
              <a:cxnLst>
                <a:cxn ang="0">
                  <a:pos x="76822" y="0"/>
                </a:cxn>
                <a:cxn ang="0">
                  <a:pos x="2231403" y="0"/>
                </a:cxn>
                <a:cxn ang="0">
                  <a:pos x="2308225" y="63766"/>
                </a:cxn>
                <a:cxn ang="0">
                  <a:pos x="2308225" y="1247831"/>
                </a:cxn>
                <a:cxn ang="0">
                  <a:pos x="2231403" y="1311597"/>
                </a:cxn>
                <a:cxn ang="0">
                  <a:pos x="76822" y="1311597"/>
                </a:cxn>
                <a:cxn ang="0">
                  <a:pos x="0" y="1247831"/>
                </a:cxn>
                <a:cxn ang="0">
                  <a:pos x="0" y="63766"/>
                </a:cxn>
                <a:cxn ang="0">
                  <a:pos x="76822" y="0"/>
                </a:cxn>
              </a:cxnLst>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rgbClr val="CCCCCC">
                <a:alpha val="100000"/>
              </a:srgbClr>
            </a:solidFill>
            <a:ln w="9525">
              <a:noFill/>
            </a:ln>
          </p:spPr>
          <p:txBody>
            <a:bodyPr/>
            <a:p>
              <a:endParaRPr lang="zh-CN" altLang="en-US"/>
            </a:p>
          </p:txBody>
        </p:sp>
        <p:sp>
          <p:nvSpPr>
            <p:cNvPr id="15380" name="Rectangle 11"/>
            <p:cNvSpPr/>
            <p:nvPr/>
          </p:nvSpPr>
          <p:spPr>
            <a:xfrm>
              <a:off x="-430530" y="87545"/>
              <a:ext cx="2738120" cy="2429705"/>
            </a:xfrm>
            <a:prstGeom prst="rect">
              <a:avLst/>
            </a:prstGeom>
            <a:noFill/>
            <a:ln w="9525">
              <a:noFill/>
            </a:ln>
          </p:spPr>
          <p:txBody>
            <a:bodyPr wrap="square" lIns="72574" tIns="36287" rIns="72574" bIns="36287">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nSpc>
                  <a:spcPct val="120000"/>
                </a:lnSpc>
                <a:spcBef>
                  <a:spcPct val="0"/>
                </a:spcBef>
                <a:buFont typeface="Arial" panose="020B0604020202020204" pitchFamily="34" charset="0"/>
                <a:buNone/>
              </a:pPr>
              <a:r>
                <a:rPr lang="zh-CN" altLang="en-US" sz="1600" dirty="0">
                  <a:solidFill>
                    <a:schemeClr val="bg1"/>
                  </a:solidFill>
                  <a:latin typeface="Times New Roman" panose="02020603050405020304" charset="0"/>
                  <a:ea typeface="宋体" panose="02010600030101010101" pitchFamily="2" charset="-122"/>
                  <a:cs typeface="Times New Roman" panose="02020603050405020304" charset="0"/>
                  <a:sym typeface="微软雅黑" panose="020B0503020204020204" pitchFamily="34" charset="-122"/>
                </a:rPr>
                <a:t>快速对指定的机床生成能识别的NC程序，还能对刀具路径直接进行后处理，为了缩减文件大小和对刀具的管理支持自定义后处理命令。我们以高速切削为参数设定环境，就是为了能确保刀具路径的安全和稳定性，还有良好的加工品质。</a:t>
              </a:r>
              <a:endParaRPr lang="zh-CN" altLang="en-US" sz="1600" dirty="0">
                <a:solidFill>
                  <a:schemeClr val="bg1"/>
                </a:solidFill>
                <a:latin typeface="Times New Roman" panose="02020603050405020304" charset="0"/>
                <a:ea typeface="宋体" panose="02010600030101010101" pitchFamily="2" charset="-122"/>
                <a:cs typeface="Times New Roman" panose="02020603050405020304" charset="0"/>
                <a:sym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1+#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16388"/>
                                        </p:tgtEl>
                                        <p:attrNameLst>
                                          <p:attrName>style.visibility</p:attrName>
                                        </p:attrNameLst>
                                      </p:cBhvr>
                                      <p:to>
                                        <p:strVal val="visible"/>
                                      </p:to>
                                    </p:set>
                                    <p:animEffect transition="in" filter="wipe(right)">
                                      <p:cBhvr>
                                        <p:cTn id="11" dur="500"/>
                                        <p:tgtEl>
                                          <p:spTgt spid="16388"/>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386"/>
                                        </p:tgtEl>
                                        <p:attrNameLst>
                                          <p:attrName>style.visibility</p:attrName>
                                        </p:attrNameLst>
                                      </p:cBhvr>
                                      <p:to>
                                        <p:strVal val="visible"/>
                                      </p:to>
                                    </p:set>
                                    <p:anim calcmode="lin" valueType="num">
                                      <p:cBhvr>
                                        <p:cTn id="15"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16386"/>
                                        </p:tgtEl>
                                        <p:attrNameLst>
                                          <p:attrName>ppt_y</p:attrName>
                                        </p:attrNameLst>
                                      </p:cBhvr>
                                      <p:tavLst>
                                        <p:tav tm="0">
                                          <p:val>
                                            <p:strVal val="#ppt_y"/>
                                          </p:val>
                                        </p:tav>
                                        <p:tav tm="100000">
                                          <p:val>
                                            <p:strVal val="#ppt_y"/>
                                          </p:val>
                                        </p:tav>
                                      </p:tavLst>
                                    </p:anim>
                                    <p:anim calcmode="lin" valueType="num">
                                      <p:cBhvr>
                                        <p:cTn id="17"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16386"/>
                                        </p:tgtEl>
                                      </p:cBhvr>
                                    </p:animEffect>
                                  </p:childTnLst>
                                </p:cTn>
                              </p:par>
                            </p:childTnLst>
                          </p:cTn>
                        </p:par>
                        <p:par>
                          <p:cTn id="20" fill="hold">
                            <p:stCondLst>
                              <p:cond delay="1200"/>
                            </p:stCondLst>
                            <p:childTnLst>
                              <p:par>
                                <p:cTn id="21" presetID="42" presetClass="entr" presetSubtype="0" fill="hold" nodeType="afterEffect">
                                  <p:stCondLst>
                                    <p:cond delay="0"/>
                                  </p:stCondLst>
                                  <p:childTnLst>
                                    <p:set>
                                      <p:cBhvr>
                                        <p:cTn id="22" dur="1" fill="hold">
                                          <p:stCondLst>
                                            <p:cond delay="0"/>
                                          </p:stCondLst>
                                        </p:cTn>
                                        <p:tgtEl>
                                          <p:spTgt spid="16406"/>
                                        </p:tgtEl>
                                        <p:attrNameLst>
                                          <p:attrName>style.visibility</p:attrName>
                                        </p:attrNameLst>
                                      </p:cBhvr>
                                      <p:to>
                                        <p:strVal val="visible"/>
                                      </p:to>
                                    </p:set>
                                    <p:animEffect transition="in" filter="fade">
                                      <p:cBhvr>
                                        <p:cTn id="23" dur="1000"/>
                                        <p:tgtEl>
                                          <p:spTgt spid="16406"/>
                                        </p:tgtEl>
                                      </p:cBhvr>
                                    </p:animEffect>
                                    <p:anim calcmode="lin" valueType="num">
                                      <p:cBhvr>
                                        <p:cTn id="24" dur="1000" fill="hold"/>
                                        <p:tgtEl>
                                          <p:spTgt spid="16406"/>
                                        </p:tgtEl>
                                        <p:attrNameLst>
                                          <p:attrName>ppt_x</p:attrName>
                                        </p:attrNameLst>
                                      </p:cBhvr>
                                      <p:tavLst>
                                        <p:tav tm="0">
                                          <p:val>
                                            <p:strVal val="#ppt_x"/>
                                          </p:val>
                                        </p:tav>
                                        <p:tav tm="100000">
                                          <p:val>
                                            <p:strVal val="#ppt_x"/>
                                          </p:val>
                                        </p:tav>
                                      </p:tavLst>
                                    </p:anim>
                                    <p:anim calcmode="lin" valueType="num">
                                      <p:cBhvr>
                                        <p:cTn id="25" dur="1000" fill="hold"/>
                                        <p:tgtEl>
                                          <p:spTgt spid="16406"/>
                                        </p:tgtEl>
                                        <p:attrNameLst>
                                          <p:attrName>ppt_y</p:attrName>
                                        </p:attrNameLst>
                                      </p:cBhvr>
                                      <p:tavLst>
                                        <p:tav tm="0">
                                          <p:val>
                                            <p:strVal val="#ppt_y+.1"/>
                                          </p:val>
                                        </p:tav>
                                        <p:tav tm="100000">
                                          <p:val>
                                            <p:strVal val="#ppt_y"/>
                                          </p:val>
                                        </p:tav>
                                      </p:tavLst>
                                    </p:anim>
                                  </p:childTnLst>
                                </p:cTn>
                              </p:par>
                            </p:childTnLst>
                          </p:cTn>
                        </p:par>
                        <p:par>
                          <p:cTn id="26" fill="hold">
                            <p:stCondLst>
                              <p:cond delay="2200"/>
                            </p:stCondLst>
                            <p:childTnLst>
                              <p:par>
                                <p:cTn id="27" presetID="16" presetClass="entr" presetSubtype="37" fill="hold" nodeType="afterEffect">
                                  <p:stCondLst>
                                    <p:cond delay="0"/>
                                  </p:stCondLst>
                                  <p:childTnLst>
                                    <p:set>
                                      <p:cBhvr>
                                        <p:cTn id="28" dur="1" fill="hold">
                                          <p:stCondLst>
                                            <p:cond delay="0"/>
                                          </p:stCondLst>
                                        </p:cTn>
                                        <p:tgtEl>
                                          <p:spTgt spid="16389"/>
                                        </p:tgtEl>
                                        <p:attrNameLst>
                                          <p:attrName>style.visibility</p:attrName>
                                        </p:attrNameLst>
                                      </p:cBhvr>
                                      <p:to>
                                        <p:strVal val="visible"/>
                                      </p:to>
                                    </p:set>
                                    <p:animEffect transition="in" filter="barn(outVertical)">
                                      <p:cBhvr>
                                        <p:cTn id="29" dur="500"/>
                                        <p:tgtEl>
                                          <p:spTgt spid="16389"/>
                                        </p:tgtEl>
                                      </p:cBhvr>
                                    </p:animEffect>
                                  </p:childTnLst>
                                </p:cTn>
                              </p:par>
                            </p:childTnLst>
                          </p:cTn>
                        </p:par>
                        <p:par>
                          <p:cTn id="30" fill="hold">
                            <p:stCondLst>
                              <p:cond delay="2700"/>
                            </p:stCondLst>
                            <p:childTnLst>
                              <p:par>
                                <p:cTn id="31" presetID="10" presetClass="entr" presetSubtype="0" fill="hold" nodeType="afterEffect">
                                  <p:stCondLst>
                                    <p:cond delay="0"/>
                                  </p:stCondLst>
                                  <p:childTnLst>
                                    <p:set>
                                      <p:cBhvr>
                                        <p:cTn id="32" dur="1" fill="hold">
                                          <p:stCondLst>
                                            <p:cond delay="0"/>
                                          </p:stCondLst>
                                        </p:cTn>
                                        <p:tgtEl>
                                          <p:spTgt spid="16390"/>
                                        </p:tgtEl>
                                        <p:attrNameLst>
                                          <p:attrName>style.visibility</p:attrName>
                                        </p:attrNameLst>
                                      </p:cBhvr>
                                      <p:to>
                                        <p:strVal val="visible"/>
                                      </p:to>
                                    </p:set>
                                    <p:anim calcmode="lin" valueType="num">
                                      <p:cBhvr>
                                        <p:cTn id="33" dur="500" fill="hold"/>
                                        <p:tgtEl>
                                          <p:spTgt spid="16390"/>
                                        </p:tgtEl>
                                        <p:attrNameLst>
                                          <p:attrName>ppt_w</p:attrName>
                                        </p:attrNameLst>
                                      </p:cBhvr>
                                      <p:tavLst>
                                        <p:tav tm="0">
                                          <p:val>
                                            <p:fltVal val="0.000000"/>
                                          </p:val>
                                        </p:tav>
                                        <p:tav tm="100000">
                                          <p:val>
                                            <p:strVal val="#ppt_w"/>
                                          </p:val>
                                        </p:tav>
                                      </p:tavLst>
                                    </p:anim>
                                    <p:anim calcmode="lin" valueType="num">
                                      <p:cBhvr>
                                        <p:cTn id="34" dur="500" fill="hold"/>
                                        <p:tgtEl>
                                          <p:spTgt spid="16390"/>
                                        </p:tgtEl>
                                        <p:attrNameLst>
                                          <p:attrName>ppt_h</p:attrName>
                                        </p:attrNameLst>
                                      </p:cBhvr>
                                      <p:tavLst>
                                        <p:tav tm="0">
                                          <p:val>
                                            <p:fltVal val="0.000000"/>
                                          </p:val>
                                        </p:tav>
                                        <p:tav tm="100000">
                                          <p:val>
                                            <p:strVal val="#ppt_h"/>
                                          </p:val>
                                        </p:tav>
                                      </p:tavLst>
                                    </p:anim>
                                    <p:animEffect transition="in" filter="fade">
                                      <p:cBhvr>
                                        <p:cTn id="35" dur="500"/>
                                        <p:tgtEl>
                                          <p:spTgt spid="16390"/>
                                        </p:tgtEl>
                                      </p:cBhvr>
                                    </p:animEffect>
                                  </p:childTnLst>
                                </p:cTn>
                              </p:par>
                              <p:par>
                                <p:cTn id="36" presetID="10" presetClass="entr" presetSubtype="0" fill="hold" nodeType="withEffect">
                                  <p:stCondLst>
                                    <p:cond delay="200"/>
                                  </p:stCondLst>
                                  <p:childTnLst>
                                    <p:set>
                                      <p:cBhvr>
                                        <p:cTn id="37" dur="1" fill="hold">
                                          <p:stCondLst>
                                            <p:cond delay="0"/>
                                          </p:stCondLst>
                                        </p:cTn>
                                        <p:tgtEl>
                                          <p:spTgt spid="16393"/>
                                        </p:tgtEl>
                                        <p:attrNameLst>
                                          <p:attrName>style.visibility</p:attrName>
                                        </p:attrNameLst>
                                      </p:cBhvr>
                                      <p:to>
                                        <p:strVal val="visible"/>
                                      </p:to>
                                    </p:set>
                                    <p:anim calcmode="lin" valueType="num">
                                      <p:cBhvr>
                                        <p:cTn id="38" dur="500" fill="hold"/>
                                        <p:tgtEl>
                                          <p:spTgt spid="16393"/>
                                        </p:tgtEl>
                                        <p:attrNameLst>
                                          <p:attrName>ppt_w</p:attrName>
                                        </p:attrNameLst>
                                      </p:cBhvr>
                                      <p:tavLst>
                                        <p:tav tm="0">
                                          <p:val>
                                            <p:fltVal val="0.000000"/>
                                          </p:val>
                                        </p:tav>
                                        <p:tav tm="100000">
                                          <p:val>
                                            <p:strVal val="#ppt_w"/>
                                          </p:val>
                                        </p:tav>
                                      </p:tavLst>
                                    </p:anim>
                                    <p:anim calcmode="lin" valueType="num">
                                      <p:cBhvr>
                                        <p:cTn id="39" dur="500" fill="hold"/>
                                        <p:tgtEl>
                                          <p:spTgt spid="16393"/>
                                        </p:tgtEl>
                                        <p:attrNameLst>
                                          <p:attrName>ppt_h</p:attrName>
                                        </p:attrNameLst>
                                      </p:cBhvr>
                                      <p:tavLst>
                                        <p:tav tm="0">
                                          <p:val>
                                            <p:fltVal val="0.000000"/>
                                          </p:val>
                                        </p:tav>
                                        <p:tav tm="100000">
                                          <p:val>
                                            <p:strVal val="#ppt_h"/>
                                          </p:val>
                                        </p:tav>
                                      </p:tavLst>
                                    </p:anim>
                                    <p:animEffect transition="in" filter="fade">
                                      <p:cBhvr>
                                        <p:cTn id="40" dur="500"/>
                                        <p:tgtEl>
                                          <p:spTgt spid="16393"/>
                                        </p:tgtEl>
                                      </p:cBhvr>
                                    </p:animEffect>
                                  </p:childTnLst>
                                </p:cTn>
                              </p:par>
                              <p:par>
                                <p:cTn id="41" presetID="10" presetClass="entr" presetSubtype="0" fill="hold" nodeType="withEffect">
                                  <p:stCondLst>
                                    <p:cond delay="400"/>
                                  </p:stCondLst>
                                  <p:childTnLst>
                                    <p:set>
                                      <p:cBhvr>
                                        <p:cTn id="42" dur="1" fill="hold">
                                          <p:stCondLst>
                                            <p:cond delay="0"/>
                                          </p:stCondLst>
                                        </p:cTn>
                                        <p:tgtEl>
                                          <p:spTgt spid="16396"/>
                                        </p:tgtEl>
                                        <p:attrNameLst>
                                          <p:attrName>style.visibility</p:attrName>
                                        </p:attrNameLst>
                                      </p:cBhvr>
                                      <p:to>
                                        <p:strVal val="visible"/>
                                      </p:to>
                                    </p:set>
                                    <p:anim calcmode="lin" valueType="num">
                                      <p:cBhvr>
                                        <p:cTn id="43" dur="500" fill="hold"/>
                                        <p:tgtEl>
                                          <p:spTgt spid="16396"/>
                                        </p:tgtEl>
                                        <p:attrNameLst>
                                          <p:attrName>ppt_w</p:attrName>
                                        </p:attrNameLst>
                                      </p:cBhvr>
                                      <p:tavLst>
                                        <p:tav tm="0">
                                          <p:val>
                                            <p:fltVal val="0.000000"/>
                                          </p:val>
                                        </p:tav>
                                        <p:tav tm="100000">
                                          <p:val>
                                            <p:strVal val="#ppt_w"/>
                                          </p:val>
                                        </p:tav>
                                      </p:tavLst>
                                    </p:anim>
                                    <p:anim calcmode="lin" valueType="num">
                                      <p:cBhvr>
                                        <p:cTn id="44" dur="500" fill="hold"/>
                                        <p:tgtEl>
                                          <p:spTgt spid="16396"/>
                                        </p:tgtEl>
                                        <p:attrNameLst>
                                          <p:attrName>ppt_h</p:attrName>
                                        </p:attrNameLst>
                                      </p:cBhvr>
                                      <p:tavLst>
                                        <p:tav tm="0">
                                          <p:val>
                                            <p:fltVal val="0.000000"/>
                                          </p:val>
                                        </p:tav>
                                        <p:tav tm="100000">
                                          <p:val>
                                            <p:strVal val="#ppt_h"/>
                                          </p:val>
                                        </p:tav>
                                      </p:tavLst>
                                    </p:anim>
                                    <p:animEffect transition="in" filter="fade">
                                      <p:cBhvr>
                                        <p:cTn id="45" dur="500"/>
                                        <p:tgtEl>
                                          <p:spTgt spid="16396"/>
                                        </p:tgtEl>
                                      </p:cBhvr>
                                    </p:animEffect>
                                  </p:childTnLst>
                                </p:cTn>
                              </p:par>
                              <p:par>
                                <p:cTn id="46" presetID="10" presetClass="entr" presetSubtype="0" fill="hold" nodeType="withEffect">
                                  <p:stCondLst>
                                    <p:cond delay="600"/>
                                  </p:stCondLst>
                                  <p:childTnLst>
                                    <p:set>
                                      <p:cBhvr>
                                        <p:cTn id="47" dur="1" fill="hold">
                                          <p:stCondLst>
                                            <p:cond delay="0"/>
                                          </p:stCondLst>
                                        </p:cTn>
                                        <p:tgtEl>
                                          <p:spTgt spid="16399"/>
                                        </p:tgtEl>
                                        <p:attrNameLst>
                                          <p:attrName>style.visibility</p:attrName>
                                        </p:attrNameLst>
                                      </p:cBhvr>
                                      <p:to>
                                        <p:strVal val="visible"/>
                                      </p:to>
                                    </p:set>
                                    <p:anim calcmode="lin" valueType="num">
                                      <p:cBhvr>
                                        <p:cTn id="48" dur="500" fill="hold"/>
                                        <p:tgtEl>
                                          <p:spTgt spid="16399"/>
                                        </p:tgtEl>
                                        <p:attrNameLst>
                                          <p:attrName>ppt_w</p:attrName>
                                        </p:attrNameLst>
                                      </p:cBhvr>
                                      <p:tavLst>
                                        <p:tav tm="0">
                                          <p:val>
                                            <p:fltVal val="0.000000"/>
                                          </p:val>
                                        </p:tav>
                                        <p:tav tm="100000">
                                          <p:val>
                                            <p:strVal val="#ppt_w"/>
                                          </p:val>
                                        </p:tav>
                                      </p:tavLst>
                                    </p:anim>
                                    <p:anim calcmode="lin" valueType="num">
                                      <p:cBhvr>
                                        <p:cTn id="49" dur="500" fill="hold"/>
                                        <p:tgtEl>
                                          <p:spTgt spid="16399"/>
                                        </p:tgtEl>
                                        <p:attrNameLst>
                                          <p:attrName>ppt_h</p:attrName>
                                        </p:attrNameLst>
                                      </p:cBhvr>
                                      <p:tavLst>
                                        <p:tav tm="0">
                                          <p:val>
                                            <p:fltVal val="0.000000"/>
                                          </p:val>
                                        </p:tav>
                                        <p:tav tm="100000">
                                          <p:val>
                                            <p:strVal val="#ppt_h"/>
                                          </p:val>
                                        </p:tav>
                                      </p:tavLst>
                                    </p:anim>
                                    <p:animEffect transition="in" filter="fade">
                                      <p:cBhvr>
                                        <p:cTn id="50" dur="500"/>
                                        <p:tgtEl>
                                          <p:spTgt spid="16399"/>
                                        </p:tgtEl>
                                      </p:cBhvr>
                                    </p:animEffect>
                                  </p:childTnLst>
                                </p:cTn>
                              </p:par>
                            </p:childTnLst>
                          </p:cTn>
                        </p:par>
                        <p:par>
                          <p:cTn id="51" fill="hold">
                            <p:stCondLst>
                              <p:cond delay="3200"/>
                            </p:stCondLst>
                            <p:childTnLst>
                              <p:par>
                                <p:cTn id="52" presetID="31" presetClass="entr" presetSubtype="0" fill="hold" grpId="0" nodeType="afterEffect">
                                  <p:stCondLst>
                                    <p:cond delay="0"/>
                                  </p:stCondLst>
                                  <p:childTnLst>
                                    <p:set>
                                      <p:cBhvr>
                                        <p:cTn id="53" dur="1" fill="hold">
                                          <p:stCondLst>
                                            <p:cond delay="0"/>
                                          </p:stCondLst>
                                        </p:cTn>
                                        <p:tgtEl>
                                          <p:spTgt spid="16402"/>
                                        </p:tgtEl>
                                        <p:attrNameLst>
                                          <p:attrName>style.visibility</p:attrName>
                                        </p:attrNameLst>
                                      </p:cBhvr>
                                      <p:to>
                                        <p:strVal val="visible"/>
                                      </p:to>
                                    </p:set>
                                    <p:anim calcmode="lin" valueType="num">
                                      <p:cBhvr>
                                        <p:cTn id="54" dur="300" fill="hold"/>
                                        <p:tgtEl>
                                          <p:spTgt spid="16402"/>
                                        </p:tgtEl>
                                        <p:attrNameLst>
                                          <p:attrName>ppt_w</p:attrName>
                                        </p:attrNameLst>
                                      </p:cBhvr>
                                      <p:tavLst>
                                        <p:tav tm="0">
                                          <p:val>
                                            <p:fltVal val="0.000000"/>
                                          </p:val>
                                        </p:tav>
                                        <p:tav tm="100000">
                                          <p:val>
                                            <p:strVal val="#ppt_w"/>
                                          </p:val>
                                        </p:tav>
                                      </p:tavLst>
                                    </p:anim>
                                    <p:anim calcmode="lin" valueType="num">
                                      <p:cBhvr>
                                        <p:cTn id="55" dur="300" fill="hold"/>
                                        <p:tgtEl>
                                          <p:spTgt spid="16402"/>
                                        </p:tgtEl>
                                        <p:attrNameLst>
                                          <p:attrName>ppt_h</p:attrName>
                                        </p:attrNameLst>
                                      </p:cBhvr>
                                      <p:tavLst>
                                        <p:tav tm="0">
                                          <p:val>
                                            <p:fltVal val="0.000000"/>
                                          </p:val>
                                        </p:tav>
                                        <p:tav tm="100000">
                                          <p:val>
                                            <p:strVal val="#ppt_h"/>
                                          </p:val>
                                        </p:tav>
                                      </p:tavLst>
                                    </p:anim>
                                    <p:anim calcmode="lin" valueType="num">
                                      <p:cBhvr>
                                        <p:cTn id="56" dur="300" fill="hold"/>
                                        <p:tgtEl>
                                          <p:spTgt spid="16402"/>
                                        </p:tgtEl>
                                        <p:attrNameLst>
                                          <p:attrName>style.rotation</p:attrName>
                                        </p:attrNameLst>
                                      </p:cBhvr>
                                      <p:tavLst>
                                        <p:tav tm="0">
                                          <p:val>
                                            <p:fltVal val="90.000000"/>
                                          </p:val>
                                        </p:tav>
                                        <p:tav tm="100000">
                                          <p:val>
                                            <p:fltVal val="0.000000"/>
                                          </p:val>
                                        </p:tav>
                                      </p:tavLst>
                                    </p:anim>
                                    <p:animEffect transition="in" filter="fade">
                                      <p:cBhvr>
                                        <p:cTn id="57" dur="300"/>
                                        <p:tgtEl>
                                          <p:spTgt spid="16402"/>
                                        </p:tgtEl>
                                      </p:cBhvr>
                                    </p:animEffect>
                                  </p:childTnLst>
                                </p:cTn>
                              </p:par>
                            </p:childTnLst>
                          </p:cTn>
                        </p:par>
                        <p:par>
                          <p:cTn id="58" fill="hold">
                            <p:stCondLst>
                              <p:cond delay="3700"/>
                            </p:stCondLst>
                            <p:childTnLst>
                              <p:par>
                                <p:cTn id="59" presetID="22" presetClass="entr" presetSubtype="1" fill="hold" nodeType="afterEffect">
                                  <p:stCondLst>
                                    <p:cond delay="0"/>
                                  </p:stCondLst>
                                  <p:childTnLst>
                                    <p:set>
                                      <p:cBhvr>
                                        <p:cTn id="60" dur="1" fill="hold">
                                          <p:stCondLst>
                                            <p:cond delay="0"/>
                                          </p:stCondLst>
                                        </p:cTn>
                                        <p:tgtEl>
                                          <p:spTgt spid="16409"/>
                                        </p:tgtEl>
                                        <p:attrNameLst>
                                          <p:attrName>style.visibility</p:attrName>
                                        </p:attrNameLst>
                                      </p:cBhvr>
                                      <p:to>
                                        <p:strVal val="visible"/>
                                      </p:to>
                                    </p:set>
                                    <p:animEffect transition="in" filter="wipe(up)">
                                      <p:cBhvr>
                                        <p:cTn id="61" dur="500"/>
                                        <p:tgtEl>
                                          <p:spTgt spid="16409"/>
                                        </p:tgtEl>
                                      </p:cBhvr>
                                    </p:animEffect>
                                  </p:childTnLst>
                                </p:cTn>
                              </p:par>
                            </p:childTnLst>
                          </p:cTn>
                        </p:par>
                        <p:par>
                          <p:cTn id="62" fill="hold">
                            <p:stCondLst>
                              <p:cond delay="4200"/>
                            </p:stCondLst>
                            <p:childTnLst>
                              <p:par>
                                <p:cTn id="63" presetID="31" presetClass="entr" presetSubtype="0" fill="hold" grpId="0" nodeType="afterEffect">
                                  <p:stCondLst>
                                    <p:cond delay="0"/>
                                  </p:stCondLst>
                                  <p:childTnLst>
                                    <p:set>
                                      <p:cBhvr>
                                        <p:cTn id="64" dur="1" fill="hold">
                                          <p:stCondLst>
                                            <p:cond delay="0"/>
                                          </p:stCondLst>
                                        </p:cTn>
                                        <p:tgtEl>
                                          <p:spTgt spid="16403"/>
                                        </p:tgtEl>
                                        <p:attrNameLst>
                                          <p:attrName>style.visibility</p:attrName>
                                        </p:attrNameLst>
                                      </p:cBhvr>
                                      <p:to>
                                        <p:strVal val="visible"/>
                                      </p:to>
                                    </p:set>
                                    <p:anim calcmode="lin" valueType="num">
                                      <p:cBhvr>
                                        <p:cTn id="65" dur="300" fill="hold"/>
                                        <p:tgtEl>
                                          <p:spTgt spid="16403"/>
                                        </p:tgtEl>
                                        <p:attrNameLst>
                                          <p:attrName>ppt_w</p:attrName>
                                        </p:attrNameLst>
                                      </p:cBhvr>
                                      <p:tavLst>
                                        <p:tav tm="0">
                                          <p:val>
                                            <p:fltVal val="0.000000"/>
                                          </p:val>
                                        </p:tav>
                                        <p:tav tm="100000">
                                          <p:val>
                                            <p:strVal val="#ppt_w"/>
                                          </p:val>
                                        </p:tav>
                                      </p:tavLst>
                                    </p:anim>
                                    <p:anim calcmode="lin" valueType="num">
                                      <p:cBhvr>
                                        <p:cTn id="66" dur="300" fill="hold"/>
                                        <p:tgtEl>
                                          <p:spTgt spid="16403"/>
                                        </p:tgtEl>
                                        <p:attrNameLst>
                                          <p:attrName>ppt_h</p:attrName>
                                        </p:attrNameLst>
                                      </p:cBhvr>
                                      <p:tavLst>
                                        <p:tav tm="0">
                                          <p:val>
                                            <p:fltVal val="0.000000"/>
                                          </p:val>
                                        </p:tav>
                                        <p:tav tm="100000">
                                          <p:val>
                                            <p:strVal val="#ppt_h"/>
                                          </p:val>
                                        </p:tav>
                                      </p:tavLst>
                                    </p:anim>
                                    <p:anim calcmode="lin" valueType="num">
                                      <p:cBhvr>
                                        <p:cTn id="67" dur="300" fill="hold"/>
                                        <p:tgtEl>
                                          <p:spTgt spid="16403"/>
                                        </p:tgtEl>
                                        <p:attrNameLst>
                                          <p:attrName>style.rotation</p:attrName>
                                        </p:attrNameLst>
                                      </p:cBhvr>
                                      <p:tavLst>
                                        <p:tav tm="0">
                                          <p:val>
                                            <p:fltVal val="90.000000"/>
                                          </p:val>
                                        </p:tav>
                                        <p:tav tm="100000">
                                          <p:val>
                                            <p:fltVal val="0.000000"/>
                                          </p:val>
                                        </p:tav>
                                      </p:tavLst>
                                    </p:anim>
                                    <p:animEffect transition="in" filter="fade">
                                      <p:cBhvr>
                                        <p:cTn id="68" dur="300"/>
                                        <p:tgtEl>
                                          <p:spTgt spid="16403"/>
                                        </p:tgtEl>
                                      </p:cBhvr>
                                    </p:animEffect>
                                  </p:childTnLst>
                                </p:cTn>
                              </p:par>
                            </p:childTnLst>
                          </p:cTn>
                        </p:par>
                        <p:par>
                          <p:cTn id="69" fill="hold">
                            <p:stCondLst>
                              <p:cond delay="4700"/>
                            </p:stCondLst>
                            <p:childTnLst>
                              <p:par>
                                <p:cTn id="70" presetID="22" presetClass="entr" presetSubtype="1" fill="hold" nodeType="afterEffect">
                                  <p:stCondLst>
                                    <p:cond delay="0"/>
                                  </p:stCondLst>
                                  <p:childTnLst>
                                    <p:set>
                                      <p:cBhvr>
                                        <p:cTn id="71" dur="1" fill="hold">
                                          <p:stCondLst>
                                            <p:cond delay="0"/>
                                          </p:stCondLst>
                                        </p:cTn>
                                        <p:tgtEl>
                                          <p:spTgt spid="16412"/>
                                        </p:tgtEl>
                                        <p:attrNameLst>
                                          <p:attrName>style.visibility</p:attrName>
                                        </p:attrNameLst>
                                      </p:cBhvr>
                                      <p:to>
                                        <p:strVal val="visible"/>
                                      </p:to>
                                    </p:set>
                                    <p:animEffect transition="in" filter="wipe(up)">
                                      <p:cBhvr>
                                        <p:cTn id="72" dur="500"/>
                                        <p:tgtEl>
                                          <p:spTgt spid="16412"/>
                                        </p:tgtEl>
                                      </p:cBhvr>
                                    </p:animEffect>
                                  </p:childTnLst>
                                </p:cTn>
                              </p:par>
                            </p:childTnLst>
                          </p:cTn>
                        </p:par>
                        <p:par>
                          <p:cTn id="73" fill="hold">
                            <p:stCondLst>
                              <p:cond delay="5200"/>
                            </p:stCondLst>
                            <p:childTnLst>
                              <p:par>
                                <p:cTn id="74" presetID="31" presetClass="entr" presetSubtype="0" fill="hold" grpId="0" nodeType="afterEffect">
                                  <p:stCondLst>
                                    <p:cond delay="0"/>
                                  </p:stCondLst>
                                  <p:childTnLst>
                                    <p:set>
                                      <p:cBhvr>
                                        <p:cTn id="75" dur="1" fill="hold">
                                          <p:stCondLst>
                                            <p:cond delay="0"/>
                                          </p:stCondLst>
                                        </p:cTn>
                                        <p:tgtEl>
                                          <p:spTgt spid="16404"/>
                                        </p:tgtEl>
                                        <p:attrNameLst>
                                          <p:attrName>style.visibility</p:attrName>
                                        </p:attrNameLst>
                                      </p:cBhvr>
                                      <p:to>
                                        <p:strVal val="visible"/>
                                      </p:to>
                                    </p:set>
                                    <p:anim calcmode="lin" valueType="num">
                                      <p:cBhvr>
                                        <p:cTn id="76" dur="300" fill="hold"/>
                                        <p:tgtEl>
                                          <p:spTgt spid="16404"/>
                                        </p:tgtEl>
                                        <p:attrNameLst>
                                          <p:attrName>ppt_w</p:attrName>
                                        </p:attrNameLst>
                                      </p:cBhvr>
                                      <p:tavLst>
                                        <p:tav tm="0">
                                          <p:val>
                                            <p:fltVal val="0.000000"/>
                                          </p:val>
                                        </p:tav>
                                        <p:tav tm="100000">
                                          <p:val>
                                            <p:strVal val="#ppt_w"/>
                                          </p:val>
                                        </p:tav>
                                      </p:tavLst>
                                    </p:anim>
                                    <p:anim calcmode="lin" valueType="num">
                                      <p:cBhvr>
                                        <p:cTn id="77" dur="300" fill="hold"/>
                                        <p:tgtEl>
                                          <p:spTgt spid="16404"/>
                                        </p:tgtEl>
                                        <p:attrNameLst>
                                          <p:attrName>ppt_h</p:attrName>
                                        </p:attrNameLst>
                                      </p:cBhvr>
                                      <p:tavLst>
                                        <p:tav tm="0">
                                          <p:val>
                                            <p:fltVal val="0.000000"/>
                                          </p:val>
                                        </p:tav>
                                        <p:tav tm="100000">
                                          <p:val>
                                            <p:strVal val="#ppt_h"/>
                                          </p:val>
                                        </p:tav>
                                      </p:tavLst>
                                    </p:anim>
                                    <p:anim calcmode="lin" valueType="num">
                                      <p:cBhvr>
                                        <p:cTn id="78" dur="300" fill="hold"/>
                                        <p:tgtEl>
                                          <p:spTgt spid="16404"/>
                                        </p:tgtEl>
                                        <p:attrNameLst>
                                          <p:attrName>style.rotation</p:attrName>
                                        </p:attrNameLst>
                                      </p:cBhvr>
                                      <p:tavLst>
                                        <p:tav tm="0">
                                          <p:val>
                                            <p:fltVal val="90.000000"/>
                                          </p:val>
                                        </p:tav>
                                        <p:tav tm="100000">
                                          <p:val>
                                            <p:fltVal val="0.000000"/>
                                          </p:val>
                                        </p:tav>
                                      </p:tavLst>
                                    </p:anim>
                                    <p:animEffect transition="in" filter="fade">
                                      <p:cBhvr>
                                        <p:cTn id="79" dur="300"/>
                                        <p:tgtEl>
                                          <p:spTgt spid="16404"/>
                                        </p:tgtEl>
                                      </p:cBhvr>
                                    </p:animEffect>
                                  </p:childTnLst>
                                </p:cTn>
                              </p:par>
                            </p:childTnLst>
                          </p:cTn>
                        </p:par>
                        <p:par>
                          <p:cTn id="80" fill="hold">
                            <p:stCondLst>
                              <p:cond delay="5700"/>
                            </p:stCondLst>
                            <p:childTnLst>
                              <p:par>
                                <p:cTn id="81" presetID="22" presetClass="entr" presetSubtype="1" fill="hold" nodeType="afterEffect">
                                  <p:stCondLst>
                                    <p:cond delay="0"/>
                                  </p:stCondLst>
                                  <p:childTnLst>
                                    <p:set>
                                      <p:cBhvr>
                                        <p:cTn id="82" dur="1" fill="hold">
                                          <p:stCondLst>
                                            <p:cond delay="0"/>
                                          </p:stCondLst>
                                        </p:cTn>
                                        <p:tgtEl>
                                          <p:spTgt spid="16415"/>
                                        </p:tgtEl>
                                        <p:attrNameLst>
                                          <p:attrName>style.visibility</p:attrName>
                                        </p:attrNameLst>
                                      </p:cBhvr>
                                      <p:to>
                                        <p:strVal val="visible"/>
                                      </p:to>
                                    </p:set>
                                    <p:animEffect transition="in" filter="wipe(up)">
                                      <p:cBhvr>
                                        <p:cTn id="83" dur="500"/>
                                        <p:tgtEl>
                                          <p:spTgt spid="16415"/>
                                        </p:tgtEl>
                                      </p:cBhvr>
                                    </p:animEffect>
                                  </p:childTnLst>
                                </p:cTn>
                              </p:par>
                            </p:childTnLst>
                          </p:cTn>
                        </p:par>
                        <p:par>
                          <p:cTn id="84" fill="hold">
                            <p:stCondLst>
                              <p:cond delay="6200"/>
                            </p:stCondLst>
                            <p:childTnLst>
                              <p:par>
                                <p:cTn id="85" presetID="31" presetClass="entr" presetSubtype="0" fill="hold" grpId="0" nodeType="afterEffect">
                                  <p:stCondLst>
                                    <p:cond delay="0"/>
                                  </p:stCondLst>
                                  <p:childTnLst>
                                    <p:set>
                                      <p:cBhvr>
                                        <p:cTn id="86" dur="1" fill="hold">
                                          <p:stCondLst>
                                            <p:cond delay="0"/>
                                          </p:stCondLst>
                                        </p:cTn>
                                        <p:tgtEl>
                                          <p:spTgt spid="16405"/>
                                        </p:tgtEl>
                                        <p:attrNameLst>
                                          <p:attrName>style.visibility</p:attrName>
                                        </p:attrNameLst>
                                      </p:cBhvr>
                                      <p:to>
                                        <p:strVal val="visible"/>
                                      </p:to>
                                    </p:set>
                                    <p:anim calcmode="lin" valueType="num">
                                      <p:cBhvr>
                                        <p:cTn id="87" dur="300" fill="hold"/>
                                        <p:tgtEl>
                                          <p:spTgt spid="16405"/>
                                        </p:tgtEl>
                                        <p:attrNameLst>
                                          <p:attrName>ppt_w</p:attrName>
                                        </p:attrNameLst>
                                      </p:cBhvr>
                                      <p:tavLst>
                                        <p:tav tm="0">
                                          <p:val>
                                            <p:fltVal val="0.000000"/>
                                          </p:val>
                                        </p:tav>
                                        <p:tav tm="100000">
                                          <p:val>
                                            <p:strVal val="#ppt_w"/>
                                          </p:val>
                                        </p:tav>
                                      </p:tavLst>
                                    </p:anim>
                                    <p:anim calcmode="lin" valueType="num">
                                      <p:cBhvr>
                                        <p:cTn id="88" dur="300" fill="hold"/>
                                        <p:tgtEl>
                                          <p:spTgt spid="16405"/>
                                        </p:tgtEl>
                                        <p:attrNameLst>
                                          <p:attrName>ppt_h</p:attrName>
                                        </p:attrNameLst>
                                      </p:cBhvr>
                                      <p:tavLst>
                                        <p:tav tm="0">
                                          <p:val>
                                            <p:fltVal val="0.000000"/>
                                          </p:val>
                                        </p:tav>
                                        <p:tav tm="100000">
                                          <p:val>
                                            <p:strVal val="#ppt_h"/>
                                          </p:val>
                                        </p:tav>
                                      </p:tavLst>
                                    </p:anim>
                                    <p:anim calcmode="lin" valueType="num">
                                      <p:cBhvr>
                                        <p:cTn id="89" dur="300" fill="hold"/>
                                        <p:tgtEl>
                                          <p:spTgt spid="16405"/>
                                        </p:tgtEl>
                                        <p:attrNameLst>
                                          <p:attrName>style.rotation</p:attrName>
                                        </p:attrNameLst>
                                      </p:cBhvr>
                                      <p:tavLst>
                                        <p:tav tm="0">
                                          <p:val>
                                            <p:fltVal val="90.000000"/>
                                          </p:val>
                                        </p:tav>
                                        <p:tav tm="100000">
                                          <p:val>
                                            <p:fltVal val="0.000000"/>
                                          </p:val>
                                        </p:tav>
                                      </p:tavLst>
                                    </p:anim>
                                    <p:animEffect transition="in" filter="fade">
                                      <p:cBhvr>
                                        <p:cTn id="90" dur="300"/>
                                        <p:tgtEl>
                                          <p:spTgt spid="16405"/>
                                        </p:tgtEl>
                                      </p:cBhvr>
                                    </p:animEffect>
                                  </p:childTnLst>
                                </p:cTn>
                              </p:par>
                            </p:childTnLst>
                          </p:cTn>
                        </p:par>
                        <p:par>
                          <p:cTn id="91" fill="hold">
                            <p:stCondLst>
                              <p:cond delay="6700"/>
                            </p:stCondLst>
                            <p:childTnLst>
                              <p:par>
                                <p:cTn id="92" presetID="22" presetClass="entr" presetSubtype="1" fill="hold" nodeType="afterEffect">
                                  <p:stCondLst>
                                    <p:cond delay="0"/>
                                  </p:stCondLst>
                                  <p:childTnLst>
                                    <p:set>
                                      <p:cBhvr>
                                        <p:cTn id="93" dur="1" fill="hold">
                                          <p:stCondLst>
                                            <p:cond delay="0"/>
                                          </p:stCondLst>
                                        </p:cTn>
                                        <p:tgtEl>
                                          <p:spTgt spid="16418"/>
                                        </p:tgtEl>
                                        <p:attrNameLst>
                                          <p:attrName>style.visibility</p:attrName>
                                        </p:attrNameLst>
                                      </p:cBhvr>
                                      <p:to>
                                        <p:strVal val="visible"/>
                                      </p:to>
                                    </p:set>
                                    <p:animEffect transition="in" filter="wipe(up)">
                                      <p:cBhvr>
                                        <p:cTn id="94" dur="500"/>
                                        <p:tgtEl>
                                          <p:spTgt spid="1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402" grpId="0"/>
      <p:bldP spid="16403" grpId="0"/>
      <p:bldP spid="16404" grpId="0"/>
      <p:bldP spid="1640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1506" name="Group 2"/>
          <p:cNvGrpSpPr/>
          <p:nvPr/>
        </p:nvGrpSpPr>
        <p:grpSpPr>
          <a:xfrm>
            <a:off x="3383338" y="2872106"/>
            <a:ext cx="8030787" cy="1249402"/>
            <a:chOff x="-33019" y="748990"/>
            <a:chExt cx="8030413" cy="505966"/>
          </a:xfrm>
        </p:grpSpPr>
        <p:sp>
          <p:nvSpPr>
            <p:cNvPr id="20487" name="TextBox 6"/>
            <p:cNvSpPr txBox="1"/>
            <p:nvPr/>
          </p:nvSpPr>
          <p:spPr>
            <a:xfrm>
              <a:off x="-33019" y="748990"/>
              <a:ext cx="5587699" cy="236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3200" b="1" dirty="0">
                  <a:solidFill>
                    <a:srgbClr val="F8F8F8"/>
                  </a:solidFill>
                  <a:latin typeface="Times New Roman" panose="02020603050405020304" charset="0"/>
                  <a:ea typeface="宋体" panose="02010600030101010101" pitchFamily="2" charset="-122"/>
                </a:rPr>
                <a:t>二、第二章机械加工工艺分析</a:t>
              </a:r>
              <a:endParaRPr lang="zh-CN" altLang="en-US" sz="3200" b="1" dirty="0">
                <a:solidFill>
                  <a:srgbClr val="F8F8F8"/>
                </a:solidFill>
                <a:latin typeface="Times New Roman" panose="02020603050405020304" charset="0"/>
                <a:ea typeface="宋体" panose="02010600030101010101" pitchFamily="2" charset="-122"/>
              </a:endParaRPr>
            </a:p>
          </p:txBody>
        </p:sp>
        <p:sp>
          <p:nvSpPr>
            <p:cNvPr id="20488" name="TextBox 7"/>
            <p:cNvSpPr txBox="1"/>
            <p:nvPr/>
          </p:nvSpPr>
          <p:spPr>
            <a:xfrm>
              <a:off x="-33019" y="1093463"/>
              <a:ext cx="8030413" cy="16149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dirty="0">
                  <a:solidFill>
                    <a:srgbClr val="F8F8F8"/>
                  </a:solidFill>
                  <a:latin typeface="Times New Roman" panose="02020603050405020304" charset="0"/>
                  <a:ea typeface="宋体" panose="02010600030101010101" pitchFamily="2" charset="-122"/>
                  <a:cs typeface="Times New Roman" panose="02020603050405020304" charset="0"/>
                </a:rPr>
                <a:t>●</a:t>
              </a:r>
              <a:r>
                <a:rPr lang="zh-CN" altLang="en-US" dirty="0">
                  <a:solidFill>
                    <a:srgbClr val="F8F8F8"/>
                  </a:solidFill>
                  <a:latin typeface="Times New Roman" panose="02020603050405020304" charset="0"/>
                  <a:ea typeface="宋体" panose="02010600030101010101" pitchFamily="2" charset="-122"/>
                  <a:cs typeface="Times New Roman" panose="02020603050405020304" charset="0"/>
                </a:rPr>
                <a:t>零件图形分析 </a:t>
              </a:r>
              <a:r>
                <a:rPr lang="en-US" altLang="zh-CN" dirty="0">
                  <a:solidFill>
                    <a:srgbClr val="F8F8F8"/>
                  </a:solidFill>
                  <a:latin typeface="Times New Roman" panose="02020603050405020304" charset="0"/>
                  <a:ea typeface="宋体" panose="02010600030101010101" pitchFamily="2" charset="-122"/>
                  <a:cs typeface="Times New Roman" panose="02020603050405020304" charset="0"/>
                </a:rPr>
                <a:t>●</a:t>
              </a:r>
              <a:r>
                <a:rPr lang="zh-CN" altLang="en-US" dirty="0">
                  <a:solidFill>
                    <a:srgbClr val="F8F8F8"/>
                  </a:solidFill>
                  <a:latin typeface="Times New Roman" panose="02020603050405020304" charset="0"/>
                  <a:ea typeface="宋体" panose="02010600030101010101" pitchFamily="2" charset="-122"/>
                  <a:cs typeface="Times New Roman" panose="02020603050405020304" charset="0"/>
                </a:rPr>
                <a:t>毛坯的选择  </a:t>
              </a:r>
              <a:r>
                <a:rPr lang="zh-CN" altLang="en-US" dirty="0">
                  <a:solidFill>
                    <a:srgbClr val="F8F8F8"/>
                  </a:solidFill>
                  <a:latin typeface="Times New Roman" panose="02020603050405020304" charset="0"/>
                  <a:ea typeface="宋体" panose="02010600030101010101" pitchFamily="2" charset="-122"/>
                  <a:cs typeface="Times New Roman" panose="02020603050405020304" charset="0"/>
                  <a:sym typeface="+mn-ea"/>
                </a:rPr>
                <a:t> </a:t>
              </a:r>
              <a:r>
                <a:rPr lang="en-US" altLang="zh-CN" dirty="0">
                  <a:solidFill>
                    <a:srgbClr val="F8F8F8"/>
                  </a:solidFill>
                  <a:latin typeface="Times New Roman" panose="02020603050405020304" charset="0"/>
                  <a:ea typeface="宋体" panose="02010600030101010101" pitchFamily="2" charset="-122"/>
                  <a:cs typeface="Times New Roman" panose="02020603050405020304" charset="0"/>
                  <a:sym typeface="+mn-ea"/>
                </a:rPr>
                <a:t>●</a:t>
              </a:r>
              <a:r>
                <a:rPr lang="zh-CN" altLang="en-US" dirty="0">
                  <a:solidFill>
                    <a:srgbClr val="F8F8F8"/>
                  </a:solidFill>
                  <a:latin typeface="Times New Roman" panose="02020603050405020304" charset="0"/>
                  <a:ea typeface="宋体" panose="02010600030101010101" pitchFamily="2" charset="-122"/>
                  <a:cs typeface="Times New Roman" panose="02020603050405020304" charset="0"/>
                  <a:sym typeface="+mn-ea"/>
                </a:rPr>
                <a:t>刀具的选择</a:t>
              </a:r>
              <a:endParaRPr lang="zh-CN" altLang="en-US" dirty="0">
                <a:solidFill>
                  <a:srgbClr val="F8F8F8"/>
                </a:solidFill>
                <a:latin typeface="Times New Roman" panose="02020603050405020304" charset="0"/>
                <a:ea typeface="宋体" panose="02010600030101010101" pitchFamily="2" charset="-122"/>
                <a:cs typeface="Times New Roman" panose="02020603050405020304" charset="0"/>
                <a:sym typeface="+mn-ea"/>
              </a:endParaRPr>
            </a:p>
          </p:txBody>
        </p:sp>
      </p:grpSp>
      <p:cxnSp>
        <p:nvCxnSpPr>
          <p:cNvPr id="21510" name="直接连接符 10"/>
          <p:cNvCxnSpPr/>
          <p:nvPr/>
        </p:nvCxnSpPr>
        <p:spPr>
          <a:xfrm flipH="1">
            <a:off x="3576638" y="3533775"/>
            <a:ext cx="8620125" cy="0"/>
          </a:xfrm>
          <a:prstGeom prst="line">
            <a:avLst/>
          </a:prstGeom>
          <a:ln w="9525" cap="flat" cmpd="sng">
            <a:solidFill>
              <a:srgbClr val="F8F8F8"/>
            </a:solidFill>
            <a:prstDash val="solid"/>
            <a:headEnd type="none" w="med" len="med"/>
            <a:tailEnd type="none" w="med" len="med"/>
          </a:ln>
        </p:spPr>
      </p:cxnSp>
      <p:grpSp>
        <p:nvGrpSpPr>
          <p:cNvPr id="21511" name="Group 7"/>
          <p:cNvGrpSpPr/>
          <p:nvPr/>
        </p:nvGrpSpPr>
        <p:grpSpPr>
          <a:xfrm>
            <a:off x="1289050" y="2473325"/>
            <a:ext cx="2093913" cy="2122488"/>
            <a:chOff x="0" y="0"/>
            <a:chExt cx="2093913" cy="2122488"/>
          </a:xfrm>
        </p:grpSpPr>
        <p:sp>
          <p:nvSpPr>
            <p:cNvPr id="20485" name="Freeform 6"/>
            <p:cNvSpPr>
              <a:spLocks noEditPoints="1"/>
            </p:cNvSpPr>
            <p:nvPr/>
          </p:nvSpPr>
          <p:spPr>
            <a:xfrm>
              <a:off x="0" y="0"/>
              <a:ext cx="2093913" cy="2122488"/>
            </a:xfrm>
            <a:custGeom>
              <a:avLst/>
              <a:gdLst/>
              <a:ahLst/>
              <a:cxnLst>
                <a:cxn ang="0">
                  <a:pos x="1046580" y="0"/>
                </a:cxn>
                <a:cxn ang="0">
                  <a:pos x="0" y="1060863"/>
                </a:cxn>
                <a:cxn ang="0">
                  <a:pos x="1046580" y="2122488"/>
                </a:cxn>
                <a:cxn ang="0">
                  <a:pos x="2093913" y="1060863"/>
                </a:cxn>
                <a:cxn ang="0">
                  <a:pos x="1046580" y="0"/>
                </a:cxn>
                <a:cxn ang="0">
                  <a:pos x="1046580" y="41946"/>
                </a:cxn>
                <a:cxn ang="0">
                  <a:pos x="41382" y="1060863"/>
                </a:cxn>
                <a:cxn ang="0">
                  <a:pos x="1046580" y="2080542"/>
                </a:cxn>
                <a:cxn ang="0">
                  <a:pos x="2052531" y="1060863"/>
                </a:cxn>
                <a:cxn ang="0">
                  <a:pos x="1046580" y="41946"/>
                </a:cxn>
              </a:cxnLst>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alpha val="100000"/>
              </a:srgbClr>
            </a:solidFill>
            <a:ln w="9525">
              <a:noFill/>
            </a:ln>
          </p:spPr>
          <p:txBody>
            <a:bodyPr/>
            <a:p>
              <a:endParaRPr lang="zh-CN" altLang="en-US"/>
            </a:p>
          </p:txBody>
        </p:sp>
        <p:sp>
          <p:nvSpPr>
            <p:cNvPr id="20486" name="Freeform 10"/>
            <p:cNvSpPr>
              <a:spLocks noEditPoints="1"/>
            </p:cNvSpPr>
            <p:nvPr/>
          </p:nvSpPr>
          <p:spPr>
            <a:xfrm>
              <a:off x="155223" y="163129"/>
              <a:ext cx="1796329" cy="1793077"/>
            </a:xfrm>
            <a:custGeom>
              <a:avLst/>
              <a:gdLst/>
              <a:ahLst/>
              <a:cxnLst>
                <a:cxn ang="0">
                  <a:pos x="898949" y="667119"/>
                </a:cxn>
                <a:cxn ang="0">
                  <a:pos x="668329" y="897322"/>
                </a:cxn>
                <a:cxn ang="0">
                  <a:pos x="898949" y="1127524"/>
                </a:cxn>
                <a:cxn ang="0">
                  <a:pos x="1129569" y="897322"/>
                </a:cxn>
                <a:cxn ang="0">
                  <a:pos x="898949" y="667119"/>
                </a:cxn>
                <a:cxn ang="0">
                  <a:pos x="993080" y="1335803"/>
                </a:cxn>
                <a:cxn ang="0">
                  <a:pos x="993080" y="1230881"/>
                </a:cxn>
                <a:cxn ang="0">
                  <a:pos x="804818" y="1230881"/>
                </a:cxn>
                <a:cxn ang="0">
                  <a:pos x="804818" y="1335803"/>
                </a:cxn>
                <a:cxn ang="0">
                  <a:pos x="459672" y="991282"/>
                </a:cxn>
                <a:cxn ang="0">
                  <a:pos x="563216" y="991282"/>
                </a:cxn>
                <a:cxn ang="0">
                  <a:pos x="563216" y="803361"/>
                </a:cxn>
                <a:cxn ang="0">
                  <a:pos x="459672" y="803361"/>
                </a:cxn>
                <a:cxn ang="0">
                  <a:pos x="804818" y="458840"/>
                </a:cxn>
                <a:cxn ang="0">
                  <a:pos x="804818" y="562196"/>
                </a:cxn>
                <a:cxn ang="0">
                  <a:pos x="993080" y="562196"/>
                </a:cxn>
                <a:cxn ang="0">
                  <a:pos x="993080" y="458840"/>
                </a:cxn>
                <a:cxn ang="0">
                  <a:pos x="1338226" y="803361"/>
                </a:cxn>
                <a:cxn ang="0">
                  <a:pos x="1234682" y="803361"/>
                </a:cxn>
                <a:cxn ang="0">
                  <a:pos x="1234682" y="991282"/>
                </a:cxn>
                <a:cxn ang="0">
                  <a:pos x="1338226" y="991282"/>
                </a:cxn>
                <a:cxn ang="0">
                  <a:pos x="993080" y="1335803"/>
                </a:cxn>
                <a:cxn ang="0">
                  <a:pos x="1529625" y="803361"/>
                </a:cxn>
                <a:cxn ang="0">
                  <a:pos x="993080" y="267787"/>
                </a:cxn>
                <a:cxn ang="0">
                  <a:pos x="993080" y="0"/>
                </a:cxn>
                <a:cxn ang="0">
                  <a:pos x="804818" y="0"/>
                </a:cxn>
                <a:cxn ang="0">
                  <a:pos x="804818" y="267787"/>
                </a:cxn>
                <a:cxn ang="0">
                  <a:pos x="268273" y="803361"/>
                </a:cxn>
                <a:cxn ang="0">
                  <a:pos x="0" y="803361"/>
                </a:cxn>
                <a:cxn ang="0">
                  <a:pos x="0" y="991282"/>
                </a:cxn>
                <a:cxn ang="0">
                  <a:pos x="268273" y="991282"/>
                </a:cxn>
                <a:cxn ang="0">
                  <a:pos x="804818" y="1526856"/>
                </a:cxn>
                <a:cxn ang="0">
                  <a:pos x="804818" y="1793077"/>
                </a:cxn>
                <a:cxn ang="0">
                  <a:pos x="993080" y="1793077"/>
                </a:cxn>
                <a:cxn ang="0">
                  <a:pos x="993080" y="1526856"/>
                </a:cxn>
                <a:cxn ang="0">
                  <a:pos x="1529625" y="991282"/>
                </a:cxn>
                <a:cxn ang="0">
                  <a:pos x="1796329" y="991282"/>
                </a:cxn>
                <a:cxn ang="0">
                  <a:pos x="1796329" y="803361"/>
                </a:cxn>
                <a:cxn ang="0">
                  <a:pos x="1529625" y="803361"/>
                </a:cxn>
              </a:cxnLst>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rgbClr val="F8F8F8">
                <a:alpha val="100000"/>
              </a:srgbClr>
            </a:solidFill>
            <a:ln w="9525">
              <a:noFill/>
            </a:ln>
          </p:spPr>
          <p:txBody>
            <a:bodyPr/>
            <a:p>
              <a:endParaRPr lang="zh-CN" altLang="en-US"/>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510"/>
                                        </p:tgtEl>
                                        <p:attrNameLst>
                                          <p:attrName>style.visibility</p:attrName>
                                        </p:attrNameLst>
                                      </p:cBhvr>
                                      <p:to>
                                        <p:strVal val="visible"/>
                                      </p:to>
                                    </p:set>
                                    <p:anim calcmode="lin" valueType="num">
                                      <p:cBhvr additive="base">
                                        <p:cTn id="7" dur="500" fill="hold"/>
                                        <p:tgtEl>
                                          <p:spTgt spid="21510"/>
                                        </p:tgtEl>
                                        <p:attrNameLst>
                                          <p:attrName>ppt_x</p:attrName>
                                        </p:attrNameLst>
                                      </p:cBhvr>
                                      <p:tavLst>
                                        <p:tav tm="0">
                                          <p:val>
                                            <p:strVal val="1+#ppt_w/2"/>
                                          </p:val>
                                        </p:tav>
                                        <p:tav tm="100000">
                                          <p:val>
                                            <p:strVal val="#ppt_x"/>
                                          </p:val>
                                        </p:tav>
                                      </p:tavLst>
                                    </p:anim>
                                    <p:anim calcmode="lin" valueType="num">
                                      <p:cBhvr additive="base">
                                        <p:cTn id="8" dur="500" fill="hold"/>
                                        <p:tgtEl>
                                          <p:spTgt spid="215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511"/>
                                        </p:tgtEl>
                                        <p:attrNameLst>
                                          <p:attrName>style.visibility</p:attrName>
                                        </p:attrNameLst>
                                      </p:cBhvr>
                                      <p:to>
                                        <p:strVal val="visible"/>
                                      </p:to>
                                    </p:set>
                                    <p:anim calcmode="lin" valueType="num">
                                      <p:cBhvr>
                                        <p:cTn id="12" dur="300" fill="hold"/>
                                        <p:tgtEl>
                                          <p:spTgt spid="21511"/>
                                        </p:tgtEl>
                                        <p:attrNameLst>
                                          <p:attrName>ppt_w</p:attrName>
                                        </p:attrNameLst>
                                      </p:cBhvr>
                                      <p:tavLst>
                                        <p:tav tm="0">
                                          <p:val>
                                            <p:fltVal val="0.000000"/>
                                          </p:val>
                                        </p:tav>
                                        <p:tav tm="100000">
                                          <p:val>
                                            <p:strVal val="#ppt_w"/>
                                          </p:val>
                                        </p:tav>
                                      </p:tavLst>
                                    </p:anim>
                                    <p:anim calcmode="lin" valueType="num">
                                      <p:cBhvr>
                                        <p:cTn id="13" dur="300" fill="hold"/>
                                        <p:tgtEl>
                                          <p:spTgt spid="21511"/>
                                        </p:tgtEl>
                                        <p:attrNameLst>
                                          <p:attrName>ppt_h</p:attrName>
                                        </p:attrNameLst>
                                      </p:cBhvr>
                                      <p:tavLst>
                                        <p:tav tm="0">
                                          <p:val>
                                            <p:fltVal val="0.000000"/>
                                          </p:val>
                                        </p:tav>
                                        <p:tav tm="100000">
                                          <p:val>
                                            <p:strVal val="#ppt_h"/>
                                          </p:val>
                                        </p:tav>
                                      </p:tavLst>
                                    </p:anim>
                                    <p:animEffect transition="in" filter="fade">
                                      <p:cBhvr>
                                        <p:cTn id="14" dur="300"/>
                                        <p:tgtEl>
                                          <p:spTgt spid="21511"/>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21506"/>
                                        </p:tgtEl>
                                        <p:attrNameLst>
                                          <p:attrName>style.visibility</p:attrName>
                                        </p:attrNameLst>
                                      </p:cBhvr>
                                      <p:to>
                                        <p:strVal val="visible"/>
                                      </p:to>
                                    </p:set>
                                    <p:animEffect transition="in" filter="barn(outHorizontal)">
                                      <p:cBhvr>
                                        <p:cTn id="18" dur="10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Box 76"/>
          <p:cNvSpPr txBox="1"/>
          <p:nvPr/>
        </p:nvSpPr>
        <p:spPr>
          <a:xfrm>
            <a:off x="1185863" y="171450"/>
            <a:ext cx="2976880" cy="4298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sz="2200" dirty="0">
                <a:solidFill>
                  <a:schemeClr val="bg1"/>
                </a:solidFill>
                <a:latin typeface="微软雅黑" panose="020B0503020204020204" pitchFamily="34" charset="-122"/>
              </a:rPr>
              <a:t>二</a:t>
            </a:r>
            <a:r>
              <a:rPr lang="zh-CN" altLang="en-US" sz="2200" dirty="0">
                <a:solidFill>
                  <a:schemeClr val="bg1"/>
                </a:solidFill>
                <a:latin typeface="微软雅黑" panose="020B0503020204020204" pitchFamily="34" charset="-122"/>
                <a:sym typeface="+mn-ea"/>
              </a:rPr>
              <a:t>、</a:t>
            </a:r>
            <a:r>
              <a:rPr lang="zh-CN" altLang="en-US" sz="2200" dirty="0">
                <a:solidFill>
                  <a:schemeClr val="bg1"/>
                </a:solidFill>
                <a:latin typeface="微软雅黑" panose="020B0503020204020204" pitchFamily="34" charset="-122"/>
              </a:rPr>
              <a:t>机械加工工艺分析</a:t>
            </a:r>
            <a:endParaRPr lang="zh-CN" altLang="en-US" sz="2200" dirty="0">
              <a:solidFill>
                <a:schemeClr val="bg1"/>
              </a:solidFill>
              <a:latin typeface="微软雅黑" panose="020B0503020204020204" pitchFamily="34" charset="-122"/>
            </a:endParaRPr>
          </a:p>
        </p:txBody>
      </p:sp>
      <p:sp>
        <p:nvSpPr>
          <p:cNvPr id="18435" name="Freeform 40"/>
          <p:cNvSpPr>
            <a:spLocks noEditPoints="1"/>
          </p:cNvSpPr>
          <p:nvPr/>
        </p:nvSpPr>
        <p:spPr>
          <a:xfrm>
            <a:off x="554038" y="227013"/>
            <a:ext cx="265112" cy="393700"/>
          </a:xfrm>
          <a:custGeom>
            <a:avLst/>
            <a:gdLst/>
            <a:ahLst/>
            <a:cxnLst>
              <a:cxn ang="0">
                <a:pos x="79213" y="375784"/>
              </a:cxn>
              <a:cxn ang="0">
                <a:pos x="252291" y="375784"/>
              </a:cxn>
              <a:cxn ang="0">
                <a:pos x="261449" y="384972"/>
              </a:cxn>
              <a:cxn ang="0">
                <a:pos x="252291" y="393700"/>
              </a:cxn>
              <a:cxn ang="0">
                <a:pos x="79213" y="393700"/>
              </a:cxn>
              <a:cxn ang="0">
                <a:pos x="70056" y="384972"/>
              </a:cxn>
              <a:cxn ang="0">
                <a:pos x="79213" y="375784"/>
              </a:cxn>
              <a:cxn ang="0">
                <a:pos x="82876" y="290337"/>
              </a:cxn>
              <a:cxn ang="0">
                <a:pos x="178115" y="133224"/>
              </a:cxn>
              <a:cxn ang="0">
                <a:pos x="211540" y="153437"/>
              </a:cxn>
              <a:cxn ang="0">
                <a:pos x="116759" y="310550"/>
              </a:cxn>
              <a:cxn ang="0">
                <a:pos x="82876" y="290337"/>
              </a:cxn>
              <a:cxn ang="0">
                <a:pos x="16026" y="249451"/>
              </a:cxn>
              <a:cxn ang="0">
                <a:pos x="111265" y="92338"/>
              </a:cxn>
              <a:cxn ang="0">
                <a:pos x="144690" y="112551"/>
              </a:cxn>
              <a:cxn ang="0">
                <a:pos x="49451" y="269664"/>
              </a:cxn>
              <a:cxn ang="0">
                <a:pos x="16026" y="249451"/>
              </a:cxn>
              <a:cxn ang="0">
                <a:pos x="916" y="376702"/>
              </a:cxn>
              <a:cxn ang="0">
                <a:pos x="10073" y="298606"/>
              </a:cxn>
              <a:cxn ang="0">
                <a:pos x="75550" y="338113"/>
              </a:cxn>
              <a:cxn ang="0">
                <a:pos x="10989" y="382675"/>
              </a:cxn>
              <a:cxn ang="0">
                <a:pos x="916" y="376702"/>
              </a:cxn>
              <a:cxn ang="0">
                <a:pos x="136906" y="48696"/>
              </a:cxn>
              <a:cxn ang="0">
                <a:pos x="123169" y="71665"/>
              </a:cxn>
              <a:cxn ang="0">
                <a:pos x="223445" y="132765"/>
              </a:cxn>
              <a:cxn ang="0">
                <a:pos x="237639" y="109795"/>
              </a:cxn>
              <a:cxn ang="0">
                <a:pos x="136906" y="48696"/>
              </a:cxn>
              <a:cxn ang="0">
                <a:pos x="158426" y="13782"/>
              </a:cxn>
              <a:cxn ang="0">
                <a:pos x="188646" y="6432"/>
              </a:cxn>
              <a:cxn ang="0">
                <a:pos x="251376" y="44561"/>
              </a:cxn>
              <a:cxn ang="0">
                <a:pos x="259160" y="74881"/>
              </a:cxn>
              <a:cxn ang="0">
                <a:pos x="250460" y="89122"/>
              </a:cxn>
              <a:cxn ang="0">
                <a:pos x="149726" y="28023"/>
              </a:cxn>
              <a:cxn ang="0">
                <a:pos x="158426" y="13782"/>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alpha val="100000"/>
            </a:schemeClr>
          </a:solidFill>
          <a:ln w="9525">
            <a:noFill/>
          </a:ln>
        </p:spPr>
        <p:txBody>
          <a:bodyPr/>
          <a:p>
            <a:endParaRPr lang="zh-CN" altLang="en-US"/>
          </a:p>
        </p:txBody>
      </p:sp>
      <p:cxnSp>
        <p:nvCxnSpPr>
          <p:cNvPr id="18436" name="直接连接符 46"/>
          <p:cNvCxnSpPr/>
          <p:nvPr/>
        </p:nvCxnSpPr>
        <p:spPr>
          <a:xfrm flipH="1">
            <a:off x="985838" y="615950"/>
            <a:ext cx="9899650" cy="0"/>
          </a:xfrm>
          <a:prstGeom prst="line">
            <a:avLst/>
          </a:prstGeom>
          <a:ln w="9525" cap="flat" cmpd="sng">
            <a:solidFill>
              <a:schemeClr val="tx2"/>
            </a:solidFill>
            <a:prstDash val="solid"/>
            <a:headEnd type="none" w="med" len="med"/>
            <a:tailEnd type="none" w="med" len="med"/>
          </a:ln>
        </p:spPr>
      </p:cxnSp>
      <p:sp>
        <p:nvSpPr>
          <p:cNvPr id="18437" name="Freeform 6"/>
          <p:cNvSpPr/>
          <p:nvPr/>
        </p:nvSpPr>
        <p:spPr>
          <a:xfrm>
            <a:off x="554990" y="2009140"/>
            <a:ext cx="2634615" cy="3963035"/>
          </a:xfrm>
          <a:custGeom>
            <a:avLst/>
            <a:gdLst/>
            <a:ahLst/>
            <a:cxnLst>
              <a:cxn ang="0">
                <a:pos x="1402527" y="17882"/>
              </a:cxn>
              <a:cxn ang="0">
                <a:pos x="2430529" y="1153775"/>
              </a:cxn>
              <a:cxn ang="0">
                <a:pos x="2275901" y="1748545"/>
              </a:cxn>
              <a:cxn ang="0">
                <a:pos x="2038909" y="2168382"/>
              </a:cxn>
              <a:cxn ang="0">
                <a:pos x="1892052" y="2655860"/>
              </a:cxn>
              <a:cxn ang="0">
                <a:pos x="1771613" y="2952078"/>
              </a:cxn>
              <a:cxn ang="0">
                <a:pos x="1721884" y="3076475"/>
              </a:cxn>
              <a:cxn ang="0">
                <a:pos x="1731985" y="3165884"/>
              </a:cxn>
              <a:cxn ang="0">
                <a:pos x="1735870" y="3238967"/>
              </a:cxn>
              <a:cxn ang="0">
                <a:pos x="1729654" y="3307385"/>
              </a:cxn>
              <a:cxn ang="0">
                <a:pos x="1732762" y="3378913"/>
              </a:cxn>
              <a:cxn ang="0">
                <a:pos x="1735093" y="3448108"/>
              </a:cxn>
              <a:cxn ang="0">
                <a:pos x="1735870" y="3515749"/>
              </a:cxn>
              <a:cxn ang="0">
                <a:pos x="1731208" y="3591942"/>
              </a:cxn>
              <a:cxn ang="0">
                <a:pos x="1722661" y="3652585"/>
              </a:cxn>
              <a:cxn ang="0">
                <a:pos x="1704789" y="3747437"/>
              </a:cxn>
              <a:cxn ang="0">
                <a:pos x="1400196" y="4025773"/>
              </a:cxn>
              <a:cxn ang="0">
                <a:pos x="1033441" y="4025773"/>
              </a:cxn>
              <a:cxn ang="0">
                <a:pos x="728848" y="3747437"/>
              </a:cxn>
              <a:cxn ang="0">
                <a:pos x="710976" y="3652585"/>
              </a:cxn>
              <a:cxn ang="0">
                <a:pos x="703206" y="3591942"/>
              </a:cxn>
              <a:cxn ang="0">
                <a:pos x="697767" y="3515749"/>
              </a:cxn>
              <a:cxn ang="0">
                <a:pos x="698544" y="3448108"/>
              </a:cxn>
              <a:cxn ang="0">
                <a:pos x="700875" y="3378913"/>
              </a:cxn>
              <a:cxn ang="0">
                <a:pos x="703983" y="3307385"/>
              </a:cxn>
              <a:cxn ang="0">
                <a:pos x="697767" y="3238967"/>
              </a:cxn>
              <a:cxn ang="0">
                <a:pos x="701652" y="3165884"/>
              </a:cxn>
              <a:cxn ang="0">
                <a:pos x="711753" y="3076475"/>
              </a:cxn>
              <a:cxn ang="0">
                <a:pos x="662024" y="2952078"/>
              </a:cxn>
              <a:cxn ang="0">
                <a:pos x="541585" y="2655860"/>
              </a:cxn>
              <a:cxn ang="0">
                <a:pos x="394728" y="2168382"/>
              </a:cxn>
              <a:cxn ang="0">
                <a:pos x="157736" y="1748545"/>
              </a:cxn>
              <a:cxn ang="0">
                <a:pos x="3108" y="1153775"/>
              </a:cxn>
              <a:cxn ang="0">
                <a:pos x="1061414" y="13995"/>
              </a:cxn>
              <a:cxn ang="0">
                <a:pos x="1402527" y="17104"/>
              </a:cxn>
              <a:cxn ang="0">
                <a:pos x="1402527" y="17882"/>
              </a:cxn>
            </a:cxnLst>
            <a:pathLst>
              <a:path w="3132" h="5219">
                <a:moveTo>
                  <a:pt x="1805" y="23"/>
                </a:moveTo>
                <a:cubicBezTo>
                  <a:pt x="2506" y="125"/>
                  <a:pt x="3107" y="716"/>
                  <a:pt x="3128" y="1484"/>
                </a:cubicBezTo>
                <a:cubicBezTo>
                  <a:pt x="3132" y="1790"/>
                  <a:pt x="3040" y="2037"/>
                  <a:pt x="2929" y="2249"/>
                </a:cubicBezTo>
                <a:cubicBezTo>
                  <a:pt x="2829" y="2400"/>
                  <a:pt x="2701" y="2656"/>
                  <a:pt x="2624" y="2789"/>
                </a:cubicBezTo>
                <a:cubicBezTo>
                  <a:pt x="2491" y="3023"/>
                  <a:pt x="2449" y="3204"/>
                  <a:pt x="2435" y="3416"/>
                </a:cubicBezTo>
                <a:cubicBezTo>
                  <a:pt x="2435" y="3574"/>
                  <a:pt x="2395" y="3708"/>
                  <a:pt x="2280" y="3797"/>
                </a:cubicBezTo>
                <a:cubicBezTo>
                  <a:pt x="2209" y="3842"/>
                  <a:pt x="2175" y="3898"/>
                  <a:pt x="2216" y="3957"/>
                </a:cubicBezTo>
                <a:cubicBezTo>
                  <a:pt x="2256" y="3998"/>
                  <a:pt x="2270" y="4037"/>
                  <a:pt x="2229" y="4072"/>
                </a:cubicBezTo>
                <a:cubicBezTo>
                  <a:pt x="2176" y="4109"/>
                  <a:pt x="2197" y="4138"/>
                  <a:pt x="2234" y="4166"/>
                </a:cubicBezTo>
                <a:cubicBezTo>
                  <a:pt x="2288" y="4207"/>
                  <a:pt x="2270" y="4233"/>
                  <a:pt x="2226" y="4254"/>
                </a:cubicBezTo>
                <a:cubicBezTo>
                  <a:pt x="2163" y="4278"/>
                  <a:pt x="2168" y="4319"/>
                  <a:pt x="2230" y="4346"/>
                </a:cubicBezTo>
                <a:cubicBezTo>
                  <a:pt x="2306" y="4376"/>
                  <a:pt x="2298" y="4406"/>
                  <a:pt x="2233" y="4435"/>
                </a:cubicBezTo>
                <a:cubicBezTo>
                  <a:pt x="2160" y="4461"/>
                  <a:pt x="2176" y="4491"/>
                  <a:pt x="2234" y="4522"/>
                </a:cubicBezTo>
                <a:cubicBezTo>
                  <a:pt x="2293" y="4555"/>
                  <a:pt x="2280" y="4587"/>
                  <a:pt x="2228" y="4620"/>
                </a:cubicBezTo>
                <a:cubicBezTo>
                  <a:pt x="2173" y="4652"/>
                  <a:pt x="2188" y="4676"/>
                  <a:pt x="2217" y="4698"/>
                </a:cubicBezTo>
                <a:cubicBezTo>
                  <a:pt x="2266" y="4737"/>
                  <a:pt x="2231" y="4782"/>
                  <a:pt x="2194" y="4820"/>
                </a:cubicBezTo>
                <a:cubicBezTo>
                  <a:pt x="2066" y="4955"/>
                  <a:pt x="1935" y="5073"/>
                  <a:pt x="1802" y="5178"/>
                </a:cubicBezTo>
                <a:cubicBezTo>
                  <a:pt x="1693" y="5216"/>
                  <a:pt x="1465" y="5219"/>
                  <a:pt x="1330" y="5178"/>
                </a:cubicBezTo>
                <a:cubicBezTo>
                  <a:pt x="1197" y="5073"/>
                  <a:pt x="1066" y="4955"/>
                  <a:pt x="938" y="4820"/>
                </a:cubicBezTo>
                <a:cubicBezTo>
                  <a:pt x="901" y="4782"/>
                  <a:pt x="866" y="4737"/>
                  <a:pt x="915" y="4698"/>
                </a:cubicBezTo>
                <a:cubicBezTo>
                  <a:pt x="944" y="4676"/>
                  <a:pt x="959" y="4652"/>
                  <a:pt x="905" y="4620"/>
                </a:cubicBezTo>
                <a:cubicBezTo>
                  <a:pt x="852" y="4587"/>
                  <a:pt x="839" y="4555"/>
                  <a:pt x="898" y="4522"/>
                </a:cubicBezTo>
                <a:cubicBezTo>
                  <a:pt x="956" y="4491"/>
                  <a:pt x="973" y="4461"/>
                  <a:pt x="899" y="4435"/>
                </a:cubicBezTo>
                <a:cubicBezTo>
                  <a:pt x="834" y="4406"/>
                  <a:pt x="826" y="4376"/>
                  <a:pt x="902" y="4346"/>
                </a:cubicBezTo>
                <a:cubicBezTo>
                  <a:pt x="964" y="4319"/>
                  <a:pt x="969" y="4278"/>
                  <a:pt x="906" y="4254"/>
                </a:cubicBezTo>
                <a:cubicBezTo>
                  <a:pt x="862" y="4233"/>
                  <a:pt x="845" y="4207"/>
                  <a:pt x="898" y="4166"/>
                </a:cubicBezTo>
                <a:cubicBezTo>
                  <a:pt x="935" y="4138"/>
                  <a:pt x="956" y="4109"/>
                  <a:pt x="903" y="4072"/>
                </a:cubicBezTo>
                <a:cubicBezTo>
                  <a:pt x="862" y="4037"/>
                  <a:pt x="877" y="3998"/>
                  <a:pt x="916" y="3957"/>
                </a:cubicBezTo>
                <a:cubicBezTo>
                  <a:pt x="957" y="3898"/>
                  <a:pt x="923" y="3842"/>
                  <a:pt x="852" y="3797"/>
                </a:cubicBezTo>
                <a:cubicBezTo>
                  <a:pt x="737" y="3708"/>
                  <a:pt x="697" y="3574"/>
                  <a:pt x="697" y="3416"/>
                </a:cubicBezTo>
                <a:cubicBezTo>
                  <a:pt x="683" y="3204"/>
                  <a:pt x="641" y="3023"/>
                  <a:pt x="508" y="2789"/>
                </a:cubicBezTo>
                <a:cubicBezTo>
                  <a:pt x="431" y="2656"/>
                  <a:pt x="303" y="2400"/>
                  <a:pt x="203" y="2249"/>
                </a:cubicBezTo>
                <a:cubicBezTo>
                  <a:pt x="92" y="2037"/>
                  <a:pt x="0" y="1790"/>
                  <a:pt x="4" y="1484"/>
                </a:cubicBezTo>
                <a:cubicBezTo>
                  <a:pt x="25" y="702"/>
                  <a:pt x="649" y="103"/>
                  <a:pt x="1366" y="18"/>
                </a:cubicBezTo>
                <a:cubicBezTo>
                  <a:pt x="1502" y="3"/>
                  <a:pt x="1665" y="0"/>
                  <a:pt x="1805" y="22"/>
                </a:cubicBezTo>
                <a:lnTo>
                  <a:pt x="1805" y="23"/>
                </a:lnTo>
                <a:close/>
              </a:path>
            </a:pathLst>
          </a:custGeom>
          <a:solidFill>
            <a:schemeClr val="tx2">
              <a:alpha val="100000"/>
            </a:schemeClr>
          </a:solidFill>
          <a:ln w="9525">
            <a:noFill/>
          </a:ln>
        </p:spPr>
        <p:txBody>
          <a:bodyPr/>
          <a:p>
            <a:endParaRPr lang="zh-CN" altLang="en-US"/>
          </a:p>
        </p:txBody>
      </p:sp>
      <p:sp>
        <p:nvSpPr>
          <p:cNvPr id="18438" name="Freeform 6"/>
          <p:cNvSpPr/>
          <p:nvPr/>
        </p:nvSpPr>
        <p:spPr>
          <a:xfrm>
            <a:off x="3692525" y="1648460"/>
            <a:ext cx="3914775" cy="4214495"/>
          </a:xfrm>
          <a:custGeom>
            <a:avLst/>
            <a:gdLst/>
            <a:ahLst/>
            <a:cxnLst>
              <a:cxn ang="0">
                <a:pos x="1665101" y="21212"/>
              </a:cxn>
              <a:cxn ang="0">
                <a:pos x="2885560" y="1368641"/>
              </a:cxn>
              <a:cxn ang="0">
                <a:pos x="2701984" y="2074174"/>
              </a:cxn>
              <a:cxn ang="0">
                <a:pos x="2420623" y="2572197"/>
              </a:cxn>
              <a:cxn ang="0">
                <a:pos x="2246272" y="3150457"/>
              </a:cxn>
              <a:cxn ang="0">
                <a:pos x="2103285" y="3501839"/>
              </a:cxn>
              <a:cxn ang="0">
                <a:pos x="2044246" y="3649402"/>
              </a:cxn>
              <a:cxn ang="0">
                <a:pos x="2056238" y="3755462"/>
              </a:cxn>
              <a:cxn ang="0">
                <a:pos x="2060851" y="3842155"/>
              </a:cxn>
              <a:cxn ang="0">
                <a:pos x="2053471" y="3923314"/>
              </a:cxn>
              <a:cxn ang="0">
                <a:pos x="2057161" y="4008163"/>
              </a:cxn>
              <a:cxn ang="0">
                <a:pos x="2059928" y="4090244"/>
              </a:cxn>
              <a:cxn ang="0">
                <a:pos x="2060851" y="4170481"/>
              </a:cxn>
              <a:cxn ang="0">
                <a:pos x="2055316" y="4260863"/>
              </a:cxn>
              <a:cxn ang="0">
                <a:pos x="2045168" y="4332800"/>
              </a:cxn>
              <a:cxn ang="0">
                <a:pos x="2023951" y="4445316"/>
              </a:cxn>
              <a:cxn ang="0">
                <a:pos x="1662333" y="4775487"/>
              </a:cxn>
              <a:cxn ang="0">
                <a:pos x="1226917" y="4775487"/>
              </a:cxn>
              <a:cxn ang="0">
                <a:pos x="865299" y="4445316"/>
              </a:cxn>
              <a:cxn ang="0">
                <a:pos x="844082" y="4332800"/>
              </a:cxn>
              <a:cxn ang="0">
                <a:pos x="834857" y="4260863"/>
              </a:cxn>
              <a:cxn ang="0">
                <a:pos x="828399" y="4170481"/>
              </a:cxn>
              <a:cxn ang="0">
                <a:pos x="829322" y="4090244"/>
              </a:cxn>
              <a:cxn ang="0">
                <a:pos x="832089" y="4008163"/>
              </a:cxn>
              <a:cxn ang="0">
                <a:pos x="835779" y="3923314"/>
              </a:cxn>
              <a:cxn ang="0">
                <a:pos x="828399" y="3842155"/>
              </a:cxn>
              <a:cxn ang="0">
                <a:pos x="833012" y="3755462"/>
              </a:cxn>
              <a:cxn ang="0">
                <a:pos x="845004" y="3649402"/>
              </a:cxn>
              <a:cxn ang="0">
                <a:pos x="785965" y="3501839"/>
              </a:cxn>
              <a:cxn ang="0">
                <a:pos x="642978" y="3150457"/>
              </a:cxn>
              <a:cxn ang="0">
                <a:pos x="468627" y="2572197"/>
              </a:cxn>
              <a:cxn ang="0">
                <a:pos x="187266" y="2074174"/>
              </a:cxn>
              <a:cxn ang="0">
                <a:pos x="3690" y="1368641"/>
              </a:cxn>
              <a:cxn ang="0">
                <a:pos x="1260126" y="16601"/>
              </a:cxn>
              <a:cxn ang="0">
                <a:pos x="1665101" y="20290"/>
              </a:cxn>
              <a:cxn ang="0">
                <a:pos x="1665101" y="21212"/>
              </a:cxn>
            </a:cxnLst>
            <a:pathLst>
              <a:path w="3132" h="5219">
                <a:moveTo>
                  <a:pt x="1805" y="23"/>
                </a:moveTo>
                <a:cubicBezTo>
                  <a:pt x="2506" y="125"/>
                  <a:pt x="3107" y="716"/>
                  <a:pt x="3128" y="1484"/>
                </a:cubicBezTo>
                <a:cubicBezTo>
                  <a:pt x="3132" y="1790"/>
                  <a:pt x="3040" y="2037"/>
                  <a:pt x="2929" y="2249"/>
                </a:cubicBezTo>
                <a:cubicBezTo>
                  <a:pt x="2829" y="2400"/>
                  <a:pt x="2701" y="2656"/>
                  <a:pt x="2624" y="2789"/>
                </a:cubicBezTo>
                <a:cubicBezTo>
                  <a:pt x="2491" y="3023"/>
                  <a:pt x="2449" y="3204"/>
                  <a:pt x="2435" y="3416"/>
                </a:cubicBezTo>
                <a:cubicBezTo>
                  <a:pt x="2435" y="3574"/>
                  <a:pt x="2395" y="3708"/>
                  <a:pt x="2280" y="3797"/>
                </a:cubicBezTo>
                <a:cubicBezTo>
                  <a:pt x="2209" y="3842"/>
                  <a:pt x="2175" y="3898"/>
                  <a:pt x="2216" y="3957"/>
                </a:cubicBezTo>
                <a:cubicBezTo>
                  <a:pt x="2256" y="3998"/>
                  <a:pt x="2270" y="4037"/>
                  <a:pt x="2229" y="4072"/>
                </a:cubicBezTo>
                <a:cubicBezTo>
                  <a:pt x="2176" y="4109"/>
                  <a:pt x="2197" y="4138"/>
                  <a:pt x="2234" y="4166"/>
                </a:cubicBezTo>
                <a:cubicBezTo>
                  <a:pt x="2288" y="4207"/>
                  <a:pt x="2270" y="4233"/>
                  <a:pt x="2226" y="4254"/>
                </a:cubicBezTo>
                <a:cubicBezTo>
                  <a:pt x="2163" y="4278"/>
                  <a:pt x="2168" y="4319"/>
                  <a:pt x="2230" y="4346"/>
                </a:cubicBezTo>
                <a:cubicBezTo>
                  <a:pt x="2306" y="4376"/>
                  <a:pt x="2298" y="4406"/>
                  <a:pt x="2233" y="4435"/>
                </a:cubicBezTo>
                <a:cubicBezTo>
                  <a:pt x="2160" y="4461"/>
                  <a:pt x="2176" y="4491"/>
                  <a:pt x="2234" y="4522"/>
                </a:cubicBezTo>
                <a:cubicBezTo>
                  <a:pt x="2293" y="4555"/>
                  <a:pt x="2280" y="4587"/>
                  <a:pt x="2228" y="4620"/>
                </a:cubicBezTo>
                <a:cubicBezTo>
                  <a:pt x="2173" y="4652"/>
                  <a:pt x="2188" y="4676"/>
                  <a:pt x="2217" y="4698"/>
                </a:cubicBezTo>
                <a:cubicBezTo>
                  <a:pt x="2266" y="4737"/>
                  <a:pt x="2231" y="4782"/>
                  <a:pt x="2194" y="4820"/>
                </a:cubicBezTo>
                <a:cubicBezTo>
                  <a:pt x="2066" y="4955"/>
                  <a:pt x="1935" y="5073"/>
                  <a:pt x="1802" y="5178"/>
                </a:cubicBezTo>
                <a:cubicBezTo>
                  <a:pt x="1693" y="5216"/>
                  <a:pt x="1465" y="5219"/>
                  <a:pt x="1330" y="5178"/>
                </a:cubicBezTo>
                <a:cubicBezTo>
                  <a:pt x="1197" y="5073"/>
                  <a:pt x="1066" y="4955"/>
                  <a:pt x="938" y="4820"/>
                </a:cubicBezTo>
                <a:cubicBezTo>
                  <a:pt x="901" y="4782"/>
                  <a:pt x="866" y="4737"/>
                  <a:pt x="915" y="4698"/>
                </a:cubicBezTo>
                <a:cubicBezTo>
                  <a:pt x="944" y="4676"/>
                  <a:pt x="959" y="4652"/>
                  <a:pt x="905" y="4620"/>
                </a:cubicBezTo>
                <a:cubicBezTo>
                  <a:pt x="852" y="4587"/>
                  <a:pt x="839" y="4555"/>
                  <a:pt x="898" y="4522"/>
                </a:cubicBezTo>
                <a:cubicBezTo>
                  <a:pt x="956" y="4491"/>
                  <a:pt x="973" y="4461"/>
                  <a:pt x="899" y="4435"/>
                </a:cubicBezTo>
                <a:cubicBezTo>
                  <a:pt x="834" y="4406"/>
                  <a:pt x="826" y="4376"/>
                  <a:pt x="902" y="4346"/>
                </a:cubicBezTo>
                <a:cubicBezTo>
                  <a:pt x="964" y="4319"/>
                  <a:pt x="969" y="4278"/>
                  <a:pt x="906" y="4254"/>
                </a:cubicBezTo>
                <a:cubicBezTo>
                  <a:pt x="862" y="4233"/>
                  <a:pt x="845" y="4207"/>
                  <a:pt x="898" y="4166"/>
                </a:cubicBezTo>
                <a:cubicBezTo>
                  <a:pt x="935" y="4138"/>
                  <a:pt x="956" y="4109"/>
                  <a:pt x="903" y="4072"/>
                </a:cubicBezTo>
                <a:cubicBezTo>
                  <a:pt x="862" y="4037"/>
                  <a:pt x="877" y="3998"/>
                  <a:pt x="916" y="3957"/>
                </a:cubicBezTo>
                <a:cubicBezTo>
                  <a:pt x="957" y="3898"/>
                  <a:pt x="923" y="3842"/>
                  <a:pt x="852" y="3797"/>
                </a:cubicBezTo>
                <a:cubicBezTo>
                  <a:pt x="737" y="3708"/>
                  <a:pt x="697" y="3574"/>
                  <a:pt x="697" y="3416"/>
                </a:cubicBezTo>
                <a:cubicBezTo>
                  <a:pt x="683" y="3204"/>
                  <a:pt x="641" y="3023"/>
                  <a:pt x="508" y="2789"/>
                </a:cubicBezTo>
                <a:cubicBezTo>
                  <a:pt x="431" y="2656"/>
                  <a:pt x="303" y="2400"/>
                  <a:pt x="203" y="2249"/>
                </a:cubicBezTo>
                <a:cubicBezTo>
                  <a:pt x="92" y="2037"/>
                  <a:pt x="0" y="1790"/>
                  <a:pt x="4" y="1484"/>
                </a:cubicBezTo>
                <a:cubicBezTo>
                  <a:pt x="25" y="702"/>
                  <a:pt x="649" y="103"/>
                  <a:pt x="1366" y="18"/>
                </a:cubicBezTo>
                <a:cubicBezTo>
                  <a:pt x="1502" y="3"/>
                  <a:pt x="1665" y="0"/>
                  <a:pt x="1805" y="22"/>
                </a:cubicBezTo>
                <a:lnTo>
                  <a:pt x="1805" y="23"/>
                </a:lnTo>
                <a:close/>
              </a:path>
            </a:pathLst>
          </a:custGeom>
          <a:solidFill>
            <a:schemeClr val="tx1">
              <a:alpha val="100000"/>
            </a:schemeClr>
          </a:solidFill>
          <a:ln w="9525">
            <a:noFill/>
          </a:ln>
        </p:spPr>
        <p:txBody>
          <a:bodyPr/>
          <a:p>
            <a:endParaRPr lang="zh-CN" altLang="en-US"/>
          </a:p>
        </p:txBody>
      </p:sp>
      <p:sp>
        <p:nvSpPr>
          <p:cNvPr id="18439" name="Freeform 6"/>
          <p:cNvSpPr/>
          <p:nvPr/>
        </p:nvSpPr>
        <p:spPr>
          <a:xfrm>
            <a:off x="7984490" y="2026920"/>
            <a:ext cx="3367405" cy="3836035"/>
          </a:xfrm>
          <a:custGeom>
            <a:avLst/>
            <a:gdLst/>
            <a:ahLst/>
            <a:cxnLst>
              <a:cxn ang="0">
                <a:pos x="1403442" y="17882"/>
              </a:cxn>
              <a:cxn ang="0">
                <a:pos x="2432115" y="1153775"/>
              </a:cxn>
              <a:cxn ang="0">
                <a:pos x="2277386" y="1748545"/>
              </a:cxn>
              <a:cxn ang="0">
                <a:pos x="2040240" y="2168382"/>
              </a:cxn>
              <a:cxn ang="0">
                <a:pos x="1893286" y="2655860"/>
              </a:cxn>
              <a:cxn ang="0">
                <a:pos x="1772769" y="2952078"/>
              </a:cxn>
              <a:cxn ang="0">
                <a:pos x="1723007" y="3076475"/>
              </a:cxn>
              <a:cxn ang="0">
                <a:pos x="1733115" y="3165884"/>
              </a:cxn>
              <a:cxn ang="0">
                <a:pos x="1737003" y="3238967"/>
              </a:cxn>
              <a:cxn ang="0">
                <a:pos x="1730783" y="3307385"/>
              </a:cxn>
              <a:cxn ang="0">
                <a:pos x="1733893" y="3378913"/>
              </a:cxn>
              <a:cxn ang="0">
                <a:pos x="1736225" y="3448108"/>
              </a:cxn>
              <a:cxn ang="0">
                <a:pos x="1737003" y="3515749"/>
              </a:cxn>
              <a:cxn ang="0">
                <a:pos x="1732338" y="3591942"/>
              </a:cxn>
              <a:cxn ang="0">
                <a:pos x="1723785" y="3652585"/>
              </a:cxn>
              <a:cxn ang="0">
                <a:pos x="1705902" y="3747437"/>
              </a:cxn>
              <a:cxn ang="0">
                <a:pos x="1401110" y="4025773"/>
              </a:cxn>
              <a:cxn ang="0">
                <a:pos x="1034115" y="4025773"/>
              </a:cxn>
              <a:cxn ang="0">
                <a:pos x="729323" y="3747437"/>
              </a:cxn>
              <a:cxn ang="0">
                <a:pos x="711440" y="3652585"/>
              </a:cxn>
              <a:cxn ang="0">
                <a:pos x="703665" y="3591942"/>
              </a:cxn>
              <a:cxn ang="0">
                <a:pos x="698222" y="3515749"/>
              </a:cxn>
              <a:cxn ang="0">
                <a:pos x="699000" y="3448108"/>
              </a:cxn>
              <a:cxn ang="0">
                <a:pos x="701332" y="3378913"/>
              </a:cxn>
              <a:cxn ang="0">
                <a:pos x="704442" y="3307385"/>
              </a:cxn>
              <a:cxn ang="0">
                <a:pos x="698222" y="3238967"/>
              </a:cxn>
              <a:cxn ang="0">
                <a:pos x="702110" y="3165884"/>
              </a:cxn>
              <a:cxn ang="0">
                <a:pos x="712218" y="3076475"/>
              </a:cxn>
              <a:cxn ang="0">
                <a:pos x="662456" y="2952078"/>
              </a:cxn>
              <a:cxn ang="0">
                <a:pos x="541939" y="2655860"/>
              </a:cxn>
              <a:cxn ang="0">
                <a:pos x="394985" y="2168382"/>
              </a:cxn>
              <a:cxn ang="0">
                <a:pos x="157839" y="1748545"/>
              </a:cxn>
              <a:cxn ang="0">
                <a:pos x="3110" y="1153775"/>
              </a:cxn>
              <a:cxn ang="0">
                <a:pos x="1062106" y="13995"/>
              </a:cxn>
              <a:cxn ang="0">
                <a:pos x="1403442" y="17104"/>
              </a:cxn>
              <a:cxn ang="0">
                <a:pos x="1403442" y="17882"/>
              </a:cxn>
            </a:cxnLst>
            <a:pathLst>
              <a:path w="3132" h="5219">
                <a:moveTo>
                  <a:pt x="1805" y="23"/>
                </a:moveTo>
                <a:cubicBezTo>
                  <a:pt x="2506" y="125"/>
                  <a:pt x="3107" y="716"/>
                  <a:pt x="3128" y="1484"/>
                </a:cubicBezTo>
                <a:cubicBezTo>
                  <a:pt x="3132" y="1790"/>
                  <a:pt x="3040" y="2037"/>
                  <a:pt x="2929" y="2249"/>
                </a:cubicBezTo>
                <a:cubicBezTo>
                  <a:pt x="2829" y="2400"/>
                  <a:pt x="2701" y="2656"/>
                  <a:pt x="2624" y="2789"/>
                </a:cubicBezTo>
                <a:cubicBezTo>
                  <a:pt x="2491" y="3023"/>
                  <a:pt x="2449" y="3204"/>
                  <a:pt x="2435" y="3416"/>
                </a:cubicBezTo>
                <a:cubicBezTo>
                  <a:pt x="2435" y="3574"/>
                  <a:pt x="2395" y="3708"/>
                  <a:pt x="2280" y="3797"/>
                </a:cubicBezTo>
                <a:cubicBezTo>
                  <a:pt x="2209" y="3842"/>
                  <a:pt x="2175" y="3898"/>
                  <a:pt x="2216" y="3957"/>
                </a:cubicBezTo>
                <a:cubicBezTo>
                  <a:pt x="2256" y="3998"/>
                  <a:pt x="2270" y="4037"/>
                  <a:pt x="2229" y="4072"/>
                </a:cubicBezTo>
                <a:cubicBezTo>
                  <a:pt x="2176" y="4109"/>
                  <a:pt x="2197" y="4138"/>
                  <a:pt x="2234" y="4166"/>
                </a:cubicBezTo>
                <a:cubicBezTo>
                  <a:pt x="2288" y="4207"/>
                  <a:pt x="2270" y="4233"/>
                  <a:pt x="2226" y="4254"/>
                </a:cubicBezTo>
                <a:cubicBezTo>
                  <a:pt x="2163" y="4278"/>
                  <a:pt x="2168" y="4319"/>
                  <a:pt x="2230" y="4346"/>
                </a:cubicBezTo>
                <a:cubicBezTo>
                  <a:pt x="2306" y="4376"/>
                  <a:pt x="2298" y="4406"/>
                  <a:pt x="2233" y="4435"/>
                </a:cubicBezTo>
                <a:cubicBezTo>
                  <a:pt x="2160" y="4461"/>
                  <a:pt x="2176" y="4491"/>
                  <a:pt x="2234" y="4522"/>
                </a:cubicBezTo>
                <a:cubicBezTo>
                  <a:pt x="2293" y="4555"/>
                  <a:pt x="2280" y="4587"/>
                  <a:pt x="2228" y="4620"/>
                </a:cubicBezTo>
                <a:cubicBezTo>
                  <a:pt x="2173" y="4652"/>
                  <a:pt x="2188" y="4676"/>
                  <a:pt x="2217" y="4698"/>
                </a:cubicBezTo>
                <a:cubicBezTo>
                  <a:pt x="2266" y="4737"/>
                  <a:pt x="2231" y="4782"/>
                  <a:pt x="2194" y="4820"/>
                </a:cubicBezTo>
                <a:cubicBezTo>
                  <a:pt x="2066" y="4955"/>
                  <a:pt x="1935" y="5073"/>
                  <a:pt x="1802" y="5178"/>
                </a:cubicBezTo>
                <a:cubicBezTo>
                  <a:pt x="1693" y="5216"/>
                  <a:pt x="1465" y="5219"/>
                  <a:pt x="1330" y="5178"/>
                </a:cubicBezTo>
                <a:cubicBezTo>
                  <a:pt x="1197" y="5073"/>
                  <a:pt x="1066" y="4955"/>
                  <a:pt x="938" y="4820"/>
                </a:cubicBezTo>
                <a:cubicBezTo>
                  <a:pt x="901" y="4782"/>
                  <a:pt x="866" y="4737"/>
                  <a:pt x="915" y="4698"/>
                </a:cubicBezTo>
                <a:cubicBezTo>
                  <a:pt x="944" y="4676"/>
                  <a:pt x="959" y="4652"/>
                  <a:pt x="905" y="4620"/>
                </a:cubicBezTo>
                <a:cubicBezTo>
                  <a:pt x="852" y="4587"/>
                  <a:pt x="839" y="4555"/>
                  <a:pt x="898" y="4522"/>
                </a:cubicBezTo>
                <a:cubicBezTo>
                  <a:pt x="956" y="4491"/>
                  <a:pt x="973" y="4461"/>
                  <a:pt x="899" y="4435"/>
                </a:cubicBezTo>
                <a:cubicBezTo>
                  <a:pt x="834" y="4406"/>
                  <a:pt x="826" y="4376"/>
                  <a:pt x="902" y="4346"/>
                </a:cubicBezTo>
                <a:cubicBezTo>
                  <a:pt x="964" y="4319"/>
                  <a:pt x="969" y="4278"/>
                  <a:pt x="906" y="4254"/>
                </a:cubicBezTo>
                <a:cubicBezTo>
                  <a:pt x="862" y="4233"/>
                  <a:pt x="845" y="4207"/>
                  <a:pt x="898" y="4166"/>
                </a:cubicBezTo>
                <a:cubicBezTo>
                  <a:pt x="935" y="4138"/>
                  <a:pt x="956" y="4109"/>
                  <a:pt x="903" y="4072"/>
                </a:cubicBezTo>
                <a:cubicBezTo>
                  <a:pt x="862" y="4037"/>
                  <a:pt x="877" y="3998"/>
                  <a:pt x="916" y="3957"/>
                </a:cubicBezTo>
                <a:cubicBezTo>
                  <a:pt x="957" y="3898"/>
                  <a:pt x="923" y="3842"/>
                  <a:pt x="852" y="3797"/>
                </a:cubicBezTo>
                <a:cubicBezTo>
                  <a:pt x="737" y="3708"/>
                  <a:pt x="697" y="3574"/>
                  <a:pt x="697" y="3416"/>
                </a:cubicBezTo>
                <a:cubicBezTo>
                  <a:pt x="683" y="3204"/>
                  <a:pt x="641" y="3023"/>
                  <a:pt x="508" y="2789"/>
                </a:cubicBezTo>
                <a:cubicBezTo>
                  <a:pt x="431" y="2656"/>
                  <a:pt x="303" y="2400"/>
                  <a:pt x="203" y="2249"/>
                </a:cubicBezTo>
                <a:cubicBezTo>
                  <a:pt x="92" y="2037"/>
                  <a:pt x="0" y="1790"/>
                  <a:pt x="4" y="1484"/>
                </a:cubicBezTo>
                <a:cubicBezTo>
                  <a:pt x="25" y="702"/>
                  <a:pt x="649" y="103"/>
                  <a:pt x="1366" y="18"/>
                </a:cubicBezTo>
                <a:cubicBezTo>
                  <a:pt x="1502" y="3"/>
                  <a:pt x="1665" y="0"/>
                  <a:pt x="1805" y="22"/>
                </a:cubicBezTo>
                <a:lnTo>
                  <a:pt x="1805" y="23"/>
                </a:lnTo>
                <a:close/>
              </a:path>
            </a:pathLst>
          </a:custGeom>
          <a:solidFill>
            <a:schemeClr val="bg1">
              <a:alpha val="100000"/>
            </a:schemeClr>
          </a:solidFill>
          <a:ln w="9525">
            <a:noFill/>
          </a:ln>
        </p:spPr>
        <p:txBody>
          <a:bodyPr/>
          <a:p>
            <a:endParaRPr lang="zh-CN" altLang="en-US"/>
          </a:p>
        </p:txBody>
      </p:sp>
      <p:sp>
        <p:nvSpPr>
          <p:cNvPr id="18440" name="TextBox 7"/>
          <p:cNvSpPr txBox="1"/>
          <p:nvPr/>
        </p:nvSpPr>
        <p:spPr>
          <a:xfrm>
            <a:off x="4758055" y="1812608"/>
            <a:ext cx="201930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sz="2400" b="1" dirty="0">
                <a:solidFill>
                  <a:srgbClr val="F8F8F8"/>
                </a:solidFill>
                <a:latin typeface="Times New Roman" panose="02020603050405020304" charset="0"/>
                <a:ea typeface="宋体" panose="02010600030101010101" pitchFamily="2" charset="-122"/>
              </a:rPr>
              <a:t>选择切削用量</a:t>
            </a:r>
            <a:endParaRPr lang="zh-CN" altLang="en-US" sz="2400" b="1" dirty="0">
              <a:solidFill>
                <a:srgbClr val="F8F8F8"/>
              </a:solidFill>
              <a:latin typeface="Times New Roman" panose="02020603050405020304" charset="0"/>
              <a:ea typeface="宋体" panose="02010600030101010101" pitchFamily="2" charset="-122"/>
            </a:endParaRPr>
          </a:p>
        </p:txBody>
      </p:sp>
      <p:sp>
        <p:nvSpPr>
          <p:cNvPr id="18441" name="TextBox 8"/>
          <p:cNvSpPr txBox="1"/>
          <p:nvPr/>
        </p:nvSpPr>
        <p:spPr>
          <a:xfrm>
            <a:off x="4510405" y="2539365"/>
            <a:ext cx="2513965" cy="18148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Font typeface="Arial" panose="020B0604020202020204" pitchFamily="34" charset="0"/>
              <a:buNone/>
            </a:pPr>
            <a:r>
              <a:rPr lang="zh-CN" altLang="en-US" sz="1400" dirty="0">
                <a:solidFill>
                  <a:srgbClr val="F8F8F8"/>
                </a:solidFill>
                <a:latin typeface="Times New Roman" panose="02020603050405020304" charset="0"/>
                <a:ea typeface="宋体" panose="02010600030101010101" pitchFamily="2" charset="-122"/>
              </a:rPr>
              <a:t>在选用刀具时，根据刀具直径、铣削速度、进给的深度、机床动力和刚性等条件，我们尽可能选择较大的进给速度，如在精加工底面时，要根据被加工表面质量要求选择进给量；我们还要根据刀具的耐用性确定最佳的切削速度。</a:t>
            </a:r>
            <a:endParaRPr lang="zh-CN" altLang="en-US" sz="1400" dirty="0">
              <a:solidFill>
                <a:srgbClr val="F8F8F8"/>
              </a:solidFill>
              <a:latin typeface="Times New Roman" panose="02020603050405020304" charset="0"/>
              <a:ea typeface="宋体" panose="02010600030101010101" pitchFamily="2" charset="-122"/>
            </a:endParaRPr>
          </a:p>
        </p:txBody>
      </p:sp>
      <p:sp>
        <p:nvSpPr>
          <p:cNvPr id="18442" name="TextBox 9"/>
          <p:cNvSpPr txBox="1"/>
          <p:nvPr/>
        </p:nvSpPr>
        <p:spPr>
          <a:xfrm>
            <a:off x="1130935" y="2208530"/>
            <a:ext cx="171450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b="1" dirty="0">
                <a:solidFill>
                  <a:srgbClr val="F8F8F8"/>
                </a:solidFill>
                <a:latin typeface="Times New Roman" panose="02020603050405020304" charset="0"/>
                <a:ea typeface="宋体" panose="02010600030101010101" pitchFamily="2" charset="-122"/>
              </a:rPr>
              <a:t>零件图形分析</a:t>
            </a:r>
            <a:endParaRPr lang="zh-CN" altLang="en-US" b="1" dirty="0">
              <a:solidFill>
                <a:srgbClr val="F8F8F8"/>
              </a:solidFill>
              <a:latin typeface="Times New Roman" panose="02020603050405020304" charset="0"/>
              <a:ea typeface="宋体" panose="02010600030101010101" pitchFamily="2" charset="-122"/>
            </a:endParaRPr>
          </a:p>
        </p:txBody>
      </p:sp>
      <p:sp>
        <p:nvSpPr>
          <p:cNvPr id="18443" name="TextBox 10"/>
          <p:cNvSpPr txBox="1"/>
          <p:nvPr/>
        </p:nvSpPr>
        <p:spPr>
          <a:xfrm>
            <a:off x="985838" y="2875915"/>
            <a:ext cx="1887537" cy="15995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Font typeface="Arial" panose="020B0604020202020204" pitchFamily="34" charset="0"/>
              <a:buNone/>
            </a:pPr>
            <a:r>
              <a:rPr lang="zh-CN" altLang="en-US" sz="1400" dirty="0">
                <a:solidFill>
                  <a:srgbClr val="F8F8F8"/>
                </a:solidFill>
                <a:latin typeface="Times New Roman" panose="02020603050405020304" charset="0"/>
                <a:ea typeface="宋体" panose="02010600030101010101" pitchFamily="2" charset="-122"/>
                <a:cs typeface="Times New Roman" panose="02020603050405020304" charset="0"/>
              </a:rPr>
              <a:t>尺寸较多，存在薄壁，精度、表面质量要求较高，尺寸标注完整，公差等级大多为IT6到IT7级，能通过数控机床加工达到所需要的质量。</a:t>
            </a:r>
            <a:endParaRPr lang="zh-CN" altLang="en-US" sz="1400" dirty="0">
              <a:solidFill>
                <a:srgbClr val="F8F8F8"/>
              </a:solidFill>
              <a:latin typeface="Times New Roman" panose="02020603050405020304" charset="0"/>
              <a:ea typeface="宋体" panose="02010600030101010101" pitchFamily="2" charset="-122"/>
              <a:cs typeface="Times New Roman" panose="02020603050405020304" charset="0"/>
            </a:endParaRPr>
          </a:p>
        </p:txBody>
      </p:sp>
      <p:sp>
        <p:nvSpPr>
          <p:cNvPr id="18444" name="TextBox 11"/>
          <p:cNvSpPr txBox="1"/>
          <p:nvPr/>
        </p:nvSpPr>
        <p:spPr>
          <a:xfrm>
            <a:off x="8937943" y="2140585"/>
            <a:ext cx="145923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b="1" dirty="0">
                <a:solidFill>
                  <a:srgbClr val="F8F8F8"/>
                </a:solidFill>
                <a:latin typeface="Times New Roman" panose="02020603050405020304" charset="0"/>
                <a:ea typeface="宋体" panose="02010600030101010101" pitchFamily="2" charset="-122"/>
              </a:rPr>
              <a:t>刀具的选择</a:t>
            </a:r>
            <a:endParaRPr lang="zh-CN" altLang="en-US" b="1" dirty="0">
              <a:solidFill>
                <a:srgbClr val="F8F8F8"/>
              </a:solidFill>
              <a:latin typeface="Times New Roman" panose="02020603050405020304" charset="0"/>
              <a:ea typeface="宋体" panose="02010600030101010101" pitchFamily="2" charset="-122"/>
            </a:endParaRPr>
          </a:p>
        </p:txBody>
      </p:sp>
      <p:sp>
        <p:nvSpPr>
          <p:cNvPr id="18445" name="TextBox 12"/>
          <p:cNvSpPr txBox="1"/>
          <p:nvPr/>
        </p:nvSpPr>
        <p:spPr>
          <a:xfrm>
            <a:off x="8689340" y="2604135"/>
            <a:ext cx="2196465" cy="20300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00000"/>
              </a:lnSpc>
              <a:spcBef>
                <a:spcPct val="0"/>
              </a:spcBef>
              <a:buFont typeface="Arial" panose="020B0604020202020204" pitchFamily="34" charset="0"/>
              <a:buNone/>
            </a:pPr>
            <a:r>
              <a:rPr lang="zh-CN" altLang="en-US" sz="1400" dirty="0">
                <a:solidFill>
                  <a:srgbClr val="F8F8F8"/>
                </a:solidFill>
                <a:latin typeface="Times New Roman" panose="02020603050405020304" charset="0"/>
                <a:ea typeface="宋体" panose="02010600030101010101" pitchFamily="2" charset="-122"/>
              </a:rPr>
              <a:t>本零件结构较为复杂采用的是自动编程进行加工，因此不需要运用到半径补偿。在选择刀具时应遵循原则：精度高、刚性好、装夹调整方便，切削性能强、耐用度高。合理选用刀具不仅能提高加工效率，又能提高产品质量。</a:t>
            </a:r>
            <a:endParaRPr lang="zh-CN" altLang="en-US" sz="1400" dirty="0">
              <a:solidFill>
                <a:srgbClr val="F8F8F8"/>
              </a:solidFill>
              <a:latin typeface="Times New Roman" panose="02020603050405020304" charset="0"/>
              <a:ea typeface="宋体" panose="02010600030101010101" pitchFamily="2" charset="-122"/>
            </a:endParaRPr>
          </a:p>
        </p:txBody>
      </p:sp>
      <p:sp>
        <p:nvSpPr>
          <p:cNvPr id="18446" name="Freeform 17"/>
          <p:cNvSpPr>
            <a:spLocks noEditPoints="1"/>
          </p:cNvSpPr>
          <p:nvPr/>
        </p:nvSpPr>
        <p:spPr>
          <a:xfrm>
            <a:off x="1574800" y="5040630"/>
            <a:ext cx="594995" cy="578485"/>
          </a:xfrm>
          <a:custGeom>
            <a:avLst/>
            <a:gdLst/>
            <a:ahLst/>
            <a:cxnLst>
              <a:cxn ang="0">
                <a:pos x="355168" y="423263"/>
              </a:cxn>
              <a:cxn ang="0">
                <a:pos x="346414" y="333859"/>
              </a:cxn>
              <a:cxn ang="0">
                <a:pos x="232610" y="333234"/>
              </a:cxn>
              <a:cxn ang="0">
                <a:pos x="217603" y="405758"/>
              </a:cxn>
              <a:cxn ang="0">
                <a:pos x="258872" y="397630"/>
              </a:cxn>
              <a:cxn ang="0">
                <a:pos x="289512" y="358242"/>
              </a:cxn>
              <a:cxn ang="0">
                <a:pos x="318275" y="388252"/>
              </a:cxn>
              <a:cxn ang="0">
                <a:pos x="300767" y="413260"/>
              </a:cxn>
              <a:cxn ang="0">
                <a:pos x="258247" y="424514"/>
              </a:cxn>
              <a:cxn ang="0">
                <a:pos x="260748" y="459525"/>
              </a:cxn>
              <a:cxn ang="0">
                <a:pos x="267001" y="462026"/>
              </a:cxn>
              <a:cxn ang="0">
                <a:pos x="316399" y="472029"/>
              </a:cxn>
              <a:cxn ang="0">
                <a:pos x="317650" y="520170"/>
              </a:cxn>
              <a:cxn ang="0">
                <a:pos x="258872" y="517669"/>
              </a:cxn>
              <a:cxn ang="0">
                <a:pos x="238237" y="473905"/>
              </a:cxn>
              <a:cxn ang="0">
                <a:pos x="198844" y="482032"/>
              </a:cxn>
              <a:cxn ang="0">
                <a:pos x="288261" y="573937"/>
              </a:cxn>
              <a:cxn ang="0">
                <a:pos x="377678" y="493911"/>
              </a:cxn>
              <a:cxn ang="0">
                <a:pos x="509616" y="322605"/>
              </a:cxn>
              <a:cxn ang="0">
                <a:pos x="437707" y="330733"/>
              </a:cxn>
              <a:cxn ang="0">
                <a:pos x="445835" y="366995"/>
              </a:cxn>
              <a:cxn ang="0">
                <a:pos x="468971" y="556432"/>
              </a:cxn>
              <a:cxn ang="0">
                <a:pos x="509616" y="564559"/>
              </a:cxn>
              <a:cxn ang="0">
                <a:pos x="517744" y="330733"/>
              </a:cxn>
              <a:cxn ang="0">
                <a:pos x="555887" y="158802"/>
              </a:cxn>
              <a:cxn ang="0">
                <a:pos x="577147" y="21257"/>
              </a:cxn>
              <a:cxn ang="0">
                <a:pos x="534627" y="21257"/>
              </a:cxn>
              <a:cxn ang="0">
                <a:pos x="555887" y="158802"/>
              </a:cxn>
              <a:cxn ang="0">
                <a:pos x="632173" y="620828"/>
              </a:cxn>
              <a:cxn ang="0">
                <a:pos x="66907" y="602697"/>
              </a:cxn>
              <a:cxn ang="0">
                <a:pos x="84415" y="261961"/>
              </a:cxn>
              <a:cxn ang="0">
                <a:pos x="649682" y="280091"/>
              </a:cxn>
              <a:cxn ang="0">
                <a:pos x="632173" y="80026"/>
              </a:cxn>
              <a:cxn ang="0">
                <a:pos x="610913" y="137545"/>
              </a:cxn>
              <a:cxn ang="0">
                <a:pos x="500861" y="137545"/>
              </a:cxn>
              <a:cxn ang="0">
                <a:pos x="215102" y="80026"/>
              </a:cxn>
              <a:cxn ang="0">
                <a:pos x="160701" y="192563"/>
              </a:cxn>
              <a:cxn ang="0">
                <a:pos x="105675" y="80026"/>
              </a:cxn>
              <a:cxn ang="0">
                <a:pos x="0" y="165054"/>
              </a:cxn>
              <a:cxn ang="0">
                <a:pos x="84415" y="688975"/>
              </a:cxn>
              <a:cxn ang="0">
                <a:pos x="715963" y="603947"/>
              </a:cxn>
              <a:cxn ang="0">
                <a:pos x="632173" y="80026"/>
              </a:cxn>
              <a:cxn ang="0">
                <a:pos x="181961" y="137545"/>
              </a:cxn>
              <a:cxn ang="0">
                <a:pos x="160701" y="0"/>
              </a:cxn>
              <a:cxn ang="0">
                <a:pos x="138816" y="137545"/>
              </a:cxn>
            </a:cxnLst>
            <a:pathLst>
              <a:path w="1145" h="1102">
                <a:moveTo>
                  <a:pt x="549" y="697"/>
                </a:moveTo>
                <a:cubicBezTo>
                  <a:pt x="556" y="692"/>
                  <a:pt x="562" y="685"/>
                  <a:pt x="568" y="677"/>
                </a:cubicBezTo>
                <a:cubicBezTo>
                  <a:pt x="580" y="660"/>
                  <a:pt x="587" y="639"/>
                  <a:pt x="587" y="615"/>
                </a:cubicBezTo>
                <a:cubicBezTo>
                  <a:pt x="587" y="583"/>
                  <a:pt x="576" y="555"/>
                  <a:pt x="554" y="534"/>
                </a:cubicBezTo>
                <a:cubicBezTo>
                  <a:pt x="532" y="513"/>
                  <a:pt x="501" y="502"/>
                  <a:pt x="459" y="502"/>
                </a:cubicBezTo>
                <a:cubicBezTo>
                  <a:pt x="425" y="502"/>
                  <a:pt x="396" y="513"/>
                  <a:pt x="372" y="533"/>
                </a:cubicBezTo>
                <a:cubicBezTo>
                  <a:pt x="348" y="554"/>
                  <a:pt x="335" y="589"/>
                  <a:pt x="335" y="636"/>
                </a:cubicBezTo>
                <a:cubicBezTo>
                  <a:pt x="335" y="643"/>
                  <a:pt x="341" y="649"/>
                  <a:pt x="348" y="649"/>
                </a:cubicBezTo>
                <a:lnTo>
                  <a:pt x="401" y="649"/>
                </a:lnTo>
                <a:cubicBezTo>
                  <a:pt x="408" y="649"/>
                  <a:pt x="414" y="644"/>
                  <a:pt x="414" y="636"/>
                </a:cubicBezTo>
                <a:cubicBezTo>
                  <a:pt x="415" y="614"/>
                  <a:pt x="419" y="597"/>
                  <a:pt x="427" y="587"/>
                </a:cubicBezTo>
                <a:cubicBezTo>
                  <a:pt x="435" y="578"/>
                  <a:pt x="446" y="573"/>
                  <a:pt x="463" y="573"/>
                </a:cubicBezTo>
                <a:cubicBezTo>
                  <a:pt x="479" y="573"/>
                  <a:pt x="490" y="577"/>
                  <a:pt x="497" y="586"/>
                </a:cubicBezTo>
                <a:cubicBezTo>
                  <a:pt x="505" y="596"/>
                  <a:pt x="509" y="607"/>
                  <a:pt x="509" y="621"/>
                </a:cubicBezTo>
                <a:cubicBezTo>
                  <a:pt x="509" y="632"/>
                  <a:pt x="506" y="641"/>
                  <a:pt x="501" y="648"/>
                </a:cubicBezTo>
                <a:cubicBezTo>
                  <a:pt x="496" y="655"/>
                  <a:pt x="490" y="659"/>
                  <a:pt x="481" y="661"/>
                </a:cubicBezTo>
                <a:cubicBezTo>
                  <a:pt x="470" y="664"/>
                  <a:pt x="451" y="665"/>
                  <a:pt x="426" y="665"/>
                </a:cubicBezTo>
                <a:cubicBezTo>
                  <a:pt x="419" y="665"/>
                  <a:pt x="413" y="671"/>
                  <a:pt x="413" y="679"/>
                </a:cubicBezTo>
                <a:lnTo>
                  <a:pt x="413" y="725"/>
                </a:lnTo>
                <a:cubicBezTo>
                  <a:pt x="413" y="729"/>
                  <a:pt x="414" y="732"/>
                  <a:pt x="417" y="735"/>
                </a:cubicBezTo>
                <a:cubicBezTo>
                  <a:pt x="420" y="737"/>
                  <a:pt x="423" y="739"/>
                  <a:pt x="426" y="739"/>
                </a:cubicBezTo>
                <a:lnTo>
                  <a:pt x="427" y="739"/>
                </a:lnTo>
                <a:cubicBezTo>
                  <a:pt x="432" y="738"/>
                  <a:pt x="437" y="738"/>
                  <a:pt x="442" y="738"/>
                </a:cubicBezTo>
                <a:cubicBezTo>
                  <a:pt x="471" y="738"/>
                  <a:pt x="493" y="744"/>
                  <a:pt x="506" y="755"/>
                </a:cubicBezTo>
                <a:cubicBezTo>
                  <a:pt x="518" y="765"/>
                  <a:pt x="524" y="778"/>
                  <a:pt x="524" y="794"/>
                </a:cubicBezTo>
                <a:cubicBezTo>
                  <a:pt x="524" y="810"/>
                  <a:pt x="519" y="822"/>
                  <a:pt x="508" y="832"/>
                </a:cubicBezTo>
                <a:cubicBezTo>
                  <a:pt x="498" y="842"/>
                  <a:pt x="483" y="847"/>
                  <a:pt x="464" y="847"/>
                </a:cubicBezTo>
                <a:cubicBezTo>
                  <a:pt x="443" y="847"/>
                  <a:pt x="427" y="841"/>
                  <a:pt x="414" y="828"/>
                </a:cubicBezTo>
                <a:cubicBezTo>
                  <a:pt x="402" y="815"/>
                  <a:pt x="395" y="796"/>
                  <a:pt x="394" y="771"/>
                </a:cubicBezTo>
                <a:cubicBezTo>
                  <a:pt x="394" y="764"/>
                  <a:pt x="388" y="758"/>
                  <a:pt x="381" y="758"/>
                </a:cubicBezTo>
                <a:lnTo>
                  <a:pt x="331" y="758"/>
                </a:lnTo>
                <a:cubicBezTo>
                  <a:pt x="324" y="758"/>
                  <a:pt x="318" y="764"/>
                  <a:pt x="318" y="771"/>
                </a:cubicBezTo>
                <a:cubicBezTo>
                  <a:pt x="318" y="816"/>
                  <a:pt x="330" y="852"/>
                  <a:pt x="353" y="878"/>
                </a:cubicBezTo>
                <a:cubicBezTo>
                  <a:pt x="377" y="905"/>
                  <a:pt x="413" y="918"/>
                  <a:pt x="461" y="918"/>
                </a:cubicBezTo>
                <a:cubicBezTo>
                  <a:pt x="499" y="918"/>
                  <a:pt x="532" y="908"/>
                  <a:pt x="560" y="887"/>
                </a:cubicBezTo>
                <a:cubicBezTo>
                  <a:pt x="589" y="865"/>
                  <a:pt x="604" y="833"/>
                  <a:pt x="604" y="790"/>
                </a:cubicBezTo>
                <a:cubicBezTo>
                  <a:pt x="604" y="747"/>
                  <a:pt x="585" y="716"/>
                  <a:pt x="549" y="697"/>
                </a:cubicBezTo>
                <a:close/>
                <a:moveTo>
                  <a:pt x="815" y="516"/>
                </a:moveTo>
                <a:lnTo>
                  <a:pt x="713" y="516"/>
                </a:lnTo>
                <a:cubicBezTo>
                  <a:pt x="706" y="516"/>
                  <a:pt x="700" y="521"/>
                  <a:pt x="700" y="529"/>
                </a:cubicBezTo>
                <a:lnTo>
                  <a:pt x="700" y="574"/>
                </a:lnTo>
                <a:cubicBezTo>
                  <a:pt x="700" y="581"/>
                  <a:pt x="706" y="587"/>
                  <a:pt x="713" y="587"/>
                </a:cubicBezTo>
                <a:lnTo>
                  <a:pt x="750" y="587"/>
                </a:lnTo>
                <a:lnTo>
                  <a:pt x="750" y="890"/>
                </a:lnTo>
                <a:cubicBezTo>
                  <a:pt x="750" y="897"/>
                  <a:pt x="756" y="903"/>
                  <a:pt x="763" y="903"/>
                </a:cubicBezTo>
                <a:lnTo>
                  <a:pt x="815" y="903"/>
                </a:lnTo>
                <a:cubicBezTo>
                  <a:pt x="822" y="903"/>
                  <a:pt x="828" y="897"/>
                  <a:pt x="828" y="890"/>
                </a:cubicBezTo>
                <a:lnTo>
                  <a:pt x="828" y="529"/>
                </a:lnTo>
                <a:cubicBezTo>
                  <a:pt x="828" y="521"/>
                  <a:pt x="822" y="516"/>
                  <a:pt x="815" y="516"/>
                </a:cubicBezTo>
                <a:close/>
                <a:moveTo>
                  <a:pt x="889" y="254"/>
                </a:moveTo>
                <a:cubicBezTo>
                  <a:pt x="908" y="254"/>
                  <a:pt x="923" y="239"/>
                  <a:pt x="923" y="220"/>
                </a:cubicBezTo>
                <a:lnTo>
                  <a:pt x="923" y="34"/>
                </a:lnTo>
                <a:cubicBezTo>
                  <a:pt x="923" y="15"/>
                  <a:pt x="908" y="0"/>
                  <a:pt x="889" y="0"/>
                </a:cubicBezTo>
                <a:cubicBezTo>
                  <a:pt x="870" y="0"/>
                  <a:pt x="855" y="15"/>
                  <a:pt x="855" y="34"/>
                </a:cubicBezTo>
                <a:lnTo>
                  <a:pt x="855" y="220"/>
                </a:lnTo>
                <a:cubicBezTo>
                  <a:pt x="855" y="239"/>
                  <a:pt x="870" y="254"/>
                  <a:pt x="889" y="254"/>
                </a:cubicBezTo>
                <a:close/>
                <a:moveTo>
                  <a:pt x="1039" y="964"/>
                </a:moveTo>
                <a:cubicBezTo>
                  <a:pt x="1039" y="980"/>
                  <a:pt x="1026" y="993"/>
                  <a:pt x="1011" y="993"/>
                </a:cubicBezTo>
                <a:lnTo>
                  <a:pt x="135" y="993"/>
                </a:lnTo>
                <a:cubicBezTo>
                  <a:pt x="120" y="993"/>
                  <a:pt x="107" y="980"/>
                  <a:pt x="107" y="964"/>
                </a:cubicBezTo>
                <a:lnTo>
                  <a:pt x="107" y="448"/>
                </a:lnTo>
                <a:cubicBezTo>
                  <a:pt x="107" y="432"/>
                  <a:pt x="120" y="419"/>
                  <a:pt x="135" y="419"/>
                </a:cubicBezTo>
                <a:lnTo>
                  <a:pt x="1011" y="419"/>
                </a:lnTo>
                <a:cubicBezTo>
                  <a:pt x="1026" y="419"/>
                  <a:pt x="1039" y="432"/>
                  <a:pt x="1039" y="448"/>
                </a:cubicBezTo>
                <a:lnTo>
                  <a:pt x="1039" y="964"/>
                </a:lnTo>
                <a:close/>
                <a:moveTo>
                  <a:pt x="1011" y="128"/>
                </a:moveTo>
                <a:lnTo>
                  <a:pt x="977" y="128"/>
                </a:lnTo>
                <a:lnTo>
                  <a:pt x="977" y="220"/>
                </a:lnTo>
                <a:cubicBezTo>
                  <a:pt x="977" y="268"/>
                  <a:pt x="937" y="308"/>
                  <a:pt x="889" y="308"/>
                </a:cubicBezTo>
                <a:cubicBezTo>
                  <a:pt x="841" y="308"/>
                  <a:pt x="801" y="268"/>
                  <a:pt x="801" y="220"/>
                </a:cubicBezTo>
                <a:lnTo>
                  <a:pt x="801" y="128"/>
                </a:lnTo>
                <a:lnTo>
                  <a:pt x="344" y="128"/>
                </a:lnTo>
                <a:lnTo>
                  <a:pt x="344" y="220"/>
                </a:lnTo>
                <a:cubicBezTo>
                  <a:pt x="344" y="268"/>
                  <a:pt x="305" y="308"/>
                  <a:pt x="257" y="308"/>
                </a:cubicBezTo>
                <a:cubicBezTo>
                  <a:pt x="208" y="308"/>
                  <a:pt x="169" y="268"/>
                  <a:pt x="169" y="220"/>
                </a:cubicBezTo>
                <a:lnTo>
                  <a:pt x="169" y="128"/>
                </a:lnTo>
                <a:lnTo>
                  <a:pt x="135" y="128"/>
                </a:lnTo>
                <a:cubicBezTo>
                  <a:pt x="61" y="128"/>
                  <a:pt x="0" y="189"/>
                  <a:pt x="0" y="264"/>
                </a:cubicBezTo>
                <a:lnTo>
                  <a:pt x="0" y="966"/>
                </a:lnTo>
                <a:cubicBezTo>
                  <a:pt x="0" y="1041"/>
                  <a:pt x="61" y="1102"/>
                  <a:pt x="135" y="1102"/>
                </a:cubicBezTo>
                <a:lnTo>
                  <a:pt x="1011" y="1102"/>
                </a:lnTo>
                <a:cubicBezTo>
                  <a:pt x="1085" y="1102"/>
                  <a:pt x="1145" y="1041"/>
                  <a:pt x="1145" y="966"/>
                </a:cubicBezTo>
                <a:lnTo>
                  <a:pt x="1145" y="264"/>
                </a:lnTo>
                <a:cubicBezTo>
                  <a:pt x="1145" y="189"/>
                  <a:pt x="1085" y="128"/>
                  <a:pt x="1011" y="128"/>
                </a:cubicBezTo>
                <a:close/>
                <a:moveTo>
                  <a:pt x="257" y="254"/>
                </a:moveTo>
                <a:cubicBezTo>
                  <a:pt x="276" y="254"/>
                  <a:pt x="291" y="239"/>
                  <a:pt x="291" y="220"/>
                </a:cubicBezTo>
                <a:lnTo>
                  <a:pt x="291" y="34"/>
                </a:lnTo>
                <a:cubicBezTo>
                  <a:pt x="291" y="15"/>
                  <a:pt x="276" y="0"/>
                  <a:pt x="257" y="0"/>
                </a:cubicBezTo>
                <a:cubicBezTo>
                  <a:pt x="238" y="0"/>
                  <a:pt x="222" y="15"/>
                  <a:pt x="222" y="34"/>
                </a:cubicBezTo>
                <a:lnTo>
                  <a:pt x="222" y="220"/>
                </a:lnTo>
                <a:cubicBezTo>
                  <a:pt x="222" y="239"/>
                  <a:pt x="238" y="254"/>
                  <a:pt x="257" y="254"/>
                </a:cubicBezTo>
                <a:close/>
              </a:path>
            </a:pathLst>
          </a:custGeom>
          <a:solidFill>
            <a:srgbClr val="F8F8F8">
              <a:alpha val="100000"/>
            </a:srgbClr>
          </a:solidFill>
          <a:ln w="9525">
            <a:noFill/>
          </a:ln>
        </p:spPr>
        <p:txBody>
          <a:bodyPr/>
          <a:p>
            <a:endParaRPr lang="zh-CN" altLang="en-US"/>
          </a:p>
        </p:txBody>
      </p:sp>
      <p:sp>
        <p:nvSpPr>
          <p:cNvPr id="18447" name="Freeform 8"/>
          <p:cNvSpPr>
            <a:spLocks noEditPoints="1"/>
          </p:cNvSpPr>
          <p:nvPr/>
        </p:nvSpPr>
        <p:spPr>
          <a:xfrm>
            <a:off x="5447665" y="5055870"/>
            <a:ext cx="483870" cy="548640"/>
          </a:xfrm>
          <a:custGeom>
            <a:avLst/>
            <a:gdLst/>
            <a:ahLst/>
            <a:cxnLst>
              <a:cxn ang="0">
                <a:pos x="66124" y="703929"/>
              </a:cxn>
              <a:cxn ang="0">
                <a:pos x="103789" y="118875"/>
              </a:cxn>
              <a:cxn ang="0">
                <a:pos x="135595" y="169378"/>
              </a:cxn>
              <a:cxn ang="0">
                <a:pos x="168238" y="118875"/>
              </a:cxn>
              <a:cxn ang="0">
                <a:pos x="274538" y="139077"/>
              </a:cxn>
              <a:cxn ang="0">
                <a:pos x="338988" y="139077"/>
              </a:cxn>
              <a:cxn ang="0">
                <a:pos x="446125" y="118875"/>
              </a:cxn>
              <a:cxn ang="0">
                <a:pos x="478768" y="169378"/>
              </a:cxn>
              <a:cxn ang="0">
                <a:pos x="510574" y="118875"/>
              </a:cxn>
              <a:cxn ang="0">
                <a:pos x="549076" y="703929"/>
              </a:cxn>
              <a:cxn ang="0">
                <a:pos x="510574" y="52057"/>
              </a:cxn>
              <a:cxn ang="0">
                <a:pos x="478768" y="0"/>
              </a:cxn>
              <a:cxn ang="0">
                <a:pos x="446125" y="52057"/>
              </a:cxn>
              <a:cxn ang="0">
                <a:pos x="338988" y="29525"/>
              </a:cxn>
              <a:cxn ang="0">
                <a:pos x="274538" y="29525"/>
              </a:cxn>
              <a:cxn ang="0">
                <a:pos x="168238" y="52057"/>
              </a:cxn>
              <a:cxn ang="0">
                <a:pos x="135595" y="0"/>
              </a:cxn>
              <a:cxn ang="0">
                <a:pos x="103789" y="52057"/>
              </a:cxn>
              <a:cxn ang="0">
                <a:pos x="0" y="114214"/>
              </a:cxn>
              <a:cxn ang="0">
                <a:pos x="66961" y="771525"/>
              </a:cxn>
              <a:cxn ang="0">
                <a:pos x="614363" y="709368"/>
              </a:cxn>
              <a:cxn ang="0">
                <a:pos x="548239" y="52057"/>
              </a:cxn>
              <a:cxn ang="0">
                <a:pos x="479605" y="288254"/>
              </a:cxn>
              <a:cxn ang="0">
                <a:pos x="134758" y="246298"/>
              </a:cxn>
              <a:cxn ang="0">
                <a:pos x="134758" y="397805"/>
              </a:cxn>
              <a:cxn ang="0">
                <a:pos x="479605" y="355849"/>
              </a:cxn>
              <a:cxn ang="0">
                <a:pos x="134758" y="397805"/>
              </a:cxn>
              <a:cxn ang="0">
                <a:pos x="479605" y="507357"/>
              </a:cxn>
              <a:cxn ang="0">
                <a:pos x="134758" y="465401"/>
              </a:cxn>
              <a:cxn ang="0">
                <a:pos x="134758" y="616909"/>
              </a:cxn>
              <a:cxn ang="0">
                <a:pos x="479605" y="574953"/>
              </a:cxn>
              <a:cxn ang="0">
                <a:pos x="134758" y="616909"/>
              </a:cxn>
            </a:cxnLst>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rgbClr val="F8F8F8">
              <a:alpha val="100000"/>
            </a:srgbClr>
          </a:solidFill>
          <a:ln w="9525">
            <a:noFill/>
          </a:ln>
        </p:spPr>
        <p:txBody>
          <a:bodyPr/>
          <a:p>
            <a:endParaRPr lang="zh-CN" altLang="en-US"/>
          </a:p>
        </p:txBody>
      </p:sp>
      <p:pic>
        <p:nvPicPr>
          <p:cNvPr id="18448" name="组合 15"/>
          <p:cNvPicPr/>
          <p:nvPr/>
        </p:nvPicPr>
        <p:blipFill>
          <a:blip r:embed="rId1"/>
          <a:stretch>
            <a:fillRect/>
          </a:stretch>
        </p:blipFill>
        <p:spPr>
          <a:xfrm>
            <a:off x="9408795" y="5055870"/>
            <a:ext cx="725170" cy="57912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1+#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18436"/>
                                        </p:tgtEl>
                                        <p:attrNameLst>
                                          <p:attrName>style.visibility</p:attrName>
                                        </p:attrNameLst>
                                      </p:cBhvr>
                                      <p:to>
                                        <p:strVal val="visible"/>
                                      </p:to>
                                    </p:set>
                                    <p:animEffect transition="in" filter="wipe(right)">
                                      <p:cBhvr>
                                        <p:cTn id="11" dur="500"/>
                                        <p:tgtEl>
                                          <p:spTgt spid="18436"/>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8434"/>
                                        </p:tgtEl>
                                        <p:attrNameLst>
                                          <p:attrName>style.visibility</p:attrName>
                                        </p:attrNameLst>
                                      </p:cBhvr>
                                      <p:to>
                                        <p:strVal val="visible"/>
                                      </p:to>
                                    </p:set>
                                    <p:anim calcmode="lin" valueType="num">
                                      <p:cBhvr>
                                        <p:cTn id="15"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18434"/>
                                        </p:tgtEl>
                                        <p:attrNameLst>
                                          <p:attrName>ppt_y</p:attrName>
                                        </p:attrNameLst>
                                      </p:cBhvr>
                                      <p:tavLst>
                                        <p:tav tm="0">
                                          <p:val>
                                            <p:strVal val="#ppt_y"/>
                                          </p:val>
                                        </p:tav>
                                        <p:tav tm="100000">
                                          <p:val>
                                            <p:strVal val="#ppt_y"/>
                                          </p:val>
                                        </p:tav>
                                      </p:tavLst>
                                    </p:anim>
                                    <p:anim calcmode="lin" valueType="num">
                                      <p:cBhvr>
                                        <p:cTn id="17"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18434"/>
                                        </p:tgtEl>
                                      </p:cBhvr>
                                    </p:animEffect>
                                  </p:childTnLst>
                                </p:cTn>
                              </p:par>
                            </p:childTnLst>
                          </p:cTn>
                        </p:par>
                        <p:par>
                          <p:cTn id="20" fill="hold">
                            <p:stCondLst>
                              <p:cond delay="1360"/>
                            </p:stCondLst>
                            <p:childTnLst>
                              <p:par>
                                <p:cTn id="21" presetID="6" presetClass="entr" presetSubtype="32" fill="hold" nodeType="afterEffect">
                                  <p:stCondLst>
                                    <p:cond delay="0"/>
                                  </p:stCondLst>
                                  <p:childTnLst>
                                    <p:set>
                                      <p:cBhvr>
                                        <p:cTn id="22" dur="1" fill="hold">
                                          <p:stCondLst>
                                            <p:cond delay="0"/>
                                          </p:stCondLst>
                                        </p:cTn>
                                        <p:tgtEl>
                                          <p:spTgt spid="18438"/>
                                        </p:tgtEl>
                                        <p:attrNameLst>
                                          <p:attrName>style.visibility</p:attrName>
                                        </p:attrNameLst>
                                      </p:cBhvr>
                                      <p:to>
                                        <p:strVal val="visible"/>
                                      </p:to>
                                    </p:set>
                                    <p:animEffect transition="in" filter="circle(out)">
                                      <p:cBhvr>
                                        <p:cTn id="23" dur="1000"/>
                                        <p:tgtEl>
                                          <p:spTgt spid="18438"/>
                                        </p:tgtEl>
                                      </p:cBhvr>
                                    </p:animEffect>
                                  </p:childTnLst>
                                </p:cTn>
                              </p:par>
                            </p:childTnLst>
                          </p:cTn>
                        </p:par>
                        <p:par>
                          <p:cTn id="24" fill="hold">
                            <p:stCondLst>
                              <p:cond delay="2360"/>
                            </p:stCondLst>
                            <p:childTnLst>
                              <p:par>
                                <p:cTn id="25" presetID="31" presetClass="entr" presetSubtype="0" fill="hold" grpId="0" nodeType="afterEffect">
                                  <p:stCondLst>
                                    <p:cond delay="0"/>
                                  </p:stCondLst>
                                  <p:childTnLst>
                                    <p:set>
                                      <p:cBhvr>
                                        <p:cTn id="26" dur="1" fill="hold">
                                          <p:stCondLst>
                                            <p:cond delay="0"/>
                                          </p:stCondLst>
                                        </p:cTn>
                                        <p:tgtEl>
                                          <p:spTgt spid="18440"/>
                                        </p:tgtEl>
                                        <p:attrNameLst>
                                          <p:attrName>style.visibility</p:attrName>
                                        </p:attrNameLst>
                                      </p:cBhvr>
                                      <p:to>
                                        <p:strVal val="visible"/>
                                      </p:to>
                                    </p:set>
                                    <p:anim calcmode="lin" valueType="num">
                                      <p:cBhvr>
                                        <p:cTn id="27" dur="500" fill="hold"/>
                                        <p:tgtEl>
                                          <p:spTgt spid="18440"/>
                                        </p:tgtEl>
                                        <p:attrNameLst>
                                          <p:attrName>ppt_w</p:attrName>
                                        </p:attrNameLst>
                                      </p:cBhvr>
                                      <p:tavLst>
                                        <p:tav tm="0">
                                          <p:val>
                                            <p:fltVal val="0.000000"/>
                                          </p:val>
                                        </p:tav>
                                        <p:tav tm="100000">
                                          <p:val>
                                            <p:strVal val="#ppt_w"/>
                                          </p:val>
                                        </p:tav>
                                      </p:tavLst>
                                    </p:anim>
                                    <p:anim calcmode="lin" valueType="num">
                                      <p:cBhvr>
                                        <p:cTn id="28" dur="500" fill="hold"/>
                                        <p:tgtEl>
                                          <p:spTgt spid="18440"/>
                                        </p:tgtEl>
                                        <p:attrNameLst>
                                          <p:attrName>ppt_h</p:attrName>
                                        </p:attrNameLst>
                                      </p:cBhvr>
                                      <p:tavLst>
                                        <p:tav tm="0">
                                          <p:val>
                                            <p:fltVal val="0.000000"/>
                                          </p:val>
                                        </p:tav>
                                        <p:tav tm="100000">
                                          <p:val>
                                            <p:strVal val="#ppt_h"/>
                                          </p:val>
                                        </p:tav>
                                      </p:tavLst>
                                    </p:anim>
                                    <p:anim calcmode="lin" valueType="num">
                                      <p:cBhvr>
                                        <p:cTn id="29" dur="500" fill="hold"/>
                                        <p:tgtEl>
                                          <p:spTgt spid="18440"/>
                                        </p:tgtEl>
                                        <p:attrNameLst>
                                          <p:attrName>style.rotation</p:attrName>
                                        </p:attrNameLst>
                                      </p:cBhvr>
                                      <p:tavLst>
                                        <p:tav tm="0">
                                          <p:val>
                                            <p:fltVal val="90.000000"/>
                                          </p:val>
                                        </p:tav>
                                        <p:tav tm="100000">
                                          <p:val>
                                            <p:fltVal val="0.000000"/>
                                          </p:val>
                                        </p:tav>
                                      </p:tavLst>
                                    </p:anim>
                                    <p:animEffect transition="in" filter="fade">
                                      <p:cBhvr>
                                        <p:cTn id="30" dur="500"/>
                                        <p:tgtEl>
                                          <p:spTgt spid="18440"/>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8441"/>
                                        </p:tgtEl>
                                        <p:attrNameLst>
                                          <p:attrName>style.visibility</p:attrName>
                                        </p:attrNameLst>
                                      </p:cBhvr>
                                      <p:to>
                                        <p:strVal val="visible"/>
                                      </p:to>
                                    </p:set>
                                    <p:anim calcmode="lin" valueType="num">
                                      <p:cBhvr>
                                        <p:cTn id="33" dur="500" fill="hold"/>
                                        <p:tgtEl>
                                          <p:spTgt spid="18441"/>
                                        </p:tgtEl>
                                        <p:attrNameLst>
                                          <p:attrName>ppt_w</p:attrName>
                                        </p:attrNameLst>
                                      </p:cBhvr>
                                      <p:tavLst>
                                        <p:tav tm="0">
                                          <p:val>
                                            <p:fltVal val="0.000000"/>
                                          </p:val>
                                        </p:tav>
                                        <p:tav tm="100000">
                                          <p:val>
                                            <p:strVal val="#ppt_w"/>
                                          </p:val>
                                        </p:tav>
                                      </p:tavLst>
                                    </p:anim>
                                    <p:anim calcmode="lin" valueType="num">
                                      <p:cBhvr>
                                        <p:cTn id="34" dur="500" fill="hold"/>
                                        <p:tgtEl>
                                          <p:spTgt spid="18441"/>
                                        </p:tgtEl>
                                        <p:attrNameLst>
                                          <p:attrName>ppt_h</p:attrName>
                                        </p:attrNameLst>
                                      </p:cBhvr>
                                      <p:tavLst>
                                        <p:tav tm="0">
                                          <p:val>
                                            <p:fltVal val="0.000000"/>
                                          </p:val>
                                        </p:tav>
                                        <p:tav tm="100000">
                                          <p:val>
                                            <p:strVal val="#ppt_h"/>
                                          </p:val>
                                        </p:tav>
                                      </p:tavLst>
                                    </p:anim>
                                    <p:anim calcmode="lin" valueType="num">
                                      <p:cBhvr>
                                        <p:cTn id="35" dur="500" fill="hold"/>
                                        <p:tgtEl>
                                          <p:spTgt spid="18441"/>
                                        </p:tgtEl>
                                        <p:attrNameLst>
                                          <p:attrName>style.rotation</p:attrName>
                                        </p:attrNameLst>
                                      </p:cBhvr>
                                      <p:tavLst>
                                        <p:tav tm="0">
                                          <p:val>
                                            <p:fltVal val="90.000000"/>
                                          </p:val>
                                        </p:tav>
                                        <p:tav tm="100000">
                                          <p:val>
                                            <p:fltVal val="0.000000"/>
                                          </p:val>
                                        </p:tav>
                                      </p:tavLst>
                                    </p:anim>
                                    <p:animEffect transition="in" filter="fade">
                                      <p:cBhvr>
                                        <p:cTn id="36" dur="500"/>
                                        <p:tgtEl>
                                          <p:spTgt spid="18441"/>
                                        </p:tgtEl>
                                      </p:cBhvr>
                                    </p:animEffect>
                                  </p:childTnLst>
                                </p:cTn>
                              </p:par>
                              <p:par>
                                <p:cTn id="37" presetID="31" presetClass="entr" presetSubtype="0" fill="hold" nodeType="withEffect">
                                  <p:stCondLst>
                                    <p:cond delay="0"/>
                                  </p:stCondLst>
                                  <p:childTnLst>
                                    <p:set>
                                      <p:cBhvr>
                                        <p:cTn id="38" dur="1" fill="hold">
                                          <p:stCondLst>
                                            <p:cond delay="0"/>
                                          </p:stCondLst>
                                        </p:cTn>
                                        <p:tgtEl>
                                          <p:spTgt spid="18447"/>
                                        </p:tgtEl>
                                        <p:attrNameLst>
                                          <p:attrName>style.visibility</p:attrName>
                                        </p:attrNameLst>
                                      </p:cBhvr>
                                      <p:to>
                                        <p:strVal val="visible"/>
                                      </p:to>
                                    </p:set>
                                    <p:anim calcmode="lin" valueType="num">
                                      <p:cBhvr>
                                        <p:cTn id="39" dur="500" fill="hold"/>
                                        <p:tgtEl>
                                          <p:spTgt spid="18447"/>
                                        </p:tgtEl>
                                        <p:attrNameLst>
                                          <p:attrName>ppt_w</p:attrName>
                                        </p:attrNameLst>
                                      </p:cBhvr>
                                      <p:tavLst>
                                        <p:tav tm="0">
                                          <p:val>
                                            <p:fltVal val="0.000000"/>
                                          </p:val>
                                        </p:tav>
                                        <p:tav tm="100000">
                                          <p:val>
                                            <p:strVal val="#ppt_w"/>
                                          </p:val>
                                        </p:tav>
                                      </p:tavLst>
                                    </p:anim>
                                    <p:anim calcmode="lin" valueType="num">
                                      <p:cBhvr>
                                        <p:cTn id="40" dur="500" fill="hold"/>
                                        <p:tgtEl>
                                          <p:spTgt spid="18447"/>
                                        </p:tgtEl>
                                        <p:attrNameLst>
                                          <p:attrName>ppt_h</p:attrName>
                                        </p:attrNameLst>
                                      </p:cBhvr>
                                      <p:tavLst>
                                        <p:tav tm="0">
                                          <p:val>
                                            <p:fltVal val="0.000000"/>
                                          </p:val>
                                        </p:tav>
                                        <p:tav tm="100000">
                                          <p:val>
                                            <p:strVal val="#ppt_h"/>
                                          </p:val>
                                        </p:tav>
                                      </p:tavLst>
                                    </p:anim>
                                    <p:anim calcmode="lin" valueType="num">
                                      <p:cBhvr>
                                        <p:cTn id="41" dur="500" fill="hold"/>
                                        <p:tgtEl>
                                          <p:spTgt spid="18447"/>
                                        </p:tgtEl>
                                        <p:attrNameLst>
                                          <p:attrName>style.rotation</p:attrName>
                                        </p:attrNameLst>
                                      </p:cBhvr>
                                      <p:tavLst>
                                        <p:tav tm="0">
                                          <p:val>
                                            <p:fltVal val="90.000000"/>
                                          </p:val>
                                        </p:tav>
                                        <p:tav tm="100000">
                                          <p:val>
                                            <p:fltVal val="0.000000"/>
                                          </p:val>
                                        </p:tav>
                                      </p:tavLst>
                                    </p:anim>
                                    <p:animEffect transition="in" filter="fade">
                                      <p:cBhvr>
                                        <p:cTn id="42" dur="500"/>
                                        <p:tgtEl>
                                          <p:spTgt spid="18447"/>
                                        </p:tgtEl>
                                      </p:cBhvr>
                                    </p:animEffect>
                                  </p:childTnLst>
                                </p:cTn>
                              </p:par>
                            </p:childTnLst>
                          </p:cTn>
                        </p:par>
                        <p:par>
                          <p:cTn id="43" fill="hold">
                            <p:stCondLst>
                              <p:cond delay="2860"/>
                            </p:stCondLst>
                            <p:childTnLst>
                              <p:par>
                                <p:cTn id="44" presetID="10" presetClass="entr" presetSubtype="0" fill="hold" nodeType="afterEffect">
                                  <p:stCondLst>
                                    <p:cond delay="0"/>
                                  </p:stCondLst>
                                  <p:childTnLst>
                                    <p:set>
                                      <p:cBhvr>
                                        <p:cTn id="45" dur="1" fill="hold">
                                          <p:stCondLst>
                                            <p:cond delay="0"/>
                                          </p:stCondLst>
                                        </p:cTn>
                                        <p:tgtEl>
                                          <p:spTgt spid="18437"/>
                                        </p:tgtEl>
                                        <p:attrNameLst>
                                          <p:attrName>style.visibility</p:attrName>
                                        </p:attrNameLst>
                                      </p:cBhvr>
                                      <p:to>
                                        <p:strVal val="visible"/>
                                      </p:to>
                                    </p:set>
                                    <p:anim calcmode="lin" valueType="num">
                                      <p:cBhvr>
                                        <p:cTn id="46" dur="500" fill="hold"/>
                                        <p:tgtEl>
                                          <p:spTgt spid="18437"/>
                                        </p:tgtEl>
                                        <p:attrNameLst>
                                          <p:attrName>ppt_w</p:attrName>
                                        </p:attrNameLst>
                                      </p:cBhvr>
                                      <p:tavLst>
                                        <p:tav tm="0">
                                          <p:val>
                                            <p:fltVal val="0.000000"/>
                                          </p:val>
                                        </p:tav>
                                        <p:tav tm="100000">
                                          <p:val>
                                            <p:strVal val="#ppt_w"/>
                                          </p:val>
                                        </p:tav>
                                      </p:tavLst>
                                    </p:anim>
                                    <p:anim calcmode="lin" valueType="num">
                                      <p:cBhvr>
                                        <p:cTn id="47" dur="500" fill="hold"/>
                                        <p:tgtEl>
                                          <p:spTgt spid="18437"/>
                                        </p:tgtEl>
                                        <p:attrNameLst>
                                          <p:attrName>ppt_h</p:attrName>
                                        </p:attrNameLst>
                                      </p:cBhvr>
                                      <p:tavLst>
                                        <p:tav tm="0">
                                          <p:val>
                                            <p:fltVal val="0.000000"/>
                                          </p:val>
                                        </p:tav>
                                        <p:tav tm="100000">
                                          <p:val>
                                            <p:strVal val="#ppt_h"/>
                                          </p:val>
                                        </p:tav>
                                      </p:tavLst>
                                    </p:anim>
                                    <p:animEffect transition="in" filter="fade">
                                      <p:cBhvr>
                                        <p:cTn id="48" dur="500"/>
                                        <p:tgtEl>
                                          <p:spTgt spid="18437"/>
                                        </p:tgtEl>
                                      </p:cBhvr>
                                    </p:animEffect>
                                  </p:childTnLst>
                                </p:cTn>
                              </p:par>
                              <p:par>
                                <p:cTn id="49" presetID="10" presetClass="entr" presetSubtype="0" fill="hold" nodeType="withEffect">
                                  <p:stCondLst>
                                    <p:cond delay="0"/>
                                  </p:stCondLst>
                                  <p:childTnLst>
                                    <p:set>
                                      <p:cBhvr>
                                        <p:cTn id="50" dur="1" fill="hold">
                                          <p:stCondLst>
                                            <p:cond delay="0"/>
                                          </p:stCondLst>
                                        </p:cTn>
                                        <p:tgtEl>
                                          <p:spTgt spid="18439"/>
                                        </p:tgtEl>
                                        <p:attrNameLst>
                                          <p:attrName>style.visibility</p:attrName>
                                        </p:attrNameLst>
                                      </p:cBhvr>
                                      <p:to>
                                        <p:strVal val="visible"/>
                                      </p:to>
                                    </p:set>
                                    <p:anim calcmode="lin" valueType="num">
                                      <p:cBhvr>
                                        <p:cTn id="51" dur="500" fill="hold"/>
                                        <p:tgtEl>
                                          <p:spTgt spid="18439"/>
                                        </p:tgtEl>
                                        <p:attrNameLst>
                                          <p:attrName>ppt_w</p:attrName>
                                        </p:attrNameLst>
                                      </p:cBhvr>
                                      <p:tavLst>
                                        <p:tav tm="0">
                                          <p:val>
                                            <p:fltVal val="0.000000"/>
                                          </p:val>
                                        </p:tav>
                                        <p:tav tm="100000">
                                          <p:val>
                                            <p:strVal val="#ppt_w"/>
                                          </p:val>
                                        </p:tav>
                                      </p:tavLst>
                                    </p:anim>
                                    <p:anim calcmode="lin" valueType="num">
                                      <p:cBhvr>
                                        <p:cTn id="52" dur="500" fill="hold"/>
                                        <p:tgtEl>
                                          <p:spTgt spid="18439"/>
                                        </p:tgtEl>
                                        <p:attrNameLst>
                                          <p:attrName>ppt_h</p:attrName>
                                        </p:attrNameLst>
                                      </p:cBhvr>
                                      <p:tavLst>
                                        <p:tav tm="0">
                                          <p:val>
                                            <p:fltVal val="0.000000"/>
                                          </p:val>
                                        </p:tav>
                                        <p:tav tm="100000">
                                          <p:val>
                                            <p:strVal val="#ppt_h"/>
                                          </p:val>
                                        </p:tav>
                                      </p:tavLst>
                                    </p:anim>
                                    <p:animEffect transition="in" filter="fade">
                                      <p:cBhvr>
                                        <p:cTn id="53" dur="500"/>
                                        <p:tgtEl>
                                          <p:spTgt spid="18439"/>
                                        </p:tgtEl>
                                      </p:cBhvr>
                                    </p:animEffect>
                                  </p:childTnLst>
                                </p:cTn>
                              </p:par>
                            </p:childTnLst>
                          </p:cTn>
                        </p:par>
                        <p:par>
                          <p:cTn id="54" fill="hold">
                            <p:stCondLst>
                              <p:cond delay="3360"/>
                            </p:stCondLst>
                            <p:childTnLst>
                              <p:par>
                                <p:cTn id="55" presetID="31" presetClass="entr" presetSubtype="0" fill="hold" nodeType="afterEffect">
                                  <p:stCondLst>
                                    <p:cond delay="0"/>
                                  </p:stCondLst>
                                  <p:childTnLst>
                                    <p:set>
                                      <p:cBhvr>
                                        <p:cTn id="56" dur="1" fill="hold">
                                          <p:stCondLst>
                                            <p:cond delay="0"/>
                                          </p:stCondLst>
                                        </p:cTn>
                                        <p:tgtEl>
                                          <p:spTgt spid="18448"/>
                                        </p:tgtEl>
                                        <p:attrNameLst>
                                          <p:attrName>style.visibility</p:attrName>
                                        </p:attrNameLst>
                                      </p:cBhvr>
                                      <p:to>
                                        <p:strVal val="visible"/>
                                      </p:to>
                                    </p:set>
                                    <p:anim calcmode="lin" valueType="num">
                                      <p:cBhvr>
                                        <p:cTn id="57" dur="500" fill="hold"/>
                                        <p:tgtEl>
                                          <p:spTgt spid="18448"/>
                                        </p:tgtEl>
                                        <p:attrNameLst>
                                          <p:attrName>ppt_w</p:attrName>
                                        </p:attrNameLst>
                                      </p:cBhvr>
                                      <p:tavLst>
                                        <p:tav tm="0">
                                          <p:val>
                                            <p:fltVal val="0.000000"/>
                                          </p:val>
                                        </p:tav>
                                        <p:tav tm="100000">
                                          <p:val>
                                            <p:strVal val="#ppt_w"/>
                                          </p:val>
                                        </p:tav>
                                      </p:tavLst>
                                    </p:anim>
                                    <p:anim calcmode="lin" valueType="num">
                                      <p:cBhvr>
                                        <p:cTn id="58" dur="500" fill="hold"/>
                                        <p:tgtEl>
                                          <p:spTgt spid="18448"/>
                                        </p:tgtEl>
                                        <p:attrNameLst>
                                          <p:attrName>ppt_h</p:attrName>
                                        </p:attrNameLst>
                                      </p:cBhvr>
                                      <p:tavLst>
                                        <p:tav tm="0">
                                          <p:val>
                                            <p:fltVal val="0.000000"/>
                                          </p:val>
                                        </p:tav>
                                        <p:tav tm="100000">
                                          <p:val>
                                            <p:strVal val="#ppt_h"/>
                                          </p:val>
                                        </p:tav>
                                      </p:tavLst>
                                    </p:anim>
                                    <p:anim calcmode="lin" valueType="num">
                                      <p:cBhvr>
                                        <p:cTn id="59" dur="500" fill="hold"/>
                                        <p:tgtEl>
                                          <p:spTgt spid="18448"/>
                                        </p:tgtEl>
                                        <p:attrNameLst>
                                          <p:attrName>style.rotation</p:attrName>
                                        </p:attrNameLst>
                                      </p:cBhvr>
                                      <p:tavLst>
                                        <p:tav tm="0">
                                          <p:val>
                                            <p:fltVal val="90.000000"/>
                                          </p:val>
                                        </p:tav>
                                        <p:tav tm="100000">
                                          <p:val>
                                            <p:fltVal val="0.000000"/>
                                          </p:val>
                                        </p:tav>
                                      </p:tavLst>
                                    </p:anim>
                                    <p:animEffect transition="in" filter="fade">
                                      <p:cBhvr>
                                        <p:cTn id="60" dur="500"/>
                                        <p:tgtEl>
                                          <p:spTgt spid="18448"/>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18444"/>
                                        </p:tgtEl>
                                        <p:attrNameLst>
                                          <p:attrName>style.visibility</p:attrName>
                                        </p:attrNameLst>
                                      </p:cBhvr>
                                      <p:to>
                                        <p:strVal val="visible"/>
                                      </p:to>
                                    </p:set>
                                    <p:anim calcmode="lin" valueType="num">
                                      <p:cBhvr>
                                        <p:cTn id="63" dur="500" fill="hold"/>
                                        <p:tgtEl>
                                          <p:spTgt spid="18444"/>
                                        </p:tgtEl>
                                        <p:attrNameLst>
                                          <p:attrName>ppt_w</p:attrName>
                                        </p:attrNameLst>
                                      </p:cBhvr>
                                      <p:tavLst>
                                        <p:tav tm="0">
                                          <p:val>
                                            <p:fltVal val="0.000000"/>
                                          </p:val>
                                        </p:tav>
                                        <p:tav tm="100000">
                                          <p:val>
                                            <p:strVal val="#ppt_w"/>
                                          </p:val>
                                        </p:tav>
                                      </p:tavLst>
                                    </p:anim>
                                    <p:anim calcmode="lin" valueType="num">
                                      <p:cBhvr>
                                        <p:cTn id="64" dur="500" fill="hold"/>
                                        <p:tgtEl>
                                          <p:spTgt spid="18444"/>
                                        </p:tgtEl>
                                        <p:attrNameLst>
                                          <p:attrName>ppt_h</p:attrName>
                                        </p:attrNameLst>
                                      </p:cBhvr>
                                      <p:tavLst>
                                        <p:tav tm="0">
                                          <p:val>
                                            <p:fltVal val="0.000000"/>
                                          </p:val>
                                        </p:tav>
                                        <p:tav tm="100000">
                                          <p:val>
                                            <p:strVal val="#ppt_h"/>
                                          </p:val>
                                        </p:tav>
                                      </p:tavLst>
                                    </p:anim>
                                    <p:anim calcmode="lin" valueType="num">
                                      <p:cBhvr>
                                        <p:cTn id="65" dur="500" fill="hold"/>
                                        <p:tgtEl>
                                          <p:spTgt spid="18444"/>
                                        </p:tgtEl>
                                        <p:attrNameLst>
                                          <p:attrName>style.rotation</p:attrName>
                                        </p:attrNameLst>
                                      </p:cBhvr>
                                      <p:tavLst>
                                        <p:tav tm="0">
                                          <p:val>
                                            <p:fltVal val="90.000000"/>
                                          </p:val>
                                        </p:tav>
                                        <p:tav tm="100000">
                                          <p:val>
                                            <p:fltVal val="0.000000"/>
                                          </p:val>
                                        </p:tav>
                                      </p:tavLst>
                                    </p:anim>
                                    <p:animEffect transition="in" filter="fade">
                                      <p:cBhvr>
                                        <p:cTn id="66" dur="500"/>
                                        <p:tgtEl>
                                          <p:spTgt spid="18444"/>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8445"/>
                                        </p:tgtEl>
                                        <p:attrNameLst>
                                          <p:attrName>style.visibility</p:attrName>
                                        </p:attrNameLst>
                                      </p:cBhvr>
                                      <p:to>
                                        <p:strVal val="visible"/>
                                      </p:to>
                                    </p:set>
                                    <p:anim calcmode="lin" valueType="num">
                                      <p:cBhvr>
                                        <p:cTn id="69" dur="500" fill="hold"/>
                                        <p:tgtEl>
                                          <p:spTgt spid="18445"/>
                                        </p:tgtEl>
                                        <p:attrNameLst>
                                          <p:attrName>ppt_w</p:attrName>
                                        </p:attrNameLst>
                                      </p:cBhvr>
                                      <p:tavLst>
                                        <p:tav tm="0">
                                          <p:val>
                                            <p:fltVal val="0.000000"/>
                                          </p:val>
                                        </p:tav>
                                        <p:tav tm="100000">
                                          <p:val>
                                            <p:strVal val="#ppt_w"/>
                                          </p:val>
                                        </p:tav>
                                      </p:tavLst>
                                    </p:anim>
                                    <p:anim calcmode="lin" valueType="num">
                                      <p:cBhvr>
                                        <p:cTn id="70" dur="500" fill="hold"/>
                                        <p:tgtEl>
                                          <p:spTgt spid="18445"/>
                                        </p:tgtEl>
                                        <p:attrNameLst>
                                          <p:attrName>ppt_h</p:attrName>
                                        </p:attrNameLst>
                                      </p:cBhvr>
                                      <p:tavLst>
                                        <p:tav tm="0">
                                          <p:val>
                                            <p:fltVal val="0.000000"/>
                                          </p:val>
                                        </p:tav>
                                        <p:tav tm="100000">
                                          <p:val>
                                            <p:strVal val="#ppt_h"/>
                                          </p:val>
                                        </p:tav>
                                      </p:tavLst>
                                    </p:anim>
                                    <p:anim calcmode="lin" valueType="num">
                                      <p:cBhvr>
                                        <p:cTn id="71" dur="500" fill="hold"/>
                                        <p:tgtEl>
                                          <p:spTgt spid="18445"/>
                                        </p:tgtEl>
                                        <p:attrNameLst>
                                          <p:attrName>style.rotation</p:attrName>
                                        </p:attrNameLst>
                                      </p:cBhvr>
                                      <p:tavLst>
                                        <p:tav tm="0">
                                          <p:val>
                                            <p:fltVal val="90.000000"/>
                                          </p:val>
                                        </p:tav>
                                        <p:tav tm="100000">
                                          <p:val>
                                            <p:fltVal val="0.000000"/>
                                          </p:val>
                                        </p:tav>
                                      </p:tavLst>
                                    </p:anim>
                                    <p:animEffect transition="in" filter="fade">
                                      <p:cBhvr>
                                        <p:cTn id="72" dur="500"/>
                                        <p:tgtEl>
                                          <p:spTgt spid="18445"/>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18442"/>
                                        </p:tgtEl>
                                        <p:attrNameLst>
                                          <p:attrName>style.visibility</p:attrName>
                                        </p:attrNameLst>
                                      </p:cBhvr>
                                      <p:to>
                                        <p:strVal val="visible"/>
                                      </p:to>
                                    </p:set>
                                    <p:anim calcmode="lin" valueType="num">
                                      <p:cBhvr>
                                        <p:cTn id="75" dur="500" fill="hold"/>
                                        <p:tgtEl>
                                          <p:spTgt spid="18442"/>
                                        </p:tgtEl>
                                        <p:attrNameLst>
                                          <p:attrName>ppt_w</p:attrName>
                                        </p:attrNameLst>
                                      </p:cBhvr>
                                      <p:tavLst>
                                        <p:tav tm="0">
                                          <p:val>
                                            <p:fltVal val="0.000000"/>
                                          </p:val>
                                        </p:tav>
                                        <p:tav tm="100000">
                                          <p:val>
                                            <p:strVal val="#ppt_w"/>
                                          </p:val>
                                        </p:tav>
                                      </p:tavLst>
                                    </p:anim>
                                    <p:anim calcmode="lin" valueType="num">
                                      <p:cBhvr>
                                        <p:cTn id="76" dur="500" fill="hold"/>
                                        <p:tgtEl>
                                          <p:spTgt spid="18442"/>
                                        </p:tgtEl>
                                        <p:attrNameLst>
                                          <p:attrName>ppt_h</p:attrName>
                                        </p:attrNameLst>
                                      </p:cBhvr>
                                      <p:tavLst>
                                        <p:tav tm="0">
                                          <p:val>
                                            <p:fltVal val="0.000000"/>
                                          </p:val>
                                        </p:tav>
                                        <p:tav tm="100000">
                                          <p:val>
                                            <p:strVal val="#ppt_h"/>
                                          </p:val>
                                        </p:tav>
                                      </p:tavLst>
                                    </p:anim>
                                    <p:anim calcmode="lin" valueType="num">
                                      <p:cBhvr>
                                        <p:cTn id="77" dur="500" fill="hold"/>
                                        <p:tgtEl>
                                          <p:spTgt spid="18442"/>
                                        </p:tgtEl>
                                        <p:attrNameLst>
                                          <p:attrName>style.rotation</p:attrName>
                                        </p:attrNameLst>
                                      </p:cBhvr>
                                      <p:tavLst>
                                        <p:tav tm="0">
                                          <p:val>
                                            <p:fltVal val="90.000000"/>
                                          </p:val>
                                        </p:tav>
                                        <p:tav tm="100000">
                                          <p:val>
                                            <p:fltVal val="0.000000"/>
                                          </p:val>
                                        </p:tav>
                                      </p:tavLst>
                                    </p:anim>
                                    <p:animEffect transition="in" filter="fade">
                                      <p:cBhvr>
                                        <p:cTn id="78" dur="500"/>
                                        <p:tgtEl>
                                          <p:spTgt spid="18442"/>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18443"/>
                                        </p:tgtEl>
                                        <p:attrNameLst>
                                          <p:attrName>style.visibility</p:attrName>
                                        </p:attrNameLst>
                                      </p:cBhvr>
                                      <p:to>
                                        <p:strVal val="visible"/>
                                      </p:to>
                                    </p:set>
                                    <p:anim calcmode="lin" valueType="num">
                                      <p:cBhvr>
                                        <p:cTn id="81" dur="500" fill="hold"/>
                                        <p:tgtEl>
                                          <p:spTgt spid="18443"/>
                                        </p:tgtEl>
                                        <p:attrNameLst>
                                          <p:attrName>ppt_w</p:attrName>
                                        </p:attrNameLst>
                                      </p:cBhvr>
                                      <p:tavLst>
                                        <p:tav tm="0">
                                          <p:val>
                                            <p:fltVal val="0.000000"/>
                                          </p:val>
                                        </p:tav>
                                        <p:tav tm="100000">
                                          <p:val>
                                            <p:strVal val="#ppt_w"/>
                                          </p:val>
                                        </p:tav>
                                      </p:tavLst>
                                    </p:anim>
                                    <p:anim calcmode="lin" valueType="num">
                                      <p:cBhvr>
                                        <p:cTn id="82" dur="500" fill="hold"/>
                                        <p:tgtEl>
                                          <p:spTgt spid="18443"/>
                                        </p:tgtEl>
                                        <p:attrNameLst>
                                          <p:attrName>ppt_h</p:attrName>
                                        </p:attrNameLst>
                                      </p:cBhvr>
                                      <p:tavLst>
                                        <p:tav tm="0">
                                          <p:val>
                                            <p:fltVal val="0.000000"/>
                                          </p:val>
                                        </p:tav>
                                        <p:tav tm="100000">
                                          <p:val>
                                            <p:strVal val="#ppt_h"/>
                                          </p:val>
                                        </p:tav>
                                      </p:tavLst>
                                    </p:anim>
                                    <p:anim calcmode="lin" valueType="num">
                                      <p:cBhvr>
                                        <p:cTn id="83" dur="500" fill="hold"/>
                                        <p:tgtEl>
                                          <p:spTgt spid="18443"/>
                                        </p:tgtEl>
                                        <p:attrNameLst>
                                          <p:attrName>style.rotation</p:attrName>
                                        </p:attrNameLst>
                                      </p:cBhvr>
                                      <p:tavLst>
                                        <p:tav tm="0">
                                          <p:val>
                                            <p:fltVal val="90.000000"/>
                                          </p:val>
                                        </p:tav>
                                        <p:tav tm="100000">
                                          <p:val>
                                            <p:fltVal val="0.000000"/>
                                          </p:val>
                                        </p:tav>
                                      </p:tavLst>
                                    </p:anim>
                                    <p:animEffect transition="in" filter="fade">
                                      <p:cBhvr>
                                        <p:cTn id="84" dur="500"/>
                                        <p:tgtEl>
                                          <p:spTgt spid="18443"/>
                                        </p:tgtEl>
                                      </p:cBhvr>
                                    </p:animEffect>
                                  </p:childTnLst>
                                </p:cTn>
                              </p:par>
                              <p:par>
                                <p:cTn id="85" presetID="31" presetClass="entr" presetSubtype="0" fill="hold" nodeType="withEffect">
                                  <p:stCondLst>
                                    <p:cond delay="0"/>
                                  </p:stCondLst>
                                  <p:childTnLst>
                                    <p:set>
                                      <p:cBhvr>
                                        <p:cTn id="86" dur="1" fill="hold">
                                          <p:stCondLst>
                                            <p:cond delay="0"/>
                                          </p:stCondLst>
                                        </p:cTn>
                                        <p:tgtEl>
                                          <p:spTgt spid="18446"/>
                                        </p:tgtEl>
                                        <p:attrNameLst>
                                          <p:attrName>style.visibility</p:attrName>
                                        </p:attrNameLst>
                                      </p:cBhvr>
                                      <p:to>
                                        <p:strVal val="visible"/>
                                      </p:to>
                                    </p:set>
                                    <p:anim calcmode="lin" valueType="num">
                                      <p:cBhvr>
                                        <p:cTn id="87" dur="500" fill="hold"/>
                                        <p:tgtEl>
                                          <p:spTgt spid="18446"/>
                                        </p:tgtEl>
                                        <p:attrNameLst>
                                          <p:attrName>ppt_w</p:attrName>
                                        </p:attrNameLst>
                                      </p:cBhvr>
                                      <p:tavLst>
                                        <p:tav tm="0">
                                          <p:val>
                                            <p:fltVal val="0.000000"/>
                                          </p:val>
                                        </p:tav>
                                        <p:tav tm="100000">
                                          <p:val>
                                            <p:strVal val="#ppt_w"/>
                                          </p:val>
                                        </p:tav>
                                      </p:tavLst>
                                    </p:anim>
                                    <p:anim calcmode="lin" valueType="num">
                                      <p:cBhvr>
                                        <p:cTn id="88" dur="500" fill="hold"/>
                                        <p:tgtEl>
                                          <p:spTgt spid="18446"/>
                                        </p:tgtEl>
                                        <p:attrNameLst>
                                          <p:attrName>ppt_h</p:attrName>
                                        </p:attrNameLst>
                                      </p:cBhvr>
                                      <p:tavLst>
                                        <p:tav tm="0">
                                          <p:val>
                                            <p:fltVal val="0.000000"/>
                                          </p:val>
                                        </p:tav>
                                        <p:tav tm="100000">
                                          <p:val>
                                            <p:strVal val="#ppt_h"/>
                                          </p:val>
                                        </p:tav>
                                      </p:tavLst>
                                    </p:anim>
                                    <p:anim calcmode="lin" valueType="num">
                                      <p:cBhvr>
                                        <p:cTn id="89" dur="500" fill="hold"/>
                                        <p:tgtEl>
                                          <p:spTgt spid="18446"/>
                                        </p:tgtEl>
                                        <p:attrNameLst>
                                          <p:attrName>style.rotation</p:attrName>
                                        </p:attrNameLst>
                                      </p:cBhvr>
                                      <p:tavLst>
                                        <p:tav tm="0">
                                          <p:val>
                                            <p:fltVal val="90.000000"/>
                                          </p:val>
                                        </p:tav>
                                        <p:tav tm="100000">
                                          <p:val>
                                            <p:fltVal val="0.000000"/>
                                          </p:val>
                                        </p:tav>
                                      </p:tavLst>
                                    </p:anim>
                                    <p:animEffect transition="in" filter="fade">
                                      <p:cBhvr>
                                        <p:cTn id="90" dur="500"/>
                                        <p:tgtEl>
                                          <p:spTgt spid="18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40" grpId="0"/>
      <p:bldP spid="18441" grpId="0"/>
      <p:bldP spid="18442" grpId="0"/>
      <p:bldP spid="18443" grpId="0"/>
      <p:bldP spid="18444" grpId="0"/>
      <p:bldP spid="1844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7650" name="Group 2"/>
          <p:cNvGrpSpPr/>
          <p:nvPr/>
        </p:nvGrpSpPr>
        <p:grpSpPr>
          <a:xfrm>
            <a:off x="3576955" y="2875598"/>
            <a:ext cx="6094730" cy="1267460"/>
            <a:chOff x="80641" y="385030"/>
            <a:chExt cx="6094402" cy="1268186"/>
          </a:xfrm>
        </p:grpSpPr>
        <p:sp>
          <p:nvSpPr>
            <p:cNvPr id="26631" name="TextBox 6"/>
            <p:cNvSpPr txBox="1"/>
            <p:nvPr/>
          </p:nvSpPr>
          <p:spPr>
            <a:xfrm>
              <a:off x="160724" y="385030"/>
              <a:ext cx="5109844" cy="5838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zh-CN" altLang="en-US" sz="3200" b="1" dirty="0">
                  <a:solidFill>
                    <a:srgbClr val="F8F8F8"/>
                  </a:solidFill>
                  <a:latin typeface="Times New Roman" panose="02020603050405020304" charset="0"/>
                  <a:ea typeface="宋体" panose="02010600030101010101" pitchFamily="2" charset="-122"/>
                  <a:cs typeface="Times New Roman" panose="02020603050405020304" charset="0"/>
                </a:rPr>
                <a:t>三、</a:t>
              </a:r>
              <a:r>
                <a:rPr lang="en-US" altLang="zh-CN" sz="3200" b="1" dirty="0">
                  <a:solidFill>
                    <a:srgbClr val="F8F8F8"/>
                  </a:solidFill>
                  <a:latin typeface="Times New Roman" panose="02020603050405020304" charset="0"/>
                  <a:ea typeface="宋体" panose="02010600030101010101" pitchFamily="2" charset="-122"/>
                  <a:cs typeface="Times New Roman" panose="02020603050405020304" charset="0"/>
                </a:rPr>
                <a:t>NX</a:t>
              </a:r>
              <a:r>
                <a:rPr lang="zh-CN" altLang="en-US" sz="3200" b="1" dirty="0">
                  <a:solidFill>
                    <a:srgbClr val="F8F8F8"/>
                  </a:solidFill>
                  <a:latin typeface="Times New Roman" panose="02020603050405020304" charset="0"/>
                  <a:ea typeface="宋体" panose="02010600030101010101" pitchFamily="2" charset="-122"/>
                  <a:cs typeface="Times New Roman" panose="02020603050405020304" charset="0"/>
                </a:rPr>
                <a:t>自动编程</a:t>
              </a:r>
              <a:endParaRPr lang="zh-CN" altLang="en-US" sz="3200" b="1" dirty="0">
                <a:solidFill>
                  <a:srgbClr val="F8F8F8"/>
                </a:solidFill>
                <a:latin typeface="Times New Roman" panose="02020603050405020304" charset="0"/>
                <a:ea typeface="宋体" panose="02010600030101010101" pitchFamily="2" charset="-122"/>
                <a:cs typeface="Times New Roman" panose="02020603050405020304" charset="0"/>
              </a:endParaRPr>
            </a:p>
          </p:txBody>
        </p:sp>
        <p:sp>
          <p:nvSpPr>
            <p:cNvPr id="26632" name="TextBox 7"/>
            <p:cNvSpPr txBox="1"/>
            <p:nvPr/>
          </p:nvSpPr>
          <p:spPr>
            <a:xfrm>
              <a:off x="80641" y="1223075"/>
              <a:ext cx="6094402" cy="43014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spcBef>
                  <a:spcPct val="0"/>
                </a:spcBef>
                <a:buFont typeface="Arial" panose="020B0604020202020204" pitchFamily="34" charset="0"/>
                <a:buNone/>
              </a:pPr>
              <a:r>
                <a:rPr lang="en-US" altLang="zh-CN" sz="2200" dirty="0">
                  <a:solidFill>
                    <a:srgbClr val="F8F8F8"/>
                  </a:solidFill>
                  <a:latin typeface="Times New Roman" panose="02020603050405020304" charset="0"/>
                  <a:ea typeface="宋体" panose="02010600030101010101" pitchFamily="2" charset="-122"/>
                  <a:cs typeface="Times New Roman" panose="02020603050405020304" charset="0"/>
                </a:rPr>
                <a:t>●</a:t>
              </a:r>
              <a:r>
                <a:rPr lang="zh-CN" altLang="en-US" sz="2200" dirty="0">
                  <a:solidFill>
                    <a:srgbClr val="F8F8F8"/>
                  </a:solidFill>
                  <a:latin typeface="Times New Roman" panose="02020603050405020304" charset="0"/>
                  <a:ea typeface="宋体" panose="02010600030101010101" pitchFamily="2" charset="-122"/>
                  <a:cs typeface="Times New Roman" panose="02020603050405020304" charset="0"/>
                </a:rPr>
                <a:t>公差处理  </a:t>
              </a:r>
              <a:r>
                <a:rPr lang="en-US" altLang="zh-CN" sz="2200" dirty="0">
                  <a:solidFill>
                    <a:srgbClr val="F8F8F8"/>
                  </a:solidFill>
                  <a:latin typeface="Times New Roman" panose="02020603050405020304" charset="0"/>
                  <a:ea typeface="宋体" panose="02010600030101010101" pitchFamily="2" charset="-122"/>
                  <a:cs typeface="Times New Roman" panose="02020603050405020304" charset="0"/>
                </a:rPr>
                <a:t>●</a:t>
              </a:r>
              <a:r>
                <a:rPr lang="zh-CN" altLang="en-US" sz="2200" dirty="0">
                  <a:solidFill>
                    <a:srgbClr val="F8F8F8"/>
                  </a:solidFill>
                  <a:latin typeface="Times New Roman" panose="02020603050405020304" charset="0"/>
                  <a:ea typeface="宋体" panose="02010600030101010101" pitchFamily="2" charset="-122"/>
                  <a:cs typeface="Times New Roman" panose="02020603050405020304" charset="0"/>
                </a:rPr>
                <a:t>加工的基本设置 </a:t>
              </a:r>
              <a:r>
                <a:rPr lang="en-US" altLang="zh-CN" sz="2200" dirty="0">
                  <a:solidFill>
                    <a:srgbClr val="F8F8F8"/>
                  </a:solidFill>
                  <a:latin typeface="Times New Roman" panose="02020603050405020304" charset="0"/>
                  <a:ea typeface="宋体" panose="02010600030101010101" pitchFamily="2" charset="-122"/>
                  <a:cs typeface="Times New Roman" panose="02020603050405020304" charset="0"/>
                </a:rPr>
                <a:t>●</a:t>
              </a:r>
              <a:r>
                <a:rPr lang="zh-CN" altLang="en-US" sz="2200" dirty="0">
                  <a:solidFill>
                    <a:srgbClr val="F8F8F8"/>
                  </a:solidFill>
                  <a:latin typeface="Times New Roman" panose="02020603050405020304" charset="0"/>
                  <a:ea typeface="宋体" panose="02010600030101010101" pitchFamily="2" charset="-122"/>
                  <a:cs typeface="Times New Roman" panose="02020603050405020304" charset="0"/>
                </a:rPr>
                <a:t>生成刀路轨迹</a:t>
              </a:r>
              <a:endParaRPr lang="zh-CN" altLang="en-US" sz="2200" dirty="0">
                <a:solidFill>
                  <a:srgbClr val="F8F8F8"/>
                </a:solidFill>
                <a:latin typeface="Times New Roman" panose="02020603050405020304" charset="0"/>
                <a:ea typeface="宋体" panose="02010600030101010101" pitchFamily="2" charset="-122"/>
                <a:cs typeface="Times New Roman" panose="02020603050405020304" charset="0"/>
              </a:endParaRPr>
            </a:p>
          </p:txBody>
        </p:sp>
      </p:grpSp>
      <p:cxnSp>
        <p:nvCxnSpPr>
          <p:cNvPr id="27654" name="直接连接符 10"/>
          <p:cNvCxnSpPr/>
          <p:nvPr/>
        </p:nvCxnSpPr>
        <p:spPr>
          <a:xfrm flipH="1">
            <a:off x="3576638" y="3533775"/>
            <a:ext cx="8620125" cy="0"/>
          </a:xfrm>
          <a:prstGeom prst="line">
            <a:avLst/>
          </a:prstGeom>
          <a:ln w="9525" cap="flat" cmpd="sng">
            <a:solidFill>
              <a:srgbClr val="F8F8F8"/>
            </a:solidFill>
            <a:prstDash val="solid"/>
            <a:headEnd type="none" w="med" len="med"/>
            <a:tailEnd type="none" w="med" len="med"/>
          </a:ln>
        </p:spPr>
      </p:cxnSp>
      <p:grpSp>
        <p:nvGrpSpPr>
          <p:cNvPr id="27655" name="Group 7"/>
          <p:cNvGrpSpPr/>
          <p:nvPr/>
        </p:nvGrpSpPr>
        <p:grpSpPr>
          <a:xfrm>
            <a:off x="1312863" y="2473325"/>
            <a:ext cx="2093912" cy="2122488"/>
            <a:chOff x="0" y="0"/>
            <a:chExt cx="2093913" cy="2122488"/>
          </a:xfrm>
        </p:grpSpPr>
        <p:sp>
          <p:nvSpPr>
            <p:cNvPr id="26629" name="Freeform 6"/>
            <p:cNvSpPr>
              <a:spLocks noEditPoints="1"/>
            </p:cNvSpPr>
            <p:nvPr/>
          </p:nvSpPr>
          <p:spPr>
            <a:xfrm>
              <a:off x="0" y="0"/>
              <a:ext cx="2093913" cy="2122488"/>
            </a:xfrm>
            <a:custGeom>
              <a:avLst/>
              <a:gdLst/>
              <a:ahLst/>
              <a:cxnLst>
                <a:cxn ang="0">
                  <a:pos x="1046580" y="0"/>
                </a:cxn>
                <a:cxn ang="0">
                  <a:pos x="0" y="1060863"/>
                </a:cxn>
                <a:cxn ang="0">
                  <a:pos x="1046580" y="2122488"/>
                </a:cxn>
                <a:cxn ang="0">
                  <a:pos x="2093913" y="1060863"/>
                </a:cxn>
                <a:cxn ang="0">
                  <a:pos x="1046580" y="0"/>
                </a:cxn>
                <a:cxn ang="0">
                  <a:pos x="1046580" y="41946"/>
                </a:cxn>
                <a:cxn ang="0">
                  <a:pos x="41382" y="1060863"/>
                </a:cxn>
                <a:cxn ang="0">
                  <a:pos x="1046580" y="2080542"/>
                </a:cxn>
                <a:cxn ang="0">
                  <a:pos x="2052531" y="1060863"/>
                </a:cxn>
                <a:cxn ang="0">
                  <a:pos x="1046580" y="41946"/>
                </a:cxn>
              </a:cxnLst>
              <a:pathLst>
                <a:path w="2783" h="2783">
                  <a:moveTo>
                    <a:pt x="1391" y="0"/>
                  </a:moveTo>
                  <a:cubicBezTo>
                    <a:pt x="623" y="0"/>
                    <a:pt x="0" y="623"/>
                    <a:pt x="0" y="1391"/>
                  </a:cubicBezTo>
                  <a:cubicBezTo>
                    <a:pt x="0" y="2160"/>
                    <a:pt x="623" y="2783"/>
                    <a:pt x="1391" y="2783"/>
                  </a:cubicBezTo>
                  <a:cubicBezTo>
                    <a:pt x="2160" y="2783"/>
                    <a:pt x="2783" y="2160"/>
                    <a:pt x="2783" y="1391"/>
                  </a:cubicBezTo>
                  <a:cubicBezTo>
                    <a:pt x="2783" y="623"/>
                    <a:pt x="2160" y="0"/>
                    <a:pt x="1391" y="0"/>
                  </a:cubicBezTo>
                  <a:close/>
                  <a:moveTo>
                    <a:pt x="1391" y="55"/>
                  </a:moveTo>
                  <a:cubicBezTo>
                    <a:pt x="654" y="55"/>
                    <a:pt x="55" y="654"/>
                    <a:pt x="55" y="1391"/>
                  </a:cubicBezTo>
                  <a:cubicBezTo>
                    <a:pt x="55" y="2129"/>
                    <a:pt x="654" y="2728"/>
                    <a:pt x="1391" y="2728"/>
                  </a:cubicBezTo>
                  <a:cubicBezTo>
                    <a:pt x="2129" y="2728"/>
                    <a:pt x="2728" y="2129"/>
                    <a:pt x="2728" y="1391"/>
                  </a:cubicBezTo>
                  <a:cubicBezTo>
                    <a:pt x="2728" y="654"/>
                    <a:pt x="2129" y="55"/>
                    <a:pt x="1391" y="55"/>
                  </a:cubicBezTo>
                  <a:close/>
                </a:path>
              </a:pathLst>
            </a:custGeom>
            <a:solidFill>
              <a:srgbClr val="F8F8F8">
                <a:alpha val="100000"/>
              </a:srgbClr>
            </a:solidFill>
            <a:ln w="9525">
              <a:noFill/>
            </a:ln>
          </p:spPr>
          <p:txBody>
            <a:bodyPr/>
            <a:p>
              <a:endParaRPr lang="zh-CN" altLang="en-US"/>
            </a:p>
          </p:txBody>
        </p:sp>
        <p:sp>
          <p:nvSpPr>
            <p:cNvPr id="26630" name="Freeform 6"/>
            <p:cNvSpPr>
              <a:spLocks noEditPoints="1"/>
            </p:cNvSpPr>
            <p:nvPr/>
          </p:nvSpPr>
          <p:spPr>
            <a:xfrm>
              <a:off x="337980" y="335866"/>
              <a:ext cx="1417952" cy="1401540"/>
            </a:xfrm>
            <a:custGeom>
              <a:avLst/>
              <a:gdLst/>
              <a:ahLst/>
              <a:cxnLst>
                <a:cxn ang="0">
                  <a:pos x="517921" y="95560"/>
                </a:cxn>
                <a:cxn ang="0">
                  <a:pos x="219445" y="217663"/>
                </a:cxn>
                <a:cxn ang="0">
                  <a:pos x="96679" y="511926"/>
                </a:cxn>
                <a:cxn ang="0">
                  <a:pos x="219445" y="806947"/>
                </a:cxn>
                <a:cxn ang="0">
                  <a:pos x="517921" y="929051"/>
                </a:cxn>
                <a:cxn ang="0">
                  <a:pos x="815629" y="806947"/>
                </a:cxn>
                <a:cxn ang="0">
                  <a:pos x="815629" y="217663"/>
                </a:cxn>
                <a:cxn ang="0">
                  <a:pos x="517921" y="95560"/>
                </a:cxn>
                <a:cxn ang="0">
                  <a:pos x="517921" y="1023852"/>
                </a:cxn>
                <a:cxn ang="0">
                  <a:pos x="151923" y="874446"/>
                </a:cxn>
                <a:cxn ang="0">
                  <a:pos x="0" y="511926"/>
                </a:cxn>
                <a:cxn ang="0">
                  <a:pos x="151923" y="150165"/>
                </a:cxn>
                <a:cxn ang="0">
                  <a:pos x="517921" y="0"/>
                </a:cxn>
                <a:cxn ang="0">
                  <a:pos x="883918" y="150165"/>
                </a:cxn>
                <a:cxn ang="0">
                  <a:pos x="883918" y="874446"/>
                </a:cxn>
                <a:cxn ang="0">
                  <a:pos x="517921" y="1023852"/>
                </a:cxn>
                <a:cxn ang="0">
                  <a:pos x="967553" y="809981"/>
                </a:cxn>
                <a:cxn ang="0">
                  <a:pos x="967553" y="874446"/>
                </a:cxn>
                <a:cxn ang="0">
                  <a:pos x="884685" y="956354"/>
                </a:cxn>
                <a:cxn ang="0">
                  <a:pos x="818698" y="956354"/>
                </a:cxn>
                <a:cxn ang="0">
                  <a:pos x="815629" y="953320"/>
                </a:cxn>
                <a:cxn ang="0">
                  <a:pos x="815629" y="888855"/>
                </a:cxn>
                <a:cxn ang="0">
                  <a:pos x="898497" y="806947"/>
                </a:cxn>
                <a:cxn ang="0">
                  <a:pos x="964484" y="806947"/>
                </a:cxn>
                <a:cxn ang="0">
                  <a:pos x="967553" y="809981"/>
                </a:cxn>
                <a:cxn ang="0">
                  <a:pos x="1074973" y="948011"/>
                </a:cxn>
                <a:cxn ang="0">
                  <a:pos x="1074973" y="1062531"/>
                </a:cxn>
                <a:cxn ang="0">
                  <a:pos x="959113" y="1062531"/>
                </a:cxn>
                <a:cxn ang="0">
                  <a:pos x="959113" y="948011"/>
                </a:cxn>
                <a:cxn ang="0">
                  <a:pos x="1074973" y="948011"/>
                </a:cxn>
                <a:cxn ang="0">
                  <a:pos x="1401839" y="1255167"/>
                </a:cxn>
                <a:cxn ang="0">
                  <a:pos x="1398770" y="1316598"/>
                </a:cxn>
                <a:cxn ang="0">
                  <a:pos x="1332016" y="1382580"/>
                </a:cxn>
                <a:cxn ang="0">
                  <a:pos x="1269098" y="1385613"/>
                </a:cxn>
                <a:cxn ang="0">
                  <a:pos x="1071137" y="1189944"/>
                </a:cxn>
                <a:cxn ang="0">
                  <a:pos x="1074206" y="1127754"/>
                </a:cxn>
                <a:cxn ang="0">
                  <a:pos x="1140960" y="1061773"/>
                </a:cxn>
                <a:cxn ang="0">
                  <a:pos x="1203111" y="1058739"/>
                </a:cxn>
                <a:cxn ang="0">
                  <a:pos x="1401839" y="1255167"/>
                </a:cxn>
                <a:cxn ang="0">
                  <a:pos x="517921" y="204770"/>
                </a:cxn>
                <a:cxn ang="0">
                  <a:pos x="298476" y="295021"/>
                </a:cxn>
                <a:cxn ang="0">
                  <a:pos x="207168" y="511926"/>
                </a:cxn>
                <a:cxn ang="0">
                  <a:pos x="298476" y="729590"/>
                </a:cxn>
                <a:cxn ang="0">
                  <a:pos x="517921" y="819082"/>
                </a:cxn>
                <a:cxn ang="0">
                  <a:pos x="737366" y="729590"/>
                </a:cxn>
                <a:cxn ang="0">
                  <a:pos x="737366" y="295021"/>
                </a:cxn>
                <a:cxn ang="0">
                  <a:pos x="517921" y="204770"/>
                </a:cxn>
                <a:cxn ang="0">
                  <a:pos x="517921" y="882788"/>
                </a:cxn>
                <a:cxn ang="0">
                  <a:pos x="252438" y="774336"/>
                </a:cxn>
                <a:cxn ang="0">
                  <a:pos x="142716" y="511926"/>
                </a:cxn>
                <a:cxn ang="0">
                  <a:pos x="252438" y="250275"/>
                </a:cxn>
                <a:cxn ang="0">
                  <a:pos x="517921" y="141823"/>
                </a:cxn>
                <a:cxn ang="0">
                  <a:pos x="783403" y="250275"/>
                </a:cxn>
                <a:cxn ang="0">
                  <a:pos x="783403" y="774336"/>
                </a:cxn>
                <a:cxn ang="0">
                  <a:pos x="517921" y="882788"/>
                </a:cxn>
              </a:cxnLst>
              <a:pathLst>
                <a:path w="1848" h="1848">
                  <a:moveTo>
                    <a:pt x="675" y="126"/>
                  </a:moveTo>
                  <a:cubicBezTo>
                    <a:pt x="528" y="126"/>
                    <a:pt x="390" y="183"/>
                    <a:pt x="286" y="287"/>
                  </a:cubicBezTo>
                  <a:cubicBezTo>
                    <a:pt x="183" y="391"/>
                    <a:pt x="126" y="529"/>
                    <a:pt x="126" y="675"/>
                  </a:cubicBezTo>
                  <a:cubicBezTo>
                    <a:pt x="126" y="822"/>
                    <a:pt x="183" y="960"/>
                    <a:pt x="286" y="1064"/>
                  </a:cubicBezTo>
                  <a:cubicBezTo>
                    <a:pt x="390" y="1168"/>
                    <a:pt x="528" y="1225"/>
                    <a:pt x="675" y="1225"/>
                  </a:cubicBezTo>
                  <a:cubicBezTo>
                    <a:pt x="822" y="1225"/>
                    <a:pt x="960" y="1168"/>
                    <a:pt x="1063" y="1064"/>
                  </a:cubicBezTo>
                  <a:cubicBezTo>
                    <a:pt x="1278" y="850"/>
                    <a:pt x="1278" y="501"/>
                    <a:pt x="1063" y="287"/>
                  </a:cubicBezTo>
                  <a:cubicBezTo>
                    <a:pt x="960" y="183"/>
                    <a:pt x="822" y="126"/>
                    <a:pt x="675" y="126"/>
                  </a:cubicBezTo>
                  <a:close/>
                  <a:moveTo>
                    <a:pt x="675" y="1350"/>
                  </a:moveTo>
                  <a:cubicBezTo>
                    <a:pt x="495" y="1350"/>
                    <a:pt x="325" y="1280"/>
                    <a:pt x="198" y="1153"/>
                  </a:cubicBezTo>
                  <a:cubicBezTo>
                    <a:pt x="70" y="1025"/>
                    <a:pt x="0" y="856"/>
                    <a:pt x="0" y="675"/>
                  </a:cubicBezTo>
                  <a:cubicBezTo>
                    <a:pt x="0" y="495"/>
                    <a:pt x="70" y="326"/>
                    <a:pt x="198" y="198"/>
                  </a:cubicBezTo>
                  <a:cubicBezTo>
                    <a:pt x="325" y="71"/>
                    <a:pt x="495" y="0"/>
                    <a:pt x="675" y="0"/>
                  </a:cubicBezTo>
                  <a:cubicBezTo>
                    <a:pt x="855" y="0"/>
                    <a:pt x="1025" y="71"/>
                    <a:pt x="1152" y="198"/>
                  </a:cubicBezTo>
                  <a:cubicBezTo>
                    <a:pt x="1415" y="461"/>
                    <a:pt x="1415" y="889"/>
                    <a:pt x="1152" y="1153"/>
                  </a:cubicBezTo>
                  <a:cubicBezTo>
                    <a:pt x="1025" y="1280"/>
                    <a:pt x="855" y="1350"/>
                    <a:pt x="675" y="1350"/>
                  </a:cubicBezTo>
                  <a:close/>
                  <a:moveTo>
                    <a:pt x="1261" y="1068"/>
                  </a:moveTo>
                  <a:cubicBezTo>
                    <a:pt x="1284" y="1091"/>
                    <a:pt x="1284" y="1130"/>
                    <a:pt x="1261" y="1153"/>
                  </a:cubicBezTo>
                  <a:lnTo>
                    <a:pt x="1153" y="1261"/>
                  </a:lnTo>
                  <a:cubicBezTo>
                    <a:pt x="1129" y="1285"/>
                    <a:pt x="1091" y="1285"/>
                    <a:pt x="1067" y="1261"/>
                  </a:cubicBezTo>
                  <a:lnTo>
                    <a:pt x="1063" y="1257"/>
                  </a:lnTo>
                  <a:cubicBezTo>
                    <a:pt x="1040" y="1234"/>
                    <a:pt x="1040" y="1195"/>
                    <a:pt x="1063" y="1172"/>
                  </a:cubicBezTo>
                  <a:lnTo>
                    <a:pt x="1171" y="1064"/>
                  </a:lnTo>
                  <a:cubicBezTo>
                    <a:pt x="1195" y="1040"/>
                    <a:pt x="1233" y="1040"/>
                    <a:pt x="1257" y="1064"/>
                  </a:cubicBezTo>
                  <a:lnTo>
                    <a:pt x="1261" y="1068"/>
                  </a:lnTo>
                  <a:close/>
                  <a:moveTo>
                    <a:pt x="1401" y="1250"/>
                  </a:moveTo>
                  <a:cubicBezTo>
                    <a:pt x="1442" y="1292"/>
                    <a:pt x="1442" y="1359"/>
                    <a:pt x="1401" y="1401"/>
                  </a:cubicBezTo>
                  <a:cubicBezTo>
                    <a:pt x="1359" y="1443"/>
                    <a:pt x="1291" y="1443"/>
                    <a:pt x="1250" y="1401"/>
                  </a:cubicBezTo>
                  <a:cubicBezTo>
                    <a:pt x="1208" y="1359"/>
                    <a:pt x="1208" y="1292"/>
                    <a:pt x="1250" y="1250"/>
                  </a:cubicBezTo>
                  <a:cubicBezTo>
                    <a:pt x="1291" y="1208"/>
                    <a:pt x="1359" y="1208"/>
                    <a:pt x="1401" y="1250"/>
                  </a:cubicBezTo>
                  <a:close/>
                  <a:moveTo>
                    <a:pt x="1827" y="1655"/>
                  </a:moveTo>
                  <a:cubicBezTo>
                    <a:pt x="1848" y="1676"/>
                    <a:pt x="1846" y="1713"/>
                    <a:pt x="1823" y="1736"/>
                  </a:cubicBezTo>
                  <a:lnTo>
                    <a:pt x="1736" y="1823"/>
                  </a:lnTo>
                  <a:cubicBezTo>
                    <a:pt x="1713" y="1847"/>
                    <a:pt x="1676" y="1848"/>
                    <a:pt x="1654" y="1827"/>
                  </a:cubicBezTo>
                  <a:lnTo>
                    <a:pt x="1396" y="1569"/>
                  </a:lnTo>
                  <a:cubicBezTo>
                    <a:pt x="1375" y="1547"/>
                    <a:pt x="1376" y="1511"/>
                    <a:pt x="1400" y="1487"/>
                  </a:cubicBezTo>
                  <a:lnTo>
                    <a:pt x="1487" y="1400"/>
                  </a:lnTo>
                  <a:cubicBezTo>
                    <a:pt x="1510" y="1377"/>
                    <a:pt x="1547" y="1375"/>
                    <a:pt x="1568" y="1396"/>
                  </a:cubicBezTo>
                  <a:lnTo>
                    <a:pt x="1827" y="1655"/>
                  </a:lnTo>
                  <a:close/>
                  <a:moveTo>
                    <a:pt x="675" y="270"/>
                  </a:moveTo>
                  <a:cubicBezTo>
                    <a:pt x="567" y="270"/>
                    <a:pt x="465" y="312"/>
                    <a:pt x="389" y="389"/>
                  </a:cubicBezTo>
                  <a:cubicBezTo>
                    <a:pt x="312" y="465"/>
                    <a:pt x="270" y="567"/>
                    <a:pt x="270" y="675"/>
                  </a:cubicBezTo>
                  <a:cubicBezTo>
                    <a:pt x="270" y="783"/>
                    <a:pt x="312" y="885"/>
                    <a:pt x="389" y="962"/>
                  </a:cubicBezTo>
                  <a:cubicBezTo>
                    <a:pt x="465" y="1038"/>
                    <a:pt x="567" y="1080"/>
                    <a:pt x="675" y="1080"/>
                  </a:cubicBezTo>
                  <a:cubicBezTo>
                    <a:pt x="783" y="1080"/>
                    <a:pt x="885" y="1038"/>
                    <a:pt x="961" y="962"/>
                  </a:cubicBezTo>
                  <a:cubicBezTo>
                    <a:pt x="1119" y="804"/>
                    <a:pt x="1119" y="547"/>
                    <a:pt x="961" y="389"/>
                  </a:cubicBezTo>
                  <a:cubicBezTo>
                    <a:pt x="885" y="312"/>
                    <a:pt x="783" y="270"/>
                    <a:pt x="675" y="270"/>
                  </a:cubicBezTo>
                  <a:close/>
                  <a:moveTo>
                    <a:pt x="675" y="1164"/>
                  </a:moveTo>
                  <a:cubicBezTo>
                    <a:pt x="544" y="1164"/>
                    <a:pt x="422" y="1113"/>
                    <a:pt x="329" y="1021"/>
                  </a:cubicBezTo>
                  <a:cubicBezTo>
                    <a:pt x="237" y="929"/>
                    <a:pt x="186" y="806"/>
                    <a:pt x="186" y="675"/>
                  </a:cubicBezTo>
                  <a:cubicBezTo>
                    <a:pt x="186" y="545"/>
                    <a:pt x="237" y="422"/>
                    <a:pt x="329" y="330"/>
                  </a:cubicBezTo>
                  <a:cubicBezTo>
                    <a:pt x="422" y="237"/>
                    <a:pt x="544" y="187"/>
                    <a:pt x="675" y="187"/>
                  </a:cubicBezTo>
                  <a:cubicBezTo>
                    <a:pt x="806" y="187"/>
                    <a:pt x="928" y="237"/>
                    <a:pt x="1021" y="330"/>
                  </a:cubicBezTo>
                  <a:cubicBezTo>
                    <a:pt x="1211" y="520"/>
                    <a:pt x="1211" y="830"/>
                    <a:pt x="1021" y="1021"/>
                  </a:cubicBezTo>
                  <a:cubicBezTo>
                    <a:pt x="928" y="1113"/>
                    <a:pt x="806" y="1164"/>
                    <a:pt x="675" y="1164"/>
                  </a:cubicBezTo>
                  <a:close/>
                </a:path>
              </a:pathLst>
            </a:custGeom>
            <a:solidFill>
              <a:srgbClr val="F8F8F8">
                <a:alpha val="100000"/>
              </a:srgbClr>
            </a:solidFill>
            <a:ln w="9525">
              <a:noFill/>
            </a:ln>
          </p:spPr>
          <p:txBody>
            <a:bodyPr/>
            <a:p>
              <a:endParaRPr lang="zh-CN" altLang="en-US"/>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7654"/>
                                        </p:tgtEl>
                                        <p:attrNameLst>
                                          <p:attrName>style.visibility</p:attrName>
                                        </p:attrNameLst>
                                      </p:cBhvr>
                                      <p:to>
                                        <p:strVal val="visible"/>
                                      </p:to>
                                    </p:set>
                                    <p:anim calcmode="lin" valueType="num">
                                      <p:cBhvr additive="base">
                                        <p:cTn id="7" dur="500" fill="hold"/>
                                        <p:tgtEl>
                                          <p:spTgt spid="27654"/>
                                        </p:tgtEl>
                                        <p:attrNameLst>
                                          <p:attrName>ppt_x</p:attrName>
                                        </p:attrNameLst>
                                      </p:cBhvr>
                                      <p:tavLst>
                                        <p:tav tm="0">
                                          <p:val>
                                            <p:strVal val="1+#ppt_w/2"/>
                                          </p:val>
                                        </p:tav>
                                        <p:tav tm="100000">
                                          <p:val>
                                            <p:strVal val="#ppt_x"/>
                                          </p:val>
                                        </p:tav>
                                      </p:tavLst>
                                    </p:anim>
                                    <p:anim calcmode="lin" valueType="num">
                                      <p:cBhvr additive="base">
                                        <p:cTn id="8" dur="500" fill="hold"/>
                                        <p:tgtEl>
                                          <p:spTgt spid="276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7655"/>
                                        </p:tgtEl>
                                        <p:attrNameLst>
                                          <p:attrName>style.visibility</p:attrName>
                                        </p:attrNameLst>
                                      </p:cBhvr>
                                      <p:to>
                                        <p:strVal val="visible"/>
                                      </p:to>
                                    </p:set>
                                    <p:anim calcmode="lin" valueType="num">
                                      <p:cBhvr>
                                        <p:cTn id="12" dur="300" fill="hold"/>
                                        <p:tgtEl>
                                          <p:spTgt spid="27655"/>
                                        </p:tgtEl>
                                        <p:attrNameLst>
                                          <p:attrName>ppt_w</p:attrName>
                                        </p:attrNameLst>
                                      </p:cBhvr>
                                      <p:tavLst>
                                        <p:tav tm="0">
                                          <p:val>
                                            <p:fltVal val="0.000000"/>
                                          </p:val>
                                        </p:tav>
                                        <p:tav tm="100000">
                                          <p:val>
                                            <p:strVal val="#ppt_w"/>
                                          </p:val>
                                        </p:tav>
                                      </p:tavLst>
                                    </p:anim>
                                    <p:anim calcmode="lin" valueType="num">
                                      <p:cBhvr>
                                        <p:cTn id="13" dur="300" fill="hold"/>
                                        <p:tgtEl>
                                          <p:spTgt spid="27655"/>
                                        </p:tgtEl>
                                        <p:attrNameLst>
                                          <p:attrName>ppt_h</p:attrName>
                                        </p:attrNameLst>
                                      </p:cBhvr>
                                      <p:tavLst>
                                        <p:tav tm="0">
                                          <p:val>
                                            <p:fltVal val="0.000000"/>
                                          </p:val>
                                        </p:tav>
                                        <p:tav tm="100000">
                                          <p:val>
                                            <p:strVal val="#ppt_h"/>
                                          </p:val>
                                        </p:tav>
                                      </p:tavLst>
                                    </p:anim>
                                    <p:animEffect transition="in" filter="fade">
                                      <p:cBhvr>
                                        <p:cTn id="14" dur="300"/>
                                        <p:tgtEl>
                                          <p:spTgt spid="27655"/>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27650"/>
                                        </p:tgtEl>
                                        <p:attrNameLst>
                                          <p:attrName>style.visibility</p:attrName>
                                        </p:attrNameLst>
                                      </p:cBhvr>
                                      <p:to>
                                        <p:strVal val="visible"/>
                                      </p:to>
                                    </p:set>
                                    <p:animEffect transition="in" filter="barn(outHorizontal)">
                                      <p:cBhvr>
                                        <p:cTn id="18"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Box 76"/>
          <p:cNvSpPr txBox="1"/>
          <p:nvPr/>
        </p:nvSpPr>
        <p:spPr>
          <a:xfrm>
            <a:off x="1185863" y="171450"/>
            <a:ext cx="2266950" cy="4298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l" eaLnBrk="1" hangingPunct="1">
              <a:spcBef>
                <a:spcPct val="0"/>
              </a:spcBef>
              <a:buFont typeface="Arial" panose="020B0604020202020204" pitchFamily="34" charset="0"/>
              <a:buNone/>
            </a:pPr>
            <a:r>
              <a:rPr lang="zh-CN" altLang="en-US" sz="2200" dirty="0">
                <a:solidFill>
                  <a:schemeClr val="bg1"/>
                </a:solidFill>
                <a:latin typeface="微软雅黑" panose="020B0503020204020204" pitchFamily="34" charset="-122"/>
              </a:rPr>
              <a:t>三、NX自动编程</a:t>
            </a:r>
            <a:endParaRPr lang="zh-CN" altLang="en-US" sz="2200" dirty="0">
              <a:solidFill>
                <a:schemeClr val="bg1"/>
              </a:solidFill>
              <a:latin typeface="微软雅黑" panose="020B0503020204020204" pitchFamily="34" charset="-122"/>
            </a:endParaRPr>
          </a:p>
        </p:txBody>
      </p:sp>
      <p:sp>
        <p:nvSpPr>
          <p:cNvPr id="22531" name="Freeform 40"/>
          <p:cNvSpPr>
            <a:spLocks noEditPoints="1"/>
          </p:cNvSpPr>
          <p:nvPr/>
        </p:nvSpPr>
        <p:spPr>
          <a:xfrm>
            <a:off x="554038" y="227013"/>
            <a:ext cx="265112" cy="393700"/>
          </a:xfrm>
          <a:custGeom>
            <a:avLst/>
            <a:gdLst/>
            <a:ahLst/>
            <a:cxnLst>
              <a:cxn ang="0">
                <a:pos x="79213" y="375784"/>
              </a:cxn>
              <a:cxn ang="0">
                <a:pos x="252291" y="375784"/>
              </a:cxn>
              <a:cxn ang="0">
                <a:pos x="261449" y="384972"/>
              </a:cxn>
              <a:cxn ang="0">
                <a:pos x="252291" y="393700"/>
              </a:cxn>
              <a:cxn ang="0">
                <a:pos x="79213" y="393700"/>
              </a:cxn>
              <a:cxn ang="0">
                <a:pos x="70056" y="384972"/>
              </a:cxn>
              <a:cxn ang="0">
                <a:pos x="79213" y="375784"/>
              </a:cxn>
              <a:cxn ang="0">
                <a:pos x="82876" y="290337"/>
              </a:cxn>
              <a:cxn ang="0">
                <a:pos x="178115" y="133224"/>
              </a:cxn>
              <a:cxn ang="0">
                <a:pos x="211540" y="153437"/>
              </a:cxn>
              <a:cxn ang="0">
                <a:pos x="116759" y="310550"/>
              </a:cxn>
              <a:cxn ang="0">
                <a:pos x="82876" y="290337"/>
              </a:cxn>
              <a:cxn ang="0">
                <a:pos x="16026" y="249451"/>
              </a:cxn>
              <a:cxn ang="0">
                <a:pos x="111265" y="92338"/>
              </a:cxn>
              <a:cxn ang="0">
                <a:pos x="144690" y="112551"/>
              </a:cxn>
              <a:cxn ang="0">
                <a:pos x="49451" y="269664"/>
              </a:cxn>
              <a:cxn ang="0">
                <a:pos x="16026" y="249451"/>
              </a:cxn>
              <a:cxn ang="0">
                <a:pos x="916" y="376702"/>
              </a:cxn>
              <a:cxn ang="0">
                <a:pos x="10073" y="298606"/>
              </a:cxn>
              <a:cxn ang="0">
                <a:pos x="75550" y="338113"/>
              </a:cxn>
              <a:cxn ang="0">
                <a:pos x="10989" y="382675"/>
              </a:cxn>
              <a:cxn ang="0">
                <a:pos x="916" y="376702"/>
              </a:cxn>
              <a:cxn ang="0">
                <a:pos x="136906" y="48696"/>
              </a:cxn>
              <a:cxn ang="0">
                <a:pos x="123169" y="71665"/>
              </a:cxn>
              <a:cxn ang="0">
                <a:pos x="223445" y="132765"/>
              </a:cxn>
              <a:cxn ang="0">
                <a:pos x="237639" y="109795"/>
              </a:cxn>
              <a:cxn ang="0">
                <a:pos x="136906" y="48696"/>
              </a:cxn>
              <a:cxn ang="0">
                <a:pos x="158426" y="13782"/>
              </a:cxn>
              <a:cxn ang="0">
                <a:pos x="188646" y="6432"/>
              </a:cxn>
              <a:cxn ang="0">
                <a:pos x="251376" y="44561"/>
              </a:cxn>
              <a:cxn ang="0">
                <a:pos x="259160" y="74881"/>
              </a:cxn>
              <a:cxn ang="0">
                <a:pos x="250460" y="89122"/>
              </a:cxn>
              <a:cxn ang="0">
                <a:pos x="149726" y="28023"/>
              </a:cxn>
              <a:cxn ang="0">
                <a:pos x="158426" y="13782"/>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tx2">
              <a:alpha val="100000"/>
            </a:schemeClr>
          </a:solidFill>
          <a:ln w="9525">
            <a:noFill/>
          </a:ln>
        </p:spPr>
        <p:txBody>
          <a:bodyPr/>
          <a:p>
            <a:endParaRPr lang="zh-CN" altLang="en-US"/>
          </a:p>
        </p:txBody>
      </p:sp>
      <p:cxnSp>
        <p:nvCxnSpPr>
          <p:cNvPr id="22532" name="直接连接符 46"/>
          <p:cNvCxnSpPr/>
          <p:nvPr/>
        </p:nvCxnSpPr>
        <p:spPr>
          <a:xfrm flipH="1">
            <a:off x="985838" y="615950"/>
            <a:ext cx="9899650" cy="0"/>
          </a:xfrm>
          <a:prstGeom prst="line">
            <a:avLst/>
          </a:prstGeom>
          <a:ln w="9525" cap="flat" cmpd="sng">
            <a:solidFill>
              <a:schemeClr val="tx2"/>
            </a:solidFill>
            <a:prstDash val="solid"/>
            <a:headEnd type="none" w="med" len="med"/>
            <a:tailEnd type="none" w="med" len="med"/>
          </a:ln>
        </p:spPr>
      </p:cxnSp>
      <p:sp>
        <p:nvSpPr>
          <p:cNvPr id="22534" name="AutoShape 3"/>
          <p:cNvSpPr/>
          <p:nvPr/>
        </p:nvSpPr>
        <p:spPr>
          <a:xfrm>
            <a:off x="8298815" y="1310005"/>
            <a:ext cx="3469005" cy="1814195"/>
          </a:xfrm>
          <a:prstGeom prst="roundRect">
            <a:avLst>
              <a:gd name="adj" fmla="val 0"/>
            </a:avLst>
          </a:prstGeom>
          <a:noFill/>
          <a:ln w="3175" cap="flat" cmpd="sng">
            <a:solidFill>
              <a:srgbClr val="969696"/>
            </a:solidFill>
            <a:prstDash val="dash"/>
            <a:headEnd type="none" w="med" len="med"/>
            <a:tailEnd type="none" w="med" len="med"/>
          </a:ln>
        </p:spPr>
        <p:txBody>
          <a:bodyPr anchor="b"/>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20000"/>
              </a:lnSpc>
              <a:spcBef>
                <a:spcPct val="0"/>
              </a:spcBef>
              <a:buFont typeface="Arial" panose="020B0604020202020204" pitchFamily="34" charset="0"/>
              <a:buNone/>
            </a:pPr>
            <a:r>
              <a:rPr lang="zh-CN" altLang="en-US" sz="1600" dirty="0">
                <a:solidFill>
                  <a:schemeClr val="bg1"/>
                </a:solidFill>
                <a:latin typeface="微软雅黑" panose="020B0503020204020204" pitchFamily="34" charset="-122"/>
              </a:rPr>
              <a:t>创建好之后，确定加工的表面，设置好参数和安全距离，</a:t>
            </a:r>
            <a:r>
              <a:rPr lang="zh-CN" altLang="en-US" sz="1600" dirty="0">
                <a:solidFill>
                  <a:schemeClr val="bg1"/>
                </a:solidFill>
                <a:latin typeface="微软雅黑" panose="020B0503020204020204" pitchFamily="34" charset="-122"/>
                <a:sym typeface="+mn-ea"/>
              </a:rPr>
              <a:t>选择加工方法，进行刀轨设置及进刀参数，所有参数设置好以后，刀具轨迹就自动生成好了。</a:t>
            </a:r>
            <a:endParaRPr lang="zh-CN" altLang="en-US" sz="1600" dirty="0">
              <a:solidFill>
                <a:schemeClr val="bg1"/>
              </a:solidFill>
              <a:latin typeface="微软雅黑" panose="020B0503020204020204" pitchFamily="34" charset="-122"/>
              <a:sym typeface="+mn-ea"/>
            </a:endParaRPr>
          </a:p>
        </p:txBody>
      </p:sp>
      <p:sp>
        <p:nvSpPr>
          <p:cNvPr id="22535" name="AutoShape 4"/>
          <p:cNvSpPr/>
          <p:nvPr/>
        </p:nvSpPr>
        <p:spPr>
          <a:xfrm>
            <a:off x="4839335" y="4391025"/>
            <a:ext cx="3297555" cy="1278255"/>
          </a:xfrm>
          <a:prstGeom prst="roundRect">
            <a:avLst>
              <a:gd name="adj" fmla="val 0"/>
            </a:avLst>
          </a:prstGeom>
          <a:noFill/>
          <a:ln w="3175" cap="flat" cmpd="sng">
            <a:solidFill>
              <a:srgbClr val="969696"/>
            </a:solidFill>
            <a:prstDash val="dash"/>
            <a:headEnd type="none" w="med" len="med"/>
            <a:tailEnd type="none" w="med" len="med"/>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20000"/>
              </a:lnSpc>
              <a:spcBef>
                <a:spcPct val="0"/>
              </a:spcBef>
              <a:buFont typeface="Arial" panose="020B0604020202020204" pitchFamily="34" charset="0"/>
              <a:buNone/>
            </a:pPr>
            <a:r>
              <a:rPr lang="zh-CN" altLang="en-US" sz="1600" dirty="0">
                <a:solidFill>
                  <a:schemeClr val="bg1"/>
                </a:solidFill>
                <a:latin typeface="微软雅黑" panose="020B0503020204020204" pitchFamily="34" charset="-122"/>
              </a:rPr>
              <a:t>先</a:t>
            </a:r>
            <a:r>
              <a:rPr lang="zh-CN" altLang="en-US" sz="1600" dirty="0">
                <a:solidFill>
                  <a:schemeClr val="bg1"/>
                </a:solidFill>
                <a:latin typeface="微软雅黑" panose="020B0503020204020204" pitchFamily="34" charset="-122"/>
              </a:rPr>
              <a:t>要创建一个</a:t>
            </a:r>
            <a:r>
              <a:rPr lang="zh-CN" altLang="en-US" sz="1600" dirty="0">
                <a:solidFill>
                  <a:schemeClr val="bg1"/>
                </a:solidFill>
                <a:latin typeface="微软雅黑" panose="020B0503020204020204" pitchFamily="34" charset="-122"/>
              </a:rPr>
              <a:t>150*120*50mm的毛坯使其半透明化、选择加工环境、创建所需要的刀具，创建几何体、选择毛坯、指定部件。</a:t>
            </a:r>
            <a:endParaRPr lang="zh-CN" altLang="en-US" sz="1600" dirty="0">
              <a:solidFill>
                <a:schemeClr val="bg1"/>
              </a:solidFill>
              <a:latin typeface="微软雅黑" panose="020B0503020204020204" pitchFamily="34" charset="-122"/>
            </a:endParaRPr>
          </a:p>
        </p:txBody>
      </p:sp>
      <p:sp>
        <p:nvSpPr>
          <p:cNvPr id="22537" name="AutoShape 6"/>
          <p:cNvSpPr/>
          <p:nvPr/>
        </p:nvSpPr>
        <p:spPr>
          <a:xfrm>
            <a:off x="1334770" y="1390015"/>
            <a:ext cx="3326130" cy="1826895"/>
          </a:xfrm>
          <a:prstGeom prst="roundRect">
            <a:avLst>
              <a:gd name="adj" fmla="val 0"/>
            </a:avLst>
          </a:prstGeom>
          <a:noFill/>
          <a:ln w="3175" cap="flat" cmpd="sng">
            <a:solidFill>
              <a:srgbClr val="969696"/>
            </a:solidFill>
            <a:prstDash val="dash"/>
            <a:headEnd type="none" w="med" len="med"/>
            <a:tailEnd type="none" w="med" len="med"/>
          </a:ln>
        </p:spPr>
        <p:txBody>
          <a:bodyP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eaLnBrk="1" hangingPunct="1">
              <a:lnSpc>
                <a:spcPct val="120000"/>
              </a:lnSpc>
              <a:spcBef>
                <a:spcPct val="0"/>
              </a:spcBef>
              <a:buFont typeface="Arial" panose="020B0604020202020204" pitchFamily="34" charset="0"/>
              <a:buNone/>
            </a:pPr>
            <a:r>
              <a:rPr lang="zh-CN" altLang="en-US" sz="1600" dirty="0">
                <a:solidFill>
                  <a:schemeClr val="bg1"/>
                </a:solidFill>
                <a:latin typeface="微软雅黑" panose="020B0503020204020204" pitchFamily="34" charset="-122"/>
              </a:rPr>
              <a:t>图纸的要求与公差分析得知，零件的外形轮廓、凹槽、凸台等特征的尺寸公差要求不一样，所以我们需要对模型进行公差处理，使模型尺寸尽量达到公差要求的中间值，才能保证零件精度。</a:t>
            </a:r>
            <a:endParaRPr lang="zh-CN" altLang="en-US" sz="1600" dirty="0">
              <a:solidFill>
                <a:schemeClr val="bg1"/>
              </a:solidFill>
              <a:latin typeface="微软雅黑" panose="020B0503020204020204" pitchFamily="34" charset="-122"/>
            </a:endParaRPr>
          </a:p>
        </p:txBody>
      </p:sp>
      <p:sp>
        <p:nvSpPr>
          <p:cNvPr id="22538" name="AutoShape 9"/>
          <p:cNvSpPr/>
          <p:nvPr/>
        </p:nvSpPr>
        <p:spPr>
          <a:xfrm>
            <a:off x="4839335" y="3216275"/>
            <a:ext cx="3297555" cy="1189355"/>
          </a:xfrm>
          <a:prstGeom prst="chevron">
            <a:avLst>
              <a:gd name="adj" fmla="val 25800"/>
            </a:avLst>
          </a:prstGeom>
          <a:solidFill>
            <a:schemeClr val="tx2"/>
          </a:solidFill>
          <a:ln w="9525">
            <a:noFill/>
          </a:ln>
        </p:spPr>
        <p:txBody>
          <a:bodyPr wrap="none"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r>
              <a:rPr lang="en-US" altLang="zh-CN" sz="2400" dirty="0">
                <a:solidFill>
                  <a:srgbClr val="F8F8F8"/>
                </a:solidFill>
                <a:latin typeface="微软雅黑" panose="020B0503020204020204" pitchFamily="34" charset="-122"/>
              </a:rPr>
              <a:t>加工的基本设置</a:t>
            </a:r>
            <a:endParaRPr lang="en-US" altLang="zh-CN" sz="2400" dirty="0">
              <a:solidFill>
                <a:srgbClr val="F8F8F8"/>
              </a:solidFill>
              <a:latin typeface="微软雅黑" panose="020B0503020204020204" pitchFamily="34" charset="-122"/>
            </a:endParaRPr>
          </a:p>
        </p:txBody>
      </p:sp>
      <p:sp>
        <p:nvSpPr>
          <p:cNvPr id="22539" name="AutoShape 10"/>
          <p:cNvSpPr/>
          <p:nvPr/>
        </p:nvSpPr>
        <p:spPr>
          <a:xfrm>
            <a:off x="1335405" y="3213100"/>
            <a:ext cx="3325495" cy="1189355"/>
          </a:xfrm>
          <a:prstGeom prst="homePlate">
            <a:avLst>
              <a:gd name="adj" fmla="val 30492"/>
            </a:avLst>
          </a:prstGeom>
          <a:solidFill>
            <a:schemeClr val="tx1"/>
          </a:solidFill>
          <a:ln w="9525">
            <a:noFill/>
          </a:ln>
        </p:spPr>
        <p:txBody>
          <a:bodyPr wrap="none"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r>
              <a:rPr lang="zh-CN" altLang="en-US" sz="2400" dirty="0">
                <a:solidFill>
                  <a:srgbClr val="F8F8F8"/>
                </a:solidFill>
                <a:latin typeface="微软雅黑" panose="020B0503020204020204" pitchFamily="34" charset="-122"/>
              </a:rPr>
              <a:t>公差处理</a:t>
            </a:r>
            <a:endParaRPr lang="zh-CN" altLang="en-US" sz="2400" dirty="0">
              <a:solidFill>
                <a:srgbClr val="F8F8F8"/>
              </a:solidFill>
              <a:latin typeface="微软雅黑" panose="020B0503020204020204" pitchFamily="34" charset="-122"/>
            </a:endParaRPr>
          </a:p>
        </p:txBody>
      </p:sp>
      <p:sp>
        <p:nvSpPr>
          <p:cNvPr id="22540" name="AutoShape 11"/>
          <p:cNvSpPr/>
          <p:nvPr/>
        </p:nvSpPr>
        <p:spPr>
          <a:xfrm>
            <a:off x="8298815" y="3201670"/>
            <a:ext cx="3469005" cy="1189355"/>
          </a:xfrm>
          <a:prstGeom prst="chevron">
            <a:avLst>
              <a:gd name="adj" fmla="val 25800"/>
            </a:avLst>
          </a:prstGeom>
          <a:solidFill>
            <a:schemeClr val="tx2"/>
          </a:solidFill>
          <a:ln w="9525">
            <a:noFill/>
          </a:ln>
        </p:spPr>
        <p:txBody>
          <a:bodyPr wrap="none" anchor="ctr"/>
          <a:lstStyle>
            <a:lvl1pPr marL="342900" indent="-342900" algn="l" rtl="0" eaLnBrk="0" fontAlgn="base" hangingPunct="0">
              <a:spcBef>
                <a:spcPct val="20000"/>
              </a:spcBef>
              <a:spcAft>
                <a:spcPct val="0"/>
              </a:spcAft>
              <a:buChar char="•"/>
              <a:defRPr sz="20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bg2"/>
                </a:solidFill>
                <a:latin typeface="+mn-lt"/>
                <a:ea typeface="仿宋_GB2312" pitchFamily="49"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ctr" eaLnBrk="1" hangingPunct="1">
              <a:spcBef>
                <a:spcPct val="0"/>
              </a:spcBef>
              <a:buFont typeface="Arial" panose="020B0604020202020204" pitchFamily="34" charset="0"/>
              <a:buNone/>
            </a:pPr>
            <a:r>
              <a:rPr lang="en-US" altLang="zh-CN" sz="2400" dirty="0">
                <a:solidFill>
                  <a:srgbClr val="F8F8F8"/>
                </a:solidFill>
                <a:latin typeface="微软雅黑" panose="020B0503020204020204" pitchFamily="34" charset="-122"/>
              </a:rPr>
              <a:t>生成刀路轨迹</a:t>
            </a:r>
            <a:endParaRPr lang="en-US" altLang="zh-CN" sz="2400" dirty="0">
              <a:solidFill>
                <a:srgbClr val="F8F8F8"/>
              </a:solidFill>
              <a:latin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1+#ppt_w/2"/>
                                          </p:val>
                                        </p:tav>
                                        <p:tav tm="100000">
                                          <p:val>
                                            <p:strVal val="#ppt_x"/>
                                          </p:val>
                                        </p:tav>
                                      </p:tavLst>
                                    </p:anim>
                                    <p:anim calcmode="lin" valueType="num">
                                      <p:cBhvr additive="base">
                                        <p:cTn id="8" dur="500" fill="hold"/>
                                        <p:tgtEl>
                                          <p:spTgt spid="22531"/>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100"/>
                                  </p:stCondLst>
                                  <p:childTnLst>
                                    <p:set>
                                      <p:cBhvr>
                                        <p:cTn id="10" dur="1" fill="hold">
                                          <p:stCondLst>
                                            <p:cond delay="0"/>
                                          </p:stCondLst>
                                        </p:cTn>
                                        <p:tgtEl>
                                          <p:spTgt spid="22532"/>
                                        </p:tgtEl>
                                        <p:attrNameLst>
                                          <p:attrName>style.visibility</p:attrName>
                                        </p:attrNameLst>
                                      </p:cBhvr>
                                      <p:to>
                                        <p:strVal val="visible"/>
                                      </p:to>
                                    </p:set>
                                    <p:animEffect transition="in" filter="wipe(right)">
                                      <p:cBhvr>
                                        <p:cTn id="11" dur="500"/>
                                        <p:tgtEl>
                                          <p:spTgt spid="22532"/>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2530"/>
                                        </p:tgtEl>
                                        <p:attrNameLst>
                                          <p:attrName>style.visibility</p:attrName>
                                        </p:attrNameLst>
                                      </p:cBhvr>
                                      <p:to>
                                        <p:strVal val="visible"/>
                                      </p:to>
                                    </p:set>
                                    <p:anim calcmode="lin" valueType="num">
                                      <p:cBhvr>
                                        <p:cTn id="15" dur="400" fill="hold"/>
                                        <p:tgtEl>
                                          <p:spTgt spid="22530"/>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2530"/>
                                        </p:tgtEl>
                                        <p:attrNameLst>
                                          <p:attrName>ppt_y</p:attrName>
                                        </p:attrNameLst>
                                      </p:cBhvr>
                                      <p:tavLst>
                                        <p:tav tm="0">
                                          <p:val>
                                            <p:strVal val="#ppt_y"/>
                                          </p:val>
                                        </p:tav>
                                        <p:tav tm="100000">
                                          <p:val>
                                            <p:strVal val="#ppt_y"/>
                                          </p:val>
                                        </p:tav>
                                      </p:tavLst>
                                    </p:anim>
                                    <p:anim calcmode="lin" valueType="num">
                                      <p:cBhvr>
                                        <p:cTn id="17" dur="400" fill="hold"/>
                                        <p:tgtEl>
                                          <p:spTgt spid="22530"/>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25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2530"/>
                                        </p:tgtEl>
                                      </p:cBhvr>
                                    </p:animEffect>
                                  </p:childTnLst>
                                </p:cTn>
                              </p:par>
                            </p:childTnLst>
                          </p:cTn>
                        </p:par>
                        <p:par>
                          <p:cTn id="20" fill="hold">
                            <p:stCondLst>
                              <p:cond delay="1279"/>
                            </p:stCondLst>
                            <p:childTnLst>
                              <p:par>
                                <p:cTn id="21" presetID="2" presetClass="entr" presetSubtype="8" fill="hold" grpId="0" nodeType="afterEffect">
                                  <p:stCondLst>
                                    <p:cond delay="0"/>
                                  </p:stCondLst>
                                  <p:childTnLst>
                                    <p:set>
                                      <p:cBhvr>
                                        <p:cTn id="22" dur="1" fill="hold">
                                          <p:stCondLst>
                                            <p:cond delay="0"/>
                                          </p:stCondLst>
                                        </p:cTn>
                                        <p:tgtEl>
                                          <p:spTgt spid="22539"/>
                                        </p:tgtEl>
                                        <p:attrNameLst>
                                          <p:attrName>style.visibility</p:attrName>
                                        </p:attrNameLst>
                                      </p:cBhvr>
                                      <p:to>
                                        <p:strVal val="visible"/>
                                      </p:to>
                                    </p:set>
                                    <p:anim calcmode="lin" valueType="num">
                                      <p:cBhvr additive="base">
                                        <p:cTn id="23" dur="300" fill="hold"/>
                                        <p:tgtEl>
                                          <p:spTgt spid="22539"/>
                                        </p:tgtEl>
                                        <p:attrNameLst>
                                          <p:attrName>ppt_x</p:attrName>
                                        </p:attrNameLst>
                                      </p:cBhvr>
                                      <p:tavLst>
                                        <p:tav tm="0">
                                          <p:val>
                                            <p:strVal val="0-#ppt_w/2"/>
                                          </p:val>
                                        </p:tav>
                                        <p:tav tm="100000">
                                          <p:val>
                                            <p:strVal val="#ppt_x"/>
                                          </p:val>
                                        </p:tav>
                                      </p:tavLst>
                                    </p:anim>
                                    <p:anim calcmode="lin" valueType="num">
                                      <p:cBhvr additive="base">
                                        <p:cTn id="24" dur="300" fill="hold"/>
                                        <p:tgtEl>
                                          <p:spTgt spid="22539"/>
                                        </p:tgtEl>
                                        <p:attrNameLst>
                                          <p:attrName>ppt_y</p:attrName>
                                        </p:attrNameLst>
                                      </p:cBhvr>
                                      <p:tavLst>
                                        <p:tav tm="0">
                                          <p:val>
                                            <p:strVal val="#ppt_y"/>
                                          </p:val>
                                        </p:tav>
                                        <p:tav tm="100000">
                                          <p:val>
                                            <p:strVal val="#ppt_y"/>
                                          </p:val>
                                        </p:tav>
                                      </p:tavLst>
                                    </p:anim>
                                  </p:childTnLst>
                                </p:cTn>
                              </p:par>
                            </p:childTnLst>
                          </p:cTn>
                        </p:par>
                        <p:par>
                          <p:cTn id="25" fill="hold">
                            <p:stCondLst>
                              <p:cond delay="1779"/>
                            </p:stCondLst>
                            <p:childTnLst>
                              <p:par>
                                <p:cTn id="26" presetID="22" presetClass="entr" presetSubtype="4" fill="hold" grpId="0" nodeType="afterEffect">
                                  <p:stCondLst>
                                    <p:cond delay="0"/>
                                  </p:stCondLst>
                                  <p:childTnLst>
                                    <p:set>
                                      <p:cBhvr>
                                        <p:cTn id="27" dur="1" fill="hold">
                                          <p:stCondLst>
                                            <p:cond delay="0"/>
                                          </p:stCondLst>
                                        </p:cTn>
                                        <p:tgtEl>
                                          <p:spTgt spid="22537"/>
                                        </p:tgtEl>
                                        <p:attrNameLst>
                                          <p:attrName>style.visibility</p:attrName>
                                        </p:attrNameLst>
                                      </p:cBhvr>
                                      <p:to>
                                        <p:strVal val="visible"/>
                                      </p:to>
                                    </p:set>
                                    <p:animEffect transition="in" filter="wipe(down)">
                                      <p:cBhvr>
                                        <p:cTn id="28" dur="500"/>
                                        <p:tgtEl>
                                          <p:spTgt spid="22537"/>
                                        </p:tgtEl>
                                      </p:cBhvr>
                                    </p:animEffect>
                                  </p:childTnLst>
                                </p:cTn>
                              </p:par>
                            </p:childTnLst>
                          </p:cTn>
                        </p:par>
                        <p:par>
                          <p:cTn id="29" fill="hold">
                            <p:stCondLst>
                              <p:cond delay="2279"/>
                            </p:stCondLst>
                            <p:childTnLst>
                              <p:par>
                                <p:cTn id="30" presetID="2" presetClass="entr" presetSubtype="8" fill="hold" grpId="0" nodeType="afterEffect">
                                  <p:stCondLst>
                                    <p:cond delay="0"/>
                                  </p:stCondLst>
                                  <p:childTnLst>
                                    <p:set>
                                      <p:cBhvr>
                                        <p:cTn id="31" dur="1" fill="hold">
                                          <p:stCondLst>
                                            <p:cond delay="0"/>
                                          </p:stCondLst>
                                        </p:cTn>
                                        <p:tgtEl>
                                          <p:spTgt spid="22538"/>
                                        </p:tgtEl>
                                        <p:attrNameLst>
                                          <p:attrName>style.visibility</p:attrName>
                                        </p:attrNameLst>
                                      </p:cBhvr>
                                      <p:to>
                                        <p:strVal val="visible"/>
                                      </p:to>
                                    </p:set>
                                    <p:anim calcmode="lin" valueType="num">
                                      <p:cBhvr additive="base">
                                        <p:cTn id="32" dur="300" fill="hold"/>
                                        <p:tgtEl>
                                          <p:spTgt spid="22538"/>
                                        </p:tgtEl>
                                        <p:attrNameLst>
                                          <p:attrName>ppt_x</p:attrName>
                                        </p:attrNameLst>
                                      </p:cBhvr>
                                      <p:tavLst>
                                        <p:tav tm="0">
                                          <p:val>
                                            <p:strVal val="0-#ppt_w/2"/>
                                          </p:val>
                                        </p:tav>
                                        <p:tav tm="100000">
                                          <p:val>
                                            <p:strVal val="#ppt_x"/>
                                          </p:val>
                                        </p:tav>
                                      </p:tavLst>
                                    </p:anim>
                                    <p:anim calcmode="lin" valueType="num">
                                      <p:cBhvr additive="base">
                                        <p:cTn id="33" dur="300" fill="hold"/>
                                        <p:tgtEl>
                                          <p:spTgt spid="22538"/>
                                        </p:tgtEl>
                                        <p:attrNameLst>
                                          <p:attrName>ppt_y</p:attrName>
                                        </p:attrNameLst>
                                      </p:cBhvr>
                                      <p:tavLst>
                                        <p:tav tm="0">
                                          <p:val>
                                            <p:strVal val="#ppt_y"/>
                                          </p:val>
                                        </p:tav>
                                        <p:tav tm="100000">
                                          <p:val>
                                            <p:strVal val="#ppt_y"/>
                                          </p:val>
                                        </p:tav>
                                      </p:tavLst>
                                    </p:anim>
                                  </p:childTnLst>
                                </p:cTn>
                              </p:par>
                            </p:childTnLst>
                          </p:cTn>
                        </p:par>
                        <p:par>
                          <p:cTn id="34" fill="hold">
                            <p:stCondLst>
                              <p:cond delay="2779"/>
                            </p:stCondLst>
                            <p:childTnLst>
                              <p:par>
                                <p:cTn id="35" presetID="22" presetClass="entr" presetSubtype="1" fill="hold" grpId="0" nodeType="afterEffect">
                                  <p:stCondLst>
                                    <p:cond delay="0"/>
                                  </p:stCondLst>
                                  <p:childTnLst>
                                    <p:set>
                                      <p:cBhvr>
                                        <p:cTn id="36" dur="1" fill="hold">
                                          <p:stCondLst>
                                            <p:cond delay="0"/>
                                          </p:stCondLst>
                                        </p:cTn>
                                        <p:tgtEl>
                                          <p:spTgt spid="22534"/>
                                        </p:tgtEl>
                                        <p:attrNameLst>
                                          <p:attrName>style.visibility</p:attrName>
                                        </p:attrNameLst>
                                      </p:cBhvr>
                                      <p:to>
                                        <p:strVal val="visible"/>
                                      </p:to>
                                    </p:set>
                                    <p:animEffect transition="in" filter="wipe(up)">
                                      <p:cBhvr>
                                        <p:cTn id="37" dur="500"/>
                                        <p:tgtEl>
                                          <p:spTgt spid="22534"/>
                                        </p:tgtEl>
                                      </p:cBhvr>
                                    </p:animEffect>
                                  </p:childTnLst>
                                </p:cTn>
                              </p:par>
                            </p:childTnLst>
                          </p:cTn>
                        </p:par>
                        <p:par>
                          <p:cTn id="38" fill="hold">
                            <p:stCondLst>
                              <p:cond delay="3279"/>
                            </p:stCondLst>
                            <p:childTnLst>
                              <p:par>
                                <p:cTn id="39" presetID="2" presetClass="entr" presetSubtype="8" fill="hold" grpId="0" nodeType="afterEffect">
                                  <p:stCondLst>
                                    <p:cond delay="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300" fill="hold"/>
                                        <p:tgtEl>
                                          <p:spTgt spid="22540"/>
                                        </p:tgtEl>
                                        <p:attrNameLst>
                                          <p:attrName>ppt_x</p:attrName>
                                        </p:attrNameLst>
                                      </p:cBhvr>
                                      <p:tavLst>
                                        <p:tav tm="0">
                                          <p:val>
                                            <p:strVal val="0-#ppt_w/2"/>
                                          </p:val>
                                        </p:tav>
                                        <p:tav tm="100000">
                                          <p:val>
                                            <p:strVal val="#ppt_x"/>
                                          </p:val>
                                        </p:tav>
                                      </p:tavLst>
                                    </p:anim>
                                    <p:anim calcmode="lin" valueType="num">
                                      <p:cBhvr additive="base">
                                        <p:cTn id="42" dur="300" fill="hold"/>
                                        <p:tgtEl>
                                          <p:spTgt spid="22540"/>
                                        </p:tgtEl>
                                        <p:attrNameLst>
                                          <p:attrName>ppt_y</p:attrName>
                                        </p:attrNameLst>
                                      </p:cBhvr>
                                      <p:tavLst>
                                        <p:tav tm="0">
                                          <p:val>
                                            <p:strVal val="#ppt_y"/>
                                          </p:val>
                                        </p:tav>
                                        <p:tav tm="100000">
                                          <p:val>
                                            <p:strVal val="#ppt_y"/>
                                          </p:val>
                                        </p:tav>
                                      </p:tavLst>
                                    </p:anim>
                                  </p:childTnLst>
                                </p:cTn>
                              </p:par>
                            </p:childTnLst>
                          </p:cTn>
                        </p:par>
                        <p:par>
                          <p:cTn id="43" fill="hold">
                            <p:stCondLst>
                              <p:cond delay="3779"/>
                            </p:stCondLst>
                            <p:childTnLst>
                              <p:par>
                                <p:cTn id="44" presetID="22" presetClass="entr" presetSubtype="4" fill="hold" grpId="0" nodeType="afterEffect">
                                  <p:stCondLst>
                                    <p:cond delay="0"/>
                                  </p:stCondLst>
                                  <p:childTnLst>
                                    <p:set>
                                      <p:cBhvr>
                                        <p:cTn id="45" dur="1" fill="hold">
                                          <p:stCondLst>
                                            <p:cond delay="0"/>
                                          </p:stCondLst>
                                        </p:cTn>
                                        <p:tgtEl>
                                          <p:spTgt spid="22535"/>
                                        </p:tgtEl>
                                        <p:attrNameLst>
                                          <p:attrName>style.visibility</p:attrName>
                                        </p:attrNameLst>
                                      </p:cBhvr>
                                      <p:to>
                                        <p:strVal val="visible"/>
                                      </p:to>
                                    </p:set>
                                    <p:animEffect transition="in" filter="wipe(down)">
                                      <p:cBhvr>
                                        <p:cTn id="46"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4" grpId="0" bldLvl="0" animBg="1"/>
      <p:bldP spid="22535" grpId="0" bldLvl="0" animBg="1"/>
      <p:bldP spid="22537" grpId="0" bldLvl="0" animBg="1"/>
      <p:bldP spid="22538" grpId="0" bldLvl="0" animBg="1"/>
      <p:bldP spid="22539" grpId="0" bldLvl="0" animBg="1"/>
      <p:bldP spid="22540" grpId="0" bldLvl="0" animBg="1"/>
    </p:bldLst>
  </p:timing>
</p:sld>
</file>

<file path=ppt/theme/theme1.xml><?xml version="1.0" encoding="utf-8"?>
<a:theme xmlns:a="http://schemas.openxmlformats.org/drawingml/2006/main" name="2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9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6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默认设计模板">
  <a:themeElements>
    <a:clrScheme name="">
      <a:dk1>
        <a:srgbClr val="C2C1C1"/>
      </a:dk1>
      <a:lt1>
        <a:srgbClr val="21A3D0"/>
      </a:lt1>
      <a:dk2>
        <a:srgbClr val="4D4D4D"/>
      </a:dk2>
      <a:lt2>
        <a:srgbClr val="999999"/>
      </a:lt2>
      <a:accent1>
        <a:srgbClr val="21A3D0"/>
      </a:accent1>
      <a:accent2>
        <a:srgbClr val="333333"/>
      </a:accent2>
      <a:accent3>
        <a:srgbClr val="B2B2B2"/>
      </a:accent3>
      <a:accent4>
        <a:srgbClr val="1B8BB1"/>
      </a:accent4>
      <a:accent5>
        <a:srgbClr val="ABCEE4"/>
      </a:accent5>
      <a:accent6>
        <a:srgbClr val="2D2D2D"/>
      </a:accent6>
      <a:hlink>
        <a:srgbClr val="FFFFFF"/>
      </a:hlink>
      <a:folHlink>
        <a:srgbClr val="DEDEDD"/>
      </a:folHlink>
    </a:clrScheme>
    <a:fontScheme name="7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8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9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9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2769</Words>
  <Application>WPS 演示</Application>
  <PresentationFormat>自定义</PresentationFormat>
  <Paragraphs>152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11</vt:i4>
      </vt:variant>
      <vt:variant>
        <vt:lpstr>幻灯片标题</vt:lpstr>
      </vt:variant>
      <vt:variant>
        <vt:i4>15</vt:i4>
      </vt:variant>
    </vt:vector>
  </HeadingPairs>
  <TitlesOfParts>
    <vt:vector size="38" baseType="lpstr">
      <vt:lpstr>Arial</vt:lpstr>
      <vt:lpstr>宋体</vt:lpstr>
      <vt:lpstr>Wingdings</vt:lpstr>
      <vt:lpstr>微软雅黑</vt:lpstr>
      <vt:lpstr>仿宋_GB2312</vt:lpstr>
      <vt:lpstr>仿宋</vt:lpstr>
      <vt:lpstr>Calibri</vt:lpstr>
      <vt:lpstr>Times New Roman</vt:lpstr>
      <vt:lpstr>Arial Unicode MS</vt:lpstr>
      <vt:lpstr>造字工房悦黑体验版常规体</vt:lpstr>
      <vt:lpstr>黑体</vt:lpstr>
      <vt:lpstr>Webdings</vt:lpstr>
      <vt:lpstr>2_默认设计模板</vt:lpstr>
      <vt:lpstr>1_默认设计模板</vt:lpstr>
      <vt:lpstr>3_默认设计模板</vt:lpstr>
      <vt:lpstr>4_默认设计模板</vt:lpstr>
      <vt:lpstr>5_默认设计模板</vt:lpstr>
      <vt:lpstr>6_默认设计模板</vt:lpstr>
      <vt:lpstr>7_默认设计模板</vt:lpstr>
      <vt:lpstr>8_默认设计模板</vt:lpstr>
      <vt:lpstr>9_默认设计模板</vt:lpstr>
      <vt:lpstr>10_默认设计模板</vt:lpstr>
      <vt:lpstr>11_默认设计模板</vt:lpstr>
      <vt:lpstr>毕 业 答 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毕业设计完毕   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@妍宝宝．゛</cp:lastModifiedBy>
  <cp:revision>481</cp:revision>
  <dcterms:created xsi:type="dcterms:W3CDTF">2013-01-25T01:44:00Z</dcterms:created>
  <dcterms:modified xsi:type="dcterms:W3CDTF">2020-06-13T06:00:50Z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