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5" r:id="rId3"/>
    <p:sldId id="263" r:id="rId5"/>
    <p:sldId id="267" r:id="rId6"/>
    <p:sldId id="274" r:id="rId7"/>
    <p:sldId id="275" r:id="rId8"/>
    <p:sldId id="276" r:id="rId9"/>
    <p:sldId id="277" r:id="rId10"/>
    <p:sldId id="268" r:id="rId11"/>
    <p:sldId id="278" r:id="rId12"/>
    <p:sldId id="279" r:id="rId13"/>
    <p:sldId id="280" r:id="rId14"/>
    <p:sldId id="282" r:id="rId15"/>
    <p:sldId id="283" r:id="rId16"/>
    <p:sldId id="270" r:id="rId17"/>
    <p:sldId id="272" r:id="rId18"/>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454F59"/>
    <a:srgbClr val="333A41"/>
    <a:srgbClr val="B1C0E5"/>
    <a:srgbClr val="29A6A3"/>
    <a:srgbClr val="33CCCC"/>
    <a:srgbClr val="FBFBFB"/>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5" autoAdjust="0"/>
    <p:restoredTop sz="94660"/>
  </p:normalViewPr>
  <p:slideViewPr>
    <p:cSldViewPr>
      <p:cViewPr varScale="1">
        <p:scale>
          <a:sx n="89" d="100"/>
          <a:sy n="89" d="100"/>
        </p:scale>
        <p:origin x="374" y="86"/>
      </p:cViewPr>
      <p:guideLst>
        <p:guide orient="horz" pos="2195"/>
        <p:guide pos="393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gs" Target="tags/tag7.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106CCE-7C4D-4B0D-8098-BD20C9F84B7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0BD54-46BB-4586-9EEA-B8056272C40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DE0BD54-46BB-4586-9EEA-B8056272C40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DE0BD54-46BB-4586-9EEA-B8056272C40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DE0BD54-46BB-4586-9EEA-B8056272C40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DE0BD54-46BB-4586-9EEA-B8056272C40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DE0BD54-46BB-4586-9EEA-B8056272C40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DE0BD54-46BB-4586-9EEA-B8056272C40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DE0BD54-46BB-4586-9EEA-B8056272C40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DE0BD54-46BB-4586-9EEA-B8056272C40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DE0BD54-46BB-4586-9EEA-B8056272C40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DE0BD54-46BB-4586-9EEA-B8056272C40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DE0BD54-46BB-4586-9EEA-B8056272C40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DE0BD54-46BB-4586-9EEA-B8056272C40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DE0BD54-46BB-4586-9EEA-B8056272C40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DE0BD54-46BB-4586-9EEA-B8056272C40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DE0BD54-46BB-4586-9EEA-B8056272C40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矩形 5"/>
          <p:cNvSpPr/>
          <p:nvPr/>
        </p:nvSpPr>
        <p:spPr>
          <a:xfrm>
            <a:off x="551384" y="548680"/>
            <a:ext cx="2376264" cy="5904656"/>
          </a:xfrm>
          <a:prstGeom prst="rect">
            <a:avLst/>
          </a:prstGeom>
          <a:solidFill>
            <a:srgbClr val="F7F7F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238376" y="548680"/>
            <a:ext cx="8344024" cy="5904656"/>
          </a:xfrm>
          <a:prstGeom prst="rect">
            <a:avLst/>
          </a:prstGeom>
          <a:solidFill>
            <a:srgbClr val="F7F7F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userDrawn="1"/>
        </p:nvGrpSpPr>
        <p:grpSpPr>
          <a:xfrm>
            <a:off x="2520795" y="1268760"/>
            <a:ext cx="1077621" cy="216024"/>
            <a:chOff x="2520795" y="1268760"/>
            <a:chExt cx="1077621" cy="216024"/>
          </a:xfrm>
        </p:grpSpPr>
        <p:sp>
          <p:nvSpPr>
            <p:cNvPr id="7" name="椭圆 6"/>
            <p:cNvSpPr/>
            <p:nvPr/>
          </p:nvSpPr>
          <p:spPr>
            <a:xfrm>
              <a:off x="2520795" y="1268760"/>
              <a:ext cx="216024" cy="216024"/>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382392" y="1268760"/>
              <a:ext cx="216024" cy="216024"/>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userDrawn="1"/>
          </p:nvGrpSpPr>
          <p:grpSpPr>
            <a:xfrm>
              <a:off x="2646481" y="1339434"/>
              <a:ext cx="850366" cy="74676"/>
              <a:chOff x="2495600" y="1340768"/>
              <a:chExt cx="1152128" cy="90324"/>
            </a:xfrm>
          </p:grpSpPr>
          <p:cxnSp>
            <p:nvCxnSpPr>
              <p:cNvPr id="20" name="直接连接符 19"/>
              <p:cNvCxnSpPr/>
              <p:nvPr/>
            </p:nvCxnSpPr>
            <p:spPr>
              <a:xfrm>
                <a:off x="2495600" y="1340768"/>
                <a:ext cx="1152128" cy="0"/>
              </a:xfrm>
              <a:prstGeom prst="line">
                <a:avLst/>
              </a:prstGeom>
              <a:ln w="5715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495600" y="1431092"/>
                <a:ext cx="1152128" cy="0"/>
              </a:xfrm>
              <a:prstGeom prst="line">
                <a:avLst/>
              </a:prstGeom>
              <a:ln w="5715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8" name="组合 37"/>
          <p:cNvGrpSpPr/>
          <p:nvPr userDrawn="1"/>
        </p:nvGrpSpPr>
        <p:grpSpPr>
          <a:xfrm>
            <a:off x="2532854" y="5517232"/>
            <a:ext cx="1077621" cy="216024"/>
            <a:chOff x="2520795" y="1268760"/>
            <a:chExt cx="1077621" cy="216024"/>
          </a:xfrm>
        </p:grpSpPr>
        <p:sp>
          <p:nvSpPr>
            <p:cNvPr id="39" name="椭圆 38"/>
            <p:cNvSpPr/>
            <p:nvPr/>
          </p:nvSpPr>
          <p:spPr>
            <a:xfrm>
              <a:off x="2520795" y="1268760"/>
              <a:ext cx="216024" cy="216024"/>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3382392" y="1268760"/>
              <a:ext cx="216024" cy="216024"/>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646481" y="1339434"/>
              <a:ext cx="850366" cy="74676"/>
              <a:chOff x="2495600" y="1340768"/>
              <a:chExt cx="1152128" cy="90324"/>
            </a:xfrm>
          </p:grpSpPr>
          <p:cxnSp>
            <p:nvCxnSpPr>
              <p:cNvPr id="42" name="直接连接符 41"/>
              <p:cNvCxnSpPr/>
              <p:nvPr/>
            </p:nvCxnSpPr>
            <p:spPr>
              <a:xfrm>
                <a:off x="2495600" y="1340768"/>
                <a:ext cx="1152128" cy="0"/>
              </a:xfrm>
              <a:prstGeom prst="line">
                <a:avLst/>
              </a:prstGeom>
              <a:ln w="5715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2495600" y="1431092"/>
                <a:ext cx="1152128" cy="0"/>
              </a:xfrm>
              <a:prstGeom prst="line">
                <a:avLst/>
              </a:prstGeom>
              <a:ln w="5715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矩形 5"/>
          <p:cNvSpPr/>
          <p:nvPr userDrawn="1"/>
        </p:nvSpPr>
        <p:spPr>
          <a:xfrm>
            <a:off x="871082" y="620688"/>
            <a:ext cx="10449836" cy="5616624"/>
          </a:xfrm>
          <a:prstGeom prst="rect">
            <a:avLst/>
          </a:prstGeom>
          <a:solidFill>
            <a:srgbClr val="FBFBF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0" name="矩形 9"/>
          <p:cNvSpPr/>
          <p:nvPr/>
        </p:nvSpPr>
        <p:spPr>
          <a:xfrm>
            <a:off x="1046764" y="548680"/>
            <a:ext cx="10449836" cy="5904656"/>
          </a:xfrm>
          <a:prstGeom prst="rect">
            <a:avLst/>
          </a:prstGeom>
          <a:solidFill>
            <a:srgbClr val="F7F7F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userDrawn="1"/>
        </p:nvGrpSpPr>
        <p:grpSpPr>
          <a:xfrm>
            <a:off x="592021" y="1268760"/>
            <a:ext cx="814783" cy="216024"/>
            <a:chOff x="2783633" y="1268760"/>
            <a:chExt cx="814783" cy="216024"/>
          </a:xfrm>
        </p:grpSpPr>
        <p:sp>
          <p:nvSpPr>
            <p:cNvPr id="12" name="椭圆 11"/>
            <p:cNvSpPr/>
            <p:nvPr/>
          </p:nvSpPr>
          <p:spPr>
            <a:xfrm>
              <a:off x="3382392" y="1268760"/>
              <a:ext cx="216024" cy="216024"/>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userDrawn="1"/>
          </p:nvGrpSpPr>
          <p:grpSpPr>
            <a:xfrm>
              <a:off x="2783633" y="1343437"/>
              <a:ext cx="713214" cy="70672"/>
              <a:chOff x="2495600" y="1340768"/>
              <a:chExt cx="1152128" cy="90324"/>
            </a:xfrm>
          </p:grpSpPr>
          <p:cxnSp>
            <p:nvCxnSpPr>
              <p:cNvPr id="20" name="直接连接符 19"/>
              <p:cNvCxnSpPr/>
              <p:nvPr/>
            </p:nvCxnSpPr>
            <p:spPr>
              <a:xfrm>
                <a:off x="2495600" y="1340768"/>
                <a:ext cx="1152128" cy="0"/>
              </a:xfrm>
              <a:prstGeom prst="line">
                <a:avLst/>
              </a:prstGeom>
              <a:ln w="5715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495600" y="1431092"/>
                <a:ext cx="1152128" cy="0"/>
              </a:xfrm>
              <a:prstGeom prst="line">
                <a:avLst/>
              </a:prstGeom>
              <a:ln w="5715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67" name="组合 66"/>
          <p:cNvGrpSpPr/>
          <p:nvPr userDrawn="1"/>
        </p:nvGrpSpPr>
        <p:grpSpPr>
          <a:xfrm>
            <a:off x="592021" y="5517232"/>
            <a:ext cx="814783" cy="216024"/>
            <a:chOff x="2783633" y="1268760"/>
            <a:chExt cx="814783" cy="216024"/>
          </a:xfrm>
        </p:grpSpPr>
        <p:sp>
          <p:nvSpPr>
            <p:cNvPr id="68" name="椭圆 67"/>
            <p:cNvSpPr/>
            <p:nvPr/>
          </p:nvSpPr>
          <p:spPr>
            <a:xfrm>
              <a:off x="3382392" y="1268760"/>
              <a:ext cx="216024" cy="216024"/>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9" name="组合 68"/>
            <p:cNvGrpSpPr/>
            <p:nvPr userDrawn="1"/>
          </p:nvGrpSpPr>
          <p:grpSpPr>
            <a:xfrm>
              <a:off x="2783633" y="1343437"/>
              <a:ext cx="713214" cy="70672"/>
              <a:chOff x="2495600" y="1340768"/>
              <a:chExt cx="1152128" cy="90324"/>
            </a:xfrm>
          </p:grpSpPr>
          <p:cxnSp>
            <p:nvCxnSpPr>
              <p:cNvPr id="70" name="直接连接符 69"/>
              <p:cNvCxnSpPr/>
              <p:nvPr/>
            </p:nvCxnSpPr>
            <p:spPr>
              <a:xfrm>
                <a:off x="2495600" y="1340768"/>
                <a:ext cx="1152128" cy="0"/>
              </a:xfrm>
              <a:prstGeom prst="line">
                <a:avLst/>
              </a:prstGeom>
              <a:ln w="5715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2495600" y="1431092"/>
                <a:ext cx="1152128" cy="0"/>
              </a:xfrm>
              <a:prstGeom prst="line">
                <a:avLst/>
              </a:prstGeom>
              <a:ln w="5715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54F59"/>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hemeOverride" Target="../theme/themeOverride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1.xml"/><Relationship Id="rId5" Type="http://schemas.openxmlformats.org/officeDocument/2006/relationships/image" Target="../media/image21.jpeg"/><Relationship Id="rId4" Type="http://schemas.openxmlformats.org/officeDocument/2006/relationships/image" Target="../media/image20.jpeg"/><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3.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image" Target="../media/image14.png"/><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1.xml"/><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image" Target="../media/image10.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3.xml"/><Relationship Id="rId2" Type="http://schemas.openxmlformats.org/officeDocument/2006/relationships/image" Target="../media/image13.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xml"/><Relationship Id="rId4" Type="http://schemas.openxmlformats.org/officeDocument/2006/relationships/image" Target="../media/image15.png"/><Relationship Id="rId3" Type="http://schemas.openxmlformats.org/officeDocument/2006/relationships/tags" Target="../tags/tag2.xml"/><Relationship Id="rId2" Type="http://schemas.openxmlformats.org/officeDocument/2006/relationships/image" Target="../media/image14.png"/><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271464" y="980728"/>
            <a:ext cx="9577064" cy="4896544"/>
            <a:chOff x="1271464" y="980728"/>
            <a:chExt cx="9577064" cy="4896544"/>
          </a:xfrm>
        </p:grpSpPr>
        <p:sp>
          <p:nvSpPr>
            <p:cNvPr id="4" name="L 形 3"/>
            <p:cNvSpPr/>
            <p:nvPr/>
          </p:nvSpPr>
          <p:spPr>
            <a:xfrm rot="5400000">
              <a:off x="1235460" y="1016732"/>
              <a:ext cx="648072" cy="576064"/>
            </a:xfrm>
            <a:prstGeom prst="corner">
              <a:avLst>
                <a:gd name="adj1" fmla="val 17261"/>
                <a:gd name="adj2" fmla="val 18254"/>
              </a:avLst>
            </a:prstGeom>
            <a:solidFill>
              <a:srgbClr val="454F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L 形 76"/>
            <p:cNvSpPr/>
            <p:nvPr/>
          </p:nvSpPr>
          <p:spPr>
            <a:xfrm>
              <a:off x="1271464" y="5301208"/>
              <a:ext cx="576064" cy="576064"/>
            </a:xfrm>
            <a:prstGeom prst="corner">
              <a:avLst>
                <a:gd name="adj1" fmla="val 15277"/>
                <a:gd name="adj2" fmla="val 16270"/>
              </a:avLst>
            </a:prstGeom>
            <a:solidFill>
              <a:srgbClr val="454F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L 形 77"/>
            <p:cNvSpPr/>
            <p:nvPr/>
          </p:nvSpPr>
          <p:spPr>
            <a:xfrm rot="10800000">
              <a:off x="10272464" y="980728"/>
              <a:ext cx="576064" cy="576064"/>
            </a:xfrm>
            <a:prstGeom prst="corner">
              <a:avLst>
                <a:gd name="adj1" fmla="val 19246"/>
                <a:gd name="adj2" fmla="val 18254"/>
              </a:avLst>
            </a:prstGeom>
            <a:solidFill>
              <a:srgbClr val="454F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L 形 79"/>
            <p:cNvSpPr/>
            <p:nvPr/>
          </p:nvSpPr>
          <p:spPr>
            <a:xfrm rot="16200000">
              <a:off x="10272464" y="5301208"/>
              <a:ext cx="576064" cy="576064"/>
            </a:xfrm>
            <a:prstGeom prst="corner">
              <a:avLst>
                <a:gd name="adj1" fmla="val 17261"/>
                <a:gd name="adj2" fmla="val 18254"/>
              </a:avLst>
            </a:prstGeom>
            <a:solidFill>
              <a:srgbClr val="454F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 name="直接连接符 2"/>
          <p:cNvCxnSpPr>
            <a:stCxn id="77" idx="0"/>
            <a:endCxn id="80" idx="3"/>
          </p:cNvCxnSpPr>
          <p:nvPr/>
        </p:nvCxnSpPr>
        <p:spPr>
          <a:xfrm flipV="1">
            <a:off x="1847528" y="5824695"/>
            <a:ext cx="8424936" cy="8574"/>
          </a:xfrm>
          <a:prstGeom prst="line">
            <a:avLst/>
          </a:prstGeom>
          <a:ln>
            <a:solidFill>
              <a:srgbClr val="454F59"/>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4" idx="3"/>
            <a:endCxn id="78" idx="0"/>
          </p:cNvCxnSpPr>
          <p:nvPr/>
        </p:nvCxnSpPr>
        <p:spPr>
          <a:xfrm>
            <a:off x="1847528" y="1033305"/>
            <a:ext cx="8424936" cy="2858"/>
          </a:xfrm>
          <a:prstGeom prst="line">
            <a:avLst/>
          </a:prstGeom>
          <a:ln>
            <a:solidFill>
              <a:srgbClr val="454F59"/>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4" idx="0"/>
            <a:endCxn id="77" idx="3"/>
          </p:cNvCxnSpPr>
          <p:nvPr/>
        </p:nvCxnSpPr>
        <p:spPr>
          <a:xfrm flipH="1">
            <a:off x="1318327" y="1628800"/>
            <a:ext cx="2854" cy="3672408"/>
          </a:xfrm>
          <a:prstGeom prst="line">
            <a:avLst/>
          </a:prstGeom>
          <a:ln>
            <a:solidFill>
              <a:srgbClr val="454F5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8" idx="3"/>
            <a:endCxn id="80" idx="0"/>
          </p:cNvCxnSpPr>
          <p:nvPr/>
        </p:nvCxnSpPr>
        <p:spPr>
          <a:xfrm>
            <a:off x="10795951" y="1556792"/>
            <a:ext cx="2860" cy="3744416"/>
          </a:xfrm>
          <a:prstGeom prst="line">
            <a:avLst/>
          </a:prstGeom>
          <a:ln>
            <a:solidFill>
              <a:srgbClr val="454F59"/>
            </a:solidFill>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3037570" y="2426676"/>
            <a:ext cx="6105794" cy="768350"/>
          </a:xfrm>
          <a:prstGeom prst="rect">
            <a:avLst/>
          </a:prstGeom>
          <a:noFill/>
        </p:spPr>
        <p:txBody>
          <a:bodyPr wrap="square" rtlCol="0">
            <a:spAutoFit/>
          </a:bodyPr>
          <a:lstStyle/>
          <a:p>
            <a:pPr algn="ctr"/>
            <a:r>
              <a:rPr lang="zh-CN" altLang="en-US" sz="4400" dirty="0">
                <a:latin typeface="方正综艺_GBK" panose="03000509000000000000" pitchFamily="65" charset="-122"/>
                <a:ea typeface="方正综艺_GBK" panose="03000509000000000000" pitchFamily="65" charset="-122"/>
              </a:rPr>
              <a:t>毕 业 设 计</a:t>
            </a:r>
            <a:r>
              <a:rPr lang="zh-CN" altLang="en-US" sz="4400" dirty="0">
                <a:latin typeface="方正综艺_GBK" panose="03000509000000000000" pitchFamily="65" charset="-122"/>
                <a:ea typeface="方正综艺_GBK" panose="03000509000000000000" pitchFamily="65" charset="-122"/>
              </a:rPr>
              <a:t> 答 辩</a:t>
            </a:r>
            <a:endParaRPr lang="zh-CN" altLang="en-US" sz="4400" dirty="0">
              <a:latin typeface="方正综艺_GBK" panose="03000509000000000000" pitchFamily="65" charset="-122"/>
              <a:ea typeface="方正综艺_GBK" panose="03000509000000000000" pitchFamily="65" charset="-122"/>
            </a:endParaRPr>
          </a:p>
        </p:txBody>
      </p:sp>
      <p:sp>
        <p:nvSpPr>
          <p:cNvPr id="53" name="文本框 52"/>
          <p:cNvSpPr txBox="1"/>
          <p:nvPr/>
        </p:nvSpPr>
        <p:spPr>
          <a:xfrm>
            <a:off x="3352711" y="3310749"/>
            <a:ext cx="5487210" cy="368300"/>
          </a:xfrm>
          <a:prstGeom prst="rect">
            <a:avLst/>
          </a:prstGeom>
          <a:noFill/>
        </p:spPr>
        <p:txBody>
          <a:bodyPr wrap="square" rtlCol="0">
            <a:spAutoFit/>
          </a:bodyPr>
          <a:lstStyle/>
          <a:p>
            <a:pPr algn="ctr"/>
            <a:r>
              <a:rPr lang="zh-CN" altLang="en-US" dirty="0">
                <a:latin typeface="方正姚体" panose="02010601030101010101" pitchFamily="2" charset="-122"/>
                <a:ea typeface="方正姚体" panose="02010601030101010101" pitchFamily="2" charset="-122"/>
              </a:rPr>
              <a:t>侧面对称凸台零件数控加工</a:t>
            </a:r>
            <a:endParaRPr lang="zh-CN" altLang="en-US" dirty="0">
              <a:latin typeface="方正姚体" panose="02010601030101010101" pitchFamily="2" charset="-122"/>
              <a:ea typeface="方正姚体" panose="02010601030101010101" pitchFamily="2" charset="-122"/>
            </a:endParaRPr>
          </a:p>
        </p:txBody>
      </p:sp>
      <p:sp>
        <p:nvSpPr>
          <p:cNvPr id="54" name="文本框 53"/>
          <p:cNvSpPr txBox="1"/>
          <p:nvPr/>
        </p:nvSpPr>
        <p:spPr>
          <a:xfrm>
            <a:off x="4867910" y="4033520"/>
            <a:ext cx="3540760" cy="1060450"/>
          </a:xfrm>
          <a:prstGeom prst="rect">
            <a:avLst/>
          </a:prstGeom>
          <a:noFill/>
        </p:spPr>
        <p:txBody>
          <a:bodyPr wrap="square" rtlCol="0">
            <a:spAutoFit/>
          </a:bodyPr>
          <a:lstStyle/>
          <a:p>
            <a:pPr algn="ctr">
              <a:lnSpc>
                <a:spcPct val="150000"/>
              </a:lnSpc>
            </a:pPr>
            <a:r>
              <a:rPr lang="zh-CN" altLang="en-US" sz="1400" dirty="0">
                <a:latin typeface="方正姚体" panose="02010601030101010101" pitchFamily="2" charset="-122"/>
                <a:ea typeface="方正姚体" panose="02010601030101010101" pitchFamily="2" charset="-122"/>
              </a:rPr>
              <a:t>指导老师： 高星</a:t>
            </a:r>
            <a:endParaRPr lang="en-US" altLang="zh-CN" sz="1400" dirty="0">
              <a:latin typeface="方正姚体" panose="02010601030101010101" pitchFamily="2" charset="-122"/>
              <a:ea typeface="方正姚体" panose="02010601030101010101" pitchFamily="2" charset="-122"/>
            </a:endParaRPr>
          </a:p>
          <a:p>
            <a:pPr algn="ctr">
              <a:lnSpc>
                <a:spcPct val="150000"/>
              </a:lnSpc>
            </a:pPr>
            <a:r>
              <a:rPr lang="zh-CN" altLang="en-US" sz="1400" dirty="0">
                <a:latin typeface="方正姚体" panose="02010601030101010101" pitchFamily="2" charset="-122"/>
                <a:ea typeface="方正姚体" panose="02010601030101010101" pitchFamily="2" charset="-122"/>
              </a:rPr>
              <a:t> 答辩人：  郑建华</a:t>
            </a:r>
            <a:endParaRPr lang="en-US" altLang="zh-CN" sz="1400" dirty="0">
              <a:latin typeface="方正姚体" panose="02010601030101010101" pitchFamily="2" charset="-122"/>
              <a:ea typeface="方正姚体" panose="02010601030101010101" pitchFamily="2" charset="-122"/>
            </a:endParaRPr>
          </a:p>
          <a:p>
            <a:pPr algn="ctr">
              <a:lnSpc>
                <a:spcPct val="150000"/>
              </a:lnSpc>
            </a:pPr>
            <a:r>
              <a:rPr lang="zh-CN" altLang="en-US" sz="1400" dirty="0">
                <a:latin typeface="方正姚体" panose="02010601030101010101" pitchFamily="2" charset="-122"/>
                <a:ea typeface="方正姚体" panose="02010601030101010101" pitchFamily="2" charset="-122"/>
              </a:rPr>
              <a:t>专业：  </a:t>
            </a:r>
            <a:r>
              <a:rPr lang="en-US" altLang="zh-CN" sz="1400" dirty="0">
                <a:latin typeface="方正姚体" panose="02010601030101010101" pitchFamily="2" charset="-122"/>
                <a:ea typeface="方正姚体" panose="02010601030101010101" pitchFamily="2" charset="-122"/>
              </a:rPr>
              <a:t>17</a:t>
            </a:r>
            <a:r>
              <a:rPr lang="zh-CN" altLang="en-US" sz="1400" dirty="0">
                <a:latin typeface="方正姚体" panose="02010601030101010101" pitchFamily="2" charset="-122"/>
                <a:ea typeface="方正姚体" panose="02010601030101010101" pitchFamily="2" charset="-122"/>
              </a:rPr>
              <a:t>级数控技术专业三年制</a:t>
            </a:r>
            <a:r>
              <a:rPr lang="zh-CN" altLang="en-US" sz="1400" dirty="0">
                <a:latin typeface="方正姚体" panose="02010601030101010101" pitchFamily="2" charset="-122"/>
                <a:ea typeface="方正姚体" panose="02010601030101010101" pitchFamily="2" charset="-122"/>
              </a:rPr>
              <a:t>高职班</a:t>
            </a:r>
            <a:endParaRPr lang="zh-CN" altLang="en-US" sz="1400" dirty="0">
              <a:latin typeface="方正姚体" panose="02010601030101010101" pitchFamily="2" charset="-122"/>
              <a:ea typeface="方正姚体" panose="02010601030101010101" pitchFamily="2" charset="-122"/>
            </a:endParaRPr>
          </a:p>
        </p:txBody>
      </p:sp>
      <p:cxnSp>
        <p:nvCxnSpPr>
          <p:cNvPr id="5" name="直接连接符 4"/>
          <p:cNvCxnSpPr/>
          <p:nvPr/>
        </p:nvCxnSpPr>
        <p:spPr>
          <a:xfrm>
            <a:off x="3215680" y="3184396"/>
            <a:ext cx="5927684" cy="0"/>
          </a:xfrm>
          <a:prstGeom prst="line">
            <a:avLst/>
          </a:prstGeom>
          <a:ln w="38100" cap="sq">
            <a:solidFill>
              <a:srgbClr val="454F59"/>
            </a:solidFill>
            <a:prstDash val="dash"/>
            <a:miter lim="800000"/>
          </a:ln>
        </p:spPr>
        <p:style>
          <a:lnRef idx="1">
            <a:schemeClr val="accent1"/>
          </a:lnRef>
          <a:fillRef idx="0">
            <a:schemeClr val="accent1"/>
          </a:fillRef>
          <a:effectRef idx="0">
            <a:schemeClr val="accent1"/>
          </a:effectRef>
          <a:fontRef idx="minor">
            <a:schemeClr val="tx1"/>
          </a:fontRef>
        </p:style>
      </p:cxnSp>
      <p:pic>
        <p:nvPicPr>
          <p:cNvPr id="6" name="图片 5" descr="_6PI$Z`J3BE{QB%VK4VHRMA"/>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9020810" y="1178560"/>
            <a:ext cx="1697355" cy="16973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bldLst>
      <p:bldP spid="52" grpId="0"/>
      <p:bldP spid="53" grpId="0"/>
      <p:bldP spid="5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2" name="矩形 1571"/>
          <p:cNvSpPr/>
          <p:nvPr/>
        </p:nvSpPr>
        <p:spPr>
          <a:xfrm>
            <a:off x="622648" y="1412776"/>
            <a:ext cx="2158752" cy="1198880"/>
          </a:xfrm>
          <a:prstGeom prst="rect">
            <a:avLst/>
          </a:prstGeom>
        </p:spPr>
        <p:txBody>
          <a:bodyPr wrap="square">
            <a:spAutoFit/>
          </a:bodyPr>
          <a:lstStyle/>
          <a:p>
            <a:pPr algn="ctr"/>
            <a:r>
              <a:rPr lang="zh-CN" altLang="en-US" sz="3600" dirty="0">
                <a:solidFill>
                  <a:srgbClr val="454F59"/>
                </a:solidFill>
                <a:latin typeface="方正综艺_GBK" panose="03000509000000000000" pitchFamily="65" charset="-122"/>
                <a:ea typeface="方正综艺_GBK" panose="03000509000000000000" pitchFamily="65" charset="-122"/>
              </a:rPr>
              <a:t>零件自动编程</a:t>
            </a:r>
            <a:endParaRPr lang="zh-CN" altLang="en-US" sz="3600" dirty="0">
              <a:solidFill>
                <a:srgbClr val="454F59"/>
              </a:solidFill>
              <a:latin typeface="方正综艺_GBK" panose="03000509000000000000" pitchFamily="65" charset="-122"/>
              <a:ea typeface="方正综艺_GBK" panose="03000509000000000000" pitchFamily="65" charset="-122"/>
            </a:endParaRPr>
          </a:p>
        </p:txBody>
      </p:sp>
      <p:sp>
        <p:nvSpPr>
          <p:cNvPr id="6" name="矩形 5"/>
          <p:cNvSpPr/>
          <p:nvPr/>
        </p:nvSpPr>
        <p:spPr>
          <a:xfrm>
            <a:off x="1536705" y="775166"/>
            <a:ext cx="494665" cy="768350"/>
          </a:xfrm>
          <a:prstGeom prst="rect">
            <a:avLst/>
          </a:prstGeom>
        </p:spPr>
        <p:txBody>
          <a:bodyPr wrap="none">
            <a:spAutoFit/>
          </a:bodyPr>
          <a:lstStyle/>
          <a:p>
            <a:pPr algn="ctr"/>
            <a:r>
              <a:rPr lang="en-US" altLang="zh-CN" sz="4400" dirty="0">
                <a:solidFill>
                  <a:srgbClr val="454F59"/>
                </a:solidFill>
                <a:latin typeface="BankGothic Md BT" panose="020B0807020203060204" pitchFamily="34" charset="0"/>
                <a:ea typeface="方正综艺_GBK" panose="03000509000000000000" pitchFamily="65" charset="-122"/>
              </a:rPr>
              <a:t>6</a:t>
            </a:r>
            <a:endParaRPr lang="en-US" altLang="zh-CN" sz="4400" dirty="0">
              <a:solidFill>
                <a:srgbClr val="454F59"/>
              </a:solidFill>
              <a:latin typeface="BankGothic Md BT" panose="020B0807020203060204" pitchFamily="34" charset="0"/>
              <a:ea typeface="方正综艺_GBK" panose="03000509000000000000" pitchFamily="65" charset="-122"/>
            </a:endParaRPr>
          </a:p>
        </p:txBody>
      </p:sp>
      <p:sp>
        <p:nvSpPr>
          <p:cNvPr id="4" name="矩形 3"/>
          <p:cNvSpPr/>
          <p:nvPr/>
        </p:nvSpPr>
        <p:spPr>
          <a:xfrm>
            <a:off x="3552993" y="2957118"/>
            <a:ext cx="877163" cy="369332"/>
          </a:xfrm>
          <a:prstGeom prst="rect">
            <a:avLst/>
          </a:prstGeom>
        </p:spPr>
        <p:txBody>
          <a:bodyPr wrap="none">
            <a:spAutoFit/>
          </a:bodyPr>
          <a:lstStyle/>
          <a:p>
            <a:r>
              <a:rPr lang="zh-CN" altLang="en-US" dirty="0">
                <a:solidFill>
                  <a:schemeClr val="bg1"/>
                </a:solidFill>
                <a:latin typeface="方正姚体" panose="02010601030101010101" pitchFamily="2" charset="-122"/>
                <a:ea typeface="方正姚体" panose="02010601030101010101" pitchFamily="2" charset="-122"/>
              </a:rPr>
              <a:t>思路一</a:t>
            </a:r>
            <a:endParaRPr lang="zh-CN" altLang="en-US" dirty="0">
              <a:solidFill>
                <a:schemeClr val="bg1"/>
              </a:solidFill>
              <a:latin typeface="方正姚体" panose="02010601030101010101" pitchFamily="2" charset="-122"/>
              <a:ea typeface="方正姚体" panose="02010601030101010101" pitchFamily="2" charset="-122"/>
            </a:endParaRPr>
          </a:p>
        </p:txBody>
      </p:sp>
      <p:sp>
        <p:nvSpPr>
          <p:cNvPr id="21" name="矩形 20"/>
          <p:cNvSpPr/>
          <p:nvPr/>
        </p:nvSpPr>
        <p:spPr>
          <a:xfrm>
            <a:off x="3552993" y="4190578"/>
            <a:ext cx="877163" cy="369332"/>
          </a:xfrm>
          <a:prstGeom prst="rect">
            <a:avLst/>
          </a:prstGeom>
        </p:spPr>
        <p:txBody>
          <a:bodyPr wrap="none">
            <a:spAutoFit/>
          </a:bodyPr>
          <a:lstStyle/>
          <a:p>
            <a:r>
              <a:rPr lang="zh-CN" altLang="en-US" dirty="0">
                <a:solidFill>
                  <a:schemeClr val="bg1"/>
                </a:solidFill>
                <a:latin typeface="方正姚体" panose="02010601030101010101" pitchFamily="2" charset="-122"/>
                <a:ea typeface="方正姚体" panose="02010601030101010101" pitchFamily="2" charset="-122"/>
              </a:rPr>
              <a:t>思路二</a:t>
            </a:r>
            <a:endParaRPr lang="zh-CN" altLang="en-US" dirty="0">
              <a:solidFill>
                <a:schemeClr val="bg1"/>
              </a:solidFill>
              <a:latin typeface="方正姚体" panose="02010601030101010101" pitchFamily="2" charset="-122"/>
              <a:ea typeface="方正姚体" panose="02010601030101010101" pitchFamily="2" charset="-122"/>
            </a:endParaRPr>
          </a:p>
        </p:txBody>
      </p:sp>
      <p:pic>
        <p:nvPicPr>
          <p:cNvPr id="5" name="图片 4"/>
          <p:cNvPicPr>
            <a:picLocks noChangeAspect="1"/>
          </p:cNvPicPr>
          <p:nvPr>
            <p:custDataLst>
              <p:tags r:id="rId1"/>
            </p:custDataLst>
          </p:nvPr>
        </p:nvPicPr>
        <p:blipFill>
          <a:blip r:embed="rId2">
            <a:duotone>
              <a:prstClr val="black"/>
              <a:schemeClr val="tx2">
                <a:tint val="45000"/>
                <a:satMod val="400000"/>
              </a:schemeClr>
            </a:duotone>
          </a:blip>
          <a:stretch>
            <a:fillRect/>
          </a:stretch>
        </p:blipFill>
        <p:spPr>
          <a:xfrm rot="20340000">
            <a:off x="864235" y="3656330"/>
            <a:ext cx="2162810" cy="1746250"/>
          </a:xfrm>
          <a:prstGeom prst="rect">
            <a:avLst/>
          </a:prstGeom>
        </p:spPr>
      </p:pic>
      <p:pic>
        <p:nvPicPr>
          <p:cNvPr id="15" name="图片 14"/>
          <p:cNvPicPr>
            <a:picLocks noChangeAspect="1"/>
          </p:cNvPicPr>
          <p:nvPr/>
        </p:nvPicPr>
        <p:blipFill>
          <a:blip r:embed="rId3"/>
          <a:stretch>
            <a:fillRect/>
          </a:stretch>
        </p:blipFill>
        <p:spPr>
          <a:xfrm>
            <a:off x="4911090" y="534035"/>
            <a:ext cx="6690360" cy="4734560"/>
          </a:xfrm>
          <a:prstGeom prst="rect">
            <a:avLst/>
          </a:prstGeom>
        </p:spPr>
      </p:pic>
      <p:sp>
        <p:nvSpPr>
          <p:cNvPr id="22" name="文本框 21"/>
          <p:cNvSpPr txBox="1"/>
          <p:nvPr/>
        </p:nvSpPr>
        <p:spPr>
          <a:xfrm>
            <a:off x="5273675" y="5507990"/>
            <a:ext cx="5647055" cy="922020"/>
          </a:xfrm>
          <a:prstGeom prst="rect">
            <a:avLst/>
          </a:prstGeom>
          <a:noFill/>
        </p:spPr>
        <p:txBody>
          <a:bodyPr wrap="square" rtlCol="0">
            <a:spAutoFit/>
          </a:bodyPr>
          <a:p>
            <a:r>
              <a:rPr lang="zh-CN" altLang="en-US"/>
              <a:t>该表面为零件下表面，下表面和上表面的加工过程相似，</a:t>
            </a:r>
            <a:r>
              <a:rPr lang="zh-CN" altLang="en-US"/>
              <a:t>下表面所运用的刀路有型腔铣、固定轮廓铣和螺纹铣</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bldLst>
      <p:bldP spid="4" grpId="0"/>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2" name="矩形 1571"/>
          <p:cNvSpPr/>
          <p:nvPr/>
        </p:nvSpPr>
        <p:spPr>
          <a:xfrm>
            <a:off x="622648" y="1412776"/>
            <a:ext cx="2158752" cy="1198880"/>
          </a:xfrm>
          <a:prstGeom prst="rect">
            <a:avLst/>
          </a:prstGeom>
        </p:spPr>
        <p:txBody>
          <a:bodyPr wrap="square">
            <a:spAutoFit/>
          </a:bodyPr>
          <a:lstStyle/>
          <a:p>
            <a:pPr algn="ctr"/>
            <a:r>
              <a:rPr lang="en-US" altLang="zh-CN" sz="3600" dirty="0">
                <a:solidFill>
                  <a:srgbClr val="454F59"/>
                </a:solidFill>
                <a:latin typeface="方正综艺_GBK" panose="03000509000000000000" pitchFamily="65" charset="-122"/>
                <a:ea typeface="方正综艺_GBK" panose="03000509000000000000" pitchFamily="65" charset="-122"/>
              </a:rPr>
              <a:t>VERICUT</a:t>
            </a:r>
            <a:r>
              <a:rPr lang="zh-CN" altLang="en-US" sz="3600" dirty="0">
                <a:solidFill>
                  <a:srgbClr val="454F59"/>
                </a:solidFill>
                <a:latin typeface="方正综艺_GBK" panose="03000509000000000000" pitchFamily="65" charset="-122"/>
                <a:ea typeface="方正综艺_GBK" panose="03000509000000000000" pitchFamily="65" charset="-122"/>
              </a:rPr>
              <a:t>仿真</a:t>
            </a:r>
            <a:endParaRPr lang="zh-CN" altLang="en-US" sz="3600" dirty="0">
              <a:solidFill>
                <a:srgbClr val="454F59"/>
              </a:solidFill>
              <a:latin typeface="方正综艺_GBK" panose="03000509000000000000" pitchFamily="65" charset="-122"/>
              <a:ea typeface="方正综艺_GBK" panose="03000509000000000000" pitchFamily="65" charset="-122"/>
            </a:endParaRPr>
          </a:p>
        </p:txBody>
      </p:sp>
      <p:sp>
        <p:nvSpPr>
          <p:cNvPr id="6" name="矩形 5"/>
          <p:cNvSpPr/>
          <p:nvPr/>
        </p:nvSpPr>
        <p:spPr>
          <a:xfrm>
            <a:off x="1542737" y="775166"/>
            <a:ext cx="482600" cy="768350"/>
          </a:xfrm>
          <a:prstGeom prst="rect">
            <a:avLst/>
          </a:prstGeom>
        </p:spPr>
        <p:txBody>
          <a:bodyPr wrap="none">
            <a:spAutoFit/>
          </a:bodyPr>
          <a:lstStyle/>
          <a:p>
            <a:pPr algn="ctr"/>
            <a:r>
              <a:rPr lang="en-US" altLang="zh-CN" sz="4400" dirty="0">
                <a:solidFill>
                  <a:srgbClr val="454F59"/>
                </a:solidFill>
                <a:latin typeface="BankGothic Md BT" panose="020B0807020203060204" pitchFamily="34" charset="0"/>
                <a:ea typeface="方正综艺_GBK" panose="03000509000000000000" pitchFamily="65" charset="-122"/>
              </a:rPr>
              <a:t>7</a:t>
            </a:r>
            <a:endParaRPr lang="en-US" altLang="zh-CN" sz="4400" dirty="0">
              <a:solidFill>
                <a:srgbClr val="454F59"/>
              </a:solidFill>
              <a:latin typeface="BankGothic Md BT" panose="020B0807020203060204" pitchFamily="34" charset="0"/>
              <a:ea typeface="方正综艺_GBK" panose="03000509000000000000" pitchFamily="65" charset="-122"/>
            </a:endParaRPr>
          </a:p>
        </p:txBody>
      </p:sp>
      <p:grpSp>
        <p:nvGrpSpPr>
          <p:cNvPr id="1569" name="组合 1568"/>
          <p:cNvGrpSpPr/>
          <p:nvPr/>
        </p:nvGrpSpPr>
        <p:grpSpPr>
          <a:xfrm rot="0">
            <a:off x="808990" y="3587115"/>
            <a:ext cx="474980" cy="474980"/>
            <a:chOff x="4712313" y="2422306"/>
            <a:chExt cx="474663" cy="474809"/>
          </a:xfrm>
        </p:grpSpPr>
        <p:sp>
          <p:nvSpPr>
            <p:cNvPr id="15" name="Oval 15"/>
            <p:cNvSpPr>
              <a:spLocks noChangeArrowheads="1"/>
            </p:cNvSpPr>
            <p:nvPr/>
          </p:nvSpPr>
          <p:spPr bwMode="auto">
            <a:xfrm>
              <a:off x="4712313" y="2422306"/>
              <a:ext cx="474663" cy="474809"/>
            </a:xfrm>
            <a:prstGeom prst="ellipse">
              <a:avLst/>
            </a:prstGeom>
            <a:solidFill>
              <a:srgbClr val="454F59"/>
            </a:solidFill>
            <a:ln>
              <a:noFill/>
            </a:ln>
          </p:spPr>
          <p:txBody>
            <a:bodyPr vert="horz" wrap="square" lIns="91440" tIns="45720" rIns="91440" bIns="45720" numCol="1" anchor="t" anchorCtr="0" compatLnSpc="1"/>
            <a:lstStyle/>
            <a:p>
              <a:endParaRPr lang="zh-CN" altLang="en-US"/>
            </a:p>
          </p:txBody>
        </p:sp>
        <p:sp>
          <p:nvSpPr>
            <p:cNvPr id="28" name="Freeform 10"/>
            <p:cNvSpPr>
              <a:spLocks noEditPoints="1"/>
            </p:cNvSpPr>
            <p:nvPr/>
          </p:nvSpPr>
          <p:spPr bwMode="auto">
            <a:xfrm>
              <a:off x="4861537" y="2540223"/>
              <a:ext cx="177800" cy="238974"/>
            </a:xfrm>
            <a:custGeom>
              <a:avLst/>
              <a:gdLst>
                <a:gd name="T0" fmla="*/ 96 w 145"/>
                <a:gd name="T1" fmla="*/ 71 h 195"/>
                <a:gd name="T2" fmla="*/ 72 w 145"/>
                <a:gd name="T3" fmla="*/ 81 h 195"/>
                <a:gd name="T4" fmla="*/ 60 w 145"/>
                <a:gd name="T5" fmla="*/ 79 h 195"/>
                <a:gd name="T6" fmla="*/ 49 w 145"/>
                <a:gd name="T7" fmla="*/ 71 h 195"/>
                <a:gd name="T8" fmla="*/ 43 w 145"/>
                <a:gd name="T9" fmla="*/ 71 h 195"/>
                <a:gd name="T10" fmla="*/ 43 w 145"/>
                <a:gd name="T11" fmla="*/ 78 h 195"/>
                <a:gd name="T12" fmla="*/ 56 w 145"/>
                <a:gd name="T13" fmla="*/ 87 h 195"/>
                <a:gd name="T14" fmla="*/ 72 w 145"/>
                <a:gd name="T15" fmla="*/ 90 h 195"/>
                <a:gd name="T16" fmla="*/ 102 w 145"/>
                <a:gd name="T17" fmla="*/ 78 h 195"/>
                <a:gd name="T18" fmla="*/ 102 w 145"/>
                <a:gd name="T19" fmla="*/ 71 h 195"/>
                <a:gd name="T20" fmla="*/ 96 w 145"/>
                <a:gd name="T21" fmla="*/ 71 h 195"/>
                <a:gd name="T22" fmla="*/ 106 w 145"/>
                <a:gd name="T23" fmla="*/ 170 h 195"/>
                <a:gd name="T24" fmla="*/ 106 w 145"/>
                <a:gd name="T25" fmla="*/ 170 h 195"/>
                <a:gd name="T26" fmla="*/ 39 w 145"/>
                <a:gd name="T27" fmla="*/ 170 h 195"/>
                <a:gd name="T28" fmla="*/ 34 w 145"/>
                <a:gd name="T29" fmla="*/ 174 h 195"/>
                <a:gd name="T30" fmla="*/ 39 w 145"/>
                <a:gd name="T31" fmla="*/ 179 h 195"/>
                <a:gd name="T32" fmla="*/ 106 w 145"/>
                <a:gd name="T33" fmla="*/ 179 h 195"/>
                <a:gd name="T34" fmla="*/ 111 w 145"/>
                <a:gd name="T35" fmla="*/ 174 h 195"/>
                <a:gd name="T36" fmla="*/ 106 w 145"/>
                <a:gd name="T37" fmla="*/ 170 h 195"/>
                <a:gd name="T38" fmla="*/ 145 w 145"/>
                <a:gd name="T39" fmla="*/ 75 h 195"/>
                <a:gd name="T40" fmla="*/ 145 w 145"/>
                <a:gd name="T41" fmla="*/ 75 h 195"/>
                <a:gd name="T42" fmla="*/ 124 w 145"/>
                <a:gd name="T43" fmla="*/ 22 h 195"/>
                <a:gd name="T44" fmla="*/ 72 w 145"/>
                <a:gd name="T45" fmla="*/ 0 h 195"/>
                <a:gd name="T46" fmla="*/ 21 w 145"/>
                <a:gd name="T47" fmla="*/ 22 h 195"/>
                <a:gd name="T48" fmla="*/ 0 w 145"/>
                <a:gd name="T49" fmla="*/ 75 h 195"/>
                <a:gd name="T50" fmla="*/ 9 w 145"/>
                <a:gd name="T51" fmla="*/ 112 h 195"/>
                <a:gd name="T52" fmla="*/ 9 w 145"/>
                <a:gd name="T53" fmla="*/ 112 h 195"/>
                <a:gd name="T54" fmla="*/ 31 w 145"/>
                <a:gd name="T55" fmla="*/ 137 h 195"/>
                <a:gd name="T56" fmla="*/ 31 w 145"/>
                <a:gd name="T57" fmla="*/ 158 h 195"/>
                <a:gd name="T58" fmla="*/ 39 w 145"/>
                <a:gd name="T59" fmla="*/ 166 h 195"/>
                <a:gd name="T60" fmla="*/ 106 w 145"/>
                <a:gd name="T61" fmla="*/ 166 h 195"/>
                <a:gd name="T62" fmla="*/ 114 w 145"/>
                <a:gd name="T63" fmla="*/ 158 h 195"/>
                <a:gd name="T64" fmla="*/ 114 w 145"/>
                <a:gd name="T65" fmla="*/ 137 h 195"/>
                <a:gd name="T66" fmla="*/ 136 w 145"/>
                <a:gd name="T67" fmla="*/ 112 h 195"/>
                <a:gd name="T68" fmla="*/ 136 w 145"/>
                <a:gd name="T69" fmla="*/ 112 h 195"/>
                <a:gd name="T70" fmla="*/ 145 w 145"/>
                <a:gd name="T71" fmla="*/ 75 h 195"/>
                <a:gd name="T72" fmla="*/ 123 w 145"/>
                <a:gd name="T73" fmla="*/ 104 h 195"/>
                <a:gd name="T74" fmla="*/ 123 w 145"/>
                <a:gd name="T75" fmla="*/ 104 h 195"/>
                <a:gd name="T76" fmla="*/ 123 w 145"/>
                <a:gd name="T77" fmla="*/ 104 h 195"/>
                <a:gd name="T78" fmla="*/ 123 w 145"/>
                <a:gd name="T79" fmla="*/ 104 h 195"/>
                <a:gd name="T80" fmla="*/ 102 w 145"/>
                <a:gd name="T81" fmla="*/ 126 h 195"/>
                <a:gd name="T82" fmla="*/ 99 w 145"/>
                <a:gd name="T83" fmla="*/ 133 h 195"/>
                <a:gd name="T84" fmla="*/ 99 w 145"/>
                <a:gd name="T85" fmla="*/ 133 h 195"/>
                <a:gd name="T86" fmla="*/ 99 w 145"/>
                <a:gd name="T87" fmla="*/ 150 h 195"/>
                <a:gd name="T88" fmla="*/ 46 w 145"/>
                <a:gd name="T89" fmla="*/ 150 h 195"/>
                <a:gd name="T90" fmla="*/ 46 w 145"/>
                <a:gd name="T91" fmla="*/ 133 h 195"/>
                <a:gd name="T92" fmla="*/ 42 w 145"/>
                <a:gd name="T93" fmla="*/ 126 h 195"/>
                <a:gd name="T94" fmla="*/ 22 w 145"/>
                <a:gd name="T95" fmla="*/ 104 h 195"/>
                <a:gd name="T96" fmla="*/ 22 w 145"/>
                <a:gd name="T97" fmla="*/ 104 h 195"/>
                <a:gd name="T98" fmla="*/ 14 w 145"/>
                <a:gd name="T99" fmla="*/ 75 h 195"/>
                <a:gd name="T100" fmla="*/ 31 w 145"/>
                <a:gd name="T101" fmla="*/ 33 h 195"/>
                <a:gd name="T102" fmla="*/ 72 w 145"/>
                <a:gd name="T103" fmla="*/ 15 h 195"/>
                <a:gd name="T104" fmla="*/ 113 w 145"/>
                <a:gd name="T105" fmla="*/ 33 h 195"/>
                <a:gd name="T106" fmla="*/ 130 w 145"/>
                <a:gd name="T107" fmla="*/ 75 h 195"/>
                <a:gd name="T108" fmla="*/ 123 w 145"/>
                <a:gd name="T109" fmla="*/ 104 h 195"/>
                <a:gd name="T110" fmla="*/ 92 w 145"/>
                <a:gd name="T111" fmla="*/ 186 h 195"/>
                <a:gd name="T112" fmla="*/ 92 w 145"/>
                <a:gd name="T113" fmla="*/ 186 h 195"/>
                <a:gd name="T114" fmla="*/ 53 w 145"/>
                <a:gd name="T115" fmla="*/ 186 h 195"/>
                <a:gd name="T116" fmla="*/ 48 w 145"/>
                <a:gd name="T117" fmla="*/ 190 h 195"/>
                <a:gd name="T118" fmla="*/ 53 w 145"/>
                <a:gd name="T119" fmla="*/ 195 h 195"/>
                <a:gd name="T120" fmla="*/ 92 w 145"/>
                <a:gd name="T121" fmla="*/ 195 h 195"/>
                <a:gd name="T122" fmla="*/ 96 w 145"/>
                <a:gd name="T123" fmla="*/ 190 h 195"/>
                <a:gd name="T124" fmla="*/ 92 w 145"/>
                <a:gd name="T125" fmla="*/ 18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95">
                  <a:moveTo>
                    <a:pt x="96" y="71"/>
                  </a:moveTo>
                  <a:cubicBezTo>
                    <a:pt x="90" y="77"/>
                    <a:pt x="82" y="81"/>
                    <a:pt x="72" y="81"/>
                  </a:cubicBezTo>
                  <a:cubicBezTo>
                    <a:pt x="68" y="81"/>
                    <a:pt x="63" y="80"/>
                    <a:pt x="60" y="79"/>
                  </a:cubicBezTo>
                  <a:cubicBezTo>
                    <a:pt x="56" y="77"/>
                    <a:pt x="52" y="74"/>
                    <a:pt x="49" y="71"/>
                  </a:cubicBezTo>
                  <a:cubicBezTo>
                    <a:pt x="47" y="69"/>
                    <a:pt x="44" y="69"/>
                    <a:pt x="43" y="71"/>
                  </a:cubicBezTo>
                  <a:cubicBezTo>
                    <a:pt x="41" y="73"/>
                    <a:pt x="41" y="76"/>
                    <a:pt x="43" y="78"/>
                  </a:cubicBezTo>
                  <a:cubicBezTo>
                    <a:pt x="46" y="82"/>
                    <a:pt x="51" y="85"/>
                    <a:pt x="56" y="87"/>
                  </a:cubicBezTo>
                  <a:cubicBezTo>
                    <a:pt x="61" y="89"/>
                    <a:pt x="67" y="90"/>
                    <a:pt x="72" y="90"/>
                  </a:cubicBezTo>
                  <a:cubicBezTo>
                    <a:pt x="84" y="90"/>
                    <a:pt x="95" y="85"/>
                    <a:pt x="102" y="78"/>
                  </a:cubicBezTo>
                  <a:cubicBezTo>
                    <a:pt x="104" y="76"/>
                    <a:pt x="104" y="73"/>
                    <a:pt x="102" y="71"/>
                  </a:cubicBezTo>
                  <a:cubicBezTo>
                    <a:pt x="100" y="69"/>
                    <a:pt x="98" y="69"/>
                    <a:pt x="96" y="71"/>
                  </a:cubicBezTo>
                  <a:close/>
                  <a:moveTo>
                    <a:pt x="106" y="170"/>
                  </a:moveTo>
                  <a:cubicBezTo>
                    <a:pt x="106" y="170"/>
                    <a:pt x="106" y="170"/>
                    <a:pt x="106" y="170"/>
                  </a:cubicBezTo>
                  <a:cubicBezTo>
                    <a:pt x="39" y="170"/>
                    <a:pt x="39" y="170"/>
                    <a:pt x="39" y="170"/>
                  </a:cubicBezTo>
                  <a:cubicBezTo>
                    <a:pt x="36" y="170"/>
                    <a:pt x="34" y="172"/>
                    <a:pt x="34" y="174"/>
                  </a:cubicBezTo>
                  <a:cubicBezTo>
                    <a:pt x="34" y="177"/>
                    <a:pt x="36" y="179"/>
                    <a:pt x="39" y="179"/>
                  </a:cubicBezTo>
                  <a:cubicBezTo>
                    <a:pt x="106" y="179"/>
                    <a:pt x="106" y="179"/>
                    <a:pt x="106" y="179"/>
                  </a:cubicBezTo>
                  <a:cubicBezTo>
                    <a:pt x="109" y="179"/>
                    <a:pt x="111" y="177"/>
                    <a:pt x="111" y="174"/>
                  </a:cubicBezTo>
                  <a:cubicBezTo>
                    <a:pt x="111" y="172"/>
                    <a:pt x="109" y="170"/>
                    <a:pt x="106" y="170"/>
                  </a:cubicBezTo>
                  <a:close/>
                  <a:moveTo>
                    <a:pt x="145" y="75"/>
                  </a:moveTo>
                  <a:cubicBezTo>
                    <a:pt x="145" y="75"/>
                    <a:pt x="145" y="75"/>
                    <a:pt x="145" y="75"/>
                  </a:cubicBezTo>
                  <a:cubicBezTo>
                    <a:pt x="145" y="54"/>
                    <a:pt x="137" y="36"/>
                    <a:pt x="124" y="22"/>
                  </a:cubicBezTo>
                  <a:cubicBezTo>
                    <a:pt x="111" y="9"/>
                    <a:pt x="92" y="0"/>
                    <a:pt x="72" y="0"/>
                  </a:cubicBezTo>
                  <a:cubicBezTo>
                    <a:pt x="52" y="0"/>
                    <a:pt x="34" y="9"/>
                    <a:pt x="21" y="22"/>
                  </a:cubicBezTo>
                  <a:cubicBezTo>
                    <a:pt x="8" y="36"/>
                    <a:pt x="0" y="54"/>
                    <a:pt x="0" y="75"/>
                  </a:cubicBezTo>
                  <a:cubicBezTo>
                    <a:pt x="0" y="88"/>
                    <a:pt x="3" y="101"/>
                    <a:pt x="9" y="112"/>
                  </a:cubicBezTo>
                  <a:cubicBezTo>
                    <a:pt x="9" y="112"/>
                    <a:pt x="9" y="112"/>
                    <a:pt x="9" y="112"/>
                  </a:cubicBezTo>
                  <a:cubicBezTo>
                    <a:pt x="14" y="122"/>
                    <a:pt x="22" y="130"/>
                    <a:pt x="31" y="137"/>
                  </a:cubicBezTo>
                  <a:cubicBezTo>
                    <a:pt x="31" y="158"/>
                    <a:pt x="31" y="158"/>
                    <a:pt x="31" y="158"/>
                  </a:cubicBezTo>
                  <a:cubicBezTo>
                    <a:pt x="31" y="162"/>
                    <a:pt x="34" y="166"/>
                    <a:pt x="39" y="166"/>
                  </a:cubicBezTo>
                  <a:cubicBezTo>
                    <a:pt x="106" y="166"/>
                    <a:pt x="106" y="166"/>
                    <a:pt x="106" y="166"/>
                  </a:cubicBezTo>
                  <a:cubicBezTo>
                    <a:pt x="110" y="166"/>
                    <a:pt x="114" y="162"/>
                    <a:pt x="114" y="158"/>
                  </a:cubicBezTo>
                  <a:cubicBezTo>
                    <a:pt x="114" y="137"/>
                    <a:pt x="114" y="137"/>
                    <a:pt x="114" y="137"/>
                  </a:cubicBezTo>
                  <a:cubicBezTo>
                    <a:pt x="123" y="130"/>
                    <a:pt x="130" y="122"/>
                    <a:pt x="136" y="112"/>
                  </a:cubicBezTo>
                  <a:cubicBezTo>
                    <a:pt x="136" y="112"/>
                    <a:pt x="136" y="112"/>
                    <a:pt x="136" y="112"/>
                  </a:cubicBezTo>
                  <a:cubicBezTo>
                    <a:pt x="142" y="101"/>
                    <a:pt x="145" y="88"/>
                    <a:pt x="145" y="75"/>
                  </a:cubicBezTo>
                  <a:close/>
                  <a:moveTo>
                    <a:pt x="123" y="104"/>
                  </a:moveTo>
                  <a:cubicBezTo>
                    <a:pt x="123" y="104"/>
                    <a:pt x="123" y="104"/>
                    <a:pt x="123" y="104"/>
                  </a:cubicBezTo>
                  <a:cubicBezTo>
                    <a:pt x="123" y="104"/>
                    <a:pt x="123" y="104"/>
                    <a:pt x="123" y="104"/>
                  </a:cubicBezTo>
                  <a:cubicBezTo>
                    <a:pt x="123" y="104"/>
                    <a:pt x="123" y="104"/>
                    <a:pt x="123" y="104"/>
                  </a:cubicBezTo>
                  <a:cubicBezTo>
                    <a:pt x="118" y="114"/>
                    <a:pt x="111" y="121"/>
                    <a:pt x="102" y="126"/>
                  </a:cubicBezTo>
                  <a:cubicBezTo>
                    <a:pt x="100" y="128"/>
                    <a:pt x="99" y="130"/>
                    <a:pt x="99" y="133"/>
                  </a:cubicBezTo>
                  <a:cubicBezTo>
                    <a:pt x="99" y="133"/>
                    <a:pt x="99" y="133"/>
                    <a:pt x="99" y="133"/>
                  </a:cubicBezTo>
                  <a:cubicBezTo>
                    <a:pt x="99" y="150"/>
                    <a:pt x="99" y="150"/>
                    <a:pt x="99" y="150"/>
                  </a:cubicBezTo>
                  <a:cubicBezTo>
                    <a:pt x="46" y="150"/>
                    <a:pt x="46" y="150"/>
                    <a:pt x="46" y="150"/>
                  </a:cubicBezTo>
                  <a:cubicBezTo>
                    <a:pt x="46" y="133"/>
                    <a:pt x="46" y="133"/>
                    <a:pt x="46" y="133"/>
                  </a:cubicBezTo>
                  <a:cubicBezTo>
                    <a:pt x="46" y="130"/>
                    <a:pt x="44" y="127"/>
                    <a:pt x="42" y="126"/>
                  </a:cubicBezTo>
                  <a:cubicBezTo>
                    <a:pt x="33" y="121"/>
                    <a:pt x="27" y="113"/>
                    <a:pt x="22" y="104"/>
                  </a:cubicBezTo>
                  <a:cubicBezTo>
                    <a:pt x="22" y="104"/>
                    <a:pt x="22" y="104"/>
                    <a:pt x="22" y="104"/>
                  </a:cubicBezTo>
                  <a:cubicBezTo>
                    <a:pt x="17" y="96"/>
                    <a:pt x="14" y="86"/>
                    <a:pt x="14" y="75"/>
                  </a:cubicBezTo>
                  <a:cubicBezTo>
                    <a:pt x="14" y="59"/>
                    <a:pt x="21" y="44"/>
                    <a:pt x="31" y="33"/>
                  </a:cubicBezTo>
                  <a:cubicBezTo>
                    <a:pt x="42" y="22"/>
                    <a:pt x="56" y="15"/>
                    <a:pt x="72" y="15"/>
                  </a:cubicBezTo>
                  <a:cubicBezTo>
                    <a:pt x="88" y="15"/>
                    <a:pt x="103" y="22"/>
                    <a:pt x="113" y="33"/>
                  </a:cubicBezTo>
                  <a:cubicBezTo>
                    <a:pt x="124" y="44"/>
                    <a:pt x="130" y="59"/>
                    <a:pt x="130" y="75"/>
                  </a:cubicBezTo>
                  <a:cubicBezTo>
                    <a:pt x="130" y="86"/>
                    <a:pt x="128" y="96"/>
                    <a:pt x="123" y="104"/>
                  </a:cubicBezTo>
                  <a:close/>
                  <a:moveTo>
                    <a:pt x="92" y="186"/>
                  </a:moveTo>
                  <a:cubicBezTo>
                    <a:pt x="92" y="186"/>
                    <a:pt x="92" y="186"/>
                    <a:pt x="92" y="186"/>
                  </a:cubicBezTo>
                  <a:cubicBezTo>
                    <a:pt x="53" y="186"/>
                    <a:pt x="53" y="186"/>
                    <a:pt x="53" y="186"/>
                  </a:cubicBezTo>
                  <a:cubicBezTo>
                    <a:pt x="50" y="186"/>
                    <a:pt x="48" y="188"/>
                    <a:pt x="48" y="190"/>
                  </a:cubicBezTo>
                  <a:cubicBezTo>
                    <a:pt x="48" y="193"/>
                    <a:pt x="50" y="195"/>
                    <a:pt x="53" y="195"/>
                  </a:cubicBezTo>
                  <a:cubicBezTo>
                    <a:pt x="92" y="195"/>
                    <a:pt x="92" y="195"/>
                    <a:pt x="92" y="195"/>
                  </a:cubicBezTo>
                  <a:cubicBezTo>
                    <a:pt x="94" y="195"/>
                    <a:pt x="96" y="193"/>
                    <a:pt x="96" y="190"/>
                  </a:cubicBezTo>
                  <a:cubicBezTo>
                    <a:pt x="96" y="188"/>
                    <a:pt x="94" y="186"/>
                    <a:pt x="92" y="18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1577" name="组合 1576"/>
          <p:cNvGrpSpPr/>
          <p:nvPr/>
        </p:nvGrpSpPr>
        <p:grpSpPr>
          <a:xfrm>
            <a:off x="810313" y="4585751"/>
            <a:ext cx="473075" cy="1164596"/>
            <a:chOff x="7318444" y="2422306"/>
            <a:chExt cx="473075" cy="1164596"/>
          </a:xfrm>
        </p:grpSpPr>
        <p:sp>
          <p:nvSpPr>
            <p:cNvPr id="13" name="Line 13"/>
            <p:cNvSpPr>
              <a:spLocks noChangeShapeType="1"/>
            </p:cNvSpPr>
            <p:nvPr/>
          </p:nvSpPr>
          <p:spPr bwMode="auto">
            <a:xfrm flipV="1">
              <a:off x="7554980" y="2777027"/>
              <a:ext cx="0" cy="809875"/>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nvGrpSpPr>
            <p:cNvPr id="1571" name="组合 1570"/>
            <p:cNvGrpSpPr/>
            <p:nvPr/>
          </p:nvGrpSpPr>
          <p:grpSpPr>
            <a:xfrm>
              <a:off x="7318444" y="2422306"/>
              <a:ext cx="473075" cy="474809"/>
              <a:chOff x="7318444" y="2422306"/>
              <a:chExt cx="473075" cy="474809"/>
            </a:xfrm>
          </p:grpSpPr>
          <p:sp>
            <p:nvSpPr>
              <p:cNvPr id="16" name="Oval 16"/>
              <p:cNvSpPr>
                <a:spLocks noChangeArrowheads="1"/>
              </p:cNvSpPr>
              <p:nvPr/>
            </p:nvSpPr>
            <p:spPr bwMode="auto">
              <a:xfrm>
                <a:off x="7318444" y="2422306"/>
                <a:ext cx="473075" cy="474809"/>
              </a:xfrm>
              <a:prstGeom prst="ellipse">
                <a:avLst/>
              </a:prstGeom>
              <a:solidFill>
                <a:srgbClr val="454F59"/>
              </a:solidFill>
              <a:ln>
                <a:noFill/>
              </a:ln>
            </p:spPr>
            <p:txBody>
              <a:bodyPr vert="horz" wrap="square" lIns="91440" tIns="45720" rIns="91440" bIns="45720" numCol="1" anchor="t" anchorCtr="0" compatLnSpc="1"/>
              <a:lstStyle/>
              <a:p>
                <a:endParaRPr lang="zh-CN" altLang="en-US"/>
              </a:p>
            </p:txBody>
          </p:sp>
          <p:sp>
            <p:nvSpPr>
              <p:cNvPr id="29" name="Freeform 11"/>
              <p:cNvSpPr>
                <a:spLocks noEditPoints="1"/>
              </p:cNvSpPr>
              <p:nvPr/>
            </p:nvSpPr>
            <p:spPr bwMode="auto">
              <a:xfrm>
                <a:off x="7455693" y="2541264"/>
                <a:ext cx="198574" cy="235305"/>
              </a:xfrm>
              <a:custGeom>
                <a:avLst/>
                <a:gdLst>
                  <a:gd name="T0" fmla="*/ 116 w 162"/>
                  <a:gd name="T1" fmla="*/ 53 h 192"/>
                  <a:gd name="T2" fmla="*/ 101 w 162"/>
                  <a:gd name="T3" fmla="*/ 89 h 192"/>
                  <a:gd name="T4" fmla="*/ 101 w 162"/>
                  <a:gd name="T5" fmla="*/ 90 h 192"/>
                  <a:gd name="T6" fmla="*/ 122 w 162"/>
                  <a:gd name="T7" fmla="*/ 109 h 192"/>
                  <a:gd name="T8" fmla="*/ 150 w 162"/>
                  <a:gd name="T9" fmla="*/ 121 h 192"/>
                  <a:gd name="T10" fmla="*/ 150 w 162"/>
                  <a:gd name="T11" fmla="*/ 180 h 192"/>
                  <a:gd name="T12" fmla="*/ 121 w 162"/>
                  <a:gd name="T13" fmla="*/ 192 h 192"/>
                  <a:gd name="T14" fmla="*/ 28 w 162"/>
                  <a:gd name="T15" fmla="*/ 185 h 192"/>
                  <a:gd name="T16" fmla="*/ 28 w 162"/>
                  <a:gd name="T17" fmla="*/ 178 h 192"/>
                  <a:gd name="T18" fmla="*/ 12 w 162"/>
                  <a:gd name="T19" fmla="*/ 178 h 192"/>
                  <a:gd name="T20" fmla="*/ 0 w 162"/>
                  <a:gd name="T21" fmla="*/ 161 h 192"/>
                  <a:gd name="T22" fmla="*/ 4 w 162"/>
                  <a:gd name="T23" fmla="*/ 123 h 192"/>
                  <a:gd name="T24" fmla="*/ 30 w 162"/>
                  <a:gd name="T25" fmla="*/ 89 h 192"/>
                  <a:gd name="T26" fmla="*/ 15 w 162"/>
                  <a:gd name="T27" fmla="*/ 53 h 192"/>
                  <a:gd name="T28" fmla="*/ 117 w 162"/>
                  <a:gd name="T29" fmla="*/ 130 h 192"/>
                  <a:gd name="T30" fmla="*/ 117 w 162"/>
                  <a:gd name="T31" fmla="*/ 146 h 192"/>
                  <a:gd name="T32" fmla="*/ 97 w 162"/>
                  <a:gd name="T33" fmla="*/ 151 h 192"/>
                  <a:gd name="T34" fmla="*/ 117 w 162"/>
                  <a:gd name="T35" fmla="*/ 155 h 192"/>
                  <a:gd name="T36" fmla="*/ 122 w 162"/>
                  <a:gd name="T37" fmla="*/ 176 h 192"/>
                  <a:gd name="T38" fmla="*/ 126 w 162"/>
                  <a:gd name="T39" fmla="*/ 155 h 192"/>
                  <a:gd name="T40" fmla="*/ 146 w 162"/>
                  <a:gd name="T41" fmla="*/ 151 h 192"/>
                  <a:gd name="T42" fmla="*/ 126 w 162"/>
                  <a:gd name="T43" fmla="*/ 146 h 192"/>
                  <a:gd name="T44" fmla="*/ 117 w 162"/>
                  <a:gd name="T45" fmla="*/ 130 h 192"/>
                  <a:gd name="T46" fmla="*/ 99 w 162"/>
                  <a:gd name="T47" fmla="*/ 128 h 192"/>
                  <a:gd name="T48" fmla="*/ 99 w 162"/>
                  <a:gd name="T49" fmla="*/ 174 h 192"/>
                  <a:gd name="T50" fmla="*/ 144 w 162"/>
                  <a:gd name="T51" fmla="*/ 174 h 192"/>
                  <a:gd name="T52" fmla="*/ 144 w 162"/>
                  <a:gd name="T53" fmla="*/ 128 h 192"/>
                  <a:gd name="T54" fmla="*/ 99 w 162"/>
                  <a:gd name="T55" fmla="*/ 128 h 192"/>
                  <a:gd name="T56" fmla="*/ 103 w 162"/>
                  <a:gd name="T57" fmla="*/ 113 h 192"/>
                  <a:gd name="T58" fmla="*/ 66 w 162"/>
                  <a:gd name="T59" fmla="*/ 105 h 192"/>
                  <a:gd name="T60" fmla="*/ 17 w 162"/>
                  <a:gd name="T61" fmla="*/ 129 h 192"/>
                  <a:gd name="T62" fmla="*/ 15 w 162"/>
                  <a:gd name="T63" fmla="*/ 161 h 192"/>
                  <a:gd name="T64" fmla="*/ 34 w 162"/>
                  <a:gd name="T65" fmla="*/ 163 h 192"/>
                  <a:gd name="T66" fmla="*/ 38 w 162"/>
                  <a:gd name="T67" fmla="*/ 138 h 192"/>
                  <a:gd name="T68" fmla="*/ 43 w 162"/>
                  <a:gd name="T69" fmla="*/ 170 h 192"/>
                  <a:gd name="T70" fmla="*/ 43 w 162"/>
                  <a:gd name="T71" fmla="*/ 177 h 192"/>
                  <a:gd name="T72" fmla="*/ 81 w 162"/>
                  <a:gd name="T73" fmla="*/ 151 h 192"/>
                  <a:gd name="T74" fmla="*/ 93 w 162"/>
                  <a:gd name="T75" fmla="*/ 121 h 192"/>
                  <a:gd name="T76" fmla="*/ 103 w 162"/>
                  <a:gd name="T77" fmla="*/ 113 h 192"/>
                  <a:gd name="T78" fmla="*/ 66 w 162"/>
                  <a:gd name="T79" fmla="*/ 16 h 192"/>
                  <a:gd name="T80" fmla="*/ 66 w 162"/>
                  <a:gd name="T81" fmla="*/ 89 h 192"/>
                  <a:gd name="T82" fmla="*/ 66 w 162"/>
                  <a:gd name="T83" fmla="*/ 1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2" h="192">
                    <a:moveTo>
                      <a:pt x="66" y="0"/>
                    </a:moveTo>
                    <a:cubicBezTo>
                      <a:pt x="93" y="0"/>
                      <a:pt x="116" y="24"/>
                      <a:pt x="116" y="53"/>
                    </a:cubicBezTo>
                    <a:cubicBezTo>
                      <a:pt x="116" y="67"/>
                      <a:pt x="110" y="80"/>
                      <a:pt x="101" y="89"/>
                    </a:cubicBezTo>
                    <a:cubicBezTo>
                      <a:pt x="101" y="89"/>
                      <a:pt x="101" y="89"/>
                      <a:pt x="101" y="89"/>
                    </a:cubicBezTo>
                    <a:cubicBezTo>
                      <a:pt x="101" y="89"/>
                      <a:pt x="101" y="89"/>
                      <a:pt x="101" y="89"/>
                    </a:cubicBezTo>
                    <a:cubicBezTo>
                      <a:pt x="101" y="90"/>
                      <a:pt x="101" y="90"/>
                      <a:pt x="101" y="90"/>
                    </a:cubicBezTo>
                    <a:cubicBezTo>
                      <a:pt x="107" y="96"/>
                      <a:pt x="114" y="102"/>
                      <a:pt x="119" y="109"/>
                    </a:cubicBezTo>
                    <a:cubicBezTo>
                      <a:pt x="120" y="109"/>
                      <a:pt x="121" y="109"/>
                      <a:pt x="122" y="109"/>
                    </a:cubicBezTo>
                    <a:cubicBezTo>
                      <a:pt x="133" y="109"/>
                      <a:pt x="143" y="114"/>
                      <a:pt x="150" y="121"/>
                    </a:cubicBezTo>
                    <a:cubicBezTo>
                      <a:pt x="150" y="121"/>
                      <a:pt x="150" y="121"/>
                      <a:pt x="150" y="121"/>
                    </a:cubicBezTo>
                    <a:cubicBezTo>
                      <a:pt x="158" y="129"/>
                      <a:pt x="162" y="139"/>
                      <a:pt x="162" y="151"/>
                    </a:cubicBezTo>
                    <a:cubicBezTo>
                      <a:pt x="162" y="162"/>
                      <a:pt x="158" y="173"/>
                      <a:pt x="150" y="180"/>
                    </a:cubicBezTo>
                    <a:cubicBezTo>
                      <a:pt x="143" y="188"/>
                      <a:pt x="133" y="192"/>
                      <a:pt x="122" y="192"/>
                    </a:cubicBezTo>
                    <a:cubicBezTo>
                      <a:pt x="121" y="192"/>
                      <a:pt x="121" y="192"/>
                      <a:pt x="121" y="192"/>
                    </a:cubicBezTo>
                    <a:cubicBezTo>
                      <a:pt x="35" y="192"/>
                      <a:pt x="35" y="192"/>
                      <a:pt x="35" y="192"/>
                    </a:cubicBezTo>
                    <a:cubicBezTo>
                      <a:pt x="31" y="192"/>
                      <a:pt x="28" y="189"/>
                      <a:pt x="28" y="185"/>
                    </a:cubicBezTo>
                    <a:cubicBezTo>
                      <a:pt x="28" y="185"/>
                      <a:pt x="28" y="185"/>
                      <a:pt x="28" y="185"/>
                    </a:cubicBezTo>
                    <a:cubicBezTo>
                      <a:pt x="28" y="178"/>
                      <a:pt x="28" y="178"/>
                      <a:pt x="28" y="178"/>
                    </a:cubicBezTo>
                    <a:cubicBezTo>
                      <a:pt x="14" y="178"/>
                      <a:pt x="14" y="178"/>
                      <a:pt x="14" y="178"/>
                    </a:cubicBezTo>
                    <a:cubicBezTo>
                      <a:pt x="13" y="178"/>
                      <a:pt x="13" y="178"/>
                      <a:pt x="12" y="178"/>
                    </a:cubicBezTo>
                    <a:cubicBezTo>
                      <a:pt x="8" y="177"/>
                      <a:pt x="5" y="175"/>
                      <a:pt x="3" y="172"/>
                    </a:cubicBezTo>
                    <a:cubicBezTo>
                      <a:pt x="1" y="169"/>
                      <a:pt x="0" y="165"/>
                      <a:pt x="0" y="161"/>
                    </a:cubicBezTo>
                    <a:cubicBezTo>
                      <a:pt x="0" y="145"/>
                      <a:pt x="0" y="145"/>
                      <a:pt x="0" y="145"/>
                    </a:cubicBezTo>
                    <a:cubicBezTo>
                      <a:pt x="0" y="137"/>
                      <a:pt x="1" y="130"/>
                      <a:pt x="4" y="123"/>
                    </a:cubicBezTo>
                    <a:cubicBezTo>
                      <a:pt x="9" y="109"/>
                      <a:pt x="20" y="100"/>
                      <a:pt x="30" y="90"/>
                    </a:cubicBezTo>
                    <a:cubicBezTo>
                      <a:pt x="30" y="89"/>
                      <a:pt x="30" y="89"/>
                      <a:pt x="30" y="89"/>
                    </a:cubicBezTo>
                    <a:cubicBezTo>
                      <a:pt x="30" y="89"/>
                      <a:pt x="30" y="89"/>
                      <a:pt x="30" y="89"/>
                    </a:cubicBezTo>
                    <a:cubicBezTo>
                      <a:pt x="20" y="80"/>
                      <a:pt x="15" y="66"/>
                      <a:pt x="15" y="53"/>
                    </a:cubicBezTo>
                    <a:cubicBezTo>
                      <a:pt x="15" y="24"/>
                      <a:pt x="38" y="0"/>
                      <a:pt x="66" y="0"/>
                    </a:cubicBezTo>
                    <a:close/>
                    <a:moveTo>
                      <a:pt x="117" y="130"/>
                    </a:moveTo>
                    <a:cubicBezTo>
                      <a:pt x="117" y="130"/>
                      <a:pt x="117" y="130"/>
                      <a:pt x="117" y="130"/>
                    </a:cubicBezTo>
                    <a:cubicBezTo>
                      <a:pt x="117" y="146"/>
                      <a:pt x="117" y="146"/>
                      <a:pt x="117" y="146"/>
                    </a:cubicBezTo>
                    <a:cubicBezTo>
                      <a:pt x="102" y="146"/>
                      <a:pt x="102" y="146"/>
                      <a:pt x="102" y="146"/>
                    </a:cubicBezTo>
                    <a:cubicBezTo>
                      <a:pt x="99" y="146"/>
                      <a:pt x="97" y="148"/>
                      <a:pt x="97" y="151"/>
                    </a:cubicBezTo>
                    <a:cubicBezTo>
                      <a:pt x="97" y="153"/>
                      <a:pt x="99" y="155"/>
                      <a:pt x="102" y="155"/>
                    </a:cubicBezTo>
                    <a:cubicBezTo>
                      <a:pt x="117" y="155"/>
                      <a:pt x="117" y="155"/>
                      <a:pt x="117" y="155"/>
                    </a:cubicBezTo>
                    <a:cubicBezTo>
                      <a:pt x="117" y="171"/>
                      <a:pt x="117" y="171"/>
                      <a:pt x="117" y="171"/>
                    </a:cubicBezTo>
                    <a:cubicBezTo>
                      <a:pt x="117" y="174"/>
                      <a:pt x="119" y="176"/>
                      <a:pt x="122" y="176"/>
                    </a:cubicBezTo>
                    <a:cubicBezTo>
                      <a:pt x="124" y="176"/>
                      <a:pt x="126" y="174"/>
                      <a:pt x="126" y="171"/>
                    </a:cubicBezTo>
                    <a:cubicBezTo>
                      <a:pt x="126" y="155"/>
                      <a:pt x="126" y="155"/>
                      <a:pt x="126" y="155"/>
                    </a:cubicBezTo>
                    <a:cubicBezTo>
                      <a:pt x="141" y="155"/>
                      <a:pt x="141" y="155"/>
                      <a:pt x="141" y="155"/>
                    </a:cubicBezTo>
                    <a:cubicBezTo>
                      <a:pt x="144" y="155"/>
                      <a:pt x="146" y="153"/>
                      <a:pt x="146" y="151"/>
                    </a:cubicBezTo>
                    <a:cubicBezTo>
                      <a:pt x="146" y="148"/>
                      <a:pt x="144" y="146"/>
                      <a:pt x="141" y="146"/>
                    </a:cubicBezTo>
                    <a:cubicBezTo>
                      <a:pt x="126" y="146"/>
                      <a:pt x="126" y="146"/>
                      <a:pt x="126" y="146"/>
                    </a:cubicBezTo>
                    <a:cubicBezTo>
                      <a:pt x="126" y="130"/>
                      <a:pt x="126" y="130"/>
                      <a:pt x="126" y="130"/>
                    </a:cubicBezTo>
                    <a:cubicBezTo>
                      <a:pt x="126" y="124"/>
                      <a:pt x="117" y="124"/>
                      <a:pt x="117" y="130"/>
                    </a:cubicBezTo>
                    <a:close/>
                    <a:moveTo>
                      <a:pt x="99" y="128"/>
                    </a:moveTo>
                    <a:cubicBezTo>
                      <a:pt x="99" y="128"/>
                      <a:pt x="99" y="128"/>
                      <a:pt x="99" y="128"/>
                    </a:cubicBezTo>
                    <a:cubicBezTo>
                      <a:pt x="94" y="133"/>
                      <a:pt x="90" y="142"/>
                      <a:pt x="90" y="151"/>
                    </a:cubicBezTo>
                    <a:cubicBezTo>
                      <a:pt x="90" y="160"/>
                      <a:pt x="94" y="168"/>
                      <a:pt x="99" y="174"/>
                    </a:cubicBezTo>
                    <a:cubicBezTo>
                      <a:pt x="105" y="179"/>
                      <a:pt x="113" y="183"/>
                      <a:pt x="122" y="183"/>
                    </a:cubicBezTo>
                    <a:cubicBezTo>
                      <a:pt x="130" y="183"/>
                      <a:pt x="138" y="179"/>
                      <a:pt x="144" y="174"/>
                    </a:cubicBezTo>
                    <a:cubicBezTo>
                      <a:pt x="150" y="168"/>
                      <a:pt x="153" y="160"/>
                      <a:pt x="153" y="151"/>
                    </a:cubicBezTo>
                    <a:cubicBezTo>
                      <a:pt x="153" y="142"/>
                      <a:pt x="150" y="134"/>
                      <a:pt x="144" y="128"/>
                    </a:cubicBezTo>
                    <a:cubicBezTo>
                      <a:pt x="144" y="128"/>
                      <a:pt x="144" y="128"/>
                      <a:pt x="144" y="128"/>
                    </a:cubicBezTo>
                    <a:cubicBezTo>
                      <a:pt x="132" y="115"/>
                      <a:pt x="112" y="115"/>
                      <a:pt x="99" y="128"/>
                    </a:cubicBezTo>
                    <a:close/>
                    <a:moveTo>
                      <a:pt x="103" y="113"/>
                    </a:moveTo>
                    <a:cubicBezTo>
                      <a:pt x="103" y="113"/>
                      <a:pt x="103" y="113"/>
                      <a:pt x="103" y="113"/>
                    </a:cubicBezTo>
                    <a:cubicBezTo>
                      <a:pt x="99" y="108"/>
                      <a:pt x="93" y="103"/>
                      <a:pt x="89" y="99"/>
                    </a:cubicBezTo>
                    <a:cubicBezTo>
                      <a:pt x="82" y="103"/>
                      <a:pt x="74" y="105"/>
                      <a:pt x="66" y="105"/>
                    </a:cubicBezTo>
                    <a:cubicBezTo>
                      <a:pt x="57" y="105"/>
                      <a:pt x="49" y="103"/>
                      <a:pt x="42" y="99"/>
                    </a:cubicBezTo>
                    <a:cubicBezTo>
                      <a:pt x="34" y="107"/>
                      <a:pt x="22" y="117"/>
                      <a:pt x="17" y="129"/>
                    </a:cubicBezTo>
                    <a:cubicBezTo>
                      <a:pt x="15" y="134"/>
                      <a:pt x="15" y="139"/>
                      <a:pt x="15" y="145"/>
                    </a:cubicBezTo>
                    <a:cubicBezTo>
                      <a:pt x="15" y="161"/>
                      <a:pt x="15" y="161"/>
                      <a:pt x="15" y="161"/>
                    </a:cubicBezTo>
                    <a:cubicBezTo>
                      <a:pt x="15" y="162"/>
                      <a:pt x="15" y="162"/>
                      <a:pt x="15" y="163"/>
                    </a:cubicBezTo>
                    <a:cubicBezTo>
                      <a:pt x="34" y="163"/>
                      <a:pt x="34" y="163"/>
                      <a:pt x="34" y="163"/>
                    </a:cubicBezTo>
                    <a:cubicBezTo>
                      <a:pt x="34" y="143"/>
                      <a:pt x="34" y="143"/>
                      <a:pt x="34" y="143"/>
                    </a:cubicBezTo>
                    <a:cubicBezTo>
                      <a:pt x="34" y="140"/>
                      <a:pt x="36" y="138"/>
                      <a:pt x="38" y="138"/>
                    </a:cubicBezTo>
                    <a:cubicBezTo>
                      <a:pt x="41" y="138"/>
                      <a:pt x="43" y="140"/>
                      <a:pt x="43" y="143"/>
                    </a:cubicBezTo>
                    <a:cubicBezTo>
                      <a:pt x="43" y="170"/>
                      <a:pt x="43" y="170"/>
                      <a:pt x="43" y="170"/>
                    </a:cubicBezTo>
                    <a:cubicBezTo>
                      <a:pt x="43" y="170"/>
                      <a:pt x="43" y="170"/>
                      <a:pt x="43" y="170"/>
                    </a:cubicBezTo>
                    <a:cubicBezTo>
                      <a:pt x="43" y="177"/>
                      <a:pt x="43" y="177"/>
                      <a:pt x="43" y="177"/>
                    </a:cubicBezTo>
                    <a:cubicBezTo>
                      <a:pt x="90" y="177"/>
                      <a:pt x="90" y="177"/>
                      <a:pt x="90" y="177"/>
                    </a:cubicBezTo>
                    <a:cubicBezTo>
                      <a:pt x="85" y="170"/>
                      <a:pt x="81" y="161"/>
                      <a:pt x="81" y="151"/>
                    </a:cubicBezTo>
                    <a:cubicBezTo>
                      <a:pt x="81" y="139"/>
                      <a:pt x="86" y="129"/>
                      <a:pt x="93" y="121"/>
                    </a:cubicBezTo>
                    <a:cubicBezTo>
                      <a:pt x="93" y="121"/>
                      <a:pt x="93" y="121"/>
                      <a:pt x="93" y="121"/>
                    </a:cubicBezTo>
                    <a:cubicBezTo>
                      <a:pt x="93" y="121"/>
                      <a:pt x="93" y="121"/>
                      <a:pt x="93" y="121"/>
                    </a:cubicBezTo>
                    <a:cubicBezTo>
                      <a:pt x="96" y="118"/>
                      <a:pt x="99" y="115"/>
                      <a:pt x="103" y="113"/>
                    </a:cubicBezTo>
                    <a:close/>
                    <a:moveTo>
                      <a:pt x="66" y="16"/>
                    </a:moveTo>
                    <a:cubicBezTo>
                      <a:pt x="66" y="16"/>
                      <a:pt x="66" y="16"/>
                      <a:pt x="66" y="16"/>
                    </a:cubicBezTo>
                    <a:cubicBezTo>
                      <a:pt x="46" y="16"/>
                      <a:pt x="30" y="32"/>
                      <a:pt x="30" y="53"/>
                    </a:cubicBezTo>
                    <a:cubicBezTo>
                      <a:pt x="30" y="73"/>
                      <a:pt x="46" y="89"/>
                      <a:pt x="66" y="89"/>
                    </a:cubicBezTo>
                    <a:cubicBezTo>
                      <a:pt x="85" y="89"/>
                      <a:pt x="101" y="73"/>
                      <a:pt x="101" y="53"/>
                    </a:cubicBezTo>
                    <a:cubicBezTo>
                      <a:pt x="101" y="32"/>
                      <a:pt x="85" y="16"/>
                      <a:pt x="66" y="1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grpSp>
        <p:nvGrpSpPr>
          <p:cNvPr id="1576" name="组合 1575"/>
          <p:cNvGrpSpPr/>
          <p:nvPr/>
        </p:nvGrpSpPr>
        <p:grpSpPr>
          <a:xfrm>
            <a:off x="810456" y="4061882"/>
            <a:ext cx="473075" cy="2118683"/>
            <a:chOff x="6094307" y="2398182"/>
            <a:chExt cx="473075" cy="2118683"/>
          </a:xfrm>
        </p:grpSpPr>
        <p:sp>
          <p:nvSpPr>
            <p:cNvPr id="11" name="Line 11"/>
            <p:cNvSpPr>
              <a:spLocks noChangeShapeType="1"/>
            </p:cNvSpPr>
            <p:nvPr/>
          </p:nvSpPr>
          <p:spPr bwMode="auto">
            <a:xfrm flipV="1">
              <a:off x="6330844" y="2398182"/>
              <a:ext cx="0" cy="808287"/>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nvGrpSpPr>
            <p:cNvPr id="1570" name="组合 1569"/>
            <p:cNvGrpSpPr/>
            <p:nvPr/>
          </p:nvGrpSpPr>
          <p:grpSpPr>
            <a:xfrm>
              <a:off x="6094307" y="4038880"/>
              <a:ext cx="473075" cy="477985"/>
              <a:chOff x="6094307" y="4038880"/>
              <a:chExt cx="473075" cy="477985"/>
            </a:xfrm>
          </p:grpSpPr>
          <p:sp>
            <p:nvSpPr>
              <p:cNvPr id="20" name="Oval 21"/>
              <p:cNvSpPr>
                <a:spLocks noChangeArrowheads="1"/>
              </p:cNvSpPr>
              <p:nvPr/>
            </p:nvSpPr>
            <p:spPr bwMode="auto">
              <a:xfrm>
                <a:off x="6094307" y="4038880"/>
                <a:ext cx="473075" cy="477985"/>
              </a:xfrm>
              <a:prstGeom prst="ellipse">
                <a:avLst/>
              </a:pr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31" name="Freeform 13"/>
              <p:cNvSpPr>
                <a:spLocks noEditPoints="1"/>
              </p:cNvSpPr>
              <p:nvPr/>
            </p:nvSpPr>
            <p:spPr bwMode="auto">
              <a:xfrm>
                <a:off x="6213226" y="4168165"/>
                <a:ext cx="235234" cy="219414"/>
              </a:xfrm>
              <a:custGeom>
                <a:avLst/>
                <a:gdLst>
                  <a:gd name="T0" fmla="*/ 70 w 192"/>
                  <a:gd name="T1" fmla="*/ 76 h 179"/>
                  <a:gd name="T2" fmla="*/ 70 w 192"/>
                  <a:gd name="T3" fmla="*/ 97 h 179"/>
                  <a:gd name="T4" fmla="*/ 50 w 192"/>
                  <a:gd name="T5" fmla="*/ 97 h 179"/>
                  <a:gd name="T6" fmla="*/ 50 w 192"/>
                  <a:gd name="T7" fmla="*/ 76 h 179"/>
                  <a:gd name="T8" fmla="*/ 96 w 192"/>
                  <a:gd name="T9" fmla="*/ 0 h 179"/>
                  <a:gd name="T10" fmla="*/ 163 w 192"/>
                  <a:gd name="T11" fmla="*/ 25 h 179"/>
                  <a:gd name="T12" fmla="*/ 163 w 192"/>
                  <a:gd name="T13" fmla="*/ 148 h 179"/>
                  <a:gd name="T14" fmla="*/ 73 w 192"/>
                  <a:gd name="T15" fmla="*/ 170 h 179"/>
                  <a:gd name="T16" fmla="*/ 31 w 192"/>
                  <a:gd name="T17" fmla="*/ 177 h 179"/>
                  <a:gd name="T18" fmla="*/ 24 w 192"/>
                  <a:gd name="T19" fmla="*/ 179 h 179"/>
                  <a:gd name="T20" fmla="*/ 13 w 192"/>
                  <a:gd name="T21" fmla="*/ 170 h 179"/>
                  <a:gd name="T22" fmla="*/ 13 w 192"/>
                  <a:gd name="T23" fmla="*/ 162 h 179"/>
                  <a:gd name="T24" fmla="*/ 5 w 192"/>
                  <a:gd name="T25" fmla="*/ 115 h 179"/>
                  <a:gd name="T26" fmla="*/ 28 w 192"/>
                  <a:gd name="T27" fmla="*/ 25 h 179"/>
                  <a:gd name="T28" fmla="*/ 153 w 192"/>
                  <a:gd name="T29" fmla="*/ 37 h 179"/>
                  <a:gd name="T30" fmla="*/ 96 w 192"/>
                  <a:gd name="T31" fmla="*/ 16 h 179"/>
                  <a:gd name="T32" fmla="*/ 14 w 192"/>
                  <a:gd name="T33" fmla="*/ 86 h 179"/>
                  <a:gd name="T34" fmla="*/ 31 w 192"/>
                  <a:gd name="T35" fmla="*/ 130 h 179"/>
                  <a:gd name="T36" fmla="*/ 28 w 192"/>
                  <a:gd name="T37" fmla="*/ 162 h 179"/>
                  <a:gd name="T38" fmla="*/ 57 w 192"/>
                  <a:gd name="T39" fmla="*/ 149 h 179"/>
                  <a:gd name="T40" fmla="*/ 96 w 192"/>
                  <a:gd name="T41" fmla="*/ 157 h 179"/>
                  <a:gd name="T42" fmla="*/ 177 w 192"/>
                  <a:gd name="T43" fmla="*/ 86 h 179"/>
                  <a:gd name="T44" fmla="*/ 64 w 192"/>
                  <a:gd name="T45" fmla="*/ 83 h 179"/>
                  <a:gd name="T46" fmla="*/ 60 w 192"/>
                  <a:gd name="T47" fmla="*/ 81 h 179"/>
                  <a:gd name="T48" fmla="*/ 55 w 192"/>
                  <a:gd name="T49" fmla="*/ 86 h 179"/>
                  <a:gd name="T50" fmla="*/ 60 w 192"/>
                  <a:gd name="T51" fmla="*/ 92 h 179"/>
                  <a:gd name="T52" fmla="*/ 65 w 192"/>
                  <a:gd name="T53" fmla="*/ 86 h 179"/>
                  <a:gd name="T54" fmla="*/ 96 w 192"/>
                  <a:gd name="T55" fmla="*/ 72 h 179"/>
                  <a:gd name="T56" fmla="*/ 105 w 192"/>
                  <a:gd name="T57" fmla="*/ 76 h 179"/>
                  <a:gd name="T58" fmla="*/ 105 w 192"/>
                  <a:gd name="T59" fmla="*/ 97 h 179"/>
                  <a:gd name="T60" fmla="*/ 86 w 192"/>
                  <a:gd name="T61" fmla="*/ 97 h 179"/>
                  <a:gd name="T62" fmla="*/ 86 w 192"/>
                  <a:gd name="T63" fmla="*/ 76 h 179"/>
                  <a:gd name="T64" fmla="*/ 99 w 192"/>
                  <a:gd name="T65" fmla="*/ 83 h 179"/>
                  <a:gd name="T66" fmla="*/ 96 w 192"/>
                  <a:gd name="T67" fmla="*/ 81 h 179"/>
                  <a:gd name="T68" fmla="*/ 90 w 192"/>
                  <a:gd name="T69" fmla="*/ 86 h 179"/>
                  <a:gd name="T70" fmla="*/ 96 w 192"/>
                  <a:gd name="T71" fmla="*/ 92 h 179"/>
                  <a:gd name="T72" fmla="*/ 101 w 192"/>
                  <a:gd name="T73" fmla="*/ 86 h 179"/>
                  <a:gd name="T74" fmla="*/ 131 w 192"/>
                  <a:gd name="T75" fmla="*/ 72 h 179"/>
                  <a:gd name="T76" fmla="*/ 141 w 192"/>
                  <a:gd name="T77" fmla="*/ 76 h 179"/>
                  <a:gd name="T78" fmla="*/ 141 w 192"/>
                  <a:gd name="T79" fmla="*/ 97 h 179"/>
                  <a:gd name="T80" fmla="*/ 121 w 192"/>
                  <a:gd name="T81" fmla="*/ 97 h 179"/>
                  <a:gd name="T82" fmla="*/ 121 w 192"/>
                  <a:gd name="T83" fmla="*/ 76 h 179"/>
                  <a:gd name="T84" fmla="*/ 135 w 192"/>
                  <a:gd name="T85" fmla="*/ 83 h 179"/>
                  <a:gd name="T86" fmla="*/ 131 w 192"/>
                  <a:gd name="T87" fmla="*/ 81 h 179"/>
                  <a:gd name="T88" fmla="*/ 126 w 192"/>
                  <a:gd name="T89" fmla="*/ 86 h 179"/>
                  <a:gd name="T90" fmla="*/ 131 w 192"/>
                  <a:gd name="T91" fmla="*/ 92 h 179"/>
                  <a:gd name="T92" fmla="*/ 136 w 192"/>
                  <a:gd name="T93" fmla="*/ 8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179">
                    <a:moveTo>
                      <a:pt x="60" y="72"/>
                    </a:moveTo>
                    <a:cubicBezTo>
                      <a:pt x="64" y="72"/>
                      <a:pt x="67" y="74"/>
                      <a:pt x="70" y="76"/>
                    </a:cubicBezTo>
                    <a:cubicBezTo>
                      <a:pt x="73" y="79"/>
                      <a:pt x="74" y="82"/>
                      <a:pt x="74" y="86"/>
                    </a:cubicBezTo>
                    <a:cubicBezTo>
                      <a:pt x="74" y="90"/>
                      <a:pt x="73" y="94"/>
                      <a:pt x="70" y="97"/>
                    </a:cubicBezTo>
                    <a:cubicBezTo>
                      <a:pt x="67" y="99"/>
                      <a:pt x="64" y="101"/>
                      <a:pt x="60" y="101"/>
                    </a:cubicBezTo>
                    <a:cubicBezTo>
                      <a:pt x="56" y="101"/>
                      <a:pt x="53" y="99"/>
                      <a:pt x="50" y="97"/>
                    </a:cubicBezTo>
                    <a:cubicBezTo>
                      <a:pt x="48" y="94"/>
                      <a:pt x="46" y="90"/>
                      <a:pt x="46" y="86"/>
                    </a:cubicBezTo>
                    <a:cubicBezTo>
                      <a:pt x="46" y="82"/>
                      <a:pt x="48" y="79"/>
                      <a:pt x="50" y="76"/>
                    </a:cubicBezTo>
                    <a:cubicBezTo>
                      <a:pt x="53" y="74"/>
                      <a:pt x="56" y="72"/>
                      <a:pt x="60" y="72"/>
                    </a:cubicBezTo>
                    <a:close/>
                    <a:moveTo>
                      <a:pt x="96" y="0"/>
                    </a:moveTo>
                    <a:cubicBezTo>
                      <a:pt x="96" y="0"/>
                      <a:pt x="96" y="0"/>
                      <a:pt x="96" y="0"/>
                    </a:cubicBezTo>
                    <a:cubicBezTo>
                      <a:pt x="122" y="0"/>
                      <a:pt x="146" y="10"/>
                      <a:pt x="163" y="25"/>
                    </a:cubicBezTo>
                    <a:cubicBezTo>
                      <a:pt x="181" y="41"/>
                      <a:pt x="192" y="62"/>
                      <a:pt x="192" y="86"/>
                    </a:cubicBezTo>
                    <a:cubicBezTo>
                      <a:pt x="192" y="110"/>
                      <a:pt x="181" y="132"/>
                      <a:pt x="163" y="148"/>
                    </a:cubicBezTo>
                    <a:cubicBezTo>
                      <a:pt x="146" y="163"/>
                      <a:pt x="122" y="172"/>
                      <a:pt x="96" y="172"/>
                    </a:cubicBezTo>
                    <a:cubicBezTo>
                      <a:pt x="88" y="172"/>
                      <a:pt x="80" y="172"/>
                      <a:pt x="73" y="170"/>
                    </a:cubicBezTo>
                    <a:cubicBezTo>
                      <a:pt x="66" y="169"/>
                      <a:pt x="60" y="167"/>
                      <a:pt x="54" y="164"/>
                    </a:cubicBezTo>
                    <a:cubicBezTo>
                      <a:pt x="31" y="177"/>
                      <a:pt x="31" y="177"/>
                      <a:pt x="31" y="177"/>
                    </a:cubicBezTo>
                    <a:cubicBezTo>
                      <a:pt x="29" y="178"/>
                      <a:pt x="27" y="179"/>
                      <a:pt x="24" y="179"/>
                    </a:cubicBezTo>
                    <a:cubicBezTo>
                      <a:pt x="24" y="179"/>
                      <a:pt x="24" y="179"/>
                      <a:pt x="24" y="179"/>
                    </a:cubicBezTo>
                    <a:cubicBezTo>
                      <a:pt x="22" y="178"/>
                      <a:pt x="19" y="177"/>
                      <a:pt x="17" y="176"/>
                    </a:cubicBezTo>
                    <a:cubicBezTo>
                      <a:pt x="15" y="174"/>
                      <a:pt x="14" y="172"/>
                      <a:pt x="13" y="170"/>
                    </a:cubicBezTo>
                    <a:cubicBezTo>
                      <a:pt x="13" y="170"/>
                      <a:pt x="13" y="170"/>
                      <a:pt x="13" y="170"/>
                    </a:cubicBezTo>
                    <a:cubicBezTo>
                      <a:pt x="12" y="167"/>
                      <a:pt x="12" y="165"/>
                      <a:pt x="13" y="162"/>
                    </a:cubicBezTo>
                    <a:cubicBezTo>
                      <a:pt x="18" y="137"/>
                      <a:pt x="18" y="137"/>
                      <a:pt x="18" y="137"/>
                    </a:cubicBezTo>
                    <a:cubicBezTo>
                      <a:pt x="13" y="131"/>
                      <a:pt x="8" y="123"/>
                      <a:pt x="5" y="115"/>
                    </a:cubicBezTo>
                    <a:cubicBezTo>
                      <a:pt x="2" y="106"/>
                      <a:pt x="0" y="96"/>
                      <a:pt x="0" y="86"/>
                    </a:cubicBezTo>
                    <a:cubicBezTo>
                      <a:pt x="0" y="62"/>
                      <a:pt x="10" y="41"/>
                      <a:pt x="28" y="25"/>
                    </a:cubicBezTo>
                    <a:cubicBezTo>
                      <a:pt x="45" y="10"/>
                      <a:pt x="69" y="0"/>
                      <a:pt x="96" y="0"/>
                    </a:cubicBezTo>
                    <a:close/>
                    <a:moveTo>
                      <a:pt x="153" y="37"/>
                    </a:moveTo>
                    <a:cubicBezTo>
                      <a:pt x="153" y="37"/>
                      <a:pt x="153" y="37"/>
                      <a:pt x="153" y="37"/>
                    </a:cubicBezTo>
                    <a:cubicBezTo>
                      <a:pt x="139" y="24"/>
                      <a:pt x="118" y="16"/>
                      <a:pt x="96" y="16"/>
                    </a:cubicBezTo>
                    <a:cubicBezTo>
                      <a:pt x="73" y="16"/>
                      <a:pt x="52" y="24"/>
                      <a:pt x="38" y="37"/>
                    </a:cubicBezTo>
                    <a:cubicBezTo>
                      <a:pt x="23" y="49"/>
                      <a:pt x="14" y="67"/>
                      <a:pt x="14" y="86"/>
                    </a:cubicBezTo>
                    <a:cubicBezTo>
                      <a:pt x="14" y="94"/>
                      <a:pt x="16" y="102"/>
                      <a:pt x="19" y="109"/>
                    </a:cubicBezTo>
                    <a:cubicBezTo>
                      <a:pt x="22" y="117"/>
                      <a:pt x="26" y="124"/>
                      <a:pt x="31" y="130"/>
                    </a:cubicBezTo>
                    <a:cubicBezTo>
                      <a:pt x="33" y="131"/>
                      <a:pt x="34" y="134"/>
                      <a:pt x="33" y="137"/>
                    </a:cubicBezTo>
                    <a:cubicBezTo>
                      <a:pt x="28" y="162"/>
                      <a:pt x="28" y="162"/>
                      <a:pt x="28" y="162"/>
                    </a:cubicBezTo>
                    <a:cubicBezTo>
                      <a:pt x="51" y="149"/>
                      <a:pt x="51" y="149"/>
                      <a:pt x="51" y="149"/>
                    </a:cubicBezTo>
                    <a:cubicBezTo>
                      <a:pt x="53" y="148"/>
                      <a:pt x="55" y="148"/>
                      <a:pt x="57" y="149"/>
                    </a:cubicBezTo>
                    <a:cubicBezTo>
                      <a:pt x="63" y="152"/>
                      <a:pt x="69" y="154"/>
                      <a:pt x="76" y="155"/>
                    </a:cubicBezTo>
                    <a:cubicBezTo>
                      <a:pt x="82" y="157"/>
                      <a:pt x="89" y="157"/>
                      <a:pt x="96" y="157"/>
                    </a:cubicBezTo>
                    <a:cubicBezTo>
                      <a:pt x="118" y="157"/>
                      <a:pt x="139" y="149"/>
                      <a:pt x="153" y="136"/>
                    </a:cubicBezTo>
                    <a:cubicBezTo>
                      <a:pt x="168" y="123"/>
                      <a:pt x="177" y="106"/>
                      <a:pt x="177" y="86"/>
                    </a:cubicBezTo>
                    <a:cubicBezTo>
                      <a:pt x="177" y="67"/>
                      <a:pt x="168" y="49"/>
                      <a:pt x="153" y="37"/>
                    </a:cubicBezTo>
                    <a:close/>
                    <a:moveTo>
                      <a:pt x="64" y="83"/>
                    </a:moveTo>
                    <a:cubicBezTo>
                      <a:pt x="64" y="83"/>
                      <a:pt x="64" y="83"/>
                      <a:pt x="64" y="83"/>
                    </a:cubicBezTo>
                    <a:cubicBezTo>
                      <a:pt x="63" y="82"/>
                      <a:pt x="62" y="81"/>
                      <a:pt x="60" y="81"/>
                    </a:cubicBezTo>
                    <a:cubicBezTo>
                      <a:pt x="59" y="81"/>
                      <a:pt x="57" y="82"/>
                      <a:pt x="56" y="83"/>
                    </a:cubicBezTo>
                    <a:cubicBezTo>
                      <a:pt x="56" y="84"/>
                      <a:pt x="55" y="85"/>
                      <a:pt x="55" y="86"/>
                    </a:cubicBezTo>
                    <a:cubicBezTo>
                      <a:pt x="55" y="88"/>
                      <a:pt x="56" y="89"/>
                      <a:pt x="56" y="90"/>
                    </a:cubicBezTo>
                    <a:cubicBezTo>
                      <a:pt x="57" y="91"/>
                      <a:pt x="59" y="92"/>
                      <a:pt x="60" y="92"/>
                    </a:cubicBezTo>
                    <a:cubicBezTo>
                      <a:pt x="62" y="92"/>
                      <a:pt x="63" y="91"/>
                      <a:pt x="64" y="90"/>
                    </a:cubicBezTo>
                    <a:cubicBezTo>
                      <a:pt x="65" y="89"/>
                      <a:pt x="65" y="88"/>
                      <a:pt x="65" y="86"/>
                    </a:cubicBezTo>
                    <a:cubicBezTo>
                      <a:pt x="65" y="85"/>
                      <a:pt x="65" y="84"/>
                      <a:pt x="64" y="83"/>
                    </a:cubicBezTo>
                    <a:close/>
                    <a:moveTo>
                      <a:pt x="96" y="72"/>
                    </a:moveTo>
                    <a:cubicBezTo>
                      <a:pt x="96" y="72"/>
                      <a:pt x="96" y="72"/>
                      <a:pt x="96" y="72"/>
                    </a:cubicBezTo>
                    <a:cubicBezTo>
                      <a:pt x="99" y="72"/>
                      <a:pt x="103" y="74"/>
                      <a:pt x="105" y="76"/>
                    </a:cubicBezTo>
                    <a:cubicBezTo>
                      <a:pt x="108" y="79"/>
                      <a:pt x="110" y="82"/>
                      <a:pt x="110" y="86"/>
                    </a:cubicBezTo>
                    <a:cubicBezTo>
                      <a:pt x="110" y="90"/>
                      <a:pt x="108" y="94"/>
                      <a:pt x="105" y="97"/>
                    </a:cubicBezTo>
                    <a:cubicBezTo>
                      <a:pt x="103" y="99"/>
                      <a:pt x="99" y="101"/>
                      <a:pt x="96" y="101"/>
                    </a:cubicBezTo>
                    <a:cubicBezTo>
                      <a:pt x="92" y="101"/>
                      <a:pt x="88" y="99"/>
                      <a:pt x="86" y="97"/>
                    </a:cubicBezTo>
                    <a:cubicBezTo>
                      <a:pt x="83" y="94"/>
                      <a:pt x="82" y="90"/>
                      <a:pt x="82" y="86"/>
                    </a:cubicBezTo>
                    <a:cubicBezTo>
                      <a:pt x="82" y="82"/>
                      <a:pt x="83" y="79"/>
                      <a:pt x="86" y="76"/>
                    </a:cubicBezTo>
                    <a:cubicBezTo>
                      <a:pt x="88" y="74"/>
                      <a:pt x="92" y="72"/>
                      <a:pt x="96" y="72"/>
                    </a:cubicBezTo>
                    <a:close/>
                    <a:moveTo>
                      <a:pt x="99" y="83"/>
                    </a:moveTo>
                    <a:cubicBezTo>
                      <a:pt x="99" y="83"/>
                      <a:pt x="99" y="83"/>
                      <a:pt x="99" y="83"/>
                    </a:cubicBezTo>
                    <a:cubicBezTo>
                      <a:pt x="98" y="82"/>
                      <a:pt x="97" y="81"/>
                      <a:pt x="96" y="81"/>
                    </a:cubicBezTo>
                    <a:cubicBezTo>
                      <a:pt x="94" y="81"/>
                      <a:pt x="93" y="82"/>
                      <a:pt x="92" y="83"/>
                    </a:cubicBezTo>
                    <a:cubicBezTo>
                      <a:pt x="91" y="84"/>
                      <a:pt x="90" y="85"/>
                      <a:pt x="90" y="86"/>
                    </a:cubicBezTo>
                    <a:cubicBezTo>
                      <a:pt x="90" y="88"/>
                      <a:pt x="91" y="89"/>
                      <a:pt x="92" y="90"/>
                    </a:cubicBezTo>
                    <a:cubicBezTo>
                      <a:pt x="93" y="91"/>
                      <a:pt x="94" y="92"/>
                      <a:pt x="96" y="92"/>
                    </a:cubicBezTo>
                    <a:cubicBezTo>
                      <a:pt x="97" y="92"/>
                      <a:pt x="98" y="91"/>
                      <a:pt x="99" y="90"/>
                    </a:cubicBezTo>
                    <a:cubicBezTo>
                      <a:pt x="100" y="89"/>
                      <a:pt x="101" y="88"/>
                      <a:pt x="101" y="86"/>
                    </a:cubicBezTo>
                    <a:cubicBezTo>
                      <a:pt x="101" y="85"/>
                      <a:pt x="100" y="84"/>
                      <a:pt x="99" y="83"/>
                    </a:cubicBezTo>
                    <a:close/>
                    <a:moveTo>
                      <a:pt x="131" y="72"/>
                    </a:moveTo>
                    <a:cubicBezTo>
                      <a:pt x="131" y="72"/>
                      <a:pt x="131" y="72"/>
                      <a:pt x="131" y="72"/>
                    </a:cubicBezTo>
                    <a:cubicBezTo>
                      <a:pt x="135" y="72"/>
                      <a:pt x="138" y="74"/>
                      <a:pt x="141" y="76"/>
                    </a:cubicBezTo>
                    <a:cubicBezTo>
                      <a:pt x="143" y="79"/>
                      <a:pt x="145" y="82"/>
                      <a:pt x="145" y="86"/>
                    </a:cubicBezTo>
                    <a:cubicBezTo>
                      <a:pt x="145" y="90"/>
                      <a:pt x="143" y="94"/>
                      <a:pt x="141" y="97"/>
                    </a:cubicBezTo>
                    <a:cubicBezTo>
                      <a:pt x="138" y="99"/>
                      <a:pt x="135" y="101"/>
                      <a:pt x="131" y="101"/>
                    </a:cubicBezTo>
                    <a:cubicBezTo>
                      <a:pt x="127" y="101"/>
                      <a:pt x="124" y="99"/>
                      <a:pt x="121" y="97"/>
                    </a:cubicBezTo>
                    <a:cubicBezTo>
                      <a:pt x="119" y="94"/>
                      <a:pt x="117" y="90"/>
                      <a:pt x="117" y="86"/>
                    </a:cubicBezTo>
                    <a:cubicBezTo>
                      <a:pt x="117" y="82"/>
                      <a:pt x="119" y="79"/>
                      <a:pt x="121" y="76"/>
                    </a:cubicBezTo>
                    <a:cubicBezTo>
                      <a:pt x="124" y="74"/>
                      <a:pt x="127" y="72"/>
                      <a:pt x="131" y="72"/>
                    </a:cubicBezTo>
                    <a:close/>
                    <a:moveTo>
                      <a:pt x="135" y="83"/>
                    </a:moveTo>
                    <a:cubicBezTo>
                      <a:pt x="135" y="83"/>
                      <a:pt x="135" y="83"/>
                      <a:pt x="135" y="83"/>
                    </a:cubicBezTo>
                    <a:cubicBezTo>
                      <a:pt x="134" y="82"/>
                      <a:pt x="132" y="81"/>
                      <a:pt x="131" y="81"/>
                    </a:cubicBezTo>
                    <a:cubicBezTo>
                      <a:pt x="130" y="81"/>
                      <a:pt x="128" y="82"/>
                      <a:pt x="127" y="83"/>
                    </a:cubicBezTo>
                    <a:cubicBezTo>
                      <a:pt x="126" y="84"/>
                      <a:pt x="126" y="85"/>
                      <a:pt x="126" y="86"/>
                    </a:cubicBezTo>
                    <a:cubicBezTo>
                      <a:pt x="126" y="88"/>
                      <a:pt x="126" y="89"/>
                      <a:pt x="127" y="90"/>
                    </a:cubicBezTo>
                    <a:cubicBezTo>
                      <a:pt x="128" y="91"/>
                      <a:pt x="130" y="92"/>
                      <a:pt x="131" y="92"/>
                    </a:cubicBezTo>
                    <a:cubicBezTo>
                      <a:pt x="132" y="92"/>
                      <a:pt x="134" y="91"/>
                      <a:pt x="135" y="90"/>
                    </a:cubicBezTo>
                    <a:cubicBezTo>
                      <a:pt x="136" y="89"/>
                      <a:pt x="136" y="88"/>
                      <a:pt x="136" y="86"/>
                    </a:cubicBezTo>
                    <a:cubicBezTo>
                      <a:pt x="136" y="85"/>
                      <a:pt x="136" y="84"/>
                      <a:pt x="135" y="8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pic>
        <p:nvPicPr>
          <p:cNvPr id="32" name="图片 31"/>
          <p:cNvPicPr>
            <a:picLocks noChangeAspect="1"/>
          </p:cNvPicPr>
          <p:nvPr/>
        </p:nvPicPr>
        <p:blipFill>
          <a:blip r:embed="rId1"/>
          <a:stretch>
            <a:fillRect/>
          </a:stretch>
        </p:blipFill>
        <p:spPr>
          <a:xfrm>
            <a:off x="4346575" y="774700"/>
            <a:ext cx="5182870" cy="3169285"/>
          </a:xfrm>
          <a:prstGeom prst="rect">
            <a:avLst/>
          </a:prstGeom>
        </p:spPr>
      </p:pic>
      <p:sp>
        <p:nvSpPr>
          <p:cNvPr id="35" name="文本框 34"/>
          <p:cNvSpPr txBox="1"/>
          <p:nvPr/>
        </p:nvSpPr>
        <p:spPr>
          <a:xfrm>
            <a:off x="5192395" y="4798060"/>
            <a:ext cx="4864100" cy="1476375"/>
          </a:xfrm>
          <a:prstGeom prst="rect">
            <a:avLst/>
          </a:prstGeom>
          <a:noFill/>
        </p:spPr>
        <p:txBody>
          <a:bodyPr wrap="square" rtlCol="0">
            <a:spAutoFit/>
          </a:bodyPr>
          <a:p>
            <a:r>
              <a:rPr lang="en-US" altLang="zh-CN"/>
              <a:t>Vericut</a:t>
            </a:r>
            <a:r>
              <a:rPr lang="zh-CN" altLang="en-US"/>
              <a:t>是在产品实际加工前对产品实施监控，模拟</a:t>
            </a:r>
            <a:r>
              <a:rPr lang="en-US" altLang="zh-CN"/>
              <a:t>NC</a:t>
            </a:r>
            <a:r>
              <a:rPr lang="zh-CN" altLang="en-US"/>
              <a:t>加工过程中的状态，以检测刀具路径中可能存在的错误风险</a:t>
            </a:r>
            <a:endParaRPr lang="zh-CN" altLang="en-US"/>
          </a:p>
          <a:p>
            <a:r>
              <a:rPr lang="zh-CN" altLang="en-US"/>
              <a:t>完成</a:t>
            </a:r>
            <a:r>
              <a:rPr lang="en-US" altLang="zh-CN"/>
              <a:t>Vericut</a:t>
            </a:r>
            <a:r>
              <a:rPr lang="zh-CN" altLang="en-US"/>
              <a:t>软件仿真，确保程序无误后才可上机床</a:t>
            </a:r>
            <a:r>
              <a:rPr lang="zh-CN" altLang="en-US"/>
              <a:t>进行加工</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2" name="矩形 1571"/>
          <p:cNvSpPr/>
          <p:nvPr/>
        </p:nvSpPr>
        <p:spPr>
          <a:xfrm>
            <a:off x="622648" y="1561069"/>
            <a:ext cx="2158752" cy="2245360"/>
          </a:xfrm>
          <a:prstGeom prst="rect">
            <a:avLst/>
          </a:prstGeom>
        </p:spPr>
        <p:txBody>
          <a:bodyPr wrap="square">
            <a:spAutoFit/>
          </a:bodyPr>
          <a:lstStyle/>
          <a:p>
            <a:pPr algn="ctr"/>
            <a:endParaRPr lang="zh-CN" altLang="en-US" sz="2800" dirty="0">
              <a:solidFill>
                <a:srgbClr val="454F59"/>
              </a:solidFill>
              <a:latin typeface="方正综艺_GBK" panose="03000509000000000000" pitchFamily="65" charset="-122"/>
              <a:ea typeface="方正综艺_GBK" panose="03000509000000000000" pitchFamily="65" charset="-122"/>
            </a:endParaRPr>
          </a:p>
          <a:p>
            <a:pPr algn="ctr"/>
            <a:endParaRPr lang="zh-CN" altLang="en-US" sz="2800" dirty="0">
              <a:solidFill>
                <a:srgbClr val="454F59"/>
              </a:solidFill>
              <a:latin typeface="方正综艺_GBK" panose="03000509000000000000" pitchFamily="65" charset="-122"/>
              <a:ea typeface="方正综艺_GBK" panose="03000509000000000000" pitchFamily="65" charset="-122"/>
            </a:endParaRPr>
          </a:p>
          <a:p>
            <a:pPr algn="ctr"/>
            <a:endParaRPr lang="zh-CN" altLang="en-US" sz="2800" dirty="0">
              <a:solidFill>
                <a:srgbClr val="454F59"/>
              </a:solidFill>
              <a:latin typeface="方正综艺_GBK" panose="03000509000000000000" pitchFamily="65" charset="-122"/>
              <a:ea typeface="方正综艺_GBK" panose="03000509000000000000" pitchFamily="65" charset="-122"/>
            </a:endParaRPr>
          </a:p>
          <a:p>
            <a:pPr algn="ctr"/>
            <a:endParaRPr lang="zh-CN" altLang="en-US" sz="2800" dirty="0">
              <a:solidFill>
                <a:srgbClr val="454F59"/>
              </a:solidFill>
              <a:latin typeface="方正综艺_GBK" panose="03000509000000000000" pitchFamily="65" charset="-122"/>
              <a:ea typeface="方正综艺_GBK" panose="03000509000000000000" pitchFamily="65" charset="-122"/>
            </a:endParaRPr>
          </a:p>
          <a:p>
            <a:pPr algn="ctr"/>
            <a:r>
              <a:rPr lang="zh-CN" altLang="en-US" sz="2800" dirty="0">
                <a:solidFill>
                  <a:srgbClr val="454F59"/>
                </a:solidFill>
                <a:latin typeface="方正综艺_GBK" panose="03000509000000000000" pitchFamily="65" charset="-122"/>
                <a:ea typeface="方正综艺_GBK" panose="03000509000000000000" pitchFamily="65" charset="-122"/>
              </a:rPr>
              <a:t>机床加工</a:t>
            </a:r>
            <a:endParaRPr lang="zh-CN" altLang="en-US" sz="2800" dirty="0">
              <a:solidFill>
                <a:srgbClr val="454F59"/>
              </a:solidFill>
              <a:latin typeface="方正综艺_GBK" panose="03000509000000000000" pitchFamily="65" charset="-122"/>
              <a:ea typeface="方正综艺_GBK" panose="03000509000000000000" pitchFamily="65" charset="-122"/>
            </a:endParaRPr>
          </a:p>
        </p:txBody>
      </p:sp>
      <p:sp>
        <p:nvSpPr>
          <p:cNvPr id="6" name="矩形 5"/>
          <p:cNvSpPr/>
          <p:nvPr/>
        </p:nvSpPr>
        <p:spPr>
          <a:xfrm>
            <a:off x="1455326" y="956803"/>
            <a:ext cx="493395" cy="2122805"/>
          </a:xfrm>
          <a:prstGeom prst="rect">
            <a:avLst/>
          </a:prstGeom>
        </p:spPr>
        <p:txBody>
          <a:bodyPr wrap="none">
            <a:spAutoFit/>
          </a:bodyPr>
          <a:lstStyle/>
          <a:p>
            <a:pPr algn="ctr"/>
            <a:endParaRPr lang="en-US" altLang="zh-CN" sz="4400" dirty="0">
              <a:solidFill>
                <a:srgbClr val="454F59"/>
              </a:solidFill>
              <a:latin typeface="BankGothic Md BT" panose="020B0807020203060204" pitchFamily="34" charset="0"/>
              <a:ea typeface="方正综艺_GBK" panose="03000509000000000000" pitchFamily="65" charset="-122"/>
            </a:endParaRPr>
          </a:p>
          <a:p>
            <a:pPr algn="ctr"/>
            <a:endParaRPr lang="en-US" altLang="zh-CN" sz="4400" dirty="0">
              <a:solidFill>
                <a:srgbClr val="454F59"/>
              </a:solidFill>
              <a:latin typeface="BankGothic Md BT" panose="020B0807020203060204" pitchFamily="34" charset="0"/>
              <a:ea typeface="方正综艺_GBK" panose="03000509000000000000" pitchFamily="65" charset="-122"/>
            </a:endParaRPr>
          </a:p>
          <a:p>
            <a:pPr algn="ctr"/>
            <a:r>
              <a:rPr lang="en-US" altLang="zh-CN" sz="4400" dirty="0">
                <a:solidFill>
                  <a:srgbClr val="454F59"/>
                </a:solidFill>
                <a:latin typeface="BankGothic Md BT" panose="020B0807020203060204" pitchFamily="34" charset="0"/>
                <a:ea typeface="方正综艺_GBK" panose="03000509000000000000" pitchFamily="65" charset="-122"/>
              </a:rPr>
              <a:t>8</a:t>
            </a:r>
            <a:endParaRPr lang="en-US" altLang="zh-CN" sz="4400" dirty="0">
              <a:solidFill>
                <a:srgbClr val="454F59"/>
              </a:solidFill>
              <a:latin typeface="BankGothic Md BT" panose="020B0807020203060204" pitchFamily="34" charset="0"/>
              <a:ea typeface="方正综艺_GBK" panose="03000509000000000000" pitchFamily="65" charset="-122"/>
            </a:endParaRPr>
          </a:p>
        </p:txBody>
      </p:sp>
      <p:grpSp>
        <p:nvGrpSpPr>
          <p:cNvPr id="2" name="组合 1"/>
          <p:cNvGrpSpPr/>
          <p:nvPr/>
        </p:nvGrpSpPr>
        <p:grpSpPr>
          <a:xfrm>
            <a:off x="5916171" y="1962352"/>
            <a:ext cx="2679624" cy="2716543"/>
            <a:chOff x="5866097" y="1841239"/>
            <a:chExt cx="3291025" cy="3336368"/>
          </a:xfrm>
        </p:grpSpPr>
        <p:sp>
          <p:nvSpPr>
            <p:cNvPr id="7" name="Freeform 8"/>
            <p:cNvSpPr/>
            <p:nvPr/>
          </p:nvSpPr>
          <p:spPr bwMode="auto">
            <a:xfrm>
              <a:off x="5866234" y="1844416"/>
              <a:ext cx="2452688" cy="1384727"/>
            </a:xfrm>
            <a:custGeom>
              <a:avLst/>
              <a:gdLst>
                <a:gd name="T0" fmla="*/ 840 w 840"/>
                <a:gd name="T1" fmla="*/ 474 h 474"/>
                <a:gd name="T2" fmla="*/ 819 w 840"/>
                <a:gd name="T3" fmla="*/ 357 h 474"/>
                <a:gd name="T4" fmla="*/ 803 w 840"/>
                <a:gd name="T5" fmla="*/ 386 h 474"/>
                <a:gd name="T6" fmla="*/ 486 w 840"/>
                <a:gd name="T7" fmla="*/ 181 h 474"/>
                <a:gd name="T8" fmla="*/ 417 w 840"/>
                <a:gd name="T9" fmla="*/ 188 h 474"/>
                <a:gd name="T10" fmla="*/ 209 w 840"/>
                <a:gd name="T11" fmla="*/ 0 h 474"/>
                <a:gd name="T12" fmla="*/ 0 w 840"/>
                <a:gd name="T13" fmla="*/ 209 h 474"/>
                <a:gd name="T14" fmla="*/ 160 w 840"/>
                <a:gd name="T15" fmla="*/ 412 h 474"/>
                <a:gd name="T16" fmla="*/ 174 w 840"/>
                <a:gd name="T17" fmla="*/ 415 h 474"/>
                <a:gd name="T18" fmla="*/ 179 w 840"/>
                <a:gd name="T19" fmla="*/ 405 h 474"/>
                <a:gd name="T20" fmla="*/ 183 w 840"/>
                <a:gd name="T21" fmla="*/ 398 h 474"/>
                <a:gd name="T22" fmla="*/ 186 w 840"/>
                <a:gd name="T23" fmla="*/ 393 h 474"/>
                <a:gd name="T24" fmla="*/ 192 w 840"/>
                <a:gd name="T25" fmla="*/ 383 h 474"/>
                <a:gd name="T26" fmla="*/ 195 w 840"/>
                <a:gd name="T27" fmla="*/ 378 h 474"/>
                <a:gd name="T28" fmla="*/ 199 w 840"/>
                <a:gd name="T29" fmla="*/ 371 h 474"/>
                <a:gd name="T30" fmla="*/ 205 w 840"/>
                <a:gd name="T31" fmla="*/ 363 h 474"/>
                <a:gd name="T32" fmla="*/ 209 w 840"/>
                <a:gd name="T33" fmla="*/ 357 h 474"/>
                <a:gd name="T34" fmla="*/ 213 w 840"/>
                <a:gd name="T35" fmla="*/ 352 h 474"/>
                <a:gd name="T36" fmla="*/ 221 w 840"/>
                <a:gd name="T37" fmla="*/ 343 h 474"/>
                <a:gd name="T38" fmla="*/ 224 w 840"/>
                <a:gd name="T39" fmla="*/ 338 h 474"/>
                <a:gd name="T40" fmla="*/ 229 w 840"/>
                <a:gd name="T41" fmla="*/ 332 h 474"/>
                <a:gd name="T42" fmla="*/ 233 w 840"/>
                <a:gd name="T43" fmla="*/ 328 h 474"/>
                <a:gd name="T44" fmla="*/ 242 w 840"/>
                <a:gd name="T45" fmla="*/ 319 h 474"/>
                <a:gd name="T46" fmla="*/ 245 w 840"/>
                <a:gd name="T47" fmla="*/ 316 h 474"/>
                <a:gd name="T48" fmla="*/ 255 w 840"/>
                <a:gd name="T49" fmla="*/ 306 h 474"/>
                <a:gd name="T50" fmla="*/ 258 w 840"/>
                <a:gd name="T51" fmla="*/ 303 h 474"/>
                <a:gd name="T52" fmla="*/ 265 w 840"/>
                <a:gd name="T53" fmla="*/ 298 h 474"/>
                <a:gd name="T54" fmla="*/ 268 w 840"/>
                <a:gd name="T55" fmla="*/ 296 h 474"/>
                <a:gd name="T56" fmla="*/ 279 w 840"/>
                <a:gd name="T57" fmla="*/ 286 h 474"/>
                <a:gd name="T58" fmla="*/ 282 w 840"/>
                <a:gd name="T59" fmla="*/ 284 h 474"/>
                <a:gd name="T60" fmla="*/ 305 w 840"/>
                <a:gd name="T61" fmla="*/ 268 h 474"/>
                <a:gd name="T62" fmla="*/ 307 w 840"/>
                <a:gd name="T63" fmla="*/ 267 h 474"/>
                <a:gd name="T64" fmla="*/ 322 w 840"/>
                <a:gd name="T65" fmla="*/ 259 h 474"/>
                <a:gd name="T66" fmla="*/ 324 w 840"/>
                <a:gd name="T67" fmla="*/ 258 h 474"/>
                <a:gd name="T68" fmla="*/ 350 w 840"/>
                <a:gd name="T69" fmla="*/ 245 h 474"/>
                <a:gd name="T70" fmla="*/ 351 w 840"/>
                <a:gd name="T71" fmla="*/ 244 h 474"/>
                <a:gd name="T72" fmla="*/ 368 w 840"/>
                <a:gd name="T73" fmla="*/ 237 h 474"/>
                <a:gd name="T74" fmla="*/ 369 w 840"/>
                <a:gd name="T75" fmla="*/ 237 h 474"/>
                <a:gd name="T76" fmla="*/ 397 w 840"/>
                <a:gd name="T77" fmla="*/ 228 h 474"/>
                <a:gd name="T78" fmla="*/ 399 w 840"/>
                <a:gd name="T79" fmla="*/ 227 h 474"/>
                <a:gd name="T80" fmla="*/ 418 w 840"/>
                <a:gd name="T81" fmla="*/ 223 h 474"/>
                <a:gd name="T82" fmla="*/ 492 w 840"/>
                <a:gd name="T83" fmla="*/ 215 h 474"/>
                <a:gd name="T84" fmla="*/ 796 w 840"/>
                <a:gd name="T85" fmla="*/ 389 h 474"/>
                <a:gd name="T86" fmla="*/ 757 w 840"/>
                <a:gd name="T87" fmla="*/ 389 h 474"/>
                <a:gd name="T88" fmla="*/ 840 w 840"/>
                <a:gd name="T89" fmla="*/ 474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40" h="474">
                  <a:moveTo>
                    <a:pt x="840" y="474"/>
                  </a:moveTo>
                  <a:cubicBezTo>
                    <a:pt x="819" y="357"/>
                    <a:pt x="819" y="357"/>
                    <a:pt x="819" y="357"/>
                  </a:cubicBezTo>
                  <a:cubicBezTo>
                    <a:pt x="803" y="386"/>
                    <a:pt x="803" y="386"/>
                    <a:pt x="803" y="386"/>
                  </a:cubicBezTo>
                  <a:cubicBezTo>
                    <a:pt x="748" y="265"/>
                    <a:pt x="627" y="181"/>
                    <a:pt x="486" y="181"/>
                  </a:cubicBezTo>
                  <a:cubicBezTo>
                    <a:pt x="463" y="181"/>
                    <a:pt x="440" y="183"/>
                    <a:pt x="417" y="188"/>
                  </a:cubicBezTo>
                  <a:cubicBezTo>
                    <a:pt x="407" y="82"/>
                    <a:pt x="318" y="0"/>
                    <a:pt x="209" y="0"/>
                  </a:cubicBezTo>
                  <a:cubicBezTo>
                    <a:pt x="94" y="0"/>
                    <a:pt x="0" y="93"/>
                    <a:pt x="0" y="209"/>
                  </a:cubicBezTo>
                  <a:cubicBezTo>
                    <a:pt x="0" y="307"/>
                    <a:pt x="68" y="389"/>
                    <a:pt x="160" y="412"/>
                  </a:cubicBezTo>
                  <a:cubicBezTo>
                    <a:pt x="164" y="413"/>
                    <a:pt x="169" y="414"/>
                    <a:pt x="174" y="415"/>
                  </a:cubicBezTo>
                  <a:cubicBezTo>
                    <a:pt x="176" y="411"/>
                    <a:pt x="177" y="408"/>
                    <a:pt x="179" y="405"/>
                  </a:cubicBezTo>
                  <a:cubicBezTo>
                    <a:pt x="180" y="403"/>
                    <a:pt x="181" y="401"/>
                    <a:pt x="183" y="398"/>
                  </a:cubicBezTo>
                  <a:cubicBezTo>
                    <a:pt x="184" y="397"/>
                    <a:pt x="185" y="395"/>
                    <a:pt x="186" y="393"/>
                  </a:cubicBezTo>
                  <a:cubicBezTo>
                    <a:pt x="188" y="390"/>
                    <a:pt x="190" y="386"/>
                    <a:pt x="192" y="383"/>
                  </a:cubicBezTo>
                  <a:cubicBezTo>
                    <a:pt x="193" y="381"/>
                    <a:pt x="194" y="380"/>
                    <a:pt x="195" y="378"/>
                  </a:cubicBezTo>
                  <a:cubicBezTo>
                    <a:pt x="196" y="376"/>
                    <a:pt x="198" y="374"/>
                    <a:pt x="199" y="371"/>
                  </a:cubicBezTo>
                  <a:cubicBezTo>
                    <a:pt x="201" y="369"/>
                    <a:pt x="203" y="366"/>
                    <a:pt x="205" y="363"/>
                  </a:cubicBezTo>
                  <a:cubicBezTo>
                    <a:pt x="206" y="361"/>
                    <a:pt x="208" y="359"/>
                    <a:pt x="209" y="357"/>
                  </a:cubicBezTo>
                  <a:cubicBezTo>
                    <a:pt x="211" y="355"/>
                    <a:pt x="212" y="354"/>
                    <a:pt x="213" y="352"/>
                  </a:cubicBezTo>
                  <a:cubicBezTo>
                    <a:pt x="215" y="349"/>
                    <a:pt x="218" y="346"/>
                    <a:pt x="221" y="343"/>
                  </a:cubicBezTo>
                  <a:cubicBezTo>
                    <a:pt x="222" y="341"/>
                    <a:pt x="223" y="340"/>
                    <a:pt x="224" y="338"/>
                  </a:cubicBezTo>
                  <a:cubicBezTo>
                    <a:pt x="226" y="336"/>
                    <a:pt x="228" y="334"/>
                    <a:pt x="229" y="332"/>
                  </a:cubicBezTo>
                  <a:cubicBezTo>
                    <a:pt x="231" y="331"/>
                    <a:pt x="232" y="330"/>
                    <a:pt x="233" y="328"/>
                  </a:cubicBezTo>
                  <a:cubicBezTo>
                    <a:pt x="236" y="325"/>
                    <a:pt x="239" y="322"/>
                    <a:pt x="242" y="319"/>
                  </a:cubicBezTo>
                  <a:cubicBezTo>
                    <a:pt x="243" y="318"/>
                    <a:pt x="244" y="317"/>
                    <a:pt x="245" y="316"/>
                  </a:cubicBezTo>
                  <a:cubicBezTo>
                    <a:pt x="249" y="312"/>
                    <a:pt x="252" y="309"/>
                    <a:pt x="255" y="306"/>
                  </a:cubicBezTo>
                  <a:cubicBezTo>
                    <a:pt x="256" y="305"/>
                    <a:pt x="257" y="304"/>
                    <a:pt x="258" y="303"/>
                  </a:cubicBezTo>
                  <a:cubicBezTo>
                    <a:pt x="261" y="301"/>
                    <a:pt x="263" y="300"/>
                    <a:pt x="265" y="298"/>
                  </a:cubicBezTo>
                  <a:cubicBezTo>
                    <a:pt x="266" y="297"/>
                    <a:pt x="267" y="296"/>
                    <a:pt x="268" y="296"/>
                  </a:cubicBezTo>
                  <a:cubicBezTo>
                    <a:pt x="271" y="292"/>
                    <a:pt x="275" y="289"/>
                    <a:pt x="279" y="286"/>
                  </a:cubicBezTo>
                  <a:cubicBezTo>
                    <a:pt x="280" y="285"/>
                    <a:pt x="281" y="285"/>
                    <a:pt x="282" y="284"/>
                  </a:cubicBezTo>
                  <a:cubicBezTo>
                    <a:pt x="290" y="279"/>
                    <a:pt x="297" y="273"/>
                    <a:pt x="305" y="268"/>
                  </a:cubicBezTo>
                  <a:cubicBezTo>
                    <a:pt x="306" y="268"/>
                    <a:pt x="306" y="268"/>
                    <a:pt x="307" y="267"/>
                  </a:cubicBezTo>
                  <a:cubicBezTo>
                    <a:pt x="312" y="264"/>
                    <a:pt x="317" y="261"/>
                    <a:pt x="322" y="259"/>
                  </a:cubicBezTo>
                  <a:cubicBezTo>
                    <a:pt x="322" y="258"/>
                    <a:pt x="323" y="258"/>
                    <a:pt x="324" y="258"/>
                  </a:cubicBezTo>
                  <a:cubicBezTo>
                    <a:pt x="332" y="253"/>
                    <a:pt x="341" y="249"/>
                    <a:pt x="350" y="245"/>
                  </a:cubicBezTo>
                  <a:cubicBezTo>
                    <a:pt x="350" y="245"/>
                    <a:pt x="350" y="244"/>
                    <a:pt x="351" y="244"/>
                  </a:cubicBezTo>
                  <a:cubicBezTo>
                    <a:pt x="357" y="242"/>
                    <a:pt x="362" y="239"/>
                    <a:pt x="368" y="237"/>
                  </a:cubicBezTo>
                  <a:cubicBezTo>
                    <a:pt x="368" y="237"/>
                    <a:pt x="369" y="237"/>
                    <a:pt x="369" y="237"/>
                  </a:cubicBezTo>
                  <a:cubicBezTo>
                    <a:pt x="378" y="234"/>
                    <a:pt x="388" y="230"/>
                    <a:pt x="397" y="228"/>
                  </a:cubicBezTo>
                  <a:cubicBezTo>
                    <a:pt x="398" y="228"/>
                    <a:pt x="398" y="228"/>
                    <a:pt x="399" y="227"/>
                  </a:cubicBezTo>
                  <a:cubicBezTo>
                    <a:pt x="405" y="226"/>
                    <a:pt x="411" y="224"/>
                    <a:pt x="418" y="223"/>
                  </a:cubicBezTo>
                  <a:cubicBezTo>
                    <a:pt x="442" y="218"/>
                    <a:pt x="466" y="215"/>
                    <a:pt x="492" y="215"/>
                  </a:cubicBezTo>
                  <a:cubicBezTo>
                    <a:pt x="621" y="215"/>
                    <a:pt x="735" y="285"/>
                    <a:pt x="796" y="389"/>
                  </a:cubicBezTo>
                  <a:cubicBezTo>
                    <a:pt x="757" y="389"/>
                    <a:pt x="757" y="389"/>
                    <a:pt x="757" y="389"/>
                  </a:cubicBezTo>
                  <a:lnTo>
                    <a:pt x="840" y="474"/>
                  </a:lnTo>
                  <a:close/>
                </a:path>
              </a:pathLst>
            </a:custGeom>
            <a:solidFill>
              <a:srgbClr val="333A41"/>
            </a:solidFill>
            <a:ln>
              <a:noFill/>
            </a:ln>
          </p:spPr>
          <p:txBody>
            <a:bodyPr/>
            <a:lstStyle/>
            <a:p>
              <a:endParaRPr lang="zh-CN" altLang="en-US" sz="2000"/>
            </a:p>
          </p:txBody>
        </p:sp>
        <p:sp>
          <p:nvSpPr>
            <p:cNvPr id="11" name="Freeform 9"/>
            <p:cNvSpPr/>
            <p:nvPr/>
          </p:nvSpPr>
          <p:spPr bwMode="auto">
            <a:xfrm>
              <a:off x="7752184" y="1841239"/>
              <a:ext cx="1397000" cy="2451857"/>
            </a:xfrm>
            <a:custGeom>
              <a:avLst/>
              <a:gdLst>
                <a:gd name="T0" fmla="*/ 0 w 478"/>
                <a:gd name="T1" fmla="*/ 839 h 839"/>
                <a:gd name="T2" fmla="*/ 117 w 478"/>
                <a:gd name="T3" fmla="*/ 818 h 839"/>
                <a:gd name="T4" fmla="*/ 88 w 478"/>
                <a:gd name="T5" fmla="*/ 802 h 839"/>
                <a:gd name="T6" fmla="*/ 295 w 478"/>
                <a:gd name="T7" fmla="*/ 487 h 839"/>
                <a:gd name="T8" fmla="*/ 288 w 478"/>
                <a:gd name="T9" fmla="*/ 418 h 839"/>
                <a:gd name="T10" fmla="*/ 477 w 478"/>
                <a:gd name="T11" fmla="*/ 211 h 839"/>
                <a:gd name="T12" fmla="*/ 269 w 478"/>
                <a:gd name="T13" fmla="*/ 1 h 839"/>
                <a:gd name="T14" fmla="*/ 66 w 478"/>
                <a:gd name="T15" fmla="*/ 159 h 839"/>
                <a:gd name="T16" fmla="*/ 62 w 478"/>
                <a:gd name="T17" fmla="*/ 174 h 839"/>
                <a:gd name="T18" fmla="*/ 72 w 478"/>
                <a:gd name="T19" fmla="*/ 178 h 839"/>
                <a:gd name="T20" fmla="*/ 79 w 478"/>
                <a:gd name="T21" fmla="*/ 182 h 839"/>
                <a:gd name="T22" fmla="*/ 84 w 478"/>
                <a:gd name="T23" fmla="*/ 185 h 839"/>
                <a:gd name="T24" fmla="*/ 94 w 478"/>
                <a:gd name="T25" fmla="*/ 191 h 839"/>
                <a:gd name="T26" fmla="*/ 99 w 478"/>
                <a:gd name="T27" fmla="*/ 194 h 839"/>
                <a:gd name="T28" fmla="*/ 106 w 478"/>
                <a:gd name="T29" fmla="*/ 198 h 839"/>
                <a:gd name="T30" fmla="*/ 114 w 478"/>
                <a:gd name="T31" fmla="*/ 204 h 839"/>
                <a:gd name="T32" fmla="*/ 120 w 478"/>
                <a:gd name="T33" fmla="*/ 209 h 839"/>
                <a:gd name="T34" fmla="*/ 125 w 478"/>
                <a:gd name="T35" fmla="*/ 212 h 839"/>
                <a:gd name="T36" fmla="*/ 134 w 478"/>
                <a:gd name="T37" fmla="*/ 220 h 839"/>
                <a:gd name="T38" fmla="*/ 139 w 478"/>
                <a:gd name="T39" fmla="*/ 224 h 839"/>
                <a:gd name="T40" fmla="*/ 145 w 478"/>
                <a:gd name="T41" fmla="*/ 229 h 839"/>
                <a:gd name="T42" fmla="*/ 148 w 478"/>
                <a:gd name="T43" fmla="*/ 233 h 839"/>
                <a:gd name="T44" fmla="*/ 158 w 478"/>
                <a:gd name="T45" fmla="*/ 242 h 839"/>
                <a:gd name="T46" fmla="*/ 161 w 478"/>
                <a:gd name="T47" fmla="*/ 245 h 839"/>
                <a:gd name="T48" fmla="*/ 171 w 478"/>
                <a:gd name="T49" fmla="*/ 255 h 839"/>
                <a:gd name="T50" fmla="*/ 173 w 478"/>
                <a:gd name="T51" fmla="*/ 258 h 839"/>
                <a:gd name="T52" fmla="*/ 179 w 478"/>
                <a:gd name="T53" fmla="*/ 265 h 839"/>
                <a:gd name="T54" fmla="*/ 181 w 478"/>
                <a:gd name="T55" fmla="*/ 267 h 839"/>
                <a:gd name="T56" fmla="*/ 190 w 478"/>
                <a:gd name="T57" fmla="*/ 279 h 839"/>
                <a:gd name="T58" fmla="*/ 193 w 478"/>
                <a:gd name="T59" fmla="*/ 282 h 839"/>
                <a:gd name="T60" fmla="*/ 208 w 478"/>
                <a:gd name="T61" fmla="*/ 305 h 839"/>
                <a:gd name="T62" fmla="*/ 209 w 478"/>
                <a:gd name="T63" fmla="*/ 307 h 839"/>
                <a:gd name="T64" fmla="*/ 218 w 478"/>
                <a:gd name="T65" fmla="*/ 322 h 839"/>
                <a:gd name="T66" fmla="*/ 219 w 478"/>
                <a:gd name="T67" fmla="*/ 324 h 839"/>
                <a:gd name="T68" fmla="*/ 231 w 478"/>
                <a:gd name="T69" fmla="*/ 350 h 839"/>
                <a:gd name="T70" fmla="*/ 232 w 478"/>
                <a:gd name="T71" fmla="*/ 351 h 839"/>
                <a:gd name="T72" fmla="*/ 239 w 478"/>
                <a:gd name="T73" fmla="*/ 368 h 839"/>
                <a:gd name="T74" fmla="*/ 239 w 478"/>
                <a:gd name="T75" fmla="*/ 369 h 839"/>
                <a:gd name="T76" fmla="*/ 248 w 478"/>
                <a:gd name="T77" fmla="*/ 397 h 839"/>
                <a:gd name="T78" fmla="*/ 249 w 478"/>
                <a:gd name="T79" fmla="*/ 399 h 839"/>
                <a:gd name="T80" fmla="*/ 253 w 478"/>
                <a:gd name="T81" fmla="*/ 418 h 839"/>
                <a:gd name="T82" fmla="*/ 261 w 478"/>
                <a:gd name="T83" fmla="*/ 492 h 839"/>
                <a:gd name="T84" fmla="*/ 85 w 478"/>
                <a:gd name="T85" fmla="*/ 795 h 839"/>
                <a:gd name="T86" fmla="*/ 85 w 478"/>
                <a:gd name="T87" fmla="*/ 757 h 839"/>
                <a:gd name="T88" fmla="*/ 0 w 478"/>
                <a:gd name="T89" fmla="*/ 839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78" h="839">
                  <a:moveTo>
                    <a:pt x="0" y="839"/>
                  </a:moveTo>
                  <a:cubicBezTo>
                    <a:pt x="117" y="818"/>
                    <a:pt x="117" y="818"/>
                    <a:pt x="117" y="818"/>
                  </a:cubicBezTo>
                  <a:cubicBezTo>
                    <a:pt x="88" y="802"/>
                    <a:pt x="88" y="802"/>
                    <a:pt x="88" y="802"/>
                  </a:cubicBezTo>
                  <a:cubicBezTo>
                    <a:pt x="210" y="748"/>
                    <a:pt x="294" y="628"/>
                    <a:pt x="295" y="487"/>
                  </a:cubicBezTo>
                  <a:cubicBezTo>
                    <a:pt x="295" y="463"/>
                    <a:pt x="293" y="440"/>
                    <a:pt x="288" y="418"/>
                  </a:cubicBezTo>
                  <a:cubicBezTo>
                    <a:pt x="394" y="408"/>
                    <a:pt x="477" y="319"/>
                    <a:pt x="477" y="211"/>
                  </a:cubicBezTo>
                  <a:cubicBezTo>
                    <a:pt x="478" y="95"/>
                    <a:pt x="385" y="1"/>
                    <a:pt x="269" y="1"/>
                  </a:cubicBezTo>
                  <a:cubicBezTo>
                    <a:pt x="171" y="0"/>
                    <a:pt x="88" y="68"/>
                    <a:pt x="66" y="159"/>
                  </a:cubicBezTo>
                  <a:cubicBezTo>
                    <a:pt x="64" y="164"/>
                    <a:pt x="63" y="169"/>
                    <a:pt x="62" y="174"/>
                  </a:cubicBezTo>
                  <a:cubicBezTo>
                    <a:pt x="66" y="175"/>
                    <a:pt x="69" y="177"/>
                    <a:pt x="72" y="178"/>
                  </a:cubicBezTo>
                  <a:cubicBezTo>
                    <a:pt x="74" y="180"/>
                    <a:pt x="76" y="181"/>
                    <a:pt x="79" y="182"/>
                  </a:cubicBezTo>
                  <a:cubicBezTo>
                    <a:pt x="80" y="183"/>
                    <a:pt x="82" y="184"/>
                    <a:pt x="84" y="185"/>
                  </a:cubicBezTo>
                  <a:cubicBezTo>
                    <a:pt x="87" y="187"/>
                    <a:pt x="91" y="189"/>
                    <a:pt x="94" y="191"/>
                  </a:cubicBezTo>
                  <a:cubicBezTo>
                    <a:pt x="96" y="192"/>
                    <a:pt x="97" y="193"/>
                    <a:pt x="99" y="194"/>
                  </a:cubicBezTo>
                  <a:cubicBezTo>
                    <a:pt x="101" y="196"/>
                    <a:pt x="103" y="197"/>
                    <a:pt x="106" y="198"/>
                  </a:cubicBezTo>
                  <a:cubicBezTo>
                    <a:pt x="108" y="200"/>
                    <a:pt x="111" y="202"/>
                    <a:pt x="114" y="204"/>
                  </a:cubicBezTo>
                  <a:cubicBezTo>
                    <a:pt x="116" y="206"/>
                    <a:pt x="118" y="207"/>
                    <a:pt x="120" y="209"/>
                  </a:cubicBezTo>
                  <a:cubicBezTo>
                    <a:pt x="122" y="210"/>
                    <a:pt x="123" y="211"/>
                    <a:pt x="125" y="212"/>
                  </a:cubicBezTo>
                  <a:cubicBezTo>
                    <a:pt x="128" y="215"/>
                    <a:pt x="131" y="218"/>
                    <a:pt x="134" y="220"/>
                  </a:cubicBezTo>
                  <a:cubicBezTo>
                    <a:pt x="136" y="221"/>
                    <a:pt x="137" y="223"/>
                    <a:pt x="139" y="224"/>
                  </a:cubicBezTo>
                  <a:cubicBezTo>
                    <a:pt x="141" y="226"/>
                    <a:pt x="143" y="227"/>
                    <a:pt x="145" y="229"/>
                  </a:cubicBezTo>
                  <a:cubicBezTo>
                    <a:pt x="146" y="230"/>
                    <a:pt x="147" y="231"/>
                    <a:pt x="148" y="233"/>
                  </a:cubicBezTo>
                  <a:cubicBezTo>
                    <a:pt x="152" y="236"/>
                    <a:pt x="155" y="239"/>
                    <a:pt x="158" y="242"/>
                  </a:cubicBezTo>
                  <a:cubicBezTo>
                    <a:pt x="159" y="243"/>
                    <a:pt x="160" y="244"/>
                    <a:pt x="161" y="245"/>
                  </a:cubicBezTo>
                  <a:cubicBezTo>
                    <a:pt x="164" y="248"/>
                    <a:pt x="168" y="252"/>
                    <a:pt x="171" y="255"/>
                  </a:cubicBezTo>
                  <a:cubicBezTo>
                    <a:pt x="172" y="256"/>
                    <a:pt x="172" y="257"/>
                    <a:pt x="173" y="258"/>
                  </a:cubicBezTo>
                  <a:cubicBezTo>
                    <a:pt x="175" y="260"/>
                    <a:pt x="177" y="263"/>
                    <a:pt x="179" y="265"/>
                  </a:cubicBezTo>
                  <a:cubicBezTo>
                    <a:pt x="180" y="266"/>
                    <a:pt x="180" y="267"/>
                    <a:pt x="181" y="267"/>
                  </a:cubicBezTo>
                  <a:cubicBezTo>
                    <a:pt x="184" y="271"/>
                    <a:pt x="187" y="275"/>
                    <a:pt x="190" y="279"/>
                  </a:cubicBezTo>
                  <a:cubicBezTo>
                    <a:pt x="191" y="280"/>
                    <a:pt x="192" y="281"/>
                    <a:pt x="193" y="282"/>
                  </a:cubicBezTo>
                  <a:cubicBezTo>
                    <a:pt x="198" y="290"/>
                    <a:pt x="203" y="297"/>
                    <a:pt x="208" y="305"/>
                  </a:cubicBezTo>
                  <a:cubicBezTo>
                    <a:pt x="208" y="306"/>
                    <a:pt x="209" y="306"/>
                    <a:pt x="209" y="307"/>
                  </a:cubicBezTo>
                  <a:cubicBezTo>
                    <a:pt x="212" y="312"/>
                    <a:pt x="215" y="317"/>
                    <a:pt x="218" y="322"/>
                  </a:cubicBezTo>
                  <a:cubicBezTo>
                    <a:pt x="218" y="322"/>
                    <a:pt x="218" y="323"/>
                    <a:pt x="219" y="324"/>
                  </a:cubicBezTo>
                  <a:cubicBezTo>
                    <a:pt x="223" y="332"/>
                    <a:pt x="228" y="341"/>
                    <a:pt x="231" y="350"/>
                  </a:cubicBezTo>
                  <a:cubicBezTo>
                    <a:pt x="232" y="350"/>
                    <a:pt x="232" y="351"/>
                    <a:pt x="232" y="351"/>
                  </a:cubicBezTo>
                  <a:cubicBezTo>
                    <a:pt x="234" y="357"/>
                    <a:pt x="237" y="362"/>
                    <a:pt x="239" y="368"/>
                  </a:cubicBezTo>
                  <a:cubicBezTo>
                    <a:pt x="239" y="369"/>
                    <a:pt x="239" y="369"/>
                    <a:pt x="239" y="369"/>
                  </a:cubicBezTo>
                  <a:cubicBezTo>
                    <a:pt x="243" y="378"/>
                    <a:pt x="246" y="388"/>
                    <a:pt x="248" y="397"/>
                  </a:cubicBezTo>
                  <a:cubicBezTo>
                    <a:pt x="248" y="398"/>
                    <a:pt x="249" y="398"/>
                    <a:pt x="249" y="399"/>
                  </a:cubicBezTo>
                  <a:cubicBezTo>
                    <a:pt x="250" y="405"/>
                    <a:pt x="252" y="412"/>
                    <a:pt x="253" y="418"/>
                  </a:cubicBezTo>
                  <a:cubicBezTo>
                    <a:pt x="258" y="442"/>
                    <a:pt x="261" y="467"/>
                    <a:pt x="261" y="492"/>
                  </a:cubicBezTo>
                  <a:cubicBezTo>
                    <a:pt x="260" y="622"/>
                    <a:pt x="190" y="734"/>
                    <a:pt x="85" y="795"/>
                  </a:cubicBezTo>
                  <a:cubicBezTo>
                    <a:pt x="85" y="757"/>
                    <a:pt x="85" y="757"/>
                    <a:pt x="85" y="757"/>
                  </a:cubicBezTo>
                  <a:lnTo>
                    <a:pt x="0" y="839"/>
                  </a:lnTo>
                  <a:close/>
                </a:path>
              </a:pathLst>
            </a:custGeom>
            <a:solidFill>
              <a:srgbClr val="333A41"/>
            </a:solidFill>
            <a:ln>
              <a:noFill/>
            </a:ln>
          </p:spPr>
          <p:txBody>
            <a:bodyPr/>
            <a:lstStyle/>
            <a:p>
              <a:endParaRPr lang="zh-CN" altLang="en-US" sz="2000"/>
            </a:p>
          </p:txBody>
        </p:sp>
        <p:sp>
          <p:nvSpPr>
            <p:cNvPr id="12" name="Freeform 10"/>
            <p:cNvSpPr/>
            <p:nvPr/>
          </p:nvSpPr>
          <p:spPr bwMode="auto">
            <a:xfrm>
              <a:off x="6669509" y="3848460"/>
              <a:ext cx="2487613" cy="1329147"/>
            </a:xfrm>
            <a:custGeom>
              <a:avLst/>
              <a:gdLst>
                <a:gd name="T0" fmla="*/ 0 w 852"/>
                <a:gd name="T1" fmla="*/ 0 h 455"/>
                <a:gd name="T2" fmla="*/ 25 w 852"/>
                <a:gd name="T3" fmla="*/ 115 h 455"/>
                <a:gd name="T4" fmla="*/ 40 w 852"/>
                <a:gd name="T5" fmla="*/ 87 h 455"/>
                <a:gd name="T6" fmla="*/ 364 w 852"/>
                <a:gd name="T7" fmla="*/ 280 h 455"/>
                <a:gd name="T8" fmla="*/ 432 w 852"/>
                <a:gd name="T9" fmla="*/ 271 h 455"/>
                <a:gd name="T10" fmla="*/ 647 w 852"/>
                <a:gd name="T11" fmla="*/ 451 h 455"/>
                <a:gd name="T12" fmla="*/ 848 w 852"/>
                <a:gd name="T13" fmla="*/ 235 h 455"/>
                <a:gd name="T14" fmla="*/ 682 w 852"/>
                <a:gd name="T15" fmla="*/ 38 h 455"/>
                <a:gd name="T16" fmla="*/ 667 w 852"/>
                <a:gd name="T17" fmla="*/ 35 h 455"/>
                <a:gd name="T18" fmla="*/ 662 w 852"/>
                <a:gd name="T19" fmla="*/ 45 h 455"/>
                <a:gd name="T20" fmla="*/ 659 w 852"/>
                <a:gd name="T21" fmla="*/ 52 h 455"/>
                <a:gd name="T22" fmla="*/ 656 w 852"/>
                <a:gd name="T23" fmla="*/ 57 h 455"/>
                <a:gd name="T24" fmla="*/ 651 w 852"/>
                <a:gd name="T25" fmla="*/ 67 h 455"/>
                <a:gd name="T26" fmla="*/ 648 w 852"/>
                <a:gd name="T27" fmla="*/ 73 h 455"/>
                <a:gd name="T28" fmla="*/ 644 w 852"/>
                <a:gd name="T29" fmla="*/ 79 h 455"/>
                <a:gd name="T30" fmla="*/ 638 w 852"/>
                <a:gd name="T31" fmla="*/ 88 h 455"/>
                <a:gd name="T32" fmla="*/ 634 w 852"/>
                <a:gd name="T33" fmla="*/ 94 h 455"/>
                <a:gd name="T34" fmla="*/ 631 w 852"/>
                <a:gd name="T35" fmla="*/ 99 h 455"/>
                <a:gd name="T36" fmla="*/ 623 w 852"/>
                <a:gd name="T37" fmla="*/ 109 h 455"/>
                <a:gd name="T38" fmla="*/ 620 w 852"/>
                <a:gd name="T39" fmla="*/ 113 h 455"/>
                <a:gd name="T40" fmla="*/ 615 w 852"/>
                <a:gd name="T41" fmla="*/ 119 h 455"/>
                <a:gd name="T42" fmla="*/ 611 w 852"/>
                <a:gd name="T43" fmla="*/ 123 h 455"/>
                <a:gd name="T44" fmla="*/ 603 w 852"/>
                <a:gd name="T45" fmla="*/ 133 h 455"/>
                <a:gd name="T46" fmla="*/ 600 w 852"/>
                <a:gd name="T47" fmla="*/ 137 h 455"/>
                <a:gd name="T48" fmla="*/ 590 w 852"/>
                <a:gd name="T49" fmla="*/ 147 h 455"/>
                <a:gd name="T50" fmla="*/ 587 w 852"/>
                <a:gd name="T51" fmla="*/ 149 h 455"/>
                <a:gd name="T52" fmla="*/ 581 w 852"/>
                <a:gd name="T53" fmla="*/ 155 h 455"/>
                <a:gd name="T54" fmla="*/ 578 w 852"/>
                <a:gd name="T55" fmla="*/ 157 h 455"/>
                <a:gd name="T56" fmla="*/ 566 w 852"/>
                <a:gd name="T57" fmla="*/ 167 h 455"/>
                <a:gd name="T58" fmla="*/ 564 w 852"/>
                <a:gd name="T59" fmla="*/ 170 h 455"/>
                <a:gd name="T60" fmla="*/ 541 w 852"/>
                <a:gd name="T61" fmla="*/ 186 h 455"/>
                <a:gd name="T62" fmla="*/ 540 w 852"/>
                <a:gd name="T63" fmla="*/ 187 h 455"/>
                <a:gd name="T64" fmla="*/ 525 w 852"/>
                <a:gd name="T65" fmla="*/ 196 h 455"/>
                <a:gd name="T66" fmla="*/ 523 w 852"/>
                <a:gd name="T67" fmla="*/ 197 h 455"/>
                <a:gd name="T68" fmla="*/ 498 w 852"/>
                <a:gd name="T69" fmla="*/ 211 h 455"/>
                <a:gd name="T70" fmla="*/ 497 w 852"/>
                <a:gd name="T71" fmla="*/ 212 h 455"/>
                <a:gd name="T72" fmla="*/ 480 w 852"/>
                <a:gd name="T73" fmla="*/ 219 h 455"/>
                <a:gd name="T74" fmla="*/ 479 w 852"/>
                <a:gd name="T75" fmla="*/ 220 h 455"/>
                <a:gd name="T76" fmla="*/ 451 w 852"/>
                <a:gd name="T77" fmla="*/ 230 h 455"/>
                <a:gd name="T78" fmla="*/ 449 w 852"/>
                <a:gd name="T79" fmla="*/ 230 h 455"/>
                <a:gd name="T80" fmla="*/ 430 w 852"/>
                <a:gd name="T81" fmla="*/ 236 h 455"/>
                <a:gd name="T82" fmla="*/ 357 w 852"/>
                <a:gd name="T83" fmla="*/ 246 h 455"/>
                <a:gd name="T84" fmla="*/ 47 w 852"/>
                <a:gd name="T85" fmla="*/ 83 h 455"/>
                <a:gd name="T86" fmla="*/ 85 w 852"/>
                <a:gd name="T87" fmla="*/ 82 h 455"/>
                <a:gd name="T88" fmla="*/ 0 w 852"/>
                <a:gd name="T89" fmla="*/ 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52" h="455">
                  <a:moveTo>
                    <a:pt x="0" y="0"/>
                  </a:moveTo>
                  <a:cubicBezTo>
                    <a:pt x="25" y="115"/>
                    <a:pt x="25" y="115"/>
                    <a:pt x="25" y="115"/>
                  </a:cubicBezTo>
                  <a:cubicBezTo>
                    <a:pt x="40" y="87"/>
                    <a:pt x="40" y="87"/>
                    <a:pt x="40" y="87"/>
                  </a:cubicBezTo>
                  <a:cubicBezTo>
                    <a:pt x="98" y="205"/>
                    <a:pt x="223" y="285"/>
                    <a:pt x="364" y="280"/>
                  </a:cubicBezTo>
                  <a:cubicBezTo>
                    <a:pt x="387" y="279"/>
                    <a:pt x="410" y="276"/>
                    <a:pt x="432" y="271"/>
                  </a:cubicBezTo>
                  <a:cubicBezTo>
                    <a:pt x="447" y="376"/>
                    <a:pt x="539" y="455"/>
                    <a:pt x="647" y="451"/>
                  </a:cubicBezTo>
                  <a:cubicBezTo>
                    <a:pt x="762" y="447"/>
                    <a:pt x="852" y="350"/>
                    <a:pt x="848" y="235"/>
                  </a:cubicBezTo>
                  <a:cubicBezTo>
                    <a:pt x="845" y="137"/>
                    <a:pt x="774" y="57"/>
                    <a:pt x="682" y="38"/>
                  </a:cubicBezTo>
                  <a:cubicBezTo>
                    <a:pt x="677" y="37"/>
                    <a:pt x="672" y="36"/>
                    <a:pt x="667" y="35"/>
                  </a:cubicBezTo>
                  <a:cubicBezTo>
                    <a:pt x="665" y="38"/>
                    <a:pt x="664" y="42"/>
                    <a:pt x="662" y="45"/>
                  </a:cubicBezTo>
                  <a:cubicBezTo>
                    <a:pt x="661" y="47"/>
                    <a:pt x="660" y="49"/>
                    <a:pt x="659" y="52"/>
                  </a:cubicBezTo>
                  <a:cubicBezTo>
                    <a:pt x="658" y="53"/>
                    <a:pt x="657" y="55"/>
                    <a:pt x="656" y="57"/>
                  </a:cubicBezTo>
                  <a:cubicBezTo>
                    <a:pt x="655" y="61"/>
                    <a:pt x="653" y="64"/>
                    <a:pt x="651" y="67"/>
                  </a:cubicBezTo>
                  <a:cubicBezTo>
                    <a:pt x="650" y="69"/>
                    <a:pt x="649" y="71"/>
                    <a:pt x="648" y="73"/>
                  </a:cubicBezTo>
                  <a:cubicBezTo>
                    <a:pt x="646" y="75"/>
                    <a:pt x="645" y="77"/>
                    <a:pt x="644" y="79"/>
                  </a:cubicBezTo>
                  <a:cubicBezTo>
                    <a:pt x="642" y="82"/>
                    <a:pt x="640" y="85"/>
                    <a:pt x="638" y="88"/>
                  </a:cubicBezTo>
                  <a:cubicBezTo>
                    <a:pt x="637" y="90"/>
                    <a:pt x="635" y="92"/>
                    <a:pt x="634" y="94"/>
                  </a:cubicBezTo>
                  <a:cubicBezTo>
                    <a:pt x="633" y="96"/>
                    <a:pt x="632" y="97"/>
                    <a:pt x="631" y="99"/>
                  </a:cubicBezTo>
                  <a:cubicBezTo>
                    <a:pt x="628" y="102"/>
                    <a:pt x="626" y="106"/>
                    <a:pt x="623" y="109"/>
                  </a:cubicBezTo>
                  <a:cubicBezTo>
                    <a:pt x="622" y="110"/>
                    <a:pt x="621" y="112"/>
                    <a:pt x="620" y="113"/>
                  </a:cubicBezTo>
                  <a:cubicBezTo>
                    <a:pt x="618" y="115"/>
                    <a:pt x="617" y="117"/>
                    <a:pt x="615" y="119"/>
                  </a:cubicBezTo>
                  <a:cubicBezTo>
                    <a:pt x="614" y="121"/>
                    <a:pt x="613" y="122"/>
                    <a:pt x="611" y="123"/>
                  </a:cubicBezTo>
                  <a:cubicBezTo>
                    <a:pt x="609" y="127"/>
                    <a:pt x="606" y="130"/>
                    <a:pt x="603" y="133"/>
                  </a:cubicBezTo>
                  <a:cubicBezTo>
                    <a:pt x="602" y="134"/>
                    <a:pt x="601" y="135"/>
                    <a:pt x="600" y="137"/>
                  </a:cubicBezTo>
                  <a:cubicBezTo>
                    <a:pt x="596" y="140"/>
                    <a:pt x="593" y="143"/>
                    <a:pt x="590" y="147"/>
                  </a:cubicBezTo>
                  <a:cubicBezTo>
                    <a:pt x="589" y="147"/>
                    <a:pt x="588" y="148"/>
                    <a:pt x="587" y="149"/>
                  </a:cubicBezTo>
                  <a:cubicBezTo>
                    <a:pt x="585" y="151"/>
                    <a:pt x="583" y="153"/>
                    <a:pt x="581" y="155"/>
                  </a:cubicBezTo>
                  <a:cubicBezTo>
                    <a:pt x="580" y="156"/>
                    <a:pt x="579" y="157"/>
                    <a:pt x="578" y="157"/>
                  </a:cubicBezTo>
                  <a:cubicBezTo>
                    <a:pt x="574" y="161"/>
                    <a:pt x="570" y="164"/>
                    <a:pt x="566" y="167"/>
                  </a:cubicBezTo>
                  <a:cubicBezTo>
                    <a:pt x="566" y="168"/>
                    <a:pt x="565" y="169"/>
                    <a:pt x="564" y="170"/>
                  </a:cubicBezTo>
                  <a:cubicBezTo>
                    <a:pt x="556" y="175"/>
                    <a:pt x="549" y="181"/>
                    <a:pt x="541" y="186"/>
                  </a:cubicBezTo>
                  <a:cubicBezTo>
                    <a:pt x="541" y="186"/>
                    <a:pt x="540" y="187"/>
                    <a:pt x="540" y="187"/>
                  </a:cubicBezTo>
                  <a:cubicBezTo>
                    <a:pt x="535" y="190"/>
                    <a:pt x="530" y="193"/>
                    <a:pt x="525" y="196"/>
                  </a:cubicBezTo>
                  <a:cubicBezTo>
                    <a:pt x="525" y="197"/>
                    <a:pt x="524" y="197"/>
                    <a:pt x="523" y="197"/>
                  </a:cubicBezTo>
                  <a:cubicBezTo>
                    <a:pt x="515" y="202"/>
                    <a:pt x="507" y="207"/>
                    <a:pt x="498" y="211"/>
                  </a:cubicBezTo>
                  <a:cubicBezTo>
                    <a:pt x="497" y="211"/>
                    <a:pt x="497" y="212"/>
                    <a:pt x="497" y="212"/>
                  </a:cubicBezTo>
                  <a:cubicBezTo>
                    <a:pt x="491" y="214"/>
                    <a:pt x="485" y="217"/>
                    <a:pt x="480" y="219"/>
                  </a:cubicBezTo>
                  <a:cubicBezTo>
                    <a:pt x="479" y="219"/>
                    <a:pt x="479" y="220"/>
                    <a:pt x="479" y="220"/>
                  </a:cubicBezTo>
                  <a:cubicBezTo>
                    <a:pt x="470" y="223"/>
                    <a:pt x="460" y="227"/>
                    <a:pt x="451" y="230"/>
                  </a:cubicBezTo>
                  <a:cubicBezTo>
                    <a:pt x="450" y="230"/>
                    <a:pt x="450" y="230"/>
                    <a:pt x="449" y="230"/>
                  </a:cubicBezTo>
                  <a:cubicBezTo>
                    <a:pt x="443" y="232"/>
                    <a:pt x="437" y="234"/>
                    <a:pt x="430" y="236"/>
                  </a:cubicBezTo>
                  <a:cubicBezTo>
                    <a:pt x="407" y="242"/>
                    <a:pt x="382" y="245"/>
                    <a:pt x="357" y="246"/>
                  </a:cubicBezTo>
                  <a:cubicBezTo>
                    <a:pt x="227" y="251"/>
                    <a:pt x="112" y="185"/>
                    <a:pt x="47" y="83"/>
                  </a:cubicBezTo>
                  <a:cubicBezTo>
                    <a:pt x="85" y="82"/>
                    <a:pt x="85" y="82"/>
                    <a:pt x="85" y="82"/>
                  </a:cubicBezTo>
                  <a:lnTo>
                    <a:pt x="0" y="0"/>
                  </a:lnTo>
                  <a:close/>
                </a:path>
              </a:pathLst>
            </a:custGeom>
            <a:solidFill>
              <a:srgbClr val="333A41"/>
            </a:solidFill>
            <a:ln>
              <a:noFill/>
            </a:ln>
          </p:spPr>
          <p:txBody>
            <a:bodyPr/>
            <a:lstStyle/>
            <a:p>
              <a:endParaRPr lang="zh-CN" altLang="en-US" sz="2000"/>
            </a:p>
          </p:txBody>
        </p:sp>
        <p:sp>
          <p:nvSpPr>
            <p:cNvPr id="13" name="Freeform 11"/>
            <p:cNvSpPr/>
            <p:nvPr/>
          </p:nvSpPr>
          <p:spPr bwMode="auto">
            <a:xfrm>
              <a:off x="5866097" y="2691623"/>
              <a:ext cx="1336675" cy="2485204"/>
            </a:xfrm>
            <a:custGeom>
              <a:avLst/>
              <a:gdLst>
                <a:gd name="T0" fmla="*/ 458 w 458"/>
                <a:gd name="T1" fmla="*/ 0 h 851"/>
                <a:gd name="T2" fmla="*/ 342 w 458"/>
                <a:gd name="T3" fmla="*/ 25 h 851"/>
                <a:gd name="T4" fmla="*/ 371 w 458"/>
                <a:gd name="T5" fmla="*/ 40 h 851"/>
                <a:gd name="T6" fmla="*/ 176 w 458"/>
                <a:gd name="T7" fmla="*/ 362 h 851"/>
                <a:gd name="T8" fmla="*/ 185 w 458"/>
                <a:gd name="T9" fmla="*/ 431 h 851"/>
                <a:gd name="T10" fmla="*/ 4 w 458"/>
                <a:gd name="T11" fmla="*/ 645 h 851"/>
                <a:gd name="T12" fmla="*/ 219 w 458"/>
                <a:gd name="T13" fmla="*/ 847 h 851"/>
                <a:gd name="T14" fmla="*/ 417 w 458"/>
                <a:gd name="T15" fmla="*/ 682 h 851"/>
                <a:gd name="T16" fmla="*/ 420 w 458"/>
                <a:gd name="T17" fmla="*/ 667 h 851"/>
                <a:gd name="T18" fmla="*/ 410 w 458"/>
                <a:gd name="T19" fmla="*/ 662 h 851"/>
                <a:gd name="T20" fmla="*/ 403 w 458"/>
                <a:gd name="T21" fmla="*/ 659 h 851"/>
                <a:gd name="T22" fmla="*/ 398 w 458"/>
                <a:gd name="T23" fmla="*/ 656 h 851"/>
                <a:gd name="T24" fmla="*/ 387 w 458"/>
                <a:gd name="T25" fmla="*/ 651 h 851"/>
                <a:gd name="T26" fmla="*/ 382 w 458"/>
                <a:gd name="T27" fmla="*/ 647 h 851"/>
                <a:gd name="T28" fmla="*/ 376 w 458"/>
                <a:gd name="T29" fmla="*/ 644 h 851"/>
                <a:gd name="T30" fmla="*/ 367 w 458"/>
                <a:gd name="T31" fmla="*/ 638 h 851"/>
                <a:gd name="T32" fmla="*/ 361 w 458"/>
                <a:gd name="T33" fmla="*/ 634 h 851"/>
                <a:gd name="T34" fmla="*/ 356 w 458"/>
                <a:gd name="T35" fmla="*/ 630 h 851"/>
                <a:gd name="T36" fmla="*/ 346 w 458"/>
                <a:gd name="T37" fmla="*/ 623 h 851"/>
                <a:gd name="T38" fmla="*/ 342 w 458"/>
                <a:gd name="T39" fmla="*/ 619 h 851"/>
                <a:gd name="T40" fmla="*/ 336 w 458"/>
                <a:gd name="T41" fmla="*/ 614 h 851"/>
                <a:gd name="T42" fmla="*/ 332 w 458"/>
                <a:gd name="T43" fmla="*/ 611 h 851"/>
                <a:gd name="T44" fmla="*/ 322 w 458"/>
                <a:gd name="T45" fmla="*/ 602 h 851"/>
                <a:gd name="T46" fmla="*/ 318 w 458"/>
                <a:gd name="T47" fmla="*/ 599 h 851"/>
                <a:gd name="T48" fmla="*/ 309 w 458"/>
                <a:gd name="T49" fmla="*/ 589 h 851"/>
                <a:gd name="T50" fmla="*/ 306 w 458"/>
                <a:gd name="T51" fmla="*/ 586 h 851"/>
                <a:gd name="T52" fmla="*/ 300 w 458"/>
                <a:gd name="T53" fmla="*/ 580 h 851"/>
                <a:gd name="T54" fmla="*/ 298 w 458"/>
                <a:gd name="T55" fmla="*/ 577 h 851"/>
                <a:gd name="T56" fmla="*/ 288 w 458"/>
                <a:gd name="T57" fmla="*/ 566 h 851"/>
                <a:gd name="T58" fmla="*/ 286 w 458"/>
                <a:gd name="T59" fmla="*/ 563 h 851"/>
                <a:gd name="T60" fmla="*/ 269 w 458"/>
                <a:gd name="T61" fmla="*/ 541 h 851"/>
                <a:gd name="T62" fmla="*/ 268 w 458"/>
                <a:gd name="T63" fmla="*/ 539 h 851"/>
                <a:gd name="T64" fmla="*/ 259 w 458"/>
                <a:gd name="T65" fmla="*/ 524 h 851"/>
                <a:gd name="T66" fmla="*/ 258 w 458"/>
                <a:gd name="T67" fmla="*/ 522 h 851"/>
                <a:gd name="T68" fmla="*/ 244 w 458"/>
                <a:gd name="T69" fmla="*/ 497 h 851"/>
                <a:gd name="T70" fmla="*/ 244 w 458"/>
                <a:gd name="T71" fmla="*/ 496 h 851"/>
                <a:gd name="T72" fmla="*/ 236 w 458"/>
                <a:gd name="T73" fmla="*/ 479 h 851"/>
                <a:gd name="T74" fmla="*/ 236 w 458"/>
                <a:gd name="T75" fmla="*/ 478 h 851"/>
                <a:gd name="T76" fmla="*/ 226 w 458"/>
                <a:gd name="T77" fmla="*/ 450 h 851"/>
                <a:gd name="T78" fmla="*/ 225 w 458"/>
                <a:gd name="T79" fmla="*/ 448 h 851"/>
                <a:gd name="T80" fmla="*/ 220 w 458"/>
                <a:gd name="T81" fmla="*/ 429 h 851"/>
                <a:gd name="T82" fmla="*/ 210 w 458"/>
                <a:gd name="T83" fmla="*/ 356 h 851"/>
                <a:gd name="T84" fmla="*/ 375 w 458"/>
                <a:gd name="T85" fmla="*/ 47 h 851"/>
                <a:gd name="T86" fmla="*/ 376 w 458"/>
                <a:gd name="T87" fmla="*/ 85 h 851"/>
                <a:gd name="T88" fmla="*/ 458 w 458"/>
                <a:gd name="T89" fmla="*/ 0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58" h="851">
                  <a:moveTo>
                    <a:pt x="458" y="0"/>
                  </a:moveTo>
                  <a:cubicBezTo>
                    <a:pt x="342" y="25"/>
                    <a:pt x="342" y="25"/>
                    <a:pt x="342" y="25"/>
                  </a:cubicBezTo>
                  <a:cubicBezTo>
                    <a:pt x="371" y="40"/>
                    <a:pt x="371" y="40"/>
                    <a:pt x="371" y="40"/>
                  </a:cubicBezTo>
                  <a:cubicBezTo>
                    <a:pt x="252" y="98"/>
                    <a:pt x="172" y="221"/>
                    <a:pt x="176" y="362"/>
                  </a:cubicBezTo>
                  <a:cubicBezTo>
                    <a:pt x="177" y="386"/>
                    <a:pt x="180" y="409"/>
                    <a:pt x="185" y="431"/>
                  </a:cubicBezTo>
                  <a:cubicBezTo>
                    <a:pt x="80" y="445"/>
                    <a:pt x="0" y="537"/>
                    <a:pt x="4" y="645"/>
                  </a:cubicBezTo>
                  <a:cubicBezTo>
                    <a:pt x="7" y="760"/>
                    <a:pt x="104" y="851"/>
                    <a:pt x="219" y="847"/>
                  </a:cubicBezTo>
                  <a:cubicBezTo>
                    <a:pt x="317" y="844"/>
                    <a:pt x="397" y="774"/>
                    <a:pt x="417" y="682"/>
                  </a:cubicBezTo>
                  <a:cubicBezTo>
                    <a:pt x="418" y="677"/>
                    <a:pt x="419" y="672"/>
                    <a:pt x="420" y="667"/>
                  </a:cubicBezTo>
                  <a:cubicBezTo>
                    <a:pt x="416" y="665"/>
                    <a:pt x="413" y="664"/>
                    <a:pt x="410" y="662"/>
                  </a:cubicBezTo>
                  <a:cubicBezTo>
                    <a:pt x="408" y="661"/>
                    <a:pt x="405" y="660"/>
                    <a:pt x="403" y="659"/>
                  </a:cubicBezTo>
                  <a:cubicBezTo>
                    <a:pt x="401" y="658"/>
                    <a:pt x="399" y="657"/>
                    <a:pt x="398" y="656"/>
                  </a:cubicBezTo>
                  <a:cubicBezTo>
                    <a:pt x="394" y="654"/>
                    <a:pt x="391" y="652"/>
                    <a:pt x="387" y="651"/>
                  </a:cubicBezTo>
                  <a:cubicBezTo>
                    <a:pt x="386" y="650"/>
                    <a:pt x="384" y="649"/>
                    <a:pt x="382" y="647"/>
                  </a:cubicBezTo>
                  <a:cubicBezTo>
                    <a:pt x="380" y="646"/>
                    <a:pt x="378" y="645"/>
                    <a:pt x="376" y="644"/>
                  </a:cubicBezTo>
                  <a:cubicBezTo>
                    <a:pt x="373" y="642"/>
                    <a:pt x="370" y="640"/>
                    <a:pt x="367" y="638"/>
                  </a:cubicBezTo>
                  <a:cubicBezTo>
                    <a:pt x="365" y="636"/>
                    <a:pt x="363" y="635"/>
                    <a:pt x="361" y="634"/>
                  </a:cubicBezTo>
                  <a:cubicBezTo>
                    <a:pt x="359" y="632"/>
                    <a:pt x="357" y="631"/>
                    <a:pt x="356" y="630"/>
                  </a:cubicBezTo>
                  <a:cubicBezTo>
                    <a:pt x="353" y="628"/>
                    <a:pt x="349" y="625"/>
                    <a:pt x="346" y="623"/>
                  </a:cubicBezTo>
                  <a:cubicBezTo>
                    <a:pt x="345" y="622"/>
                    <a:pt x="343" y="621"/>
                    <a:pt x="342" y="619"/>
                  </a:cubicBezTo>
                  <a:cubicBezTo>
                    <a:pt x="340" y="618"/>
                    <a:pt x="338" y="616"/>
                    <a:pt x="336" y="614"/>
                  </a:cubicBezTo>
                  <a:cubicBezTo>
                    <a:pt x="334" y="613"/>
                    <a:pt x="333" y="612"/>
                    <a:pt x="332" y="611"/>
                  </a:cubicBezTo>
                  <a:cubicBezTo>
                    <a:pt x="328" y="608"/>
                    <a:pt x="325" y="605"/>
                    <a:pt x="322" y="602"/>
                  </a:cubicBezTo>
                  <a:cubicBezTo>
                    <a:pt x="321" y="601"/>
                    <a:pt x="320" y="600"/>
                    <a:pt x="318" y="599"/>
                  </a:cubicBezTo>
                  <a:cubicBezTo>
                    <a:pt x="315" y="596"/>
                    <a:pt x="312" y="593"/>
                    <a:pt x="309" y="589"/>
                  </a:cubicBezTo>
                  <a:cubicBezTo>
                    <a:pt x="308" y="588"/>
                    <a:pt x="307" y="587"/>
                    <a:pt x="306" y="586"/>
                  </a:cubicBezTo>
                  <a:cubicBezTo>
                    <a:pt x="304" y="584"/>
                    <a:pt x="302" y="582"/>
                    <a:pt x="300" y="580"/>
                  </a:cubicBezTo>
                  <a:cubicBezTo>
                    <a:pt x="299" y="579"/>
                    <a:pt x="298" y="578"/>
                    <a:pt x="298" y="577"/>
                  </a:cubicBezTo>
                  <a:cubicBezTo>
                    <a:pt x="294" y="574"/>
                    <a:pt x="291" y="570"/>
                    <a:pt x="288" y="566"/>
                  </a:cubicBezTo>
                  <a:cubicBezTo>
                    <a:pt x="287" y="565"/>
                    <a:pt x="286" y="564"/>
                    <a:pt x="286" y="563"/>
                  </a:cubicBezTo>
                  <a:cubicBezTo>
                    <a:pt x="280" y="556"/>
                    <a:pt x="274" y="548"/>
                    <a:pt x="269" y="541"/>
                  </a:cubicBezTo>
                  <a:cubicBezTo>
                    <a:pt x="269" y="540"/>
                    <a:pt x="268" y="539"/>
                    <a:pt x="268" y="539"/>
                  </a:cubicBezTo>
                  <a:cubicBezTo>
                    <a:pt x="265" y="534"/>
                    <a:pt x="262" y="529"/>
                    <a:pt x="259" y="524"/>
                  </a:cubicBezTo>
                  <a:cubicBezTo>
                    <a:pt x="259" y="524"/>
                    <a:pt x="258" y="523"/>
                    <a:pt x="258" y="522"/>
                  </a:cubicBezTo>
                  <a:cubicBezTo>
                    <a:pt x="253" y="514"/>
                    <a:pt x="249" y="506"/>
                    <a:pt x="244" y="497"/>
                  </a:cubicBezTo>
                  <a:cubicBezTo>
                    <a:pt x="244" y="497"/>
                    <a:pt x="244" y="496"/>
                    <a:pt x="244" y="496"/>
                  </a:cubicBezTo>
                  <a:cubicBezTo>
                    <a:pt x="241" y="490"/>
                    <a:pt x="239" y="484"/>
                    <a:pt x="236" y="479"/>
                  </a:cubicBezTo>
                  <a:cubicBezTo>
                    <a:pt x="236" y="478"/>
                    <a:pt x="236" y="478"/>
                    <a:pt x="236" y="478"/>
                  </a:cubicBezTo>
                  <a:cubicBezTo>
                    <a:pt x="232" y="469"/>
                    <a:pt x="229" y="459"/>
                    <a:pt x="226" y="450"/>
                  </a:cubicBezTo>
                  <a:cubicBezTo>
                    <a:pt x="226" y="449"/>
                    <a:pt x="226" y="449"/>
                    <a:pt x="225" y="448"/>
                  </a:cubicBezTo>
                  <a:cubicBezTo>
                    <a:pt x="223" y="442"/>
                    <a:pt x="222" y="436"/>
                    <a:pt x="220" y="429"/>
                  </a:cubicBezTo>
                  <a:cubicBezTo>
                    <a:pt x="214" y="406"/>
                    <a:pt x="211" y="381"/>
                    <a:pt x="210" y="356"/>
                  </a:cubicBezTo>
                  <a:cubicBezTo>
                    <a:pt x="206" y="226"/>
                    <a:pt x="272" y="111"/>
                    <a:pt x="375" y="47"/>
                  </a:cubicBezTo>
                  <a:cubicBezTo>
                    <a:pt x="376" y="85"/>
                    <a:pt x="376" y="85"/>
                    <a:pt x="376" y="85"/>
                  </a:cubicBezTo>
                  <a:lnTo>
                    <a:pt x="458" y="0"/>
                  </a:lnTo>
                  <a:close/>
                </a:path>
              </a:pathLst>
            </a:custGeom>
            <a:solidFill>
              <a:schemeClr val="bg1">
                <a:lumMod val="50000"/>
              </a:schemeClr>
            </a:solidFill>
            <a:ln>
              <a:noFill/>
            </a:ln>
          </p:spPr>
          <p:txBody>
            <a:bodyPr/>
            <a:lstStyle/>
            <a:p>
              <a:endParaRPr lang="zh-CN" altLang="en-US" sz="2000"/>
            </a:p>
          </p:txBody>
        </p:sp>
        <p:sp>
          <p:nvSpPr>
            <p:cNvPr id="15" name="Freeform 13"/>
            <p:cNvSpPr>
              <a:spLocks noEditPoints="1"/>
            </p:cNvSpPr>
            <p:nvPr/>
          </p:nvSpPr>
          <p:spPr bwMode="auto">
            <a:xfrm>
              <a:off x="8599531" y="4217936"/>
              <a:ext cx="266700" cy="300131"/>
            </a:xfrm>
            <a:custGeom>
              <a:avLst/>
              <a:gdLst>
                <a:gd name="T0" fmla="*/ 85 w 91"/>
                <a:gd name="T1" fmla="*/ 0 h 103"/>
                <a:gd name="T2" fmla="*/ 7 w 91"/>
                <a:gd name="T3" fmla="*/ 0 h 103"/>
                <a:gd name="T4" fmla="*/ 0 w 91"/>
                <a:gd name="T5" fmla="*/ 6 h 103"/>
                <a:gd name="T6" fmla="*/ 0 w 91"/>
                <a:gd name="T7" fmla="*/ 97 h 103"/>
                <a:gd name="T8" fmla="*/ 7 w 91"/>
                <a:gd name="T9" fmla="*/ 103 h 103"/>
                <a:gd name="T10" fmla="*/ 85 w 91"/>
                <a:gd name="T11" fmla="*/ 103 h 103"/>
                <a:gd name="T12" fmla="*/ 91 w 91"/>
                <a:gd name="T13" fmla="*/ 97 h 103"/>
                <a:gd name="T14" fmla="*/ 91 w 91"/>
                <a:gd name="T15" fmla="*/ 6 h 103"/>
                <a:gd name="T16" fmla="*/ 85 w 91"/>
                <a:gd name="T17" fmla="*/ 0 h 103"/>
                <a:gd name="T18" fmla="*/ 13 w 91"/>
                <a:gd name="T19" fmla="*/ 6 h 103"/>
                <a:gd name="T20" fmla="*/ 20 w 91"/>
                <a:gd name="T21" fmla="*/ 13 h 103"/>
                <a:gd name="T22" fmla="*/ 13 w 91"/>
                <a:gd name="T23" fmla="*/ 19 h 103"/>
                <a:gd name="T24" fmla="*/ 7 w 91"/>
                <a:gd name="T25" fmla="*/ 13 h 103"/>
                <a:gd name="T26" fmla="*/ 13 w 91"/>
                <a:gd name="T27" fmla="*/ 6 h 103"/>
                <a:gd name="T28" fmla="*/ 85 w 91"/>
                <a:gd name="T29" fmla="*/ 97 h 103"/>
                <a:gd name="T30" fmla="*/ 7 w 91"/>
                <a:gd name="T31" fmla="*/ 97 h 103"/>
                <a:gd name="T32" fmla="*/ 7 w 91"/>
                <a:gd name="T33" fmla="*/ 26 h 103"/>
                <a:gd name="T34" fmla="*/ 85 w 91"/>
                <a:gd name="T35" fmla="*/ 26 h 103"/>
                <a:gd name="T36" fmla="*/ 85 w 91"/>
                <a:gd name="T37" fmla="*/ 97 h 103"/>
                <a:gd name="T38" fmla="*/ 78 w 91"/>
                <a:gd name="T39" fmla="*/ 19 h 103"/>
                <a:gd name="T40" fmla="*/ 72 w 91"/>
                <a:gd name="T41" fmla="*/ 13 h 103"/>
                <a:gd name="T42" fmla="*/ 78 w 91"/>
                <a:gd name="T43" fmla="*/ 6 h 103"/>
                <a:gd name="T44" fmla="*/ 85 w 91"/>
                <a:gd name="T45" fmla="*/ 13 h 103"/>
                <a:gd name="T46" fmla="*/ 78 w 91"/>
                <a:gd name="T47" fmla="*/ 19 h 103"/>
                <a:gd name="T48" fmla="*/ 13 w 91"/>
                <a:gd name="T49" fmla="*/ 42 h 103"/>
                <a:gd name="T50" fmla="*/ 17 w 91"/>
                <a:gd name="T51" fmla="*/ 39 h 103"/>
                <a:gd name="T52" fmla="*/ 75 w 91"/>
                <a:gd name="T53" fmla="*/ 39 h 103"/>
                <a:gd name="T54" fmla="*/ 78 w 91"/>
                <a:gd name="T55" fmla="*/ 42 h 103"/>
                <a:gd name="T56" fmla="*/ 75 w 91"/>
                <a:gd name="T57" fmla="*/ 45 h 103"/>
                <a:gd name="T58" fmla="*/ 17 w 91"/>
                <a:gd name="T59" fmla="*/ 45 h 103"/>
                <a:gd name="T60" fmla="*/ 13 w 91"/>
                <a:gd name="T61" fmla="*/ 42 h 103"/>
                <a:gd name="T62" fmla="*/ 13 w 91"/>
                <a:gd name="T63" fmla="*/ 61 h 103"/>
                <a:gd name="T64" fmla="*/ 17 w 91"/>
                <a:gd name="T65" fmla="*/ 58 h 103"/>
                <a:gd name="T66" fmla="*/ 75 w 91"/>
                <a:gd name="T67" fmla="*/ 58 h 103"/>
                <a:gd name="T68" fmla="*/ 78 w 91"/>
                <a:gd name="T69" fmla="*/ 61 h 103"/>
                <a:gd name="T70" fmla="*/ 75 w 91"/>
                <a:gd name="T71" fmla="*/ 65 h 103"/>
                <a:gd name="T72" fmla="*/ 17 w 91"/>
                <a:gd name="T73" fmla="*/ 65 h 103"/>
                <a:gd name="T74" fmla="*/ 13 w 91"/>
                <a:gd name="T75" fmla="*/ 61 h 103"/>
                <a:gd name="T76" fmla="*/ 13 w 91"/>
                <a:gd name="T77" fmla="*/ 81 h 103"/>
                <a:gd name="T78" fmla="*/ 17 w 91"/>
                <a:gd name="T79" fmla="*/ 77 h 103"/>
                <a:gd name="T80" fmla="*/ 75 w 91"/>
                <a:gd name="T81" fmla="*/ 77 h 103"/>
                <a:gd name="T82" fmla="*/ 78 w 91"/>
                <a:gd name="T83" fmla="*/ 81 h 103"/>
                <a:gd name="T84" fmla="*/ 75 w 91"/>
                <a:gd name="T85" fmla="*/ 84 h 103"/>
                <a:gd name="T86" fmla="*/ 17 w 91"/>
                <a:gd name="T87" fmla="*/ 84 h 103"/>
                <a:gd name="T88" fmla="*/ 13 w 91"/>
                <a:gd name="T89" fmla="*/ 8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1" h="103">
                  <a:moveTo>
                    <a:pt x="85" y="0"/>
                  </a:moveTo>
                  <a:cubicBezTo>
                    <a:pt x="7" y="0"/>
                    <a:pt x="7" y="0"/>
                    <a:pt x="7" y="0"/>
                  </a:cubicBezTo>
                  <a:cubicBezTo>
                    <a:pt x="3" y="0"/>
                    <a:pt x="0" y="3"/>
                    <a:pt x="0" y="6"/>
                  </a:cubicBezTo>
                  <a:cubicBezTo>
                    <a:pt x="0" y="97"/>
                    <a:pt x="0" y="97"/>
                    <a:pt x="0" y="97"/>
                  </a:cubicBezTo>
                  <a:cubicBezTo>
                    <a:pt x="0" y="100"/>
                    <a:pt x="3" y="103"/>
                    <a:pt x="7" y="103"/>
                  </a:cubicBezTo>
                  <a:cubicBezTo>
                    <a:pt x="85" y="103"/>
                    <a:pt x="85" y="103"/>
                    <a:pt x="85" y="103"/>
                  </a:cubicBezTo>
                  <a:cubicBezTo>
                    <a:pt x="88" y="103"/>
                    <a:pt x="91" y="100"/>
                    <a:pt x="91" y="97"/>
                  </a:cubicBezTo>
                  <a:cubicBezTo>
                    <a:pt x="91" y="6"/>
                    <a:pt x="91" y="6"/>
                    <a:pt x="91" y="6"/>
                  </a:cubicBezTo>
                  <a:cubicBezTo>
                    <a:pt x="91" y="3"/>
                    <a:pt x="88" y="0"/>
                    <a:pt x="85" y="0"/>
                  </a:cubicBezTo>
                  <a:close/>
                  <a:moveTo>
                    <a:pt x="13" y="6"/>
                  </a:moveTo>
                  <a:cubicBezTo>
                    <a:pt x="17" y="6"/>
                    <a:pt x="20" y="9"/>
                    <a:pt x="20" y="13"/>
                  </a:cubicBezTo>
                  <a:cubicBezTo>
                    <a:pt x="20" y="16"/>
                    <a:pt x="17" y="19"/>
                    <a:pt x="13" y="19"/>
                  </a:cubicBezTo>
                  <a:cubicBezTo>
                    <a:pt x="10" y="19"/>
                    <a:pt x="7" y="16"/>
                    <a:pt x="7" y="13"/>
                  </a:cubicBezTo>
                  <a:cubicBezTo>
                    <a:pt x="7" y="9"/>
                    <a:pt x="10" y="6"/>
                    <a:pt x="13" y="6"/>
                  </a:cubicBezTo>
                  <a:close/>
                  <a:moveTo>
                    <a:pt x="85" y="97"/>
                  </a:moveTo>
                  <a:cubicBezTo>
                    <a:pt x="7" y="97"/>
                    <a:pt x="7" y="97"/>
                    <a:pt x="7" y="97"/>
                  </a:cubicBezTo>
                  <a:cubicBezTo>
                    <a:pt x="7" y="26"/>
                    <a:pt x="7" y="26"/>
                    <a:pt x="7" y="26"/>
                  </a:cubicBezTo>
                  <a:cubicBezTo>
                    <a:pt x="85" y="26"/>
                    <a:pt x="85" y="26"/>
                    <a:pt x="85" y="26"/>
                  </a:cubicBezTo>
                  <a:lnTo>
                    <a:pt x="85" y="97"/>
                  </a:lnTo>
                  <a:close/>
                  <a:moveTo>
                    <a:pt x="78" y="19"/>
                  </a:moveTo>
                  <a:cubicBezTo>
                    <a:pt x="75" y="19"/>
                    <a:pt x="72" y="16"/>
                    <a:pt x="72" y="13"/>
                  </a:cubicBezTo>
                  <a:cubicBezTo>
                    <a:pt x="72" y="9"/>
                    <a:pt x="75" y="6"/>
                    <a:pt x="78" y="6"/>
                  </a:cubicBezTo>
                  <a:cubicBezTo>
                    <a:pt x="82" y="6"/>
                    <a:pt x="85" y="9"/>
                    <a:pt x="85" y="13"/>
                  </a:cubicBezTo>
                  <a:cubicBezTo>
                    <a:pt x="85" y="16"/>
                    <a:pt x="82" y="19"/>
                    <a:pt x="78" y="19"/>
                  </a:cubicBezTo>
                  <a:close/>
                  <a:moveTo>
                    <a:pt x="13" y="42"/>
                  </a:moveTo>
                  <a:cubicBezTo>
                    <a:pt x="13" y="40"/>
                    <a:pt x="15" y="39"/>
                    <a:pt x="17" y="39"/>
                  </a:cubicBezTo>
                  <a:cubicBezTo>
                    <a:pt x="75" y="39"/>
                    <a:pt x="75" y="39"/>
                    <a:pt x="75" y="39"/>
                  </a:cubicBezTo>
                  <a:cubicBezTo>
                    <a:pt x="77" y="39"/>
                    <a:pt x="78" y="40"/>
                    <a:pt x="78" y="42"/>
                  </a:cubicBezTo>
                  <a:cubicBezTo>
                    <a:pt x="78" y="44"/>
                    <a:pt x="77" y="45"/>
                    <a:pt x="75" y="45"/>
                  </a:cubicBezTo>
                  <a:cubicBezTo>
                    <a:pt x="17" y="45"/>
                    <a:pt x="17" y="45"/>
                    <a:pt x="17" y="45"/>
                  </a:cubicBezTo>
                  <a:cubicBezTo>
                    <a:pt x="15" y="45"/>
                    <a:pt x="13" y="44"/>
                    <a:pt x="13" y="42"/>
                  </a:cubicBezTo>
                  <a:close/>
                  <a:moveTo>
                    <a:pt x="13" y="61"/>
                  </a:moveTo>
                  <a:cubicBezTo>
                    <a:pt x="13" y="59"/>
                    <a:pt x="15" y="58"/>
                    <a:pt x="17" y="58"/>
                  </a:cubicBezTo>
                  <a:cubicBezTo>
                    <a:pt x="75" y="58"/>
                    <a:pt x="75" y="58"/>
                    <a:pt x="75" y="58"/>
                  </a:cubicBezTo>
                  <a:cubicBezTo>
                    <a:pt x="77" y="58"/>
                    <a:pt x="78" y="59"/>
                    <a:pt x="78" y="61"/>
                  </a:cubicBezTo>
                  <a:cubicBezTo>
                    <a:pt x="78" y="63"/>
                    <a:pt x="77" y="65"/>
                    <a:pt x="75" y="65"/>
                  </a:cubicBezTo>
                  <a:cubicBezTo>
                    <a:pt x="17" y="65"/>
                    <a:pt x="17" y="65"/>
                    <a:pt x="17" y="65"/>
                  </a:cubicBezTo>
                  <a:cubicBezTo>
                    <a:pt x="15" y="65"/>
                    <a:pt x="13" y="63"/>
                    <a:pt x="13" y="61"/>
                  </a:cubicBezTo>
                  <a:close/>
                  <a:moveTo>
                    <a:pt x="13" y="81"/>
                  </a:moveTo>
                  <a:cubicBezTo>
                    <a:pt x="13" y="79"/>
                    <a:pt x="15" y="77"/>
                    <a:pt x="17" y="77"/>
                  </a:cubicBezTo>
                  <a:cubicBezTo>
                    <a:pt x="75" y="77"/>
                    <a:pt x="75" y="77"/>
                    <a:pt x="75" y="77"/>
                  </a:cubicBezTo>
                  <a:cubicBezTo>
                    <a:pt x="77" y="77"/>
                    <a:pt x="78" y="79"/>
                    <a:pt x="78" y="81"/>
                  </a:cubicBezTo>
                  <a:cubicBezTo>
                    <a:pt x="78" y="82"/>
                    <a:pt x="77" y="84"/>
                    <a:pt x="75" y="84"/>
                  </a:cubicBezTo>
                  <a:cubicBezTo>
                    <a:pt x="17" y="84"/>
                    <a:pt x="17" y="84"/>
                    <a:pt x="17" y="84"/>
                  </a:cubicBezTo>
                  <a:cubicBezTo>
                    <a:pt x="15" y="84"/>
                    <a:pt x="13" y="82"/>
                    <a:pt x="13" y="8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000"/>
            </a:p>
          </p:txBody>
        </p:sp>
        <p:sp>
          <p:nvSpPr>
            <p:cNvPr id="16" name="Freeform 14"/>
            <p:cNvSpPr/>
            <p:nvPr/>
          </p:nvSpPr>
          <p:spPr bwMode="auto">
            <a:xfrm>
              <a:off x="8318825" y="1935516"/>
              <a:ext cx="269875" cy="292190"/>
            </a:xfrm>
            <a:custGeom>
              <a:avLst/>
              <a:gdLst>
                <a:gd name="T0" fmla="*/ 4 w 92"/>
                <a:gd name="T1" fmla="*/ 100 h 100"/>
                <a:gd name="T2" fmla="*/ 1 w 92"/>
                <a:gd name="T3" fmla="*/ 100 h 100"/>
                <a:gd name="T4" fmla="*/ 0 w 92"/>
                <a:gd name="T5" fmla="*/ 97 h 100"/>
                <a:gd name="T6" fmla="*/ 5 w 92"/>
                <a:gd name="T7" fmla="*/ 56 h 100"/>
                <a:gd name="T8" fmla="*/ 6 w 92"/>
                <a:gd name="T9" fmla="*/ 54 h 100"/>
                <a:gd name="T10" fmla="*/ 56 w 92"/>
                <a:gd name="T11" fmla="*/ 3 h 100"/>
                <a:gd name="T12" fmla="*/ 70 w 92"/>
                <a:gd name="T13" fmla="*/ 3 h 100"/>
                <a:gd name="T14" fmla="*/ 88 w 92"/>
                <a:gd name="T15" fmla="*/ 22 h 100"/>
                <a:gd name="T16" fmla="*/ 88 w 92"/>
                <a:gd name="T17" fmla="*/ 35 h 100"/>
                <a:gd name="T18" fmla="*/ 52 w 92"/>
                <a:gd name="T19" fmla="*/ 72 h 100"/>
                <a:gd name="T20" fmla="*/ 49 w 92"/>
                <a:gd name="T21" fmla="*/ 73 h 100"/>
                <a:gd name="T22" fmla="*/ 31 w 92"/>
                <a:gd name="T23" fmla="*/ 73 h 100"/>
                <a:gd name="T24" fmla="*/ 28 w 92"/>
                <a:gd name="T25" fmla="*/ 70 h 100"/>
                <a:gd name="T26" fmla="*/ 28 w 92"/>
                <a:gd name="T27" fmla="*/ 51 h 100"/>
                <a:gd name="T28" fmla="*/ 29 w 92"/>
                <a:gd name="T29" fmla="*/ 49 h 100"/>
                <a:gd name="T30" fmla="*/ 56 w 92"/>
                <a:gd name="T31" fmla="*/ 22 h 100"/>
                <a:gd name="T32" fmla="*/ 61 w 92"/>
                <a:gd name="T33" fmla="*/ 22 h 100"/>
                <a:gd name="T34" fmla="*/ 61 w 92"/>
                <a:gd name="T35" fmla="*/ 26 h 100"/>
                <a:gd name="T36" fmla="*/ 34 w 92"/>
                <a:gd name="T37" fmla="*/ 53 h 100"/>
                <a:gd name="T38" fmla="*/ 34 w 92"/>
                <a:gd name="T39" fmla="*/ 67 h 100"/>
                <a:gd name="T40" fmla="*/ 48 w 92"/>
                <a:gd name="T41" fmla="*/ 67 h 100"/>
                <a:gd name="T42" fmla="*/ 84 w 92"/>
                <a:gd name="T43" fmla="*/ 31 h 100"/>
                <a:gd name="T44" fmla="*/ 84 w 92"/>
                <a:gd name="T45" fmla="*/ 26 h 100"/>
                <a:gd name="T46" fmla="*/ 65 w 92"/>
                <a:gd name="T47" fmla="*/ 8 h 100"/>
                <a:gd name="T48" fmla="*/ 61 w 92"/>
                <a:gd name="T49" fmla="*/ 8 h 100"/>
                <a:gd name="T50" fmla="*/ 11 w 92"/>
                <a:gd name="T51" fmla="*/ 58 h 100"/>
                <a:gd name="T52" fmla="*/ 7 w 92"/>
                <a:gd name="T53" fmla="*/ 94 h 100"/>
                <a:gd name="T54" fmla="*/ 43 w 92"/>
                <a:gd name="T55" fmla="*/ 90 h 100"/>
                <a:gd name="T56" fmla="*/ 84 w 92"/>
                <a:gd name="T57" fmla="*/ 49 h 100"/>
                <a:gd name="T58" fmla="*/ 88 w 92"/>
                <a:gd name="T59" fmla="*/ 49 h 100"/>
                <a:gd name="T60" fmla="*/ 88 w 92"/>
                <a:gd name="T61" fmla="*/ 54 h 100"/>
                <a:gd name="T62" fmla="*/ 47 w 92"/>
                <a:gd name="T63" fmla="*/ 95 h 100"/>
                <a:gd name="T64" fmla="*/ 45 w 92"/>
                <a:gd name="T65" fmla="*/ 96 h 100"/>
                <a:gd name="T66" fmla="*/ 4 w 92"/>
                <a:gd name="T67" fmla="*/ 100 h 100"/>
                <a:gd name="T68" fmla="*/ 4 w 92"/>
                <a:gd name="T69"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 h="100">
                  <a:moveTo>
                    <a:pt x="4" y="100"/>
                  </a:moveTo>
                  <a:cubicBezTo>
                    <a:pt x="3" y="100"/>
                    <a:pt x="2" y="100"/>
                    <a:pt x="1" y="100"/>
                  </a:cubicBezTo>
                  <a:cubicBezTo>
                    <a:pt x="1" y="99"/>
                    <a:pt x="0" y="98"/>
                    <a:pt x="0" y="97"/>
                  </a:cubicBezTo>
                  <a:cubicBezTo>
                    <a:pt x="5" y="56"/>
                    <a:pt x="5" y="56"/>
                    <a:pt x="5" y="56"/>
                  </a:cubicBezTo>
                  <a:cubicBezTo>
                    <a:pt x="5" y="55"/>
                    <a:pt x="5" y="54"/>
                    <a:pt x="6" y="54"/>
                  </a:cubicBezTo>
                  <a:cubicBezTo>
                    <a:pt x="56" y="3"/>
                    <a:pt x="56" y="3"/>
                    <a:pt x="56" y="3"/>
                  </a:cubicBezTo>
                  <a:cubicBezTo>
                    <a:pt x="60" y="0"/>
                    <a:pt x="66" y="0"/>
                    <a:pt x="70" y="3"/>
                  </a:cubicBezTo>
                  <a:cubicBezTo>
                    <a:pt x="88" y="22"/>
                    <a:pt x="88" y="22"/>
                    <a:pt x="88" y="22"/>
                  </a:cubicBezTo>
                  <a:cubicBezTo>
                    <a:pt x="92" y="25"/>
                    <a:pt x="92" y="32"/>
                    <a:pt x="88" y="35"/>
                  </a:cubicBezTo>
                  <a:cubicBezTo>
                    <a:pt x="52" y="72"/>
                    <a:pt x="52" y="72"/>
                    <a:pt x="52" y="72"/>
                  </a:cubicBezTo>
                  <a:cubicBezTo>
                    <a:pt x="51" y="73"/>
                    <a:pt x="50" y="73"/>
                    <a:pt x="49" y="73"/>
                  </a:cubicBezTo>
                  <a:cubicBezTo>
                    <a:pt x="31" y="73"/>
                    <a:pt x="31" y="73"/>
                    <a:pt x="31" y="73"/>
                  </a:cubicBezTo>
                  <a:cubicBezTo>
                    <a:pt x="29" y="73"/>
                    <a:pt x="28" y="72"/>
                    <a:pt x="28" y="70"/>
                  </a:cubicBezTo>
                  <a:cubicBezTo>
                    <a:pt x="28" y="51"/>
                    <a:pt x="28" y="51"/>
                    <a:pt x="28" y="51"/>
                  </a:cubicBezTo>
                  <a:cubicBezTo>
                    <a:pt x="28" y="51"/>
                    <a:pt x="28" y="50"/>
                    <a:pt x="29" y="49"/>
                  </a:cubicBezTo>
                  <a:cubicBezTo>
                    <a:pt x="56" y="22"/>
                    <a:pt x="56" y="22"/>
                    <a:pt x="56" y="22"/>
                  </a:cubicBezTo>
                  <a:cubicBezTo>
                    <a:pt x="58" y="20"/>
                    <a:pt x="60" y="20"/>
                    <a:pt x="61" y="22"/>
                  </a:cubicBezTo>
                  <a:cubicBezTo>
                    <a:pt x="62" y="23"/>
                    <a:pt x="62" y="25"/>
                    <a:pt x="61" y="26"/>
                  </a:cubicBezTo>
                  <a:cubicBezTo>
                    <a:pt x="34" y="53"/>
                    <a:pt x="34" y="53"/>
                    <a:pt x="34" y="53"/>
                  </a:cubicBezTo>
                  <a:cubicBezTo>
                    <a:pt x="34" y="67"/>
                    <a:pt x="34" y="67"/>
                    <a:pt x="34" y="67"/>
                  </a:cubicBezTo>
                  <a:cubicBezTo>
                    <a:pt x="48" y="67"/>
                    <a:pt x="48" y="67"/>
                    <a:pt x="48" y="67"/>
                  </a:cubicBezTo>
                  <a:cubicBezTo>
                    <a:pt x="84" y="31"/>
                    <a:pt x="84" y="31"/>
                    <a:pt x="84" y="31"/>
                  </a:cubicBezTo>
                  <a:cubicBezTo>
                    <a:pt x="85" y="30"/>
                    <a:pt x="85" y="28"/>
                    <a:pt x="84" y="26"/>
                  </a:cubicBezTo>
                  <a:cubicBezTo>
                    <a:pt x="65" y="8"/>
                    <a:pt x="65" y="8"/>
                    <a:pt x="65" y="8"/>
                  </a:cubicBezTo>
                  <a:cubicBezTo>
                    <a:pt x="64" y="7"/>
                    <a:pt x="62" y="7"/>
                    <a:pt x="61" y="8"/>
                  </a:cubicBezTo>
                  <a:cubicBezTo>
                    <a:pt x="11" y="58"/>
                    <a:pt x="11" y="58"/>
                    <a:pt x="11" y="58"/>
                  </a:cubicBezTo>
                  <a:cubicBezTo>
                    <a:pt x="7" y="94"/>
                    <a:pt x="7" y="94"/>
                    <a:pt x="7" y="94"/>
                  </a:cubicBezTo>
                  <a:cubicBezTo>
                    <a:pt x="43" y="90"/>
                    <a:pt x="43" y="90"/>
                    <a:pt x="43" y="90"/>
                  </a:cubicBezTo>
                  <a:cubicBezTo>
                    <a:pt x="84" y="49"/>
                    <a:pt x="84" y="49"/>
                    <a:pt x="84" y="49"/>
                  </a:cubicBezTo>
                  <a:cubicBezTo>
                    <a:pt x="85" y="48"/>
                    <a:pt x="87" y="48"/>
                    <a:pt x="88" y="49"/>
                  </a:cubicBezTo>
                  <a:cubicBezTo>
                    <a:pt x="90" y="50"/>
                    <a:pt x="90" y="52"/>
                    <a:pt x="88" y="54"/>
                  </a:cubicBezTo>
                  <a:cubicBezTo>
                    <a:pt x="47" y="95"/>
                    <a:pt x="47" y="95"/>
                    <a:pt x="47" y="95"/>
                  </a:cubicBezTo>
                  <a:cubicBezTo>
                    <a:pt x="47" y="95"/>
                    <a:pt x="46" y="96"/>
                    <a:pt x="45" y="96"/>
                  </a:cubicBezTo>
                  <a:cubicBezTo>
                    <a:pt x="4" y="100"/>
                    <a:pt x="4" y="100"/>
                    <a:pt x="4" y="100"/>
                  </a:cubicBezTo>
                  <a:cubicBezTo>
                    <a:pt x="4" y="100"/>
                    <a:pt x="4" y="100"/>
                    <a:pt x="4" y="10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000"/>
            </a:p>
          </p:txBody>
        </p:sp>
        <p:sp>
          <p:nvSpPr>
            <p:cNvPr id="17" name="Freeform 15"/>
            <p:cNvSpPr>
              <a:spLocks noEditPoints="1"/>
            </p:cNvSpPr>
            <p:nvPr/>
          </p:nvSpPr>
          <p:spPr bwMode="auto">
            <a:xfrm>
              <a:off x="6151696" y="4218238"/>
              <a:ext cx="306388" cy="303306"/>
            </a:xfrm>
            <a:custGeom>
              <a:avLst/>
              <a:gdLst>
                <a:gd name="T0" fmla="*/ 101 w 105"/>
                <a:gd name="T1" fmla="*/ 4 h 104"/>
                <a:gd name="T2" fmla="*/ 101 w 105"/>
                <a:gd name="T3" fmla="*/ 17 h 104"/>
                <a:gd name="T4" fmla="*/ 96 w 105"/>
                <a:gd name="T5" fmla="*/ 22 h 104"/>
                <a:gd name="T6" fmla="*/ 82 w 105"/>
                <a:gd name="T7" fmla="*/ 8 h 104"/>
                <a:gd name="T8" fmla="*/ 87 w 105"/>
                <a:gd name="T9" fmla="*/ 4 h 104"/>
                <a:gd name="T10" fmla="*/ 101 w 105"/>
                <a:gd name="T11" fmla="*/ 4 h 104"/>
                <a:gd name="T12" fmla="*/ 32 w 105"/>
                <a:gd name="T13" fmla="*/ 59 h 104"/>
                <a:gd name="T14" fmla="*/ 28 w 105"/>
                <a:gd name="T15" fmla="*/ 77 h 104"/>
                <a:gd name="T16" fmla="*/ 46 w 105"/>
                <a:gd name="T17" fmla="*/ 72 h 104"/>
                <a:gd name="T18" fmla="*/ 92 w 105"/>
                <a:gd name="T19" fmla="*/ 26 h 104"/>
                <a:gd name="T20" fmla="*/ 78 w 105"/>
                <a:gd name="T21" fmla="*/ 13 h 104"/>
                <a:gd name="T22" fmla="*/ 32 w 105"/>
                <a:gd name="T23" fmla="*/ 59 h 104"/>
                <a:gd name="T24" fmla="*/ 78 w 105"/>
                <a:gd name="T25" fmla="*/ 50 h 104"/>
                <a:gd name="T26" fmla="*/ 78 w 105"/>
                <a:gd name="T27" fmla="*/ 91 h 104"/>
                <a:gd name="T28" fmla="*/ 13 w 105"/>
                <a:gd name="T29" fmla="*/ 91 h 104"/>
                <a:gd name="T30" fmla="*/ 13 w 105"/>
                <a:gd name="T31" fmla="*/ 27 h 104"/>
                <a:gd name="T32" fmla="*/ 55 w 105"/>
                <a:gd name="T33" fmla="*/ 27 h 104"/>
                <a:gd name="T34" fmla="*/ 68 w 105"/>
                <a:gd name="T35" fmla="*/ 14 h 104"/>
                <a:gd name="T36" fmla="*/ 0 w 105"/>
                <a:gd name="T37" fmla="*/ 14 h 104"/>
                <a:gd name="T38" fmla="*/ 0 w 105"/>
                <a:gd name="T39" fmla="*/ 104 h 104"/>
                <a:gd name="T40" fmla="*/ 91 w 105"/>
                <a:gd name="T41" fmla="*/ 104 h 104"/>
                <a:gd name="T42" fmla="*/ 91 w 105"/>
                <a:gd name="T43" fmla="*/ 37 h 104"/>
                <a:gd name="T44" fmla="*/ 78 w 105"/>
                <a:gd name="T45" fmla="*/ 5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5" h="104">
                  <a:moveTo>
                    <a:pt x="101" y="4"/>
                  </a:moveTo>
                  <a:cubicBezTo>
                    <a:pt x="105" y="7"/>
                    <a:pt x="105" y="14"/>
                    <a:pt x="101" y="17"/>
                  </a:cubicBezTo>
                  <a:cubicBezTo>
                    <a:pt x="96" y="22"/>
                    <a:pt x="96" y="22"/>
                    <a:pt x="96" y="22"/>
                  </a:cubicBezTo>
                  <a:cubicBezTo>
                    <a:pt x="82" y="8"/>
                    <a:pt x="82" y="8"/>
                    <a:pt x="82" y="8"/>
                  </a:cubicBezTo>
                  <a:cubicBezTo>
                    <a:pt x="87" y="4"/>
                    <a:pt x="87" y="4"/>
                    <a:pt x="87" y="4"/>
                  </a:cubicBezTo>
                  <a:cubicBezTo>
                    <a:pt x="91" y="0"/>
                    <a:pt x="97" y="0"/>
                    <a:pt x="101" y="4"/>
                  </a:cubicBezTo>
                  <a:close/>
                  <a:moveTo>
                    <a:pt x="32" y="59"/>
                  </a:moveTo>
                  <a:cubicBezTo>
                    <a:pt x="28" y="77"/>
                    <a:pt x="28" y="77"/>
                    <a:pt x="28" y="77"/>
                  </a:cubicBezTo>
                  <a:cubicBezTo>
                    <a:pt x="46" y="72"/>
                    <a:pt x="46" y="72"/>
                    <a:pt x="46" y="72"/>
                  </a:cubicBezTo>
                  <a:cubicBezTo>
                    <a:pt x="92" y="26"/>
                    <a:pt x="92" y="26"/>
                    <a:pt x="92" y="26"/>
                  </a:cubicBezTo>
                  <a:cubicBezTo>
                    <a:pt x="78" y="13"/>
                    <a:pt x="78" y="13"/>
                    <a:pt x="78" y="13"/>
                  </a:cubicBezTo>
                  <a:lnTo>
                    <a:pt x="32" y="59"/>
                  </a:lnTo>
                  <a:close/>
                  <a:moveTo>
                    <a:pt x="78" y="50"/>
                  </a:moveTo>
                  <a:cubicBezTo>
                    <a:pt x="78" y="91"/>
                    <a:pt x="78" y="91"/>
                    <a:pt x="78" y="91"/>
                  </a:cubicBezTo>
                  <a:cubicBezTo>
                    <a:pt x="13" y="91"/>
                    <a:pt x="13" y="91"/>
                    <a:pt x="13" y="91"/>
                  </a:cubicBezTo>
                  <a:cubicBezTo>
                    <a:pt x="13" y="27"/>
                    <a:pt x="13" y="27"/>
                    <a:pt x="13" y="27"/>
                  </a:cubicBezTo>
                  <a:cubicBezTo>
                    <a:pt x="55" y="27"/>
                    <a:pt x="55" y="27"/>
                    <a:pt x="55" y="27"/>
                  </a:cubicBezTo>
                  <a:cubicBezTo>
                    <a:pt x="68" y="14"/>
                    <a:pt x="68" y="14"/>
                    <a:pt x="68" y="14"/>
                  </a:cubicBezTo>
                  <a:cubicBezTo>
                    <a:pt x="0" y="14"/>
                    <a:pt x="0" y="14"/>
                    <a:pt x="0" y="14"/>
                  </a:cubicBezTo>
                  <a:cubicBezTo>
                    <a:pt x="0" y="104"/>
                    <a:pt x="0" y="104"/>
                    <a:pt x="0" y="104"/>
                  </a:cubicBezTo>
                  <a:cubicBezTo>
                    <a:pt x="91" y="104"/>
                    <a:pt x="91" y="104"/>
                    <a:pt x="91" y="104"/>
                  </a:cubicBezTo>
                  <a:cubicBezTo>
                    <a:pt x="91" y="37"/>
                    <a:pt x="91" y="37"/>
                    <a:pt x="91" y="37"/>
                  </a:cubicBezTo>
                  <a:lnTo>
                    <a:pt x="78" y="5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000"/>
            </a:p>
          </p:txBody>
        </p:sp>
        <p:sp>
          <p:nvSpPr>
            <p:cNvPr id="18" name="Freeform 16"/>
            <p:cNvSpPr>
              <a:spLocks noEditPoints="1"/>
            </p:cNvSpPr>
            <p:nvPr/>
          </p:nvSpPr>
          <p:spPr bwMode="auto">
            <a:xfrm>
              <a:off x="6458078" y="1927660"/>
              <a:ext cx="227013" cy="300131"/>
            </a:xfrm>
            <a:custGeom>
              <a:avLst/>
              <a:gdLst>
                <a:gd name="T0" fmla="*/ 71 w 78"/>
                <a:gd name="T1" fmla="*/ 6 h 103"/>
                <a:gd name="T2" fmla="*/ 78 w 78"/>
                <a:gd name="T3" fmla="*/ 6 h 103"/>
                <a:gd name="T4" fmla="*/ 78 w 78"/>
                <a:gd name="T5" fmla="*/ 0 h 103"/>
                <a:gd name="T6" fmla="*/ 0 w 78"/>
                <a:gd name="T7" fmla="*/ 0 h 103"/>
                <a:gd name="T8" fmla="*/ 0 w 78"/>
                <a:gd name="T9" fmla="*/ 6 h 103"/>
                <a:gd name="T10" fmla="*/ 6 w 78"/>
                <a:gd name="T11" fmla="*/ 6 h 103"/>
                <a:gd name="T12" fmla="*/ 6 w 78"/>
                <a:gd name="T13" fmla="*/ 13 h 103"/>
                <a:gd name="T14" fmla="*/ 10 w 78"/>
                <a:gd name="T15" fmla="*/ 13 h 103"/>
                <a:gd name="T16" fmla="*/ 20 w 78"/>
                <a:gd name="T17" fmla="*/ 48 h 103"/>
                <a:gd name="T18" fmla="*/ 25 w 78"/>
                <a:gd name="T19" fmla="*/ 52 h 103"/>
                <a:gd name="T20" fmla="*/ 20 w 78"/>
                <a:gd name="T21" fmla="*/ 55 h 103"/>
                <a:gd name="T22" fmla="*/ 10 w 78"/>
                <a:gd name="T23" fmla="*/ 90 h 103"/>
                <a:gd name="T24" fmla="*/ 6 w 78"/>
                <a:gd name="T25" fmla="*/ 90 h 103"/>
                <a:gd name="T26" fmla="*/ 6 w 78"/>
                <a:gd name="T27" fmla="*/ 97 h 103"/>
                <a:gd name="T28" fmla="*/ 0 w 78"/>
                <a:gd name="T29" fmla="*/ 97 h 103"/>
                <a:gd name="T30" fmla="*/ 0 w 78"/>
                <a:gd name="T31" fmla="*/ 103 h 103"/>
                <a:gd name="T32" fmla="*/ 78 w 78"/>
                <a:gd name="T33" fmla="*/ 103 h 103"/>
                <a:gd name="T34" fmla="*/ 78 w 78"/>
                <a:gd name="T35" fmla="*/ 97 h 103"/>
                <a:gd name="T36" fmla="*/ 71 w 78"/>
                <a:gd name="T37" fmla="*/ 97 h 103"/>
                <a:gd name="T38" fmla="*/ 71 w 78"/>
                <a:gd name="T39" fmla="*/ 90 h 103"/>
                <a:gd name="T40" fmla="*/ 68 w 78"/>
                <a:gd name="T41" fmla="*/ 90 h 103"/>
                <a:gd name="T42" fmla="*/ 58 w 78"/>
                <a:gd name="T43" fmla="*/ 55 h 103"/>
                <a:gd name="T44" fmla="*/ 53 w 78"/>
                <a:gd name="T45" fmla="*/ 52 h 103"/>
                <a:gd name="T46" fmla="*/ 58 w 78"/>
                <a:gd name="T47" fmla="*/ 48 h 103"/>
                <a:gd name="T48" fmla="*/ 68 w 78"/>
                <a:gd name="T49" fmla="*/ 13 h 103"/>
                <a:gd name="T50" fmla="*/ 71 w 78"/>
                <a:gd name="T51" fmla="*/ 13 h 103"/>
                <a:gd name="T52" fmla="*/ 71 w 78"/>
                <a:gd name="T53" fmla="*/ 6 h 103"/>
                <a:gd name="T54" fmla="*/ 62 w 78"/>
                <a:gd name="T55" fmla="*/ 14 h 103"/>
                <a:gd name="T56" fmla="*/ 54 w 78"/>
                <a:gd name="T57" fmla="*/ 43 h 103"/>
                <a:gd name="T58" fmla="*/ 45 w 78"/>
                <a:gd name="T59" fmla="*/ 47 h 103"/>
                <a:gd name="T60" fmla="*/ 45 w 78"/>
                <a:gd name="T61" fmla="*/ 56 h 103"/>
                <a:gd name="T62" fmla="*/ 54 w 78"/>
                <a:gd name="T63" fmla="*/ 60 h 103"/>
                <a:gd name="T64" fmla="*/ 62 w 78"/>
                <a:gd name="T65" fmla="*/ 89 h 103"/>
                <a:gd name="T66" fmla="*/ 61 w 78"/>
                <a:gd name="T67" fmla="*/ 90 h 103"/>
                <a:gd name="T68" fmla="*/ 55 w 78"/>
                <a:gd name="T69" fmla="*/ 90 h 103"/>
                <a:gd name="T70" fmla="*/ 50 w 78"/>
                <a:gd name="T71" fmla="*/ 75 h 103"/>
                <a:gd name="T72" fmla="*/ 42 w 78"/>
                <a:gd name="T73" fmla="*/ 71 h 103"/>
                <a:gd name="T74" fmla="*/ 42 w 78"/>
                <a:gd name="T75" fmla="*/ 45 h 103"/>
                <a:gd name="T76" fmla="*/ 53 w 78"/>
                <a:gd name="T77" fmla="*/ 40 h 103"/>
                <a:gd name="T78" fmla="*/ 59 w 78"/>
                <a:gd name="T79" fmla="*/ 32 h 103"/>
                <a:gd name="T80" fmla="*/ 19 w 78"/>
                <a:gd name="T81" fmla="*/ 32 h 103"/>
                <a:gd name="T82" fmla="*/ 25 w 78"/>
                <a:gd name="T83" fmla="*/ 40 h 103"/>
                <a:gd name="T84" fmla="*/ 36 w 78"/>
                <a:gd name="T85" fmla="*/ 45 h 103"/>
                <a:gd name="T86" fmla="*/ 36 w 78"/>
                <a:gd name="T87" fmla="*/ 71 h 103"/>
                <a:gd name="T88" fmla="*/ 28 w 78"/>
                <a:gd name="T89" fmla="*/ 75 h 103"/>
                <a:gd name="T90" fmla="*/ 23 w 78"/>
                <a:gd name="T91" fmla="*/ 90 h 103"/>
                <a:gd name="T92" fmla="*/ 16 w 78"/>
                <a:gd name="T93" fmla="*/ 90 h 103"/>
                <a:gd name="T94" fmla="*/ 16 w 78"/>
                <a:gd name="T95" fmla="*/ 89 h 103"/>
                <a:gd name="T96" fmla="*/ 24 w 78"/>
                <a:gd name="T97" fmla="*/ 60 h 103"/>
                <a:gd name="T98" fmla="*/ 32 w 78"/>
                <a:gd name="T99" fmla="*/ 56 h 103"/>
                <a:gd name="T100" fmla="*/ 32 w 78"/>
                <a:gd name="T101" fmla="*/ 47 h 103"/>
                <a:gd name="T102" fmla="*/ 24 w 78"/>
                <a:gd name="T103" fmla="*/ 43 h 103"/>
                <a:gd name="T104" fmla="*/ 16 w 78"/>
                <a:gd name="T105" fmla="*/ 14 h 103"/>
                <a:gd name="T106" fmla="*/ 16 w 78"/>
                <a:gd name="T107" fmla="*/ 13 h 103"/>
                <a:gd name="T108" fmla="*/ 61 w 78"/>
                <a:gd name="T109" fmla="*/ 13 h 103"/>
                <a:gd name="T110" fmla="*/ 62 w 78"/>
                <a:gd name="T111" fmla="*/ 1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8" h="103">
                  <a:moveTo>
                    <a:pt x="71" y="6"/>
                  </a:moveTo>
                  <a:cubicBezTo>
                    <a:pt x="78" y="6"/>
                    <a:pt x="78" y="6"/>
                    <a:pt x="78" y="6"/>
                  </a:cubicBezTo>
                  <a:cubicBezTo>
                    <a:pt x="78" y="0"/>
                    <a:pt x="78" y="0"/>
                    <a:pt x="78" y="0"/>
                  </a:cubicBezTo>
                  <a:cubicBezTo>
                    <a:pt x="0" y="0"/>
                    <a:pt x="0" y="0"/>
                    <a:pt x="0" y="0"/>
                  </a:cubicBezTo>
                  <a:cubicBezTo>
                    <a:pt x="0" y="6"/>
                    <a:pt x="0" y="6"/>
                    <a:pt x="0" y="6"/>
                  </a:cubicBezTo>
                  <a:cubicBezTo>
                    <a:pt x="6" y="6"/>
                    <a:pt x="6" y="6"/>
                    <a:pt x="6" y="6"/>
                  </a:cubicBezTo>
                  <a:cubicBezTo>
                    <a:pt x="6" y="13"/>
                    <a:pt x="6" y="13"/>
                    <a:pt x="6" y="13"/>
                  </a:cubicBezTo>
                  <a:cubicBezTo>
                    <a:pt x="10" y="13"/>
                    <a:pt x="10" y="13"/>
                    <a:pt x="10" y="13"/>
                  </a:cubicBezTo>
                  <a:cubicBezTo>
                    <a:pt x="5" y="25"/>
                    <a:pt x="9" y="40"/>
                    <a:pt x="20" y="48"/>
                  </a:cubicBezTo>
                  <a:cubicBezTo>
                    <a:pt x="21" y="50"/>
                    <a:pt x="23" y="51"/>
                    <a:pt x="25" y="52"/>
                  </a:cubicBezTo>
                  <a:cubicBezTo>
                    <a:pt x="23" y="52"/>
                    <a:pt x="21" y="53"/>
                    <a:pt x="20" y="55"/>
                  </a:cubicBezTo>
                  <a:cubicBezTo>
                    <a:pt x="9" y="63"/>
                    <a:pt x="5" y="78"/>
                    <a:pt x="10" y="90"/>
                  </a:cubicBezTo>
                  <a:cubicBezTo>
                    <a:pt x="6" y="90"/>
                    <a:pt x="6" y="90"/>
                    <a:pt x="6" y="90"/>
                  </a:cubicBezTo>
                  <a:cubicBezTo>
                    <a:pt x="6" y="97"/>
                    <a:pt x="6" y="97"/>
                    <a:pt x="6" y="97"/>
                  </a:cubicBezTo>
                  <a:cubicBezTo>
                    <a:pt x="0" y="97"/>
                    <a:pt x="0" y="97"/>
                    <a:pt x="0" y="97"/>
                  </a:cubicBezTo>
                  <a:cubicBezTo>
                    <a:pt x="0" y="103"/>
                    <a:pt x="0" y="103"/>
                    <a:pt x="0" y="103"/>
                  </a:cubicBezTo>
                  <a:cubicBezTo>
                    <a:pt x="78" y="103"/>
                    <a:pt x="78" y="103"/>
                    <a:pt x="78" y="103"/>
                  </a:cubicBezTo>
                  <a:cubicBezTo>
                    <a:pt x="78" y="97"/>
                    <a:pt x="78" y="97"/>
                    <a:pt x="78" y="97"/>
                  </a:cubicBezTo>
                  <a:cubicBezTo>
                    <a:pt x="71" y="97"/>
                    <a:pt x="71" y="97"/>
                    <a:pt x="71" y="97"/>
                  </a:cubicBezTo>
                  <a:cubicBezTo>
                    <a:pt x="71" y="90"/>
                    <a:pt x="71" y="90"/>
                    <a:pt x="71" y="90"/>
                  </a:cubicBezTo>
                  <a:cubicBezTo>
                    <a:pt x="68" y="90"/>
                    <a:pt x="68" y="90"/>
                    <a:pt x="68" y="90"/>
                  </a:cubicBezTo>
                  <a:cubicBezTo>
                    <a:pt x="73" y="78"/>
                    <a:pt x="69" y="63"/>
                    <a:pt x="58" y="55"/>
                  </a:cubicBezTo>
                  <a:cubicBezTo>
                    <a:pt x="56" y="53"/>
                    <a:pt x="54" y="52"/>
                    <a:pt x="53" y="52"/>
                  </a:cubicBezTo>
                  <a:cubicBezTo>
                    <a:pt x="54" y="51"/>
                    <a:pt x="56" y="50"/>
                    <a:pt x="58" y="48"/>
                  </a:cubicBezTo>
                  <a:cubicBezTo>
                    <a:pt x="69" y="40"/>
                    <a:pt x="73" y="25"/>
                    <a:pt x="68" y="13"/>
                  </a:cubicBezTo>
                  <a:cubicBezTo>
                    <a:pt x="71" y="13"/>
                    <a:pt x="71" y="13"/>
                    <a:pt x="71" y="13"/>
                  </a:cubicBezTo>
                  <a:lnTo>
                    <a:pt x="71" y="6"/>
                  </a:lnTo>
                  <a:close/>
                  <a:moveTo>
                    <a:pt x="62" y="14"/>
                  </a:moveTo>
                  <a:cubicBezTo>
                    <a:pt x="66" y="24"/>
                    <a:pt x="63" y="36"/>
                    <a:pt x="54" y="43"/>
                  </a:cubicBezTo>
                  <a:cubicBezTo>
                    <a:pt x="51" y="45"/>
                    <a:pt x="48" y="47"/>
                    <a:pt x="45" y="47"/>
                  </a:cubicBezTo>
                  <a:cubicBezTo>
                    <a:pt x="45" y="56"/>
                    <a:pt x="45" y="56"/>
                    <a:pt x="45" y="56"/>
                  </a:cubicBezTo>
                  <a:cubicBezTo>
                    <a:pt x="48" y="57"/>
                    <a:pt x="51" y="58"/>
                    <a:pt x="54" y="60"/>
                  </a:cubicBezTo>
                  <a:cubicBezTo>
                    <a:pt x="63" y="67"/>
                    <a:pt x="66" y="79"/>
                    <a:pt x="62" y="89"/>
                  </a:cubicBezTo>
                  <a:cubicBezTo>
                    <a:pt x="61" y="90"/>
                    <a:pt x="61" y="90"/>
                    <a:pt x="61" y="90"/>
                  </a:cubicBezTo>
                  <a:cubicBezTo>
                    <a:pt x="55" y="90"/>
                    <a:pt x="55" y="90"/>
                    <a:pt x="55" y="90"/>
                  </a:cubicBezTo>
                  <a:cubicBezTo>
                    <a:pt x="56" y="85"/>
                    <a:pt x="54" y="79"/>
                    <a:pt x="50" y="75"/>
                  </a:cubicBezTo>
                  <a:cubicBezTo>
                    <a:pt x="47" y="73"/>
                    <a:pt x="45" y="72"/>
                    <a:pt x="42" y="71"/>
                  </a:cubicBezTo>
                  <a:cubicBezTo>
                    <a:pt x="42" y="45"/>
                    <a:pt x="42" y="45"/>
                    <a:pt x="42" y="45"/>
                  </a:cubicBezTo>
                  <a:cubicBezTo>
                    <a:pt x="46" y="44"/>
                    <a:pt x="50" y="43"/>
                    <a:pt x="53" y="40"/>
                  </a:cubicBezTo>
                  <a:cubicBezTo>
                    <a:pt x="55" y="38"/>
                    <a:pt x="57" y="35"/>
                    <a:pt x="59" y="32"/>
                  </a:cubicBezTo>
                  <a:cubicBezTo>
                    <a:pt x="19" y="32"/>
                    <a:pt x="19" y="32"/>
                    <a:pt x="19" y="32"/>
                  </a:cubicBezTo>
                  <a:cubicBezTo>
                    <a:pt x="20" y="35"/>
                    <a:pt x="22" y="38"/>
                    <a:pt x="25" y="40"/>
                  </a:cubicBezTo>
                  <a:cubicBezTo>
                    <a:pt x="28" y="43"/>
                    <a:pt x="32" y="44"/>
                    <a:pt x="36" y="45"/>
                  </a:cubicBezTo>
                  <a:cubicBezTo>
                    <a:pt x="36" y="71"/>
                    <a:pt x="36" y="71"/>
                    <a:pt x="36" y="71"/>
                  </a:cubicBezTo>
                  <a:cubicBezTo>
                    <a:pt x="33" y="72"/>
                    <a:pt x="30" y="73"/>
                    <a:pt x="28" y="75"/>
                  </a:cubicBezTo>
                  <a:cubicBezTo>
                    <a:pt x="24" y="79"/>
                    <a:pt x="22" y="85"/>
                    <a:pt x="23" y="90"/>
                  </a:cubicBezTo>
                  <a:cubicBezTo>
                    <a:pt x="16" y="90"/>
                    <a:pt x="16" y="90"/>
                    <a:pt x="16" y="90"/>
                  </a:cubicBezTo>
                  <a:cubicBezTo>
                    <a:pt x="16" y="89"/>
                    <a:pt x="16" y="89"/>
                    <a:pt x="16" y="89"/>
                  </a:cubicBezTo>
                  <a:cubicBezTo>
                    <a:pt x="12" y="79"/>
                    <a:pt x="15" y="67"/>
                    <a:pt x="24" y="60"/>
                  </a:cubicBezTo>
                  <a:cubicBezTo>
                    <a:pt x="26" y="58"/>
                    <a:pt x="29" y="57"/>
                    <a:pt x="32" y="56"/>
                  </a:cubicBezTo>
                  <a:cubicBezTo>
                    <a:pt x="32" y="47"/>
                    <a:pt x="32" y="47"/>
                    <a:pt x="32" y="47"/>
                  </a:cubicBezTo>
                  <a:cubicBezTo>
                    <a:pt x="29" y="47"/>
                    <a:pt x="26" y="45"/>
                    <a:pt x="24" y="43"/>
                  </a:cubicBezTo>
                  <a:cubicBezTo>
                    <a:pt x="15" y="36"/>
                    <a:pt x="12" y="24"/>
                    <a:pt x="16" y="14"/>
                  </a:cubicBezTo>
                  <a:cubicBezTo>
                    <a:pt x="16" y="13"/>
                    <a:pt x="16" y="13"/>
                    <a:pt x="16" y="13"/>
                  </a:cubicBezTo>
                  <a:cubicBezTo>
                    <a:pt x="61" y="13"/>
                    <a:pt x="61" y="13"/>
                    <a:pt x="61" y="13"/>
                  </a:cubicBezTo>
                  <a:lnTo>
                    <a:pt x="62" y="1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000"/>
            </a:p>
          </p:txBody>
        </p:sp>
        <p:sp>
          <p:nvSpPr>
            <p:cNvPr id="19" name="Rectangle 17"/>
            <p:cNvSpPr>
              <a:spLocks noChangeArrowheads="1"/>
            </p:cNvSpPr>
            <p:nvPr/>
          </p:nvSpPr>
          <p:spPr bwMode="auto">
            <a:xfrm>
              <a:off x="5866494" y="2140041"/>
              <a:ext cx="646113" cy="793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anose="020B0604020202020204" pitchFamily="34" charset="0"/>
                <a:buNone/>
              </a:pPr>
              <a:r>
                <a:rPr lang="zh-CN" altLang="en-US" sz="1400" b="1">
                  <a:solidFill>
                    <a:schemeClr val="bg1"/>
                  </a:solidFill>
                </a:rPr>
                <a:t>加工前准备</a:t>
              </a:r>
              <a:endParaRPr lang="zh-CN" altLang="en-US" sz="1400" b="1">
                <a:solidFill>
                  <a:schemeClr val="bg1"/>
                </a:solidFill>
              </a:endParaRPr>
            </a:p>
          </p:txBody>
        </p:sp>
        <p:sp>
          <p:nvSpPr>
            <p:cNvPr id="20" name="Rectangle 18"/>
            <p:cNvSpPr>
              <a:spLocks noChangeArrowheads="1"/>
            </p:cNvSpPr>
            <p:nvPr/>
          </p:nvSpPr>
          <p:spPr bwMode="auto">
            <a:xfrm>
              <a:off x="8291935" y="2417680"/>
              <a:ext cx="646113" cy="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anose="020B0604020202020204" pitchFamily="34" charset="0"/>
                <a:buNone/>
              </a:pPr>
              <a:r>
                <a:rPr lang="zh-CN" altLang="zh-CN" sz="1400" b="1" dirty="0">
                  <a:solidFill>
                    <a:schemeClr val="bg1"/>
                  </a:solidFill>
                </a:rPr>
                <a:t>零件装夹</a:t>
              </a:r>
              <a:endParaRPr lang="zh-CN" altLang="zh-CN" sz="1400" b="1" dirty="0">
                <a:solidFill>
                  <a:schemeClr val="bg1"/>
                </a:solidFill>
              </a:endParaRPr>
            </a:p>
          </p:txBody>
        </p:sp>
        <p:sp>
          <p:nvSpPr>
            <p:cNvPr id="21" name="Rectangle 19"/>
            <p:cNvSpPr>
              <a:spLocks noChangeArrowheads="1"/>
            </p:cNvSpPr>
            <p:nvPr/>
          </p:nvSpPr>
          <p:spPr bwMode="auto">
            <a:xfrm>
              <a:off x="6151985" y="4764729"/>
              <a:ext cx="646113" cy="264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anose="020B0604020202020204" pitchFamily="34" charset="0"/>
                <a:buNone/>
              </a:pPr>
              <a:r>
                <a:rPr lang="en-US" altLang="zh-CN" sz="1050" b="1">
                  <a:solidFill>
                    <a:schemeClr val="bg1"/>
                  </a:solidFill>
                </a:rPr>
                <a:t> </a:t>
              </a:r>
              <a:r>
                <a:rPr lang="zh-CN" altLang="en-US" sz="1400" b="1">
                  <a:solidFill>
                    <a:schemeClr val="bg1"/>
                  </a:solidFill>
                </a:rPr>
                <a:t>对刀</a:t>
              </a:r>
              <a:endParaRPr lang="zh-CN" altLang="en-US" sz="1400" b="1">
                <a:solidFill>
                  <a:schemeClr val="bg1"/>
                </a:solidFill>
              </a:endParaRPr>
            </a:p>
          </p:txBody>
        </p:sp>
        <p:sp>
          <p:nvSpPr>
            <p:cNvPr id="22" name="Rectangle 20"/>
            <p:cNvSpPr>
              <a:spLocks noChangeArrowheads="1"/>
            </p:cNvSpPr>
            <p:nvPr/>
          </p:nvSpPr>
          <p:spPr bwMode="auto">
            <a:xfrm>
              <a:off x="8220497" y="4632148"/>
              <a:ext cx="646112" cy="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anose="020B0604020202020204" pitchFamily="34" charset="0"/>
                <a:buNone/>
              </a:pPr>
              <a:r>
                <a:rPr lang="zh-CN" altLang="zh-CN" sz="1400" b="1">
                  <a:solidFill>
                    <a:schemeClr val="bg1"/>
                  </a:solidFill>
                </a:rPr>
                <a:t>程序输入</a:t>
              </a:r>
              <a:endParaRPr lang="zh-CN" altLang="zh-CN" sz="1400" b="1">
                <a:solidFill>
                  <a:schemeClr val="bg1"/>
                </a:solidFill>
              </a:endParaRPr>
            </a:p>
          </p:txBody>
        </p:sp>
      </p:grpSp>
      <p:sp>
        <p:nvSpPr>
          <p:cNvPr id="24" name="TextBox 22"/>
          <p:cNvSpPr txBox="1"/>
          <p:nvPr/>
        </p:nvSpPr>
        <p:spPr>
          <a:xfrm>
            <a:off x="4310979" y="1877778"/>
            <a:ext cx="1439093" cy="744855"/>
          </a:xfrm>
          <a:prstGeom prst="rect">
            <a:avLst/>
          </a:prstGeom>
          <a:noFill/>
        </p:spPr>
        <p:txBody>
          <a:bodyPr wrap="square" lIns="81887" tIns="40943" rIns="81887" bIns="40943" rtlCol="0">
            <a:spAutoFit/>
          </a:bodyPr>
          <a:lstStyle/>
          <a:p>
            <a:pPr algn="just">
              <a:lnSpc>
                <a:spcPct val="120000"/>
              </a:lnSpc>
            </a:pPr>
            <a:r>
              <a:rPr lang="zh-CN" altLang="en-US" sz="1200" dirty="0">
                <a:solidFill>
                  <a:srgbClr val="202A36"/>
                </a:solidFill>
                <a:latin typeface="微软雅黑" panose="020B0503020204020204" pitchFamily="34" charset="-122"/>
                <a:ea typeface="微软雅黑" panose="020B0503020204020204" pitchFamily="34" charset="-122"/>
              </a:rPr>
              <a:t>开机复位，准备所需要的刀具、量具和毛胚</a:t>
            </a:r>
            <a:endParaRPr lang="zh-CN" altLang="en-US" sz="1200" dirty="0">
              <a:solidFill>
                <a:srgbClr val="202A36"/>
              </a:solidFill>
              <a:latin typeface="微软雅黑" panose="020B0503020204020204" pitchFamily="34" charset="-122"/>
              <a:ea typeface="微软雅黑" panose="020B0503020204020204" pitchFamily="34" charset="-122"/>
            </a:endParaRPr>
          </a:p>
        </p:txBody>
      </p:sp>
      <p:sp>
        <p:nvSpPr>
          <p:cNvPr id="25" name="TextBox 22"/>
          <p:cNvSpPr txBox="1"/>
          <p:nvPr/>
        </p:nvSpPr>
        <p:spPr>
          <a:xfrm>
            <a:off x="8821324" y="1924359"/>
            <a:ext cx="1439093" cy="523240"/>
          </a:xfrm>
          <a:prstGeom prst="rect">
            <a:avLst/>
          </a:prstGeom>
          <a:noFill/>
        </p:spPr>
        <p:txBody>
          <a:bodyPr wrap="square" lIns="81887" tIns="40943" rIns="81887" bIns="40943" rtlCol="0">
            <a:spAutoFit/>
          </a:bodyPr>
          <a:lstStyle/>
          <a:p>
            <a:pPr algn="just">
              <a:lnSpc>
                <a:spcPct val="120000"/>
              </a:lnSpc>
            </a:pPr>
            <a:r>
              <a:rPr lang="zh-CN" altLang="en-US" sz="1200" dirty="0">
                <a:solidFill>
                  <a:srgbClr val="202A36"/>
                </a:solidFill>
                <a:latin typeface="微软雅黑" panose="020B0503020204020204" pitchFamily="34" charset="-122"/>
                <a:ea typeface="微软雅黑" panose="020B0503020204020204" pitchFamily="34" charset="-122"/>
              </a:rPr>
              <a:t>把准备好的毛胚用虎钳装夹</a:t>
            </a:r>
            <a:endParaRPr lang="zh-CN" altLang="en-US" sz="1200" dirty="0">
              <a:solidFill>
                <a:srgbClr val="202A36"/>
              </a:solidFill>
              <a:latin typeface="微软雅黑" panose="020B0503020204020204" pitchFamily="34" charset="-122"/>
              <a:ea typeface="微软雅黑" panose="020B0503020204020204" pitchFamily="34" charset="-122"/>
            </a:endParaRPr>
          </a:p>
        </p:txBody>
      </p:sp>
      <p:sp>
        <p:nvSpPr>
          <p:cNvPr id="26" name="TextBox 22"/>
          <p:cNvSpPr txBox="1"/>
          <p:nvPr/>
        </p:nvSpPr>
        <p:spPr>
          <a:xfrm>
            <a:off x="4306862" y="3968867"/>
            <a:ext cx="1439093" cy="1408430"/>
          </a:xfrm>
          <a:prstGeom prst="rect">
            <a:avLst/>
          </a:prstGeom>
          <a:noFill/>
        </p:spPr>
        <p:txBody>
          <a:bodyPr wrap="square" lIns="81887" tIns="40943" rIns="81887" bIns="40943" rtlCol="0">
            <a:spAutoFit/>
          </a:bodyPr>
          <a:lstStyle/>
          <a:p>
            <a:pPr algn="just">
              <a:lnSpc>
                <a:spcPct val="120000"/>
              </a:lnSpc>
            </a:pPr>
            <a:r>
              <a:rPr lang="zh-CN" altLang="en-US" sz="1200" dirty="0">
                <a:solidFill>
                  <a:srgbClr val="202A36"/>
                </a:solidFill>
                <a:latin typeface="微软雅黑" panose="020B0503020204020204" pitchFamily="34" charset="-122"/>
                <a:ea typeface="微软雅黑" panose="020B0503020204020204" pitchFamily="34" charset="-122"/>
              </a:rPr>
              <a:t>零件装夹完成后对其进行对刀处理，确定机床坐标原点，自动换刀需要对刀具进行刀具高度补偿</a:t>
            </a:r>
            <a:endParaRPr lang="zh-CN" altLang="en-US" sz="1200" dirty="0">
              <a:solidFill>
                <a:srgbClr val="202A36"/>
              </a:solidFill>
              <a:latin typeface="微软雅黑" panose="020B0503020204020204" pitchFamily="34" charset="-122"/>
              <a:ea typeface="微软雅黑" panose="020B0503020204020204" pitchFamily="34" charset="-122"/>
            </a:endParaRPr>
          </a:p>
        </p:txBody>
      </p:sp>
      <p:sp>
        <p:nvSpPr>
          <p:cNvPr id="27" name="TextBox 22"/>
          <p:cNvSpPr txBox="1"/>
          <p:nvPr/>
        </p:nvSpPr>
        <p:spPr>
          <a:xfrm>
            <a:off x="8863660" y="3968866"/>
            <a:ext cx="1439093" cy="965835"/>
          </a:xfrm>
          <a:prstGeom prst="rect">
            <a:avLst/>
          </a:prstGeom>
          <a:noFill/>
        </p:spPr>
        <p:txBody>
          <a:bodyPr wrap="square" lIns="81887" tIns="40943" rIns="81887" bIns="40943" rtlCol="0">
            <a:spAutoFit/>
          </a:bodyPr>
          <a:lstStyle/>
          <a:p>
            <a:pPr algn="just">
              <a:lnSpc>
                <a:spcPct val="120000"/>
              </a:lnSpc>
            </a:pPr>
            <a:r>
              <a:rPr lang="zh-CN" altLang="en-US" sz="1200" dirty="0">
                <a:solidFill>
                  <a:srgbClr val="202A36"/>
                </a:solidFill>
                <a:latin typeface="微软雅黑" panose="020B0503020204020204" pitchFamily="34" charset="-122"/>
                <a:ea typeface="微软雅黑" panose="020B0503020204020204" pitchFamily="34" charset="-122"/>
              </a:rPr>
              <a:t>本次加工是网线输送在线加工，准备完成之后即可输入程序进行加工</a:t>
            </a:r>
            <a:endParaRPr lang="zh-CN" altLang="en-US" sz="1200" dirty="0">
              <a:solidFill>
                <a:srgbClr val="202A36"/>
              </a:solidFill>
              <a:latin typeface="微软雅黑" panose="020B0503020204020204" pitchFamily="34" charset="-122"/>
              <a:ea typeface="微软雅黑" panose="020B0503020204020204" pitchFamily="34" charset="-122"/>
            </a:endParaRPr>
          </a:p>
        </p:txBody>
      </p:sp>
      <p:pic>
        <p:nvPicPr>
          <p:cNvPr id="3" name="图片 2" descr="_6PI$Z`J3BE{QB%VK4VHRMA"/>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1023620" y="788670"/>
            <a:ext cx="1358265" cy="13582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bldLst>
      <p:bldP spid="24" grpId="0"/>
      <p:bldP spid="25" grpId="0"/>
      <p:bldP spid="26" grpId="0"/>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22648" y="1561069"/>
            <a:ext cx="2158752" cy="2245360"/>
          </a:xfrm>
          <a:prstGeom prst="rect">
            <a:avLst/>
          </a:prstGeom>
        </p:spPr>
        <p:txBody>
          <a:bodyPr wrap="square">
            <a:spAutoFit/>
          </a:bodyPr>
          <a:lstStyle/>
          <a:p>
            <a:pPr algn="ctr"/>
            <a:endParaRPr lang="zh-CN" altLang="en-US" sz="2800" dirty="0">
              <a:solidFill>
                <a:srgbClr val="454F59"/>
              </a:solidFill>
              <a:latin typeface="方正综艺_GBK" panose="03000509000000000000" pitchFamily="65" charset="-122"/>
              <a:ea typeface="方正综艺_GBK" panose="03000509000000000000" pitchFamily="65" charset="-122"/>
            </a:endParaRPr>
          </a:p>
          <a:p>
            <a:pPr algn="ctr"/>
            <a:endParaRPr lang="zh-CN" altLang="en-US" sz="2800" dirty="0">
              <a:solidFill>
                <a:srgbClr val="454F59"/>
              </a:solidFill>
              <a:latin typeface="方正综艺_GBK" panose="03000509000000000000" pitchFamily="65" charset="-122"/>
              <a:ea typeface="方正综艺_GBK" panose="03000509000000000000" pitchFamily="65" charset="-122"/>
            </a:endParaRPr>
          </a:p>
          <a:p>
            <a:pPr algn="ctr"/>
            <a:endParaRPr lang="zh-CN" altLang="en-US" sz="2800" dirty="0">
              <a:solidFill>
                <a:srgbClr val="454F59"/>
              </a:solidFill>
              <a:latin typeface="方正综艺_GBK" panose="03000509000000000000" pitchFamily="65" charset="-122"/>
              <a:ea typeface="方正综艺_GBK" panose="03000509000000000000" pitchFamily="65" charset="-122"/>
            </a:endParaRPr>
          </a:p>
          <a:p>
            <a:pPr algn="ctr"/>
            <a:endParaRPr lang="zh-CN" altLang="en-US" sz="2800" dirty="0">
              <a:solidFill>
                <a:srgbClr val="454F59"/>
              </a:solidFill>
              <a:latin typeface="方正综艺_GBK" panose="03000509000000000000" pitchFamily="65" charset="-122"/>
              <a:ea typeface="方正综艺_GBK" panose="03000509000000000000" pitchFamily="65" charset="-122"/>
            </a:endParaRPr>
          </a:p>
          <a:p>
            <a:pPr algn="ctr"/>
            <a:r>
              <a:rPr lang="zh-CN" altLang="en-US" sz="2800" dirty="0">
                <a:solidFill>
                  <a:srgbClr val="454F59"/>
                </a:solidFill>
                <a:latin typeface="方正综艺_GBK" panose="03000509000000000000" pitchFamily="65" charset="-122"/>
                <a:ea typeface="方正综艺_GBK" panose="03000509000000000000" pitchFamily="65" charset="-122"/>
              </a:rPr>
              <a:t>机床加工</a:t>
            </a:r>
            <a:endParaRPr lang="zh-CN" altLang="en-US" sz="2800" dirty="0">
              <a:solidFill>
                <a:srgbClr val="454F59"/>
              </a:solidFill>
              <a:latin typeface="方正综艺_GBK" panose="03000509000000000000" pitchFamily="65" charset="-122"/>
              <a:ea typeface="方正综艺_GBK" panose="03000509000000000000" pitchFamily="65" charset="-122"/>
            </a:endParaRPr>
          </a:p>
        </p:txBody>
      </p:sp>
      <p:sp>
        <p:nvSpPr>
          <p:cNvPr id="7" name="矩形 6"/>
          <p:cNvSpPr/>
          <p:nvPr/>
        </p:nvSpPr>
        <p:spPr>
          <a:xfrm>
            <a:off x="1454691" y="956803"/>
            <a:ext cx="494665" cy="2122805"/>
          </a:xfrm>
          <a:prstGeom prst="rect">
            <a:avLst/>
          </a:prstGeom>
        </p:spPr>
        <p:txBody>
          <a:bodyPr wrap="none">
            <a:spAutoFit/>
          </a:bodyPr>
          <a:lstStyle/>
          <a:p>
            <a:pPr algn="ctr"/>
            <a:endParaRPr lang="en-US" altLang="zh-CN" sz="4400" dirty="0">
              <a:solidFill>
                <a:srgbClr val="454F59"/>
              </a:solidFill>
              <a:latin typeface="BankGothic Md BT" panose="020B0807020203060204" pitchFamily="34" charset="0"/>
              <a:ea typeface="方正综艺_GBK" panose="03000509000000000000" pitchFamily="65" charset="-122"/>
            </a:endParaRPr>
          </a:p>
          <a:p>
            <a:pPr algn="ctr"/>
            <a:endParaRPr lang="en-US" altLang="zh-CN" sz="4400" dirty="0">
              <a:solidFill>
                <a:srgbClr val="454F59"/>
              </a:solidFill>
              <a:latin typeface="BankGothic Md BT" panose="020B0807020203060204" pitchFamily="34" charset="0"/>
              <a:ea typeface="方正综艺_GBK" panose="03000509000000000000" pitchFamily="65" charset="-122"/>
            </a:endParaRPr>
          </a:p>
          <a:p>
            <a:pPr algn="ctr"/>
            <a:r>
              <a:rPr lang="en-US" altLang="zh-CN" sz="4400" dirty="0">
                <a:solidFill>
                  <a:srgbClr val="454F59"/>
                </a:solidFill>
                <a:latin typeface="BankGothic Md BT" panose="020B0807020203060204" pitchFamily="34" charset="0"/>
                <a:ea typeface="方正综艺_GBK" panose="03000509000000000000" pitchFamily="65" charset="-122"/>
              </a:rPr>
              <a:t>9</a:t>
            </a:r>
            <a:endParaRPr lang="en-US" altLang="zh-CN" sz="4400" dirty="0">
              <a:solidFill>
                <a:srgbClr val="454F59"/>
              </a:solidFill>
              <a:latin typeface="BankGothic Md BT" panose="020B0807020203060204" pitchFamily="34" charset="0"/>
              <a:ea typeface="方正综艺_GBK" panose="03000509000000000000" pitchFamily="65" charset="-122"/>
            </a:endParaRPr>
          </a:p>
        </p:txBody>
      </p:sp>
      <p:pic>
        <p:nvPicPr>
          <p:cNvPr id="3" name="图片 2" descr="_6PI$Z`J3BE{QB%VK4VHRMA"/>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1023620" y="788670"/>
            <a:ext cx="1358265" cy="1358265"/>
          </a:xfrm>
          <a:prstGeom prst="rect">
            <a:avLst/>
          </a:prstGeom>
        </p:spPr>
      </p:pic>
      <p:pic>
        <p:nvPicPr>
          <p:cNvPr id="4" name="图片 18" descr="b185870e8caf7eb647a8d00f5d19631"/>
          <p:cNvPicPr>
            <a:picLocks noChangeAspect="1"/>
          </p:cNvPicPr>
          <p:nvPr/>
        </p:nvPicPr>
        <p:blipFill>
          <a:blip r:embed="rId2"/>
          <a:stretch>
            <a:fillRect/>
          </a:stretch>
        </p:blipFill>
        <p:spPr>
          <a:xfrm>
            <a:off x="3987800" y="628650"/>
            <a:ext cx="2675890" cy="2451100"/>
          </a:xfrm>
          <a:prstGeom prst="rect">
            <a:avLst/>
          </a:prstGeom>
        </p:spPr>
      </p:pic>
      <p:pic>
        <p:nvPicPr>
          <p:cNvPr id="5" name="图片 20" descr="f9cce46dadbcb8b9f83b79d6c270e40"/>
          <p:cNvPicPr>
            <a:picLocks noChangeAspect="1"/>
          </p:cNvPicPr>
          <p:nvPr/>
        </p:nvPicPr>
        <p:blipFill>
          <a:blip r:embed="rId3"/>
          <a:stretch>
            <a:fillRect/>
          </a:stretch>
        </p:blipFill>
        <p:spPr>
          <a:xfrm>
            <a:off x="7162800" y="628650"/>
            <a:ext cx="2676525" cy="2451735"/>
          </a:xfrm>
          <a:prstGeom prst="rect">
            <a:avLst/>
          </a:prstGeom>
        </p:spPr>
      </p:pic>
      <p:sp>
        <p:nvSpPr>
          <p:cNvPr id="27" name="文本框 26"/>
          <p:cNvSpPr txBox="1"/>
          <p:nvPr/>
        </p:nvSpPr>
        <p:spPr>
          <a:xfrm>
            <a:off x="4533900" y="3080385"/>
            <a:ext cx="1553845" cy="368300"/>
          </a:xfrm>
          <a:prstGeom prst="rect">
            <a:avLst/>
          </a:prstGeom>
          <a:noFill/>
        </p:spPr>
        <p:txBody>
          <a:bodyPr wrap="square" rtlCol="0">
            <a:spAutoFit/>
          </a:bodyPr>
          <a:p>
            <a:r>
              <a:rPr lang="zh-CN" altLang="en-US"/>
              <a:t>寻边器对刀</a:t>
            </a:r>
            <a:endParaRPr lang="zh-CN" altLang="en-US"/>
          </a:p>
        </p:txBody>
      </p:sp>
      <p:sp>
        <p:nvSpPr>
          <p:cNvPr id="28" name="文本框 27"/>
          <p:cNvSpPr txBox="1"/>
          <p:nvPr/>
        </p:nvSpPr>
        <p:spPr>
          <a:xfrm>
            <a:off x="7471410" y="3080385"/>
            <a:ext cx="2058035" cy="368300"/>
          </a:xfrm>
          <a:prstGeom prst="rect">
            <a:avLst/>
          </a:prstGeom>
          <a:noFill/>
        </p:spPr>
        <p:txBody>
          <a:bodyPr wrap="square" rtlCol="0">
            <a:spAutoFit/>
          </a:bodyPr>
          <a:p>
            <a:pPr algn="ctr"/>
            <a:r>
              <a:rPr lang="zh-CN" altLang="en-US"/>
              <a:t>正面加工</a:t>
            </a:r>
            <a:endParaRPr lang="zh-CN" altLang="en-US"/>
          </a:p>
        </p:txBody>
      </p:sp>
      <p:pic>
        <p:nvPicPr>
          <p:cNvPr id="29" name="图片 26" descr="77e030df0ebe545c169bc03888cee08"/>
          <p:cNvPicPr>
            <a:picLocks noChangeAspect="1"/>
          </p:cNvPicPr>
          <p:nvPr/>
        </p:nvPicPr>
        <p:blipFill>
          <a:blip r:embed="rId4"/>
          <a:stretch>
            <a:fillRect/>
          </a:stretch>
        </p:blipFill>
        <p:spPr>
          <a:xfrm>
            <a:off x="3972560" y="3448685"/>
            <a:ext cx="2706370" cy="2330450"/>
          </a:xfrm>
          <a:prstGeom prst="rect">
            <a:avLst/>
          </a:prstGeom>
        </p:spPr>
      </p:pic>
      <p:pic>
        <p:nvPicPr>
          <p:cNvPr id="55" name="图片 55" descr="ad3de05e5b2aa9fa4346f04b5bd7986"/>
          <p:cNvPicPr>
            <a:picLocks noChangeAspect="1"/>
          </p:cNvPicPr>
          <p:nvPr/>
        </p:nvPicPr>
        <p:blipFill>
          <a:blip r:embed="rId5"/>
          <a:stretch>
            <a:fillRect/>
          </a:stretch>
        </p:blipFill>
        <p:spPr>
          <a:xfrm>
            <a:off x="7162800" y="3448685"/>
            <a:ext cx="2675890" cy="2330450"/>
          </a:xfrm>
          <a:prstGeom prst="rect">
            <a:avLst/>
          </a:prstGeom>
        </p:spPr>
      </p:pic>
      <p:sp>
        <p:nvSpPr>
          <p:cNvPr id="30" name="文本框 29"/>
          <p:cNvSpPr txBox="1"/>
          <p:nvPr/>
        </p:nvSpPr>
        <p:spPr>
          <a:xfrm>
            <a:off x="4375785" y="5779135"/>
            <a:ext cx="1869440" cy="368300"/>
          </a:xfrm>
          <a:prstGeom prst="rect">
            <a:avLst/>
          </a:prstGeom>
          <a:noFill/>
        </p:spPr>
        <p:txBody>
          <a:bodyPr wrap="square" rtlCol="0">
            <a:spAutoFit/>
          </a:bodyPr>
          <a:p>
            <a:r>
              <a:rPr lang="en-US" altLang="zh-CN"/>
              <a:t>   </a:t>
            </a:r>
            <a:r>
              <a:rPr lang="zh-CN" altLang="en-US"/>
              <a:t>百分表对刀</a:t>
            </a:r>
            <a:endParaRPr lang="zh-CN" altLang="en-US"/>
          </a:p>
        </p:txBody>
      </p:sp>
      <p:sp>
        <p:nvSpPr>
          <p:cNvPr id="31" name="文本框 30"/>
          <p:cNvSpPr txBox="1"/>
          <p:nvPr/>
        </p:nvSpPr>
        <p:spPr>
          <a:xfrm>
            <a:off x="7637780" y="5779135"/>
            <a:ext cx="1602105" cy="368300"/>
          </a:xfrm>
          <a:prstGeom prst="rect">
            <a:avLst/>
          </a:prstGeom>
          <a:noFill/>
        </p:spPr>
        <p:txBody>
          <a:bodyPr wrap="square" rtlCol="0">
            <a:spAutoFit/>
          </a:bodyPr>
          <a:p>
            <a:r>
              <a:rPr lang="en-US" altLang="zh-CN"/>
              <a:t>  </a:t>
            </a:r>
            <a:r>
              <a:rPr lang="zh-CN" altLang="en-US"/>
              <a:t>反面加工</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2333044" y="565850"/>
            <a:ext cx="0" cy="2719134"/>
          </a:xfrm>
          <a:prstGeom prst="line">
            <a:avLst/>
          </a:prstGeom>
          <a:ln>
            <a:solidFill>
              <a:srgbClr val="454F59"/>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2338294" y="1755645"/>
            <a:ext cx="864096" cy="3458203"/>
          </a:xfrm>
          <a:prstGeom prst="rect">
            <a:avLst/>
          </a:prstGeom>
          <a:solidFill>
            <a:srgbClr val="454F59"/>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4400" dirty="0">
                <a:latin typeface="方正综艺_GBK" panose="03000509000000000000" pitchFamily="65" charset="-122"/>
                <a:ea typeface="方正综艺_GBK" panose="03000509000000000000" pitchFamily="65" charset="-122"/>
              </a:rPr>
              <a:t>总  结</a:t>
            </a:r>
            <a:endParaRPr lang="zh-CN" altLang="en-US" sz="4400" dirty="0">
              <a:latin typeface="方正综艺_GBK" panose="03000509000000000000" pitchFamily="65" charset="-122"/>
              <a:ea typeface="方正综艺_GBK" panose="03000509000000000000" pitchFamily="65" charset="-122"/>
            </a:endParaRPr>
          </a:p>
        </p:txBody>
      </p:sp>
      <p:cxnSp>
        <p:nvCxnSpPr>
          <p:cNvPr id="6" name="直接连接符 5"/>
          <p:cNvCxnSpPr/>
          <p:nvPr/>
        </p:nvCxnSpPr>
        <p:spPr>
          <a:xfrm>
            <a:off x="2333044" y="1755646"/>
            <a:ext cx="9145016" cy="0"/>
          </a:xfrm>
          <a:prstGeom prst="line">
            <a:avLst/>
          </a:prstGeom>
          <a:ln>
            <a:solidFill>
              <a:srgbClr val="454F59"/>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202390" y="1755646"/>
            <a:ext cx="0" cy="4697690"/>
          </a:xfrm>
          <a:prstGeom prst="line">
            <a:avLst/>
          </a:prstGeom>
          <a:ln>
            <a:solidFill>
              <a:srgbClr val="454F59"/>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036060" y="2221230"/>
            <a:ext cx="6668770" cy="2584450"/>
          </a:xfrm>
          <a:prstGeom prst="rect">
            <a:avLst/>
          </a:prstGeom>
          <a:noFill/>
        </p:spPr>
        <p:txBody>
          <a:bodyPr wrap="square" rtlCol="0">
            <a:spAutoFit/>
          </a:bodyPr>
          <a:p>
            <a:r>
              <a:rPr lang="en-US" altLang="zh-CN"/>
              <a:t>        </a:t>
            </a:r>
            <a:r>
              <a:rPr lang="zh-CN" altLang="en-US"/>
              <a:t>此次毕业设计让我巩固了在学校所学的知识，本次加工以槽和孔为主的两面零件，主要是为了提升我们对实际操作以及UG软件应用的熟练度。</a:t>
            </a:r>
            <a:endParaRPr lang="zh-CN" altLang="en-US"/>
          </a:p>
          <a:p>
            <a:r>
              <a:rPr lang="zh-CN" altLang="en-US"/>
              <a:t>       更近一步的了解到加工工艺和实际加工操作的认识，也深刻认识到自己所学到的知识有限。</a:t>
            </a:r>
            <a:endParaRPr lang="zh-CN" altLang="en-US"/>
          </a:p>
          <a:p>
            <a:r>
              <a:rPr lang="zh-CN" altLang="en-US"/>
              <a:t>       非常感谢学院对我们的培养以及指导老师的耐心教导，毕业设计的过程中有遇到很多大大小小方面的错误，指导老师也负责给我们开视频会议，在会议中悉心教导和改正我们毕业设计</a:t>
            </a:r>
            <a:r>
              <a:rPr lang="zh-CN" altLang="en-US"/>
              <a:t>中的错误，老师您辛苦了！</a:t>
            </a:r>
            <a:endParaRPr lang="zh-CN" altLang="en-US"/>
          </a:p>
        </p:txBody>
      </p:sp>
      <p:sp>
        <p:nvSpPr>
          <p:cNvPr id="8" name="文本框 7"/>
          <p:cNvSpPr txBox="1"/>
          <p:nvPr/>
        </p:nvSpPr>
        <p:spPr>
          <a:xfrm>
            <a:off x="2332990" y="987425"/>
            <a:ext cx="915035" cy="768350"/>
          </a:xfrm>
          <a:prstGeom prst="rect">
            <a:avLst/>
          </a:prstGeom>
          <a:noFill/>
        </p:spPr>
        <p:txBody>
          <a:bodyPr wrap="square" rtlCol="0">
            <a:spAutoFit/>
          </a:bodyPr>
          <a:p>
            <a:r>
              <a:rPr lang="en-US" altLang="zh-CN" sz="4400">
                <a:latin typeface="方正姚体" panose="02010601030101010101" pitchFamily="2" charset="-122"/>
                <a:ea typeface="方正姚体" panose="02010601030101010101" pitchFamily="2" charset="-122"/>
              </a:rPr>
              <a:t>10</a:t>
            </a:r>
            <a:endParaRPr lang="en-US" altLang="zh-CN" sz="4400">
              <a:latin typeface="方正姚体" panose="02010601030101010101" pitchFamily="2" charset="-122"/>
              <a:ea typeface="方正姚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2333044" y="565850"/>
            <a:ext cx="0" cy="2719134"/>
          </a:xfrm>
          <a:prstGeom prst="line">
            <a:avLst/>
          </a:prstGeom>
          <a:ln>
            <a:solidFill>
              <a:srgbClr val="454F59"/>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333044" y="1755646"/>
            <a:ext cx="9145016" cy="0"/>
          </a:xfrm>
          <a:prstGeom prst="line">
            <a:avLst/>
          </a:prstGeom>
          <a:ln>
            <a:solidFill>
              <a:srgbClr val="454F59"/>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202390" y="1755646"/>
            <a:ext cx="0" cy="4697690"/>
          </a:xfrm>
          <a:prstGeom prst="line">
            <a:avLst/>
          </a:prstGeom>
          <a:ln>
            <a:solidFill>
              <a:srgbClr val="454F59"/>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636770" y="2181225"/>
            <a:ext cx="4537710" cy="706755"/>
          </a:xfrm>
          <a:prstGeom prst="rect">
            <a:avLst/>
          </a:prstGeom>
          <a:noFill/>
        </p:spPr>
        <p:txBody>
          <a:bodyPr wrap="square" rtlCol="0">
            <a:spAutoFit/>
          </a:bodyPr>
          <a:p>
            <a:r>
              <a:rPr lang="zh-CN" altLang="en-US" sz="4000" b="1"/>
              <a:t>谢 谢！</a:t>
            </a:r>
            <a:endParaRPr lang="zh-CN" altLang="en-US" sz="4000" b="1"/>
          </a:p>
        </p:txBody>
      </p:sp>
      <p:sp>
        <p:nvSpPr>
          <p:cNvPr id="5" name="文本框 4"/>
          <p:cNvSpPr txBox="1"/>
          <p:nvPr/>
        </p:nvSpPr>
        <p:spPr>
          <a:xfrm>
            <a:off x="4300220" y="3039745"/>
            <a:ext cx="3452495" cy="645160"/>
          </a:xfrm>
          <a:prstGeom prst="rect">
            <a:avLst/>
          </a:prstGeom>
          <a:noFill/>
        </p:spPr>
        <p:txBody>
          <a:bodyPr wrap="square" rtlCol="0">
            <a:spAutoFit/>
          </a:bodyPr>
          <a:p>
            <a:r>
              <a:rPr lang="en-US" altLang="zh-CN" sz="3600" b="1"/>
              <a:t>THANK YOU</a:t>
            </a:r>
            <a:endParaRPr lang="en-US" altLang="zh-CN" sz="3600" b="1"/>
          </a:p>
        </p:txBody>
      </p:sp>
      <p:pic>
        <p:nvPicPr>
          <p:cNvPr id="8" name="图片 7"/>
          <p:cNvPicPr>
            <a:picLocks noChangeAspect="1"/>
          </p:cNvPicPr>
          <p:nvPr>
            <p:custDataLst>
              <p:tags r:id="rId1"/>
            </p:custDataLst>
          </p:nvPr>
        </p:nvPicPr>
        <p:blipFill>
          <a:blip r:embed="rId2">
            <a:duotone>
              <a:prstClr val="black"/>
              <a:schemeClr val="tx2">
                <a:tint val="45000"/>
                <a:satMod val="400000"/>
              </a:schemeClr>
            </a:duotone>
          </a:blip>
          <a:stretch>
            <a:fillRect/>
          </a:stretch>
        </p:blipFill>
        <p:spPr>
          <a:xfrm rot="17040000">
            <a:off x="1348105" y="3148330"/>
            <a:ext cx="2112645" cy="2417445"/>
          </a:xfrm>
          <a:prstGeom prst="rect">
            <a:avLst/>
          </a:prstGeom>
        </p:spPr>
      </p:pic>
      <p:pic>
        <p:nvPicPr>
          <p:cNvPr id="9" name="图片 8"/>
          <p:cNvPicPr>
            <a:picLocks noChangeAspect="1"/>
          </p:cNvPicPr>
          <p:nvPr>
            <p:custDataLst>
              <p:tags r:id="rId3"/>
            </p:custDataLst>
          </p:nvPr>
        </p:nvPicPr>
        <p:blipFill>
          <a:blip r:embed="rId2">
            <a:clrChange>
              <a:clrFrom>
                <a:srgbClr val="000000">
                  <a:alpha val="0"/>
                </a:srgbClr>
              </a:clrFrom>
              <a:clrTo>
                <a:srgbClr val="000000">
                  <a:alpha val="0"/>
                  <a:alpha val="0"/>
                </a:srgbClr>
              </a:clrTo>
            </a:clrChange>
            <a:duotone>
              <a:prstClr val="black"/>
              <a:schemeClr val="tx2">
                <a:tint val="45000"/>
                <a:satMod val="400000"/>
              </a:schemeClr>
            </a:duotone>
          </a:blip>
          <a:stretch>
            <a:fillRect/>
          </a:stretch>
        </p:blipFill>
        <p:spPr>
          <a:xfrm rot="12000000">
            <a:off x="9314815" y="240665"/>
            <a:ext cx="2468245" cy="2824480"/>
          </a:xfrm>
          <a:prstGeom prst="rect">
            <a:avLst/>
          </a:prstGeom>
        </p:spPr>
      </p:pic>
      <p:pic>
        <p:nvPicPr>
          <p:cNvPr id="10" name="图片 9"/>
          <p:cNvPicPr>
            <a:picLocks noChangeAspect="1"/>
          </p:cNvPicPr>
          <p:nvPr>
            <p:custDataLst>
              <p:tags r:id="rId4"/>
            </p:custDataLst>
          </p:nvPr>
        </p:nvPicPr>
        <p:blipFill>
          <a:blip r:embed="rId2">
            <a:duotone>
              <a:prstClr val="black"/>
              <a:schemeClr val="tx2">
                <a:tint val="45000"/>
                <a:satMod val="400000"/>
              </a:schemeClr>
            </a:duotone>
          </a:blip>
          <a:stretch>
            <a:fillRect/>
          </a:stretch>
        </p:blipFill>
        <p:spPr>
          <a:xfrm rot="540000">
            <a:off x="7931150" y="5097145"/>
            <a:ext cx="2112645" cy="1377315"/>
          </a:xfrm>
          <a:prstGeom prst="rect">
            <a:avLst/>
          </a:prstGeom>
        </p:spPr>
      </p:pic>
      <p:sp>
        <p:nvSpPr>
          <p:cNvPr id="11" name="文本框 10"/>
          <p:cNvSpPr txBox="1"/>
          <p:nvPr/>
        </p:nvSpPr>
        <p:spPr>
          <a:xfrm>
            <a:off x="4808220" y="5500370"/>
            <a:ext cx="2437130" cy="368300"/>
          </a:xfrm>
          <a:prstGeom prst="rect">
            <a:avLst/>
          </a:prstGeom>
          <a:noFill/>
        </p:spPr>
        <p:txBody>
          <a:bodyPr wrap="square" rtlCol="0">
            <a:spAutoFit/>
          </a:bodyPr>
          <a:p>
            <a:r>
              <a:rPr lang="zh-CN" altLang="en-US">
                <a:latin typeface="方正姚体" panose="02010601030101010101" pitchFamily="2" charset="-122"/>
                <a:ea typeface="方正姚体" panose="02010601030101010101" pitchFamily="2" charset="-122"/>
              </a:rPr>
              <a:t>答辩人：郑建华</a:t>
            </a:r>
            <a:endParaRPr lang="zh-CN" altLang="en-US">
              <a:latin typeface="方正姚体" panose="02010601030101010101" pitchFamily="2" charset="-122"/>
              <a:ea typeface="方正姚体" panose="02010601030101010101" pitchFamily="2" charset="-122"/>
            </a:endParaRPr>
          </a:p>
        </p:txBody>
      </p:sp>
      <p:sp>
        <p:nvSpPr>
          <p:cNvPr id="12" name="文本框 11"/>
          <p:cNvSpPr txBox="1"/>
          <p:nvPr/>
        </p:nvSpPr>
        <p:spPr>
          <a:xfrm>
            <a:off x="4807585" y="5050790"/>
            <a:ext cx="2068830" cy="368300"/>
          </a:xfrm>
          <a:prstGeom prst="rect">
            <a:avLst/>
          </a:prstGeom>
          <a:noFill/>
        </p:spPr>
        <p:txBody>
          <a:bodyPr wrap="square" rtlCol="0">
            <a:spAutoFit/>
          </a:bodyPr>
          <a:p>
            <a:r>
              <a:rPr lang="zh-CN" altLang="en-US">
                <a:latin typeface="方正姚体" panose="02010601030101010101" pitchFamily="2" charset="-122"/>
                <a:ea typeface="方正姚体" panose="02010601030101010101" pitchFamily="2" charset="-122"/>
              </a:rPr>
              <a:t>指导老师：高星</a:t>
            </a:r>
            <a:endParaRPr lang="zh-CN" altLang="en-US">
              <a:latin typeface="方正姚体" panose="02010601030101010101" pitchFamily="2" charset="-122"/>
              <a:ea typeface="方正姚体" panose="02010601030101010101" pitchFamily="2" charset="-122"/>
            </a:endParaRPr>
          </a:p>
        </p:txBody>
      </p:sp>
      <p:grpSp>
        <p:nvGrpSpPr>
          <p:cNvPr id="14" name="组合 13"/>
          <p:cNvGrpSpPr/>
          <p:nvPr/>
        </p:nvGrpSpPr>
        <p:grpSpPr>
          <a:xfrm>
            <a:off x="1464504" y="1180118"/>
            <a:ext cx="9577064" cy="4896544"/>
            <a:chOff x="1271464" y="980728"/>
            <a:chExt cx="9577064" cy="4896544"/>
          </a:xfrm>
        </p:grpSpPr>
        <p:sp>
          <p:nvSpPr>
            <p:cNvPr id="18" name="L 形 17"/>
            <p:cNvSpPr/>
            <p:nvPr/>
          </p:nvSpPr>
          <p:spPr>
            <a:xfrm rot="5400000">
              <a:off x="1235460" y="1016732"/>
              <a:ext cx="648072" cy="576064"/>
            </a:xfrm>
            <a:prstGeom prst="corner">
              <a:avLst>
                <a:gd name="adj1" fmla="val 17261"/>
                <a:gd name="adj2" fmla="val 18254"/>
              </a:avLst>
            </a:prstGeom>
            <a:solidFill>
              <a:srgbClr val="454F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7" name="L 形 76"/>
            <p:cNvSpPr/>
            <p:nvPr/>
          </p:nvSpPr>
          <p:spPr>
            <a:xfrm>
              <a:off x="1271464" y="5301208"/>
              <a:ext cx="576064" cy="576064"/>
            </a:xfrm>
            <a:prstGeom prst="corner">
              <a:avLst>
                <a:gd name="adj1" fmla="val 15277"/>
                <a:gd name="adj2" fmla="val 16270"/>
              </a:avLst>
            </a:prstGeom>
            <a:solidFill>
              <a:srgbClr val="454F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8" name="L 形 77"/>
            <p:cNvSpPr/>
            <p:nvPr/>
          </p:nvSpPr>
          <p:spPr>
            <a:xfrm rot="10800000">
              <a:off x="10272464" y="980728"/>
              <a:ext cx="576064" cy="576064"/>
            </a:xfrm>
            <a:prstGeom prst="corner">
              <a:avLst>
                <a:gd name="adj1" fmla="val 19246"/>
                <a:gd name="adj2" fmla="val 18254"/>
              </a:avLst>
            </a:prstGeom>
            <a:solidFill>
              <a:srgbClr val="454F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0" name="L 形 79"/>
            <p:cNvSpPr/>
            <p:nvPr/>
          </p:nvSpPr>
          <p:spPr>
            <a:xfrm rot="16200000">
              <a:off x="10272464" y="5301208"/>
              <a:ext cx="576064" cy="576064"/>
            </a:xfrm>
            <a:prstGeom prst="corner">
              <a:avLst>
                <a:gd name="adj1" fmla="val 17261"/>
                <a:gd name="adj2" fmla="val 18254"/>
              </a:avLst>
            </a:prstGeom>
            <a:solidFill>
              <a:srgbClr val="454F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9" name="文本框 18"/>
          <p:cNvSpPr txBox="1"/>
          <p:nvPr/>
        </p:nvSpPr>
        <p:spPr>
          <a:xfrm>
            <a:off x="5533390" y="925830"/>
            <a:ext cx="4220210" cy="829945"/>
          </a:xfrm>
          <a:prstGeom prst="rect">
            <a:avLst/>
          </a:prstGeom>
          <a:noFill/>
        </p:spPr>
        <p:txBody>
          <a:bodyPr wrap="square" rtlCol="0" anchor="t">
            <a:spAutoFit/>
          </a:bodyPr>
          <a:p>
            <a:pPr algn="ctr"/>
            <a:r>
              <a:rPr lang="zh-CN" altLang="en-US" sz="4800" dirty="0">
                <a:solidFill>
                  <a:srgbClr val="454F59"/>
                </a:solidFill>
                <a:latin typeface="方正姚体" panose="02010601030101010101" pitchFamily="2" charset="-122"/>
                <a:ea typeface="方正姚体" panose="02010601030101010101" pitchFamily="2" charset="-122"/>
                <a:sym typeface="+mn-ea"/>
              </a:rPr>
              <a:t>感谢聆听</a:t>
            </a:r>
            <a:endParaRPr lang="zh-CN" altLang="en-US" sz="4800">
              <a:latin typeface="方正姚体" panose="02010601030101010101" pitchFamily="2" charset="-122"/>
              <a:ea typeface="方正姚体" panose="02010601030101010101" pitchFamily="2" charset="-122"/>
            </a:endParaRPr>
          </a:p>
        </p:txBody>
      </p:sp>
      <p:sp>
        <p:nvSpPr>
          <p:cNvPr id="21" name="文本框 20"/>
          <p:cNvSpPr txBox="1"/>
          <p:nvPr/>
        </p:nvSpPr>
        <p:spPr>
          <a:xfrm>
            <a:off x="4807585" y="5914390"/>
            <a:ext cx="3636010" cy="368300"/>
          </a:xfrm>
          <a:prstGeom prst="rect">
            <a:avLst/>
          </a:prstGeom>
          <a:noFill/>
        </p:spPr>
        <p:txBody>
          <a:bodyPr wrap="square" rtlCol="0">
            <a:spAutoFit/>
          </a:bodyPr>
          <a:p>
            <a:r>
              <a:rPr lang="zh-CN" altLang="en-US">
                <a:latin typeface="方正姚体" panose="02010601030101010101" pitchFamily="2" charset="-122"/>
                <a:ea typeface="方正姚体" panose="02010601030101010101" pitchFamily="2" charset="-122"/>
                <a:cs typeface="方正姚体" panose="02010601030101010101" pitchFamily="2" charset="-122"/>
              </a:rPr>
              <a:t>班级：</a:t>
            </a:r>
            <a:r>
              <a:rPr lang="en-US" altLang="zh-CN">
                <a:latin typeface="方正姚体" panose="02010601030101010101" pitchFamily="2" charset="-122"/>
                <a:ea typeface="方正姚体" panose="02010601030101010101" pitchFamily="2" charset="-122"/>
                <a:cs typeface="方正姚体" panose="02010601030101010101" pitchFamily="2" charset="-122"/>
              </a:rPr>
              <a:t>17</a:t>
            </a:r>
            <a:r>
              <a:rPr lang="zh-CN" altLang="en-US">
                <a:latin typeface="方正姚体" panose="02010601030101010101" pitchFamily="2" charset="-122"/>
                <a:ea typeface="方正姚体" panose="02010601030101010101" pitchFamily="2" charset="-122"/>
                <a:cs typeface="方正姚体" panose="02010601030101010101" pitchFamily="2" charset="-122"/>
              </a:rPr>
              <a:t>级数控专业三年制</a:t>
            </a:r>
            <a:r>
              <a:rPr lang="zh-CN" altLang="en-US">
                <a:latin typeface="方正姚体" panose="02010601030101010101" pitchFamily="2" charset="-122"/>
                <a:ea typeface="方正姚体" panose="02010601030101010101" pitchFamily="2" charset="-122"/>
                <a:cs typeface="方正姚体" panose="02010601030101010101" pitchFamily="2" charset="-122"/>
              </a:rPr>
              <a:t>高职班</a:t>
            </a:r>
            <a:endParaRPr lang="zh-CN" altLang="en-US">
              <a:latin typeface="方正姚体" panose="02010601030101010101" pitchFamily="2" charset="-122"/>
              <a:ea typeface="方正姚体" panose="02010601030101010101" pitchFamily="2" charset="-122"/>
              <a:cs typeface="方正姚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2333044" y="565850"/>
            <a:ext cx="0" cy="2719134"/>
          </a:xfrm>
          <a:prstGeom prst="line">
            <a:avLst/>
          </a:prstGeom>
          <a:ln>
            <a:solidFill>
              <a:srgbClr val="454F59"/>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2338294" y="1755646"/>
            <a:ext cx="864096" cy="1529338"/>
          </a:xfrm>
          <a:prstGeom prst="rect">
            <a:avLst/>
          </a:prstGeom>
          <a:solidFill>
            <a:srgbClr val="454F59"/>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4400" dirty="0">
                <a:latin typeface="方正综艺_GBK" panose="03000509000000000000" pitchFamily="65" charset="-122"/>
                <a:ea typeface="方正综艺_GBK" panose="03000509000000000000" pitchFamily="65" charset="-122"/>
              </a:rPr>
              <a:t>目录</a:t>
            </a:r>
            <a:endParaRPr lang="zh-CN" altLang="en-US" sz="4400" dirty="0">
              <a:latin typeface="方正综艺_GBK" panose="03000509000000000000" pitchFamily="65" charset="-122"/>
              <a:ea typeface="方正综艺_GBK" panose="03000509000000000000" pitchFamily="65" charset="-122"/>
            </a:endParaRPr>
          </a:p>
        </p:txBody>
      </p:sp>
      <p:cxnSp>
        <p:nvCxnSpPr>
          <p:cNvPr id="6" name="直接连接符 5"/>
          <p:cNvCxnSpPr/>
          <p:nvPr/>
        </p:nvCxnSpPr>
        <p:spPr>
          <a:xfrm>
            <a:off x="2333044" y="1755646"/>
            <a:ext cx="9145016" cy="0"/>
          </a:xfrm>
          <a:prstGeom prst="line">
            <a:avLst/>
          </a:prstGeom>
          <a:ln>
            <a:solidFill>
              <a:srgbClr val="454F59"/>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202390" y="1755646"/>
            <a:ext cx="0" cy="4697690"/>
          </a:xfrm>
          <a:prstGeom prst="line">
            <a:avLst/>
          </a:prstGeom>
          <a:ln>
            <a:solidFill>
              <a:srgbClr val="454F59"/>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5092169" y="2147987"/>
            <a:ext cx="4032448" cy="521970"/>
          </a:xfrm>
          <a:prstGeom prst="rect">
            <a:avLst/>
          </a:prstGeom>
          <a:solidFill>
            <a:schemeClr val="bg1"/>
          </a:solidFill>
          <a:ln w="28575">
            <a:solidFill>
              <a:srgbClr val="454F59"/>
            </a:solidFill>
          </a:ln>
        </p:spPr>
        <p:txBody>
          <a:bodyPr wrap="square" rtlCol="0">
            <a:spAutoFit/>
          </a:bodyPr>
          <a:lstStyle/>
          <a:p>
            <a:pPr algn="ctr"/>
            <a:r>
              <a:rPr lang="en-US" altLang="zh-CN" sz="2800" dirty="0">
                <a:latin typeface="方正姚体" panose="02010601030101010101" pitchFamily="2" charset="-122"/>
                <a:ea typeface="方正姚体" panose="02010601030101010101" pitchFamily="2" charset="-122"/>
              </a:rPr>
              <a:t>1.UG</a:t>
            </a:r>
            <a:r>
              <a:rPr lang="zh-CN" altLang="en-US" sz="2800" dirty="0">
                <a:latin typeface="方正姚体" panose="02010601030101010101" pitchFamily="2" charset="-122"/>
                <a:ea typeface="方正姚体" panose="02010601030101010101" pitchFamily="2" charset="-122"/>
              </a:rPr>
              <a:t>绘图</a:t>
            </a:r>
            <a:endParaRPr lang="zh-CN" altLang="en-US" sz="2800" dirty="0">
              <a:latin typeface="方正姚体" panose="02010601030101010101" pitchFamily="2" charset="-122"/>
              <a:ea typeface="方正姚体" panose="02010601030101010101" pitchFamily="2" charset="-122"/>
            </a:endParaRPr>
          </a:p>
        </p:txBody>
      </p:sp>
      <p:sp>
        <p:nvSpPr>
          <p:cNvPr id="15" name="文本框 14"/>
          <p:cNvSpPr txBox="1"/>
          <p:nvPr/>
        </p:nvSpPr>
        <p:spPr>
          <a:xfrm>
            <a:off x="5092169" y="3181325"/>
            <a:ext cx="4032448" cy="521970"/>
          </a:xfrm>
          <a:prstGeom prst="rect">
            <a:avLst/>
          </a:prstGeom>
          <a:solidFill>
            <a:schemeClr val="bg1"/>
          </a:solidFill>
          <a:ln w="28575">
            <a:solidFill>
              <a:srgbClr val="454F59"/>
            </a:solidFill>
          </a:ln>
        </p:spPr>
        <p:txBody>
          <a:bodyPr wrap="square" rtlCol="0">
            <a:spAutoFit/>
          </a:bodyPr>
          <a:lstStyle>
            <a:defPPr>
              <a:defRPr lang="zh-CN"/>
            </a:defPPr>
            <a:lvl1pPr algn="ctr">
              <a:defRPr sz="2400">
                <a:latin typeface="方正姚体" panose="02010601030101010101" pitchFamily="2" charset="-122"/>
                <a:ea typeface="方正姚体" panose="02010601030101010101" pitchFamily="2" charset="-122"/>
              </a:defRPr>
            </a:lvl1pPr>
          </a:lstStyle>
          <a:p>
            <a:r>
              <a:rPr lang="en-US" altLang="zh-CN" sz="2800" dirty="0"/>
              <a:t>2.</a:t>
            </a:r>
            <a:r>
              <a:rPr lang="zh-CN" altLang="en-US" sz="2800" dirty="0"/>
              <a:t>工艺分析</a:t>
            </a:r>
            <a:endParaRPr lang="zh-CN" altLang="en-US" sz="2800" dirty="0"/>
          </a:p>
        </p:txBody>
      </p:sp>
      <p:sp>
        <p:nvSpPr>
          <p:cNvPr id="16" name="文本框 15"/>
          <p:cNvSpPr txBox="1"/>
          <p:nvPr/>
        </p:nvSpPr>
        <p:spPr>
          <a:xfrm>
            <a:off x="5092169" y="4453423"/>
            <a:ext cx="4032448" cy="521970"/>
          </a:xfrm>
          <a:prstGeom prst="rect">
            <a:avLst/>
          </a:prstGeom>
          <a:solidFill>
            <a:schemeClr val="bg1"/>
          </a:solidFill>
          <a:ln w="28575">
            <a:solidFill>
              <a:srgbClr val="454F59"/>
            </a:solidFill>
          </a:ln>
        </p:spPr>
        <p:txBody>
          <a:bodyPr wrap="square" rtlCol="0">
            <a:spAutoFit/>
          </a:bodyPr>
          <a:lstStyle>
            <a:defPPr>
              <a:defRPr lang="zh-CN"/>
            </a:defPPr>
            <a:lvl1pPr algn="ctr">
              <a:defRPr sz="2400">
                <a:latin typeface="方正姚体" panose="02010601030101010101" pitchFamily="2" charset="-122"/>
                <a:ea typeface="方正姚体" panose="02010601030101010101" pitchFamily="2" charset="-122"/>
              </a:defRPr>
            </a:lvl1pPr>
          </a:lstStyle>
          <a:p>
            <a:r>
              <a:rPr lang="en-US" altLang="zh-CN" sz="2800" dirty="0"/>
              <a:t>3.</a:t>
            </a:r>
            <a:r>
              <a:rPr lang="zh-CN" altLang="en-US" sz="2800" dirty="0"/>
              <a:t>自动编程与仿</a:t>
            </a:r>
            <a:r>
              <a:rPr lang="zh-CN" altLang="en-US" sz="2800" dirty="0"/>
              <a:t>真模拟</a:t>
            </a:r>
            <a:endParaRPr lang="zh-CN" altLang="en-US" sz="2800" dirty="0"/>
          </a:p>
        </p:txBody>
      </p:sp>
      <p:sp>
        <p:nvSpPr>
          <p:cNvPr id="17" name="文本框 16"/>
          <p:cNvSpPr txBox="1"/>
          <p:nvPr/>
        </p:nvSpPr>
        <p:spPr>
          <a:xfrm>
            <a:off x="5092169" y="5515336"/>
            <a:ext cx="4032448" cy="521970"/>
          </a:xfrm>
          <a:prstGeom prst="rect">
            <a:avLst/>
          </a:prstGeom>
          <a:solidFill>
            <a:schemeClr val="bg1"/>
          </a:solidFill>
          <a:ln w="28575">
            <a:solidFill>
              <a:srgbClr val="454F59"/>
            </a:solidFill>
          </a:ln>
        </p:spPr>
        <p:txBody>
          <a:bodyPr wrap="square" rtlCol="0">
            <a:spAutoFit/>
          </a:bodyPr>
          <a:lstStyle>
            <a:defPPr>
              <a:defRPr lang="zh-CN"/>
            </a:defPPr>
            <a:lvl1pPr algn="ctr">
              <a:defRPr sz="2400">
                <a:latin typeface="方正姚体" panose="02010601030101010101" pitchFamily="2" charset="-122"/>
                <a:ea typeface="方正姚体" panose="02010601030101010101" pitchFamily="2" charset="-122"/>
              </a:defRPr>
            </a:lvl1pPr>
          </a:lstStyle>
          <a:p>
            <a:r>
              <a:rPr lang="en-US" altLang="zh-CN" sz="2800" dirty="0"/>
              <a:t>4.</a:t>
            </a:r>
            <a:r>
              <a:rPr lang="zh-CN" altLang="en-US" sz="2800" dirty="0"/>
              <a:t>实操及总结</a:t>
            </a:r>
            <a:endParaRPr lang="zh-CN" altLang="en-US" sz="2800" dirty="0"/>
          </a:p>
        </p:txBody>
      </p:sp>
      <p:pic>
        <p:nvPicPr>
          <p:cNvPr id="2" name="图片 1" descr="_6PI$Z`J3BE{QB%VK4VHRMA"/>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10001250" y="490220"/>
            <a:ext cx="1358265" cy="1358265"/>
          </a:xfrm>
          <a:prstGeom prst="rect">
            <a:avLst/>
          </a:prstGeom>
        </p:spPr>
      </p:pic>
      <p:sp>
        <p:nvSpPr>
          <p:cNvPr id="8" name="文本框 7"/>
          <p:cNvSpPr txBox="1"/>
          <p:nvPr/>
        </p:nvSpPr>
        <p:spPr>
          <a:xfrm>
            <a:off x="5811520" y="908050"/>
            <a:ext cx="4017010" cy="52197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r>
              <a:rPr lang="zh-CN" altLang="en-US" sz="2800" b="1">
                <a:solidFill>
                  <a:schemeClr val="bg1">
                    <a:lumMod val="50000"/>
                  </a:schemeClr>
                </a:solidFill>
                <a:latin typeface="华文新魏" panose="02010800040101010101" charset="-122"/>
                <a:ea typeface="华文新魏" panose="02010800040101010101" charset="-122"/>
              </a:rPr>
              <a:t>湖南九嶷职业技术学院</a:t>
            </a:r>
            <a:endParaRPr lang="zh-CN" altLang="en-US" sz="2800" b="1">
              <a:solidFill>
                <a:schemeClr val="bg1">
                  <a:lumMod val="50000"/>
                </a:schemeClr>
              </a:solidFill>
              <a:latin typeface="华文新魏" panose="02010800040101010101" charset="-122"/>
              <a:ea typeface="华文新魏" panose="020108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bldLst>
      <p:bldP spid="4" grpId="0" animBg="1"/>
      <p:bldP spid="14" grpId="0" bldLvl="0" animBg="1"/>
      <p:bldP spid="15" grpId="0" bldLvl="0" animBg="1"/>
      <p:bldP spid="16" grpId="0" bldLvl="0" animBg="1"/>
      <p:bldP spid="17"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2333044" y="565850"/>
            <a:ext cx="0" cy="2719134"/>
          </a:xfrm>
          <a:prstGeom prst="line">
            <a:avLst/>
          </a:prstGeom>
          <a:ln>
            <a:solidFill>
              <a:srgbClr val="454F59"/>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2236694" y="1755645"/>
            <a:ext cx="864096" cy="3458203"/>
          </a:xfrm>
          <a:prstGeom prst="rect">
            <a:avLst/>
          </a:prstGeom>
          <a:solidFill>
            <a:srgbClr val="454F59"/>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3600" dirty="0">
                <a:latin typeface="方正综艺_GBK" panose="03000509000000000000" pitchFamily="65" charset="-122"/>
                <a:ea typeface="方正综艺_GBK" panose="03000509000000000000" pitchFamily="65" charset="-122"/>
              </a:rPr>
              <a:t>选题背景及意义</a:t>
            </a:r>
            <a:endParaRPr lang="zh-CN" altLang="en-US" sz="3600" dirty="0">
              <a:latin typeface="方正综艺_GBK" panose="03000509000000000000" pitchFamily="65" charset="-122"/>
              <a:ea typeface="方正综艺_GBK" panose="03000509000000000000" pitchFamily="65" charset="-122"/>
            </a:endParaRPr>
          </a:p>
        </p:txBody>
      </p:sp>
      <p:cxnSp>
        <p:nvCxnSpPr>
          <p:cNvPr id="6" name="直接连接符 5"/>
          <p:cNvCxnSpPr/>
          <p:nvPr/>
        </p:nvCxnSpPr>
        <p:spPr>
          <a:xfrm>
            <a:off x="2333044" y="1755646"/>
            <a:ext cx="9145016" cy="0"/>
          </a:xfrm>
          <a:prstGeom prst="line">
            <a:avLst/>
          </a:prstGeom>
          <a:ln>
            <a:solidFill>
              <a:srgbClr val="454F59"/>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202390" y="1755646"/>
            <a:ext cx="0" cy="4697690"/>
          </a:xfrm>
          <a:prstGeom prst="line">
            <a:avLst/>
          </a:prstGeom>
          <a:ln>
            <a:solidFill>
              <a:srgbClr val="454F59"/>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8754110" y="2070100"/>
            <a:ext cx="2432685" cy="1938020"/>
          </a:xfrm>
          <a:prstGeom prst="rect">
            <a:avLst/>
          </a:prstGeom>
          <a:solidFill>
            <a:schemeClr val="bg1"/>
          </a:solidFill>
          <a:ln w="28575">
            <a:solidFill>
              <a:srgbClr val="454F59"/>
            </a:solidFill>
          </a:ln>
        </p:spPr>
        <p:txBody>
          <a:bodyPr wrap="square" rtlCol="0">
            <a:spAutoFit/>
          </a:bodyPr>
          <a:lstStyle/>
          <a:p>
            <a:pPr algn="ctr"/>
            <a:r>
              <a:rPr lang="zh-CN" altLang="en-US" sz="2400" spc="100" dirty="0">
                <a:solidFill>
                  <a:schemeClr val="tx1"/>
                </a:solidFill>
                <a:uFillTx/>
                <a:latin typeface="方正姚体" panose="02010601030101010101" pitchFamily="2" charset="-122"/>
                <a:ea typeface="方正姚体" panose="02010601030101010101" pitchFamily="2" charset="-122"/>
              </a:rPr>
              <a:t>本次毕业设计选择的图纸是来自</a:t>
            </a:r>
            <a:r>
              <a:rPr lang="en-US" altLang="zh-CN" sz="2400" spc="100" dirty="0">
                <a:solidFill>
                  <a:schemeClr val="tx1"/>
                </a:solidFill>
                <a:uFillTx/>
                <a:latin typeface="方正姚体" panose="02010601030101010101" pitchFamily="2" charset="-122"/>
                <a:ea typeface="方正姚体" panose="02010601030101010101" pitchFamily="2" charset="-122"/>
              </a:rPr>
              <a:t>“</a:t>
            </a:r>
            <a:r>
              <a:rPr lang="zh-CN" altLang="en-US" sz="2400" spc="100" dirty="0">
                <a:solidFill>
                  <a:schemeClr val="tx1"/>
                </a:solidFill>
                <a:uFillTx/>
                <a:latin typeface="方正姚体" panose="02010601030101010101" pitchFamily="2" charset="-122"/>
                <a:ea typeface="方正姚体" panose="02010601030101010101" pitchFamily="2" charset="-122"/>
              </a:rPr>
              <a:t>世界技能大</a:t>
            </a:r>
            <a:r>
              <a:rPr lang="zh-CN" altLang="en-US" sz="2400" spc="100" dirty="0">
                <a:solidFill>
                  <a:schemeClr val="tx1"/>
                </a:solidFill>
                <a:uFillTx/>
                <a:latin typeface="方正姚体" panose="02010601030101010101" pitchFamily="2" charset="-122"/>
                <a:ea typeface="方正姚体" panose="02010601030101010101" pitchFamily="2" charset="-122"/>
              </a:rPr>
              <a:t>赛选拔赛中的练习题</a:t>
            </a:r>
            <a:r>
              <a:rPr lang="en-US" altLang="zh-CN" sz="2400" spc="100" dirty="0">
                <a:solidFill>
                  <a:schemeClr val="tx1"/>
                </a:solidFill>
                <a:uFillTx/>
                <a:latin typeface="方正姚体" panose="02010601030101010101" pitchFamily="2" charset="-122"/>
                <a:ea typeface="方正姚体" panose="02010601030101010101" pitchFamily="2" charset="-122"/>
              </a:rPr>
              <a:t>”</a:t>
            </a:r>
            <a:endParaRPr lang="en-US" altLang="zh-CN" sz="2400" spc="100" dirty="0">
              <a:solidFill>
                <a:schemeClr val="tx1"/>
              </a:solidFill>
              <a:uFillTx/>
              <a:latin typeface="方正姚体" panose="02010601030101010101" pitchFamily="2" charset="-122"/>
              <a:ea typeface="方正姚体" panose="02010601030101010101" pitchFamily="2" charset="-122"/>
            </a:endParaRPr>
          </a:p>
        </p:txBody>
      </p:sp>
      <p:sp>
        <p:nvSpPr>
          <p:cNvPr id="2" name="文本框 1"/>
          <p:cNvSpPr txBox="1"/>
          <p:nvPr/>
        </p:nvSpPr>
        <p:spPr>
          <a:xfrm>
            <a:off x="5811520" y="908050"/>
            <a:ext cx="4057650" cy="521970"/>
          </a:xfrm>
          <a:prstGeom prst="rect">
            <a:avLst/>
          </a:prstGeom>
          <a:noFill/>
        </p:spPr>
        <p:txBody>
          <a:bodyPr wrap="square" rtlCol="0">
            <a:spAutoFit/>
          </a:bodyPr>
          <a:p>
            <a:r>
              <a:rPr lang="zh-CN" altLang="en-US" sz="2800" b="1">
                <a:solidFill>
                  <a:schemeClr val="bg1">
                    <a:lumMod val="50000"/>
                  </a:schemeClr>
                </a:solidFill>
                <a:latin typeface="华文新魏" panose="02010800040101010101" charset="-122"/>
                <a:ea typeface="华文新魏" panose="02010800040101010101" charset="-122"/>
                <a:sym typeface="+mn-ea"/>
              </a:rPr>
              <a:t>湖南九嶷职业技术学院</a:t>
            </a:r>
            <a:endParaRPr lang="zh-CN" altLang="en-US" sz="2800"/>
          </a:p>
        </p:txBody>
      </p:sp>
      <p:pic>
        <p:nvPicPr>
          <p:cNvPr id="5" name="图片 4" descr="_6PI$Z`J3BE{QB%VK4VHRMA"/>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9991090" y="490220"/>
            <a:ext cx="1358265" cy="1358265"/>
          </a:xfrm>
          <a:prstGeom prst="rect">
            <a:avLst/>
          </a:prstGeom>
        </p:spPr>
      </p:pic>
      <p:sp>
        <p:nvSpPr>
          <p:cNvPr id="8" name="文本框 7"/>
          <p:cNvSpPr txBox="1"/>
          <p:nvPr/>
        </p:nvSpPr>
        <p:spPr>
          <a:xfrm>
            <a:off x="8247380" y="4384040"/>
            <a:ext cx="3230880" cy="1198880"/>
          </a:xfrm>
          <a:prstGeom prst="rect">
            <a:avLst/>
          </a:prstGeom>
          <a:solidFill>
            <a:schemeClr val="bg1"/>
          </a:solidFill>
          <a:ln w="28575">
            <a:solidFill>
              <a:srgbClr val="454F59"/>
            </a:solidFill>
          </a:ln>
        </p:spPr>
        <p:txBody>
          <a:bodyPr wrap="square" rtlCol="0">
            <a:spAutoFit/>
          </a:bodyPr>
          <a:lstStyle>
            <a:defPPr>
              <a:defRPr lang="zh-CN"/>
            </a:defPPr>
            <a:lvl1pPr algn="ctr">
              <a:defRPr sz="2400">
                <a:latin typeface="方正姚体" panose="02010601030101010101" pitchFamily="2" charset="-122"/>
                <a:ea typeface="方正姚体" panose="02010601030101010101" pitchFamily="2" charset="-122"/>
              </a:defRPr>
            </a:lvl1pPr>
          </a:lstStyle>
          <a:p>
            <a:r>
              <a:rPr lang="zh-CN" altLang="en-US" dirty="0"/>
              <a:t>通过此次毕业设计为我们学生</a:t>
            </a:r>
            <a:r>
              <a:rPr lang="zh-CN" altLang="en-US" dirty="0"/>
              <a:t>巩固在校所学知识</a:t>
            </a:r>
            <a:endParaRPr lang="zh-CN" altLang="en-US" dirty="0"/>
          </a:p>
        </p:txBody>
      </p:sp>
      <p:pic>
        <p:nvPicPr>
          <p:cNvPr id="9" name="图片 8" descr="捕获"/>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3202305" y="1848485"/>
            <a:ext cx="4974590" cy="42621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bldLst>
      <p:bldP spid="4" grpId="0" bldLvl="0" animBg="1"/>
      <p:bldP spid="14"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7" name="文本框 1566"/>
          <p:cNvSpPr txBox="1"/>
          <p:nvPr/>
        </p:nvSpPr>
        <p:spPr>
          <a:xfrm>
            <a:off x="693912" y="2369357"/>
            <a:ext cx="2016224" cy="337185"/>
          </a:xfrm>
          <a:prstGeom prst="rect">
            <a:avLst/>
          </a:prstGeom>
          <a:solidFill>
            <a:schemeClr val="bg1"/>
          </a:solidFill>
          <a:ln w="28575">
            <a:solidFill>
              <a:srgbClr val="454F59"/>
            </a:solidFill>
          </a:ln>
        </p:spPr>
        <p:txBody>
          <a:bodyPr wrap="square" rtlCol="0">
            <a:spAutoFit/>
          </a:bodyPr>
          <a:lstStyle>
            <a:defPPr>
              <a:defRPr lang="zh-CN"/>
            </a:defPPr>
            <a:lvl1pPr algn="ctr">
              <a:defRPr sz="1600">
                <a:latin typeface="方正姚体" panose="02010601030101010101" pitchFamily="2" charset="-122"/>
                <a:ea typeface="方正姚体" panose="02010601030101010101" pitchFamily="2" charset="-122"/>
              </a:defRPr>
            </a:lvl1pPr>
          </a:lstStyle>
          <a:p>
            <a:r>
              <a:rPr lang="en-US" altLang="zh-CN" dirty="0"/>
              <a:t>UG</a:t>
            </a:r>
            <a:r>
              <a:rPr lang="zh-CN" altLang="en-US" dirty="0"/>
              <a:t>绘图</a:t>
            </a:r>
            <a:endParaRPr lang="zh-CN" altLang="en-US" dirty="0"/>
          </a:p>
        </p:txBody>
      </p:sp>
      <p:sp>
        <p:nvSpPr>
          <p:cNvPr id="1568" name="文本框 1567"/>
          <p:cNvSpPr txBox="1"/>
          <p:nvPr/>
        </p:nvSpPr>
        <p:spPr>
          <a:xfrm>
            <a:off x="693912" y="3094085"/>
            <a:ext cx="2016224" cy="337185"/>
          </a:xfrm>
          <a:prstGeom prst="rect">
            <a:avLst/>
          </a:prstGeom>
          <a:solidFill>
            <a:schemeClr val="bg1"/>
          </a:solidFill>
          <a:ln w="28575">
            <a:solidFill>
              <a:srgbClr val="454F59"/>
            </a:solidFill>
          </a:ln>
        </p:spPr>
        <p:txBody>
          <a:bodyPr wrap="square" rtlCol="0">
            <a:spAutoFit/>
          </a:bodyPr>
          <a:lstStyle>
            <a:defPPr>
              <a:defRPr lang="zh-CN"/>
            </a:defPPr>
            <a:lvl1pPr algn="ctr">
              <a:defRPr sz="1600">
                <a:solidFill>
                  <a:schemeClr val="bg1"/>
                </a:solidFill>
                <a:latin typeface="方正姚体" panose="02010601030101010101" pitchFamily="2" charset="-122"/>
                <a:ea typeface="方正姚体" panose="02010601030101010101" pitchFamily="2" charset="-122"/>
              </a:defRPr>
            </a:lvl1pPr>
          </a:lstStyle>
          <a:p>
            <a:r>
              <a:rPr lang="zh-CN" altLang="en-US" dirty="0">
                <a:solidFill>
                  <a:schemeClr val="tx1"/>
                </a:solidFill>
              </a:rPr>
              <a:t>工艺分析</a:t>
            </a:r>
            <a:endParaRPr lang="zh-CN" altLang="en-US" dirty="0">
              <a:solidFill>
                <a:schemeClr val="tx1"/>
              </a:solidFill>
            </a:endParaRPr>
          </a:p>
        </p:txBody>
      </p:sp>
      <p:sp>
        <p:nvSpPr>
          <p:cNvPr id="1569" name="文本框 1568"/>
          <p:cNvSpPr txBox="1"/>
          <p:nvPr/>
        </p:nvSpPr>
        <p:spPr>
          <a:xfrm>
            <a:off x="693912" y="4004233"/>
            <a:ext cx="2016224" cy="337185"/>
          </a:xfrm>
          <a:prstGeom prst="rect">
            <a:avLst/>
          </a:prstGeom>
          <a:solidFill>
            <a:schemeClr val="bg1"/>
          </a:solidFill>
          <a:ln w="28575">
            <a:solidFill>
              <a:srgbClr val="454F59"/>
            </a:solidFill>
          </a:ln>
        </p:spPr>
        <p:txBody>
          <a:bodyPr wrap="square" rtlCol="0">
            <a:spAutoFit/>
          </a:bodyPr>
          <a:lstStyle>
            <a:defPPr>
              <a:defRPr lang="zh-CN"/>
            </a:defPPr>
            <a:lvl1pPr algn="ctr">
              <a:defRPr sz="2400">
                <a:latin typeface="方正姚体" panose="02010601030101010101" pitchFamily="2" charset="-122"/>
                <a:ea typeface="方正姚体" panose="02010601030101010101" pitchFamily="2" charset="-122"/>
              </a:defRPr>
            </a:lvl1pPr>
          </a:lstStyle>
          <a:p>
            <a:r>
              <a:rPr lang="zh-CN" altLang="en-US" sz="1600" dirty="0"/>
              <a:t>自动编程及仿真模拟</a:t>
            </a:r>
            <a:endParaRPr lang="zh-CN" altLang="en-US" sz="1600" dirty="0"/>
          </a:p>
        </p:txBody>
      </p:sp>
      <p:sp>
        <p:nvSpPr>
          <p:cNvPr id="1570" name="文本框 1569"/>
          <p:cNvSpPr txBox="1"/>
          <p:nvPr/>
        </p:nvSpPr>
        <p:spPr>
          <a:xfrm>
            <a:off x="693912" y="4664191"/>
            <a:ext cx="2016224" cy="337185"/>
          </a:xfrm>
          <a:prstGeom prst="rect">
            <a:avLst/>
          </a:prstGeom>
          <a:solidFill>
            <a:schemeClr val="bg1"/>
          </a:solidFill>
          <a:ln w="28575">
            <a:solidFill>
              <a:srgbClr val="454F59"/>
            </a:solidFill>
          </a:ln>
        </p:spPr>
        <p:txBody>
          <a:bodyPr wrap="square" rtlCol="0">
            <a:spAutoFit/>
          </a:bodyPr>
          <a:lstStyle>
            <a:defPPr>
              <a:defRPr lang="zh-CN"/>
            </a:defPPr>
            <a:lvl1pPr algn="ctr">
              <a:defRPr sz="2400">
                <a:latin typeface="方正姚体" panose="02010601030101010101" pitchFamily="2" charset="-122"/>
                <a:ea typeface="方正姚体" panose="02010601030101010101" pitchFamily="2" charset="-122"/>
              </a:defRPr>
            </a:lvl1pPr>
          </a:lstStyle>
          <a:p>
            <a:r>
              <a:rPr lang="zh-CN" altLang="en-US" sz="1600" dirty="0"/>
              <a:t>实操及 总结</a:t>
            </a:r>
            <a:endParaRPr lang="zh-CN" altLang="en-US" sz="1600" dirty="0"/>
          </a:p>
        </p:txBody>
      </p:sp>
      <p:sp>
        <p:nvSpPr>
          <p:cNvPr id="1572" name="矩形 1571"/>
          <p:cNvSpPr/>
          <p:nvPr/>
        </p:nvSpPr>
        <p:spPr>
          <a:xfrm>
            <a:off x="574998" y="1392414"/>
            <a:ext cx="2418080" cy="768350"/>
          </a:xfrm>
          <a:prstGeom prst="rect">
            <a:avLst/>
          </a:prstGeom>
        </p:spPr>
        <p:txBody>
          <a:bodyPr wrap="none">
            <a:spAutoFit/>
          </a:bodyPr>
          <a:lstStyle/>
          <a:p>
            <a:pPr algn="ctr"/>
            <a:r>
              <a:rPr lang="zh-CN" altLang="en-US" sz="4400" dirty="0">
                <a:solidFill>
                  <a:srgbClr val="454F59"/>
                </a:solidFill>
                <a:latin typeface="方正综艺_GBK" panose="03000509000000000000" pitchFamily="65" charset="-122"/>
                <a:ea typeface="方正综艺_GBK" panose="03000509000000000000" pitchFamily="65" charset="-122"/>
              </a:rPr>
              <a:t>内容简介</a:t>
            </a:r>
            <a:endParaRPr lang="zh-CN" altLang="en-US" sz="4400" dirty="0">
              <a:solidFill>
                <a:srgbClr val="454F59"/>
              </a:solidFill>
              <a:latin typeface="方正综艺_GBK" panose="03000509000000000000" pitchFamily="65" charset="-122"/>
              <a:ea typeface="方正综艺_GBK" panose="03000509000000000000" pitchFamily="65" charset="-122"/>
            </a:endParaRPr>
          </a:p>
        </p:txBody>
      </p:sp>
      <p:grpSp>
        <p:nvGrpSpPr>
          <p:cNvPr id="9" name="Group 66"/>
          <p:cNvGrpSpPr/>
          <p:nvPr/>
        </p:nvGrpSpPr>
        <p:grpSpPr bwMode="auto">
          <a:xfrm>
            <a:off x="6382445" y="2368933"/>
            <a:ext cx="1611313" cy="3582334"/>
            <a:chOff x="2372" y="898"/>
            <a:chExt cx="1015" cy="2037"/>
          </a:xfrm>
        </p:grpSpPr>
        <p:sp>
          <p:nvSpPr>
            <p:cNvPr id="10" name="Freeform 47"/>
            <p:cNvSpPr/>
            <p:nvPr/>
          </p:nvSpPr>
          <p:spPr bwMode="auto">
            <a:xfrm>
              <a:off x="2372" y="898"/>
              <a:ext cx="223"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 name="Freeform 48"/>
            <p:cNvSpPr/>
            <p:nvPr/>
          </p:nvSpPr>
          <p:spPr bwMode="auto">
            <a:xfrm>
              <a:off x="2635" y="898"/>
              <a:ext cx="224"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rgbClr val="454F5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49"/>
            <p:cNvSpPr/>
            <p:nvPr/>
          </p:nvSpPr>
          <p:spPr bwMode="auto">
            <a:xfrm>
              <a:off x="2899" y="898"/>
              <a:ext cx="224"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 name="Freeform 50"/>
            <p:cNvSpPr/>
            <p:nvPr/>
          </p:nvSpPr>
          <p:spPr bwMode="auto">
            <a:xfrm>
              <a:off x="3163" y="898"/>
              <a:ext cx="224"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rgbClr val="454F5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51"/>
            <p:cNvSpPr/>
            <p:nvPr/>
          </p:nvSpPr>
          <p:spPr bwMode="auto">
            <a:xfrm>
              <a:off x="2619" y="2036"/>
              <a:ext cx="131" cy="526"/>
            </a:xfrm>
            <a:custGeom>
              <a:avLst/>
              <a:gdLst>
                <a:gd name="T0" fmla="*/ 131 w 131"/>
                <a:gd name="T1" fmla="*/ 462 h 526"/>
                <a:gd name="T2" fmla="*/ 66 w 131"/>
                <a:gd name="T3" fmla="*/ 526 h 526"/>
                <a:gd name="T4" fmla="*/ 0 w 131"/>
                <a:gd name="T5" fmla="*/ 462 h 526"/>
                <a:gd name="T6" fmla="*/ 0 w 131"/>
                <a:gd name="T7" fmla="*/ 0 h 526"/>
                <a:gd name="T8" fmla="*/ 131 w 131"/>
                <a:gd name="T9" fmla="*/ 0 h 526"/>
                <a:gd name="T10" fmla="*/ 131 w 131"/>
                <a:gd name="T11" fmla="*/ 462 h 526"/>
              </a:gdLst>
              <a:ahLst/>
              <a:cxnLst>
                <a:cxn ang="0">
                  <a:pos x="T0" y="T1"/>
                </a:cxn>
                <a:cxn ang="0">
                  <a:pos x="T2" y="T3"/>
                </a:cxn>
                <a:cxn ang="0">
                  <a:pos x="T4" y="T5"/>
                </a:cxn>
                <a:cxn ang="0">
                  <a:pos x="T6" y="T7"/>
                </a:cxn>
                <a:cxn ang="0">
                  <a:pos x="T8" y="T9"/>
                </a:cxn>
                <a:cxn ang="0">
                  <a:pos x="T10" y="T11"/>
                </a:cxn>
              </a:cxnLst>
              <a:rect l="0" t="0" r="r" b="b"/>
              <a:pathLst>
                <a:path w="131" h="526">
                  <a:moveTo>
                    <a:pt x="131" y="462"/>
                  </a:moveTo>
                  <a:lnTo>
                    <a:pt x="66" y="526"/>
                  </a:lnTo>
                  <a:lnTo>
                    <a:pt x="0" y="462"/>
                  </a:lnTo>
                  <a:lnTo>
                    <a:pt x="0" y="0"/>
                  </a:lnTo>
                  <a:lnTo>
                    <a:pt x="131" y="0"/>
                  </a:lnTo>
                  <a:lnTo>
                    <a:pt x="131" y="462"/>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52"/>
            <p:cNvSpPr/>
            <p:nvPr/>
          </p:nvSpPr>
          <p:spPr bwMode="auto">
            <a:xfrm>
              <a:off x="2750" y="2036"/>
              <a:ext cx="129" cy="526"/>
            </a:xfrm>
            <a:custGeom>
              <a:avLst/>
              <a:gdLst>
                <a:gd name="T0" fmla="*/ 129 w 129"/>
                <a:gd name="T1" fmla="*/ 462 h 526"/>
                <a:gd name="T2" fmla="*/ 64 w 129"/>
                <a:gd name="T3" fmla="*/ 526 h 526"/>
                <a:gd name="T4" fmla="*/ 0 w 129"/>
                <a:gd name="T5" fmla="*/ 462 h 526"/>
                <a:gd name="T6" fmla="*/ 0 w 129"/>
                <a:gd name="T7" fmla="*/ 0 h 526"/>
                <a:gd name="T8" fmla="*/ 129 w 129"/>
                <a:gd name="T9" fmla="*/ 0 h 526"/>
                <a:gd name="T10" fmla="*/ 129 w 129"/>
                <a:gd name="T11" fmla="*/ 462 h 526"/>
              </a:gdLst>
              <a:ahLst/>
              <a:cxnLst>
                <a:cxn ang="0">
                  <a:pos x="T0" y="T1"/>
                </a:cxn>
                <a:cxn ang="0">
                  <a:pos x="T2" y="T3"/>
                </a:cxn>
                <a:cxn ang="0">
                  <a:pos x="T4" y="T5"/>
                </a:cxn>
                <a:cxn ang="0">
                  <a:pos x="T6" y="T7"/>
                </a:cxn>
                <a:cxn ang="0">
                  <a:pos x="T8" y="T9"/>
                </a:cxn>
                <a:cxn ang="0">
                  <a:pos x="T10" y="T11"/>
                </a:cxn>
              </a:cxnLst>
              <a:rect l="0" t="0" r="r" b="b"/>
              <a:pathLst>
                <a:path w="129" h="526">
                  <a:moveTo>
                    <a:pt x="129" y="462"/>
                  </a:moveTo>
                  <a:lnTo>
                    <a:pt x="64" y="526"/>
                  </a:lnTo>
                  <a:lnTo>
                    <a:pt x="0" y="462"/>
                  </a:lnTo>
                  <a:lnTo>
                    <a:pt x="0" y="0"/>
                  </a:lnTo>
                  <a:lnTo>
                    <a:pt x="129" y="0"/>
                  </a:lnTo>
                  <a:lnTo>
                    <a:pt x="129" y="462"/>
                  </a:lnTo>
                  <a:close/>
                </a:path>
              </a:pathLst>
            </a:custGeom>
            <a:solidFill>
              <a:srgbClr val="454F5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 name="Freeform 53"/>
            <p:cNvSpPr/>
            <p:nvPr/>
          </p:nvSpPr>
          <p:spPr bwMode="auto">
            <a:xfrm>
              <a:off x="2879" y="2036"/>
              <a:ext cx="130" cy="526"/>
            </a:xfrm>
            <a:custGeom>
              <a:avLst/>
              <a:gdLst>
                <a:gd name="T0" fmla="*/ 130 w 130"/>
                <a:gd name="T1" fmla="*/ 462 h 526"/>
                <a:gd name="T2" fmla="*/ 66 w 130"/>
                <a:gd name="T3" fmla="*/ 526 h 526"/>
                <a:gd name="T4" fmla="*/ 0 w 130"/>
                <a:gd name="T5" fmla="*/ 462 h 526"/>
                <a:gd name="T6" fmla="*/ 0 w 130"/>
                <a:gd name="T7" fmla="*/ 0 h 526"/>
                <a:gd name="T8" fmla="*/ 130 w 130"/>
                <a:gd name="T9" fmla="*/ 0 h 526"/>
                <a:gd name="T10" fmla="*/ 130 w 130"/>
                <a:gd name="T11" fmla="*/ 462 h 526"/>
              </a:gdLst>
              <a:ahLst/>
              <a:cxnLst>
                <a:cxn ang="0">
                  <a:pos x="T0" y="T1"/>
                </a:cxn>
                <a:cxn ang="0">
                  <a:pos x="T2" y="T3"/>
                </a:cxn>
                <a:cxn ang="0">
                  <a:pos x="T4" y="T5"/>
                </a:cxn>
                <a:cxn ang="0">
                  <a:pos x="T6" y="T7"/>
                </a:cxn>
                <a:cxn ang="0">
                  <a:pos x="T8" y="T9"/>
                </a:cxn>
                <a:cxn ang="0">
                  <a:pos x="T10" y="T11"/>
                </a:cxn>
              </a:cxnLst>
              <a:rect l="0" t="0" r="r" b="b"/>
              <a:pathLst>
                <a:path w="130" h="526">
                  <a:moveTo>
                    <a:pt x="130" y="462"/>
                  </a:moveTo>
                  <a:lnTo>
                    <a:pt x="66" y="526"/>
                  </a:lnTo>
                  <a:lnTo>
                    <a:pt x="0" y="462"/>
                  </a:lnTo>
                  <a:lnTo>
                    <a:pt x="0" y="0"/>
                  </a:lnTo>
                  <a:lnTo>
                    <a:pt x="130" y="0"/>
                  </a:lnTo>
                  <a:lnTo>
                    <a:pt x="130" y="46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 name="Freeform 54"/>
            <p:cNvSpPr/>
            <p:nvPr/>
          </p:nvSpPr>
          <p:spPr bwMode="auto">
            <a:xfrm>
              <a:off x="3009" y="2036"/>
              <a:ext cx="131" cy="526"/>
            </a:xfrm>
            <a:custGeom>
              <a:avLst/>
              <a:gdLst>
                <a:gd name="T0" fmla="*/ 131 w 131"/>
                <a:gd name="T1" fmla="*/ 462 h 526"/>
                <a:gd name="T2" fmla="*/ 65 w 131"/>
                <a:gd name="T3" fmla="*/ 526 h 526"/>
                <a:gd name="T4" fmla="*/ 0 w 131"/>
                <a:gd name="T5" fmla="*/ 462 h 526"/>
                <a:gd name="T6" fmla="*/ 0 w 131"/>
                <a:gd name="T7" fmla="*/ 0 h 526"/>
                <a:gd name="T8" fmla="*/ 131 w 131"/>
                <a:gd name="T9" fmla="*/ 0 h 526"/>
                <a:gd name="T10" fmla="*/ 131 w 131"/>
                <a:gd name="T11" fmla="*/ 462 h 526"/>
              </a:gdLst>
              <a:ahLst/>
              <a:cxnLst>
                <a:cxn ang="0">
                  <a:pos x="T0" y="T1"/>
                </a:cxn>
                <a:cxn ang="0">
                  <a:pos x="T2" y="T3"/>
                </a:cxn>
                <a:cxn ang="0">
                  <a:pos x="T4" y="T5"/>
                </a:cxn>
                <a:cxn ang="0">
                  <a:pos x="T6" y="T7"/>
                </a:cxn>
                <a:cxn ang="0">
                  <a:pos x="T8" y="T9"/>
                </a:cxn>
                <a:cxn ang="0">
                  <a:pos x="T10" y="T11"/>
                </a:cxn>
              </a:cxnLst>
              <a:rect l="0" t="0" r="r" b="b"/>
              <a:pathLst>
                <a:path w="131" h="526">
                  <a:moveTo>
                    <a:pt x="131" y="462"/>
                  </a:moveTo>
                  <a:lnTo>
                    <a:pt x="65" y="526"/>
                  </a:lnTo>
                  <a:lnTo>
                    <a:pt x="0" y="462"/>
                  </a:lnTo>
                  <a:lnTo>
                    <a:pt x="0" y="0"/>
                  </a:lnTo>
                  <a:lnTo>
                    <a:pt x="131" y="0"/>
                  </a:lnTo>
                  <a:lnTo>
                    <a:pt x="131" y="462"/>
                  </a:lnTo>
                  <a:close/>
                </a:path>
              </a:pathLst>
            </a:custGeom>
            <a:solidFill>
              <a:srgbClr val="454F5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 name="Freeform 55"/>
            <p:cNvSpPr/>
            <p:nvPr/>
          </p:nvSpPr>
          <p:spPr bwMode="auto">
            <a:xfrm>
              <a:off x="2372" y="1741"/>
              <a:ext cx="378" cy="297"/>
            </a:xfrm>
            <a:custGeom>
              <a:avLst/>
              <a:gdLst>
                <a:gd name="T0" fmla="*/ 378 w 378"/>
                <a:gd name="T1" fmla="*/ 297 h 297"/>
                <a:gd name="T2" fmla="*/ 247 w 378"/>
                <a:gd name="T3" fmla="*/ 297 h 297"/>
                <a:gd name="T4" fmla="*/ 0 w 378"/>
                <a:gd name="T5" fmla="*/ 0 h 297"/>
                <a:gd name="T6" fmla="*/ 223 w 378"/>
                <a:gd name="T7" fmla="*/ 0 h 297"/>
                <a:gd name="T8" fmla="*/ 378 w 378"/>
                <a:gd name="T9" fmla="*/ 297 h 297"/>
              </a:gdLst>
              <a:ahLst/>
              <a:cxnLst>
                <a:cxn ang="0">
                  <a:pos x="T0" y="T1"/>
                </a:cxn>
                <a:cxn ang="0">
                  <a:pos x="T2" y="T3"/>
                </a:cxn>
                <a:cxn ang="0">
                  <a:pos x="T4" y="T5"/>
                </a:cxn>
                <a:cxn ang="0">
                  <a:pos x="T6" y="T7"/>
                </a:cxn>
                <a:cxn ang="0">
                  <a:pos x="T8" y="T9"/>
                </a:cxn>
              </a:cxnLst>
              <a:rect l="0" t="0" r="r" b="b"/>
              <a:pathLst>
                <a:path w="378" h="297">
                  <a:moveTo>
                    <a:pt x="378" y="297"/>
                  </a:moveTo>
                  <a:lnTo>
                    <a:pt x="247" y="297"/>
                  </a:lnTo>
                  <a:lnTo>
                    <a:pt x="0" y="0"/>
                  </a:lnTo>
                  <a:lnTo>
                    <a:pt x="223" y="0"/>
                  </a:lnTo>
                  <a:lnTo>
                    <a:pt x="378" y="297"/>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 name="Freeform 56"/>
            <p:cNvSpPr/>
            <p:nvPr/>
          </p:nvSpPr>
          <p:spPr bwMode="auto">
            <a:xfrm>
              <a:off x="2635" y="1741"/>
              <a:ext cx="244" cy="297"/>
            </a:xfrm>
            <a:custGeom>
              <a:avLst/>
              <a:gdLst>
                <a:gd name="T0" fmla="*/ 244 w 244"/>
                <a:gd name="T1" fmla="*/ 297 h 297"/>
                <a:gd name="T2" fmla="*/ 115 w 244"/>
                <a:gd name="T3" fmla="*/ 297 h 297"/>
                <a:gd name="T4" fmla="*/ 0 w 244"/>
                <a:gd name="T5" fmla="*/ 0 h 297"/>
                <a:gd name="T6" fmla="*/ 224 w 244"/>
                <a:gd name="T7" fmla="*/ 0 h 297"/>
                <a:gd name="T8" fmla="*/ 244 w 244"/>
                <a:gd name="T9" fmla="*/ 297 h 297"/>
              </a:gdLst>
              <a:ahLst/>
              <a:cxnLst>
                <a:cxn ang="0">
                  <a:pos x="T0" y="T1"/>
                </a:cxn>
                <a:cxn ang="0">
                  <a:pos x="T2" y="T3"/>
                </a:cxn>
                <a:cxn ang="0">
                  <a:pos x="T4" y="T5"/>
                </a:cxn>
                <a:cxn ang="0">
                  <a:pos x="T6" y="T7"/>
                </a:cxn>
                <a:cxn ang="0">
                  <a:pos x="T8" y="T9"/>
                </a:cxn>
              </a:cxnLst>
              <a:rect l="0" t="0" r="r" b="b"/>
              <a:pathLst>
                <a:path w="244" h="297">
                  <a:moveTo>
                    <a:pt x="244" y="297"/>
                  </a:moveTo>
                  <a:lnTo>
                    <a:pt x="115" y="297"/>
                  </a:lnTo>
                  <a:lnTo>
                    <a:pt x="0" y="0"/>
                  </a:lnTo>
                  <a:lnTo>
                    <a:pt x="224" y="0"/>
                  </a:lnTo>
                  <a:lnTo>
                    <a:pt x="244" y="297"/>
                  </a:lnTo>
                  <a:close/>
                </a:path>
              </a:pathLst>
            </a:custGeom>
            <a:solidFill>
              <a:srgbClr val="333A4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 name="Freeform 57"/>
            <p:cNvSpPr/>
            <p:nvPr/>
          </p:nvSpPr>
          <p:spPr bwMode="auto">
            <a:xfrm>
              <a:off x="2879" y="1741"/>
              <a:ext cx="244" cy="297"/>
            </a:xfrm>
            <a:custGeom>
              <a:avLst/>
              <a:gdLst>
                <a:gd name="T0" fmla="*/ 130 w 244"/>
                <a:gd name="T1" fmla="*/ 297 h 297"/>
                <a:gd name="T2" fmla="*/ 0 w 244"/>
                <a:gd name="T3" fmla="*/ 297 h 297"/>
                <a:gd name="T4" fmla="*/ 20 w 244"/>
                <a:gd name="T5" fmla="*/ 0 h 297"/>
                <a:gd name="T6" fmla="*/ 244 w 244"/>
                <a:gd name="T7" fmla="*/ 0 h 297"/>
                <a:gd name="T8" fmla="*/ 130 w 244"/>
                <a:gd name="T9" fmla="*/ 297 h 297"/>
              </a:gdLst>
              <a:ahLst/>
              <a:cxnLst>
                <a:cxn ang="0">
                  <a:pos x="T0" y="T1"/>
                </a:cxn>
                <a:cxn ang="0">
                  <a:pos x="T2" y="T3"/>
                </a:cxn>
                <a:cxn ang="0">
                  <a:pos x="T4" y="T5"/>
                </a:cxn>
                <a:cxn ang="0">
                  <a:pos x="T6" y="T7"/>
                </a:cxn>
                <a:cxn ang="0">
                  <a:pos x="T8" y="T9"/>
                </a:cxn>
              </a:cxnLst>
              <a:rect l="0" t="0" r="r" b="b"/>
              <a:pathLst>
                <a:path w="244" h="297">
                  <a:moveTo>
                    <a:pt x="130" y="297"/>
                  </a:moveTo>
                  <a:lnTo>
                    <a:pt x="0" y="297"/>
                  </a:lnTo>
                  <a:lnTo>
                    <a:pt x="20" y="0"/>
                  </a:lnTo>
                  <a:lnTo>
                    <a:pt x="244" y="0"/>
                  </a:lnTo>
                  <a:lnTo>
                    <a:pt x="130" y="297"/>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 name="Freeform 58"/>
            <p:cNvSpPr/>
            <p:nvPr/>
          </p:nvSpPr>
          <p:spPr bwMode="auto">
            <a:xfrm>
              <a:off x="3009" y="1741"/>
              <a:ext cx="378" cy="297"/>
            </a:xfrm>
            <a:custGeom>
              <a:avLst/>
              <a:gdLst>
                <a:gd name="T0" fmla="*/ 131 w 378"/>
                <a:gd name="T1" fmla="*/ 297 h 297"/>
                <a:gd name="T2" fmla="*/ 0 w 378"/>
                <a:gd name="T3" fmla="*/ 297 h 297"/>
                <a:gd name="T4" fmla="*/ 154 w 378"/>
                <a:gd name="T5" fmla="*/ 0 h 297"/>
                <a:gd name="T6" fmla="*/ 378 w 378"/>
                <a:gd name="T7" fmla="*/ 0 h 297"/>
                <a:gd name="T8" fmla="*/ 131 w 378"/>
                <a:gd name="T9" fmla="*/ 297 h 297"/>
              </a:gdLst>
              <a:ahLst/>
              <a:cxnLst>
                <a:cxn ang="0">
                  <a:pos x="T0" y="T1"/>
                </a:cxn>
                <a:cxn ang="0">
                  <a:pos x="T2" y="T3"/>
                </a:cxn>
                <a:cxn ang="0">
                  <a:pos x="T4" y="T5"/>
                </a:cxn>
                <a:cxn ang="0">
                  <a:pos x="T6" y="T7"/>
                </a:cxn>
                <a:cxn ang="0">
                  <a:pos x="T8" y="T9"/>
                </a:cxn>
              </a:cxnLst>
              <a:rect l="0" t="0" r="r" b="b"/>
              <a:pathLst>
                <a:path w="378" h="297">
                  <a:moveTo>
                    <a:pt x="131" y="297"/>
                  </a:moveTo>
                  <a:lnTo>
                    <a:pt x="0" y="297"/>
                  </a:lnTo>
                  <a:lnTo>
                    <a:pt x="154" y="0"/>
                  </a:lnTo>
                  <a:lnTo>
                    <a:pt x="378" y="0"/>
                  </a:lnTo>
                  <a:lnTo>
                    <a:pt x="131" y="297"/>
                  </a:lnTo>
                  <a:close/>
                </a:path>
              </a:pathLst>
            </a:custGeom>
            <a:solidFill>
              <a:srgbClr val="333A4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 name="Freeform 59"/>
            <p:cNvSpPr/>
            <p:nvPr/>
          </p:nvSpPr>
          <p:spPr bwMode="auto">
            <a:xfrm>
              <a:off x="2619" y="2498"/>
              <a:ext cx="521" cy="321"/>
            </a:xfrm>
            <a:custGeom>
              <a:avLst/>
              <a:gdLst>
                <a:gd name="T0" fmla="*/ 521 w 521"/>
                <a:gd name="T1" fmla="*/ 0 h 321"/>
                <a:gd name="T2" fmla="*/ 0 w 521"/>
                <a:gd name="T3" fmla="*/ 0 h 321"/>
                <a:gd name="T4" fmla="*/ 191 w 521"/>
                <a:gd name="T5" fmla="*/ 321 h 321"/>
                <a:gd name="T6" fmla="*/ 330 w 521"/>
                <a:gd name="T7" fmla="*/ 321 h 321"/>
                <a:gd name="T8" fmla="*/ 521 w 521"/>
                <a:gd name="T9" fmla="*/ 0 h 321"/>
              </a:gdLst>
              <a:ahLst/>
              <a:cxnLst>
                <a:cxn ang="0">
                  <a:pos x="T0" y="T1"/>
                </a:cxn>
                <a:cxn ang="0">
                  <a:pos x="T2" y="T3"/>
                </a:cxn>
                <a:cxn ang="0">
                  <a:pos x="T4" y="T5"/>
                </a:cxn>
                <a:cxn ang="0">
                  <a:pos x="T6" y="T7"/>
                </a:cxn>
                <a:cxn ang="0">
                  <a:pos x="T8" y="T9"/>
                </a:cxn>
              </a:cxnLst>
              <a:rect l="0" t="0" r="r" b="b"/>
              <a:pathLst>
                <a:path w="521" h="321">
                  <a:moveTo>
                    <a:pt x="521" y="0"/>
                  </a:moveTo>
                  <a:lnTo>
                    <a:pt x="0" y="0"/>
                  </a:lnTo>
                  <a:lnTo>
                    <a:pt x="191" y="321"/>
                  </a:lnTo>
                  <a:lnTo>
                    <a:pt x="330" y="321"/>
                  </a:lnTo>
                  <a:lnTo>
                    <a:pt x="521"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 name="Freeform 60"/>
            <p:cNvSpPr/>
            <p:nvPr/>
          </p:nvSpPr>
          <p:spPr bwMode="auto">
            <a:xfrm>
              <a:off x="2810" y="2819"/>
              <a:ext cx="139" cy="116"/>
            </a:xfrm>
            <a:custGeom>
              <a:avLst/>
              <a:gdLst>
                <a:gd name="T0" fmla="*/ 139 w 139"/>
                <a:gd name="T1" fmla="*/ 0 h 116"/>
                <a:gd name="T2" fmla="*/ 0 w 139"/>
                <a:gd name="T3" fmla="*/ 0 h 116"/>
                <a:gd name="T4" fmla="*/ 69 w 139"/>
                <a:gd name="T5" fmla="*/ 116 h 116"/>
                <a:gd name="T6" fmla="*/ 139 w 139"/>
                <a:gd name="T7" fmla="*/ 0 h 116"/>
              </a:gdLst>
              <a:ahLst/>
              <a:cxnLst>
                <a:cxn ang="0">
                  <a:pos x="T0" y="T1"/>
                </a:cxn>
                <a:cxn ang="0">
                  <a:pos x="T2" y="T3"/>
                </a:cxn>
                <a:cxn ang="0">
                  <a:pos x="T4" y="T5"/>
                </a:cxn>
                <a:cxn ang="0">
                  <a:pos x="T6" y="T7"/>
                </a:cxn>
              </a:cxnLst>
              <a:rect l="0" t="0" r="r" b="b"/>
              <a:pathLst>
                <a:path w="139" h="116">
                  <a:moveTo>
                    <a:pt x="139" y="0"/>
                  </a:moveTo>
                  <a:lnTo>
                    <a:pt x="0" y="0"/>
                  </a:lnTo>
                  <a:lnTo>
                    <a:pt x="69" y="116"/>
                  </a:lnTo>
                  <a:lnTo>
                    <a:pt x="139" y="0"/>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4" name="Line 71"/>
          <p:cNvSpPr>
            <a:spLocks noChangeShapeType="1"/>
          </p:cNvSpPr>
          <p:nvPr/>
        </p:nvSpPr>
        <p:spPr bwMode="auto">
          <a:xfrm>
            <a:off x="4950521" y="2686025"/>
            <a:ext cx="1584325" cy="0"/>
          </a:xfrm>
          <a:prstGeom prst="line">
            <a:avLst/>
          </a:prstGeom>
          <a:noFill/>
          <a:ln w="6350">
            <a:solidFill>
              <a:schemeClr val="bg1">
                <a:lumMod val="50000"/>
              </a:schemeClr>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73"/>
          <p:cNvSpPr>
            <a:spLocks noChangeShapeType="1"/>
          </p:cNvSpPr>
          <p:nvPr/>
        </p:nvSpPr>
        <p:spPr bwMode="auto">
          <a:xfrm>
            <a:off x="7823896" y="2686025"/>
            <a:ext cx="1584325" cy="0"/>
          </a:xfrm>
          <a:prstGeom prst="line">
            <a:avLst/>
          </a:prstGeom>
          <a:noFill/>
          <a:ln w="6350">
            <a:solidFill>
              <a:schemeClr val="bg1">
                <a:lumMod val="50000"/>
              </a:schemeClr>
            </a:solidFill>
            <a:round/>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74"/>
          <p:cNvSpPr>
            <a:spLocks noChangeShapeType="1"/>
          </p:cNvSpPr>
          <p:nvPr/>
        </p:nvSpPr>
        <p:spPr bwMode="auto">
          <a:xfrm>
            <a:off x="7395270" y="3599452"/>
            <a:ext cx="1682750" cy="0"/>
          </a:xfrm>
          <a:prstGeom prst="line">
            <a:avLst/>
          </a:prstGeom>
          <a:noFill/>
          <a:ln w="6350">
            <a:solidFill>
              <a:schemeClr val="bg1">
                <a:lumMod val="50000"/>
              </a:schemeClr>
            </a:solidFill>
            <a:round/>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75"/>
          <p:cNvSpPr>
            <a:spLocks noChangeShapeType="1"/>
          </p:cNvSpPr>
          <p:nvPr/>
        </p:nvSpPr>
        <p:spPr bwMode="auto">
          <a:xfrm>
            <a:off x="5298183" y="3599452"/>
            <a:ext cx="1682750" cy="0"/>
          </a:xfrm>
          <a:prstGeom prst="line">
            <a:avLst/>
          </a:prstGeom>
          <a:noFill/>
          <a:ln w="6350">
            <a:solidFill>
              <a:schemeClr val="bg1">
                <a:lumMod val="50000"/>
              </a:schemeClr>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TextBox 503"/>
          <p:cNvSpPr txBox="1"/>
          <p:nvPr/>
        </p:nvSpPr>
        <p:spPr>
          <a:xfrm>
            <a:off x="9077660" y="4082731"/>
            <a:ext cx="2141367" cy="810260"/>
          </a:xfrm>
          <a:prstGeom prst="rect">
            <a:avLst/>
          </a:prstGeom>
          <a:noFill/>
        </p:spPr>
        <p:txBody>
          <a:bodyPr wrap="square" rtlCol="0">
            <a:spAutoFit/>
          </a:bodyPr>
          <a:lstStyle/>
          <a:p>
            <a:pPr>
              <a:lnSpc>
                <a:spcPct val="130000"/>
              </a:lnSpc>
            </a:pPr>
            <a:r>
              <a:rPr lang="zh-CN" altLang="en-US" dirty="0">
                <a:solidFill>
                  <a:srgbClr val="333A41"/>
                </a:solidFill>
                <a:latin typeface="微软雅黑" panose="020B0503020204020204" pitchFamily="34" charset="-122"/>
                <a:ea typeface="微软雅黑" panose="020B0503020204020204" pitchFamily="34" charset="-122"/>
              </a:rPr>
              <a:t>零件试加工切削及毕业设计</a:t>
            </a:r>
            <a:r>
              <a:rPr lang="zh-CN" altLang="en-US" dirty="0">
                <a:solidFill>
                  <a:srgbClr val="333A41"/>
                </a:solidFill>
                <a:latin typeface="微软雅黑" panose="020B0503020204020204" pitchFamily="34" charset="-122"/>
                <a:ea typeface="微软雅黑" panose="020B0503020204020204" pitchFamily="34" charset="-122"/>
              </a:rPr>
              <a:t>总结</a:t>
            </a:r>
            <a:endParaRPr lang="zh-CN" altLang="en-US" dirty="0">
              <a:solidFill>
                <a:srgbClr val="333A41"/>
              </a:solidFill>
              <a:latin typeface="微软雅黑" panose="020B0503020204020204" pitchFamily="34" charset="-122"/>
              <a:ea typeface="微软雅黑" panose="020B0503020204020204" pitchFamily="34" charset="-122"/>
            </a:endParaRPr>
          </a:p>
        </p:txBody>
      </p:sp>
      <p:sp>
        <p:nvSpPr>
          <p:cNvPr id="30" name="TextBox 503"/>
          <p:cNvSpPr txBox="1"/>
          <p:nvPr/>
        </p:nvSpPr>
        <p:spPr>
          <a:xfrm>
            <a:off x="4046725" y="1396684"/>
            <a:ext cx="2141367" cy="810260"/>
          </a:xfrm>
          <a:prstGeom prst="rect">
            <a:avLst/>
          </a:prstGeom>
          <a:noFill/>
        </p:spPr>
        <p:txBody>
          <a:bodyPr wrap="square" rtlCol="0">
            <a:spAutoFit/>
          </a:bodyPr>
          <a:lstStyle/>
          <a:p>
            <a:pPr>
              <a:lnSpc>
                <a:spcPct val="130000"/>
              </a:lnSpc>
            </a:pPr>
            <a:r>
              <a:rPr lang="zh-CN" altLang="en-US" dirty="0">
                <a:solidFill>
                  <a:srgbClr val="333A41"/>
                </a:solidFill>
                <a:latin typeface="微软雅黑" panose="020B0503020204020204" pitchFamily="34" charset="-122"/>
                <a:ea typeface="微软雅黑" panose="020B0503020204020204" pitchFamily="34" charset="-122"/>
              </a:rPr>
              <a:t>绘制零件三维模型及工程图</a:t>
            </a:r>
            <a:endParaRPr lang="zh-CN" altLang="en-US" dirty="0">
              <a:solidFill>
                <a:srgbClr val="333A41"/>
              </a:solidFill>
              <a:latin typeface="微软雅黑" panose="020B0503020204020204" pitchFamily="34" charset="-122"/>
              <a:ea typeface="微软雅黑" panose="020B0503020204020204" pitchFamily="34" charset="-122"/>
            </a:endParaRPr>
          </a:p>
        </p:txBody>
      </p:sp>
      <p:sp>
        <p:nvSpPr>
          <p:cNvPr id="31" name="TextBox 503"/>
          <p:cNvSpPr txBox="1"/>
          <p:nvPr/>
        </p:nvSpPr>
        <p:spPr>
          <a:xfrm>
            <a:off x="8915735" y="1036639"/>
            <a:ext cx="2141367" cy="1170305"/>
          </a:xfrm>
          <a:prstGeom prst="rect">
            <a:avLst/>
          </a:prstGeom>
          <a:noFill/>
        </p:spPr>
        <p:txBody>
          <a:bodyPr wrap="square" rtlCol="0">
            <a:spAutoFit/>
          </a:bodyPr>
          <a:lstStyle/>
          <a:p>
            <a:pPr>
              <a:lnSpc>
                <a:spcPct val="130000"/>
              </a:lnSpc>
            </a:pPr>
            <a:r>
              <a:rPr lang="zh-CN" altLang="en-US" dirty="0">
                <a:solidFill>
                  <a:srgbClr val="333A41"/>
                </a:solidFill>
                <a:latin typeface="微软雅黑" panose="020B0503020204020204" pitchFamily="34" charset="-122"/>
                <a:ea typeface="微软雅黑" panose="020B0503020204020204" pitchFamily="34" charset="-122"/>
              </a:rPr>
              <a:t>零件的加工工艺分析和数控加工工艺</a:t>
            </a:r>
            <a:endParaRPr lang="zh-CN" altLang="en-US" dirty="0">
              <a:solidFill>
                <a:srgbClr val="333A41"/>
              </a:solidFill>
              <a:latin typeface="微软雅黑" panose="020B0503020204020204" pitchFamily="34" charset="-122"/>
              <a:ea typeface="微软雅黑" panose="020B0503020204020204" pitchFamily="34" charset="-122"/>
            </a:endParaRPr>
          </a:p>
          <a:p>
            <a:pPr>
              <a:lnSpc>
                <a:spcPct val="130000"/>
              </a:lnSpc>
            </a:pPr>
            <a:r>
              <a:rPr lang="zh-CN" altLang="en-US" dirty="0">
                <a:solidFill>
                  <a:srgbClr val="333A41"/>
                </a:solidFill>
                <a:latin typeface="微软雅黑" panose="020B0503020204020204" pitchFamily="34" charset="-122"/>
                <a:ea typeface="微软雅黑" panose="020B0503020204020204" pitchFamily="34" charset="-122"/>
              </a:rPr>
              <a:t>加工工序卡</a:t>
            </a:r>
            <a:endParaRPr lang="zh-CN" altLang="en-US" dirty="0">
              <a:solidFill>
                <a:srgbClr val="333A41"/>
              </a:solidFill>
              <a:latin typeface="微软雅黑" panose="020B0503020204020204" pitchFamily="34" charset="-122"/>
              <a:ea typeface="微软雅黑" panose="020B0503020204020204" pitchFamily="34" charset="-122"/>
            </a:endParaRPr>
          </a:p>
        </p:txBody>
      </p:sp>
      <p:sp>
        <p:nvSpPr>
          <p:cNvPr id="32" name="TextBox 498"/>
          <p:cNvSpPr txBox="1"/>
          <p:nvPr/>
        </p:nvSpPr>
        <p:spPr>
          <a:xfrm>
            <a:off x="3770085" y="2204449"/>
            <a:ext cx="1795780" cy="583565"/>
          </a:xfrm>
          <a:prstGeom prst="rect">
            <a:avLst/>
          </a:prstGeom>
          <a:noFill/>
        </p:spPr>
        <p:txBody>
          <a:bodyPr wrap="none" rtlCol="0" anchor="ctr">
            <a:spAutoFit/>
          </a:bodyPr>
          <a:lstStyle/>
          <a:p>
            <a:pPr lvl="0" algn="r"/>
            <a:r>
              <a:rPr lang="en-US" altLang="zh-CN" sz="3200" dirty="0">
                <a:solidFill>
                  <a:srgbClr val="333A41"/>
                </a:solidFill>
                <a:latin typeface="方正姚体" panose="02010601030101010101" pitchFamily="2" charset="-122"/>
                <a:ea typeface="方正姚体" panose="02010601030101010101" pitchFamily="2" charset="-122"/>
                <a:cs typeface="UKIJ Qolyazma" pitchFamily="18" charset="0"/>
              </a:rPr>
              <a:t>1.UG</a:t>
            </a:r>
            <a:r>
              <a:rPr lang="zh-CN" altLang="en-US" sz="3200" dirty="0">
                <a:solidFill>
                  <a:srgbClr val="333A41"/>
                </a:solidFill>
                <a:latin typeface="方正姚体" panose="02010601030101010101" pitchFamily="2" charset="-122"/>
                <a:ea typeface="方正姚体" panose="02010601030101010101" pitchFamily="2" charset="-122"/>
                <a:cs typeface="UKIJ Qolyazma" pitchFamily="18" charset="0"/>
              </a:rPr>
              <a:t>绘图</a:t>
            </a:r>
            <a:endParaRPr lang="zh-CN" altLang="en-US" sz="3200" dirty="0">
              <a:solidFill>
                <a:srgbClr val="333A41"/>
              </a:solidFill>
              <a:latin typeface="方正姚体" panose="02010601030101010101" pitchFamily="2" charset="-122"/>
              <a:ea typeface="方正姚体" panose="02010601030101010101" pitchFamily="2" charset="-122"/>
              <a:cs typeface="UKIJ Qolyazma" pitchFamily="18" charset="0"/>
            </a:endParaRPr>
          </a:p>
        </p:txBody>
      </p:sp>
      <p:sp>
        <p:nvSpPr>
          <p:cNvPr id="33" name="TextBox 498"/>
          <p:cNvSpPr txBox="1"/>
          <p:nvPr/>
        </p:nvSpPr>
        <p:spPr>
          <a:xfrm>
            <a:off x="8378589" y="2204449"/>
            <a:ext cx="2113280" cy="583565"/>
          </a:xfrm>
          <a:prstGeom prst="rect">
            <a:avLst/>
          </a:prstGeom>
          <a:noFill/>
        </p:spPr>
        <p:txBody>
          <a:bodyPr wrap="none" rtlCol="0" anchor="ctr">
            <a:spAutoFit/>
          </a:bodyPr>
          <a:lstStyle/>
          <a:p>
            <a:pPr lvl="0" algn="r"/>
            <a:r>
              <a:rPr lang="en-US" altLang="zh-CN" sz="3200" dirty="0">
                <a:solidFill>
                  <a:srgbClr val="333A41"/>
                </a:solidFill>
                <a:latin typeface="方正姚体" panose="02010601030101010101" pitchFamily="2" charset="-122"/>
                <a:ea typeface="方正姚体" panose="02010601030101010101" pitchFamily="2" charset="-122"/>
                <a:cs typeface="UKIJ Qolyazma" pitchFamily="18" charset="0"/>
              </a:rPr>
              <a:t>2.</a:t>
            </a:r>
            <a:r>
              <a:rPr lang="zh-CN" altLang="en-US" sz="3200" dirty="0">
                <a:solidFill>
                  <a:srgbClr val="333A41"/>
                </a:solidFill>
                <a:latin typeface="方正姚体" panose="02010601030101010101" pitchFamily="2" charset="-122"/>
                <a:ea typeface="方正姚体" panose="02010601030101010101" pitchFamily="2" charset="-122"/>
                <a:cs typeface="UKIJ Qolyazma" pitchFamily="18" charset="0"/>
              </a:rPr>
              <a:t>工艺分析</a:t>
            </a:r>
            <a:endParaRPr lang="zh-CN" altLang="en-US" sz="3200" dirty="0">
              <a:solidFill>
                <a:srgbClr val="333A41"/>
              </a:solidFill>
              <a:latin typeface="方正姚体" panose="02010601030101010101" pitchFamily="2" charset="-122"/>
              <a:ea typeface="方正姚体" panose="02010601030101010101" pitchFamily="2" charset="-122"/>
              <a:cs typeface="UKIJ Qolyazma" pitchFamily="18" charset="0"/>
            </a:endParaRPr>
          </a:p>
        </p:txBody>
      </p:sp>
      <p:sp>
        <p:nvSpPr>
          <p:cNvPr id="34" name="TextBox 498"/>
          <p:cNvSpPr txBox="1"/>
          <p:nvPr/>
        </p:nvSpPr>
        <p:spPr>
          <a:xfrm>
            <a:off x="8986284" y="3267686"/>
            <a:ext cx="2519680" cy="583565"/>
          </a:xfrm>
          <a:prstGeom prst="rect">
            <a:avLst/>
          </a:prstGeom>
          <a:noFill/>
        </p:spPr>
        <p:txBody>
          <a:bodyPr wrap="none" rtlCol="0" anchor="ctr">
            <a:spAutoFit/>
          </a:bodyPr>
          <a:lstStyle/>
          <a:p>
            <a:pPr lvl="0" algn="r"/>
            <a:r>
              <a:rPr lang="en-US" altLang="zh-CN" sz="3200" dirty="0">
                <a:solidFill>
                  <a:srgbClr val="333A41"/>
                </a:solidFill>
                <a:latin typeface="方正姚体" panose="02010601030101010101" pitchFamily="2" charset="-122"/>
                <a:ea typeface="方正姚体" panose="02010601030101010101" pitchFamily="2" charset="-122"/>
                <a:cs typeface="UKIJ Qolyazma" pitchFamily="18" charset="0"/>
              </a:rPr>
              <a:t>4.</a:t>
            </a:r>
            <a:r>
              <a:rPr lang="zh-CN" altLang="en-US" sz="3200" dirty="0">
                <a:solidFill>
                  <a:srgbClr val="333A41"/>
                </a:solidFill>
                <a:latin typeface="方正姚体" panose="02010601030101010101" pitchFamily="2" charset="-122"/>
                <a:ea typeface="方正姚体" panose="02010601030101010101" pitchFamily="2" charset="-122"/>
                <a:cs typeface="UKIJ Qolyazma" pitchFamily="18" charset="0"/>
              </a:rPr>
              <a:t>实操及总结</a:t>
            </a:r>
            <a:endParaRPr lang="zh-CN" altLang="en-US" sz="3200" dirty="0">
              <a:solidFill>
                <a:srgbClr val="333A41"/>
              </a:solidFill>
              <a:latin typeface="方正姚体" panose="02010601030101010101" pitchFamily="2" charset="-122"/>
              <a:ea typeface="方正姚体" panose="02010601030101010101" pitchFamily="2" charset="-122"/>
              <a:cs typeface="UKIJ Qolyazma" pitchFamily="18" charset="0"/>
            </a:endParaRPr>
          </a:p>
        </p:txBody>
      </p:sp>
      <p:sp>
        <p:nvSpPr>
          <p:cNvPr id="35" name="TextBox 498"/>
          <p:cNvSpPr txBox="1"/>
          <p:nvPr/>
        </p:nvSpPr>
        <p:spPr>
          <a:xfrm>
            <a:off x="3225435" y="3094331"/>
            <a:ext cx="2519680" cy="1076325"/>
          </a:xfrm>
          <a:prstGeom prst="rect">
            <a:avLst/>
          </a:prstGeom>
          <a:noFill/>
        </p:spPr>
        <p:txBody>
          <a:bodyPr wrap="none" rtlCol="0" anchor="ctr">
            <a:spAutoFit/>
          </a:bodyPr>
          <a:lstStyle/>
          <a:p>
            <a:pPr lvl="0" algn="r"/>
            <a:r>
              <a:rPr lang="en-US" altLang="zh-CN" sz="3200" dirty="0">
                <a:solidFill>
                  <a:srgbClr val="333A41"/>
                </a:solidFill>
                <a:latin typeface="方正姚体" panose="02010601030101010101" pitchFamily="2" charset="-122"/>
                <a:ea typeface="方正姚体" panose="02010601030101010101" pitchFamily="2" charset="-122"/>
                <a:cs typeface="UKIJ Qolyazma" pitchFamily="18" charset="0"/>
              </a:rPr>
              <a:t>3.</a:t>
            </a:r>
            <a:r>
              <a:rPr lang="zh-CN" altLang="en-US" sz="3200" dirty="0">
                <a:solidFill>
                  <a:srgbClr val="333A41"/>
                </a:solidFill>
                <a:latin typeface="方正姚体" panose="02010601030101010101" pitchFamily="2" charset="-122"/>
                <a:ea typeface="方正姚体" panose="02010601030101010101" pitchFamily="2" charset="-122"/>
                <a:cs typeface="UKIJ Qolyazma" pitchFamily="18" charset="0"/>
              </a:rPr>
              <a:t>自动编程及</a:t>
            </a:r>
            <a:endParaRPr lang="zh-CN" altLang="en-US" sz="3200" dirty="0">
              <a:solidFill>
                <a:srgbClr val="333A41"/>
              </a:solidFill>
              <a:latin typeface="方正姚体" panose="02010601030101010101" pitchFamily="2" charset="-122"/>
              <a:ea typeface="方正姚体" panose="02010601030101010101" pitchFamily="2" charset="-122"/>
              <a:cs typeface="UKIJ Qolyazma" pitchFamily="18" charset="0"/>
            </a:endParaRPr>
          </a:p>
          <a:p>
            <a:pPr lvl="0" algn="r"/>
            <a:r>
              <a:rPr lang="zh-CN" altLang="en-US" sz="3200" dirty="0">
                <a:solidFill>
                  <a:srgbClr val="333A41"/>
                </a:solidFill>
                <a:latin typeface="方正姚体" panose="02010601030101010101" pitchFamily="2" charset="-122"/>
                <a:ea typeface="方正姚体" panose="02010601030101010101" pitchFamily="2" charset="-122"/>
                <a:cs typeface="UKIJ Qolyazma" pitchFamily="18" charset="0"/>
              </a:rPr>
              <a:t>仿真模拟</a:t>
            </a:r>
            <a:endParaRPr lang="zh-CN" altLang="en-US" sz="3200" dirty="0">
              <a:solidFill>
                <a:srgbClr val="333A41"/>
              </a:solidFill>
              <a:latin typeface="方正姚体" panose="02010601030101010101" pitchFamily="2" charset="-122"/>
              <a:ea typeface="方正姚体" panose="02010601030101010101" pitchFamily="2" charset="-122"/>
              <a:cs typeface="UKIJ Qolyazma" pitchFamily="18" charset="0"/>
            </a:endParaRPr>
          </a:p>
        </p:txBody>
      </p:sp>
      <p:pic>
        <p:nvPicPr>
          <p:cNvPr id="2" name="图片 1" descr="_6PI$Z`J3BE{QB%VK4VHRMA"/>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1151890" y="454025"/>
            <a:ext cx="1100455" cy="1100455"/>
          </a:xfrm>
          <a:prstGeom prst="rect">
            <a:avLst/>
          </a:prstGeom>
        </p:spPr>
      </p:pic>
      <p:sp>
        <p:nvSpPr>
          <p:cNvPr id="3" name="文本框 2"/>
          <p:cNvSpPr txBox="1"/>
          <p:nvPr/>
        </p:nvSpPr>
        <p:spPr>
          <a:xfrm>
            <a:off x="3823335" y="4443095"/>
            <a:ext cx="1993900" cy="119888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使用软件对零件进行自动编程再使用仿真软件进行程序模拟</a:t>
            </a: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bldLst>
      <p:bldP spid="1568" grpId="0" bldLvl="0" animBg="1"/>
      <p:bldP spid="24" grpId="0" animBg="1"/>
      <p:bldP spid="25" grpId="0" animBg="1"/>
      <p:bldP spid="26" grpId="0" animBg="1"/>
      <p:bldP spid="27" grpId="0" animBg="1"/>
      <p:bldP spid="28" grpId="0"/>
      <p:bldP spid="30" grpId="0"/>
      <p:bldP spid="31" grpId="0"/>
      <p:bldP spid="32" grpId="0"/>
      <p:bldP spid="33" grpId="0"/>
      <p:bldP spid="34" grpId="0"/>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7" name="文本框 1566"/>
          <p:cNvSpPr txBox="1"/>
          <p:nvPr/>
        </p:nvSpPr>
        <p:spPr>
          <a:xfrm>
            <a:off x="697722" y="2672887"/>
            <a:ext cx="2016224" cy="398780"/>
          </a:xfrm>
          <a:prstGeom prst="rect">
            <a:avLst/>
          </a:prstGeom>
          <a:solidFill>
            <a:schemeClr val="bg1"/>
          </a:solidFill>
          <a:ln w="28575">
            <a:solidFill>
              <a:srgbClr val="454F59"/>
            </a:solidFill>
          </a:ln>
        </p:spPr>
        <p:txBody>
          <a:bodyPr wrap="square" rtlCol="0">
            <a:spAutoFit/>
          </a:bodyPr>
          <a:lstStyle>
            <a:defPPr>
              <a:defRPr lang="zh-CN"/>
            </a:defPPr>
            <a:lvl1pPr algn="ctr">
              <a:defRPr sz="1600">
                <a:latin typeface="方正姚体" panose="02010601030101010101" pitchFamily="2" charset="-122"/>
                <a:ea typeface="方正姚体" panose="02010601030101010101" pitchFamily="2" charset="-122"/>
              </a:defRPr>
            </a:lvl1pPr>
          </a:lstStyle>
          <a:p>
            <a:r>
              <a:rPr lang="en-US" altLang="zh-CN" sz="2000" dirty="0">
                <a:solidFill>
                  <a:srgbClr val="454F59"/>
                </a:solidFill>
                <a:latin typeface="宋体" panose="02010600030101010101" pitchFamily="2" charset="-122"/>
                <a:ea typeface="宋体" panose="02010600030101010101" pitchFamily="2" charset="-122"/>
              </a:rPr>
              <a:t>1.</a:t>
            </a:r>
            <a:r>
              <a:rPr lang="zh-CN" altLang="en-US" sz="2000" dirty="0">
                <a:solidFill>
                  <a:srgbClr val="454F59"/>
                </a:solidFill>
                <a:latin typeface="宋体" panose="02010600030101010101" pitchFamily="2" charset="-122"/>
                <a:ea typeface="宋体" panose="02010600030101010101" pitchFamily="2" charset="-122"/>
              </a:rPr>
              <a:t>三维建模</a:t>
            </a:r>
            <a:endParaRPr lang="zh-CN" altLang="en-US" sz="2000" dirty="0">
              <a:solidFill>
                <a:srgbClr val="454F59"/>
              </a:solidFill>
              <a:latin typeface="宋体" panose="02010600030101010101" pitchFamily="2" charset="-122"/>
              <a:ea typeface="宋体" panose="02010600030101010101" pitchFamily="2" charset="-122"/>
            </a:endParaRPr>
          </a:p>
        </p:txBody>
      </p:sp>
      <p:sp>
        <p:nvSpPr>
          <p:cNvPr id="1568" name="文本框 1567"/>
          <p:cNvSpPr txBox="1"/>
          <p:nvPr/>
        </p:nvSpPr>
        <p:spPr>
          <a:xfrm>
            <a:off x="697722" y="4492990"/>
            <a:ext cx="2016224" cy="398780"/>
          </a:xfrm>
          <a:prstGeom prst="rect">
            <a:avLst/>
          </a:prstGeom>
          <a:solidFill>
            <a:schemeClr val="bg1"/>
          </a:solidFill>
          <a:ln w="28575">
            <a:solidFill>
              <a:srgbClr val="454F59"/>
            </a:solidFill>
          </a:ln>
        </p:spPr>
        <p:txBody>
          <a:bodyPr wrap="square" rtlCol="0">
            <a:spAutoFit/>
          </a:bodyPr>
          <a:lstStyle>
            <a:defPPr>
              <a:defRPr lang="zh-CN"/>
            </a:defPPr>
            <a:lvl1pPr algn="ctr">
              <a:defRPr sz="1600">
                <a:latin typeface="方正姚体" panose="02010601030101010101" pitchFamily="2" charset="-122"/>
                <a:ea typeface="方正姚体" panose="02010601030101010101" pitchFamily="2" charset="-122"/>
              </a:defRPr>
            </a:lvl1pPr>
          </a:lstStyle>
          <a:p>
            <a:r>
              <a:rPr lang="en-US" altLang="zh-CN"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工程图</a:t>
            </a:r>
            <a:endParaRPr lang="zh-CN" altLang="en-US" sz="2000" dirty="0">
              <a:latin typeface="宋体" panose="02010600030101010101" pitchFamily="2" charset="-122"/>
              <a:ea typeface="宋体" panose="02010600030101010101" pitchFamily="2" charset="-122"/>
            </a:endParaRPr>
          </a:p>
        </p:txBody>
      </p:sp>
      <p:sp>
        <p:nvSpPr>
          <p:cNvPr id="1572" name="矩形 1571"/>
          <p:cNvSpPr/>
          <p:nvPr/>
        </p:nvSpPr>
        <p:spPr>
          <a:xfrm>
            <a:off x="854398" y="1392414"/>
            <a:ext cx="1859280" cy="768350"/>
          </a:xfrm>
          <a:prstGeom prst="rect">
            <a:avLst/>
          </a:prstGeom>
        </p:spPr>
        <p:txBody>
          <a:bodyPr wrap="none">
            <a:spAutoFit/>
          </a:bodyPr>
          <a:lstStyle/>
          <a:p>
            <a:pPr algn="ctr"/>
            <a:r>
              <a:rPr lang="en-US" altLang="zh-CN" sz="4400" dirty="0">
                <a:solidFill>
                  <a:srgbClr val="454F59"/>
                </a:solidFill>
                <a:latin typeface="方正综艺_GBK" panose="03000509000000000000" pitchFamily="65" charset="-122"/>
                <a:ea typeface="方正综艺_GBK" panose="03000509000000000000" pitchFamily="65" charset="-122"/>
              </a:rPr>
              <a:t>UG</a:t>
            </a:r>
            <a:r>
              <a:rPr lang="zh-CN" altLang="en-US" sz="4400" dirty="0">
                <a:solidFill>
                  <a:srgbClr val="454F59"/>
                </a:solidFill>
                <a:latin typeface="方正综艺_GBK" panose="03000509000000000000" pitchFamily="65" charset="-122"/>
                <a:ea typeface="方正综艺_GBK" panose="03000509000000000000" pitchFamily="65" charset="-122"/>
              </a:rPr>
              <a:t>绘图</a:t>
            </a:r>
            <a:endParaRPr lang="zh-CN" altLang="en-US" sz="4400" dirty="0">
              <a:solidFill>
                <a:srgbClr val="454F59"/>
              </a:solidFill>
              <a:latin typeface="方正综艺_GBK" panose="03000509000000000000" pitchFamily="65" charset="-122"/>
              <a:ea typeface="方正综艺_GBK" panose="03000509000000000000" pitchFamily="65" charset="-122"/>
            </a:endParaRPr>
          </a:p>
        </p:txBody>
      </p:sp>
      <p:cxnSp>
        <p:nvCxnSpPr>
          <p:cNvPr id="368" name="直接连接符 367"/>
          <p:cNvCxnSpPr/>
          <p:nvPr/>
        </p:nvCxnSpPr>
        <p:spPr>
          <a:xfrm>
            <a:off x="3813794" y="1230974"/>
            <a:ext cx="1436962" cy="0"/>
          </a:xfrm>
          <a:prstGeom prst="line">
            <a:avLst/>
          </a:prstGeom>
          <a:ln w="3175">
            <a:solidFill>
              <a:srgbClr val="454F59">
                <a:alpha val="33000"/>
              </a:srgb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70" name="文本框 369"/>
          <p:cNvSpPr txBox="1"/>
          <p:nvPr/>
        </p:nvSpPr>
        <p:spPr>
          <a:xfrm>
            <a:off x="3479742" y="4587150"/>
            <a:ext cx="334010" cy="569595"/>
          </a:xfrm>
          <a:prstGeom prst="rect">
            <a:avLst/>
          </a:prstGeom>
          <a:noFill/>
        </p:spPr>
        <p:txBody>
          <a:bodyPr wrap="none" lIns="91436" tIns="45718" rIns="91436" bIns="45718" rtlCol="0">
            <a:spAutoFit/>
          </a:bodyPr>
          <a:lstStyle/>
          <a:p>
            <a:pPr>
              <a:lnSpc>
                <a:spcPct val="130000"/>
              </a:lnSpc>
            </a:pPr>
            <a:r>
              <a:rPr lang="en-US" altLang="zh-CN" sz="2400" dirty="0">
                <a:solidFill>
                  <a:srgbClr val="333A41"/>
                </a:solidFill>
                <a:latin typeface="方正姚体" panose="02010601030101010101" pitchFamily="2" charset="-122"/>
                <a:ea typeface="方正姚体" panose="02010601030101010101" pitchFamily="2" charset="-122"/>
              </a:rPr>
              <a:t>2</a:t>
            </a:r>
            <a:endParaRPr lang="en-US" altLang="zh-CN" sz="2400" dirty="0">
              <a:solidFill>
                <a:srgbClr val="333A41"/>
              </a:solidFill>
              <a:latin typeface="方正姚体" panose="02010601030101010101" pitchFamily="2" charset="-122"/>
              <a:ea typeface="方正姚体" panose="02010601030101010101" pitchFamily="2" charset="-122"/>
            </a:endParaRPr>
          </a:p>
        </p:txBody>
      </p:sp>
      <p:cxnSp>
        <p:nvCxnSpPr>
          <p:cNvPr id="371" name="直接连接符 370"/>
          <p:cNvCxnSpPr/>
          <p:nvPr/>
        </p:nvCxnSpPr>
        <p:spPr>
          <a:xfrm>
            <a:off x="3702685" y="5156835"/>
            <a:ext cx="1169670" cy="0"/>
          </a:xfrm>
          <a:prstGeom prst="line">
            <a:avLst/>
          </a:prstGeom>
          <a:ln w="3175">
            <a:solidFill>
              <a:srgbClr val="454F59">
                <a:alpha val="33000"/>
              </a:srgb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87400" y="3235325"/>
            <a:ext cx="1869440" cy="1198880"/>
          </a:xfrm>
          <a:prstGeom prst="rect">
            <a:avLst/>
          </a:prstGeom>
          <a:noFill/>
        </p:spPr>
        <p:txBody>
          <a:bodyPr wrap="square" rtlCol="0">
            <a:spAutoFit/>
          </a:bodyPr>
          <a:p>
            <a:r>
              <a:rPr lang="zh-CN" altLang="en-US"/>
              <a:t>使用</a:t>
            </a:r>
            <a:r>
              <a:rPr lang="en-US" altLang="zh-CN"/>
              <a:t>UG</a:t>
            </a:r>
            <a:r>
              <a:rPr lang="zh-CN" altLang="en-US"/>
              <a:t>软件根据图纸给出的尺寸及要求</a:t>
            </a:r>
            <a:r>
              <a:rPr lang="zh-CN" altLang="en-US"/>
              <a:t>绘制出三维模型</a:t>
            </a:r>
            <a:endParaRPr lang="zh-CN" altLang="en-US"/>
          </a:p>
        </p:txBody>
      </p:sp>
      <p:sp>
        <p:nvSpPr>
          <p:cNvPr id="4" name="文本框 3"/>
          <p:cNvSpPr txBox="1"/>
          <p:nvPr/>
        </p:nvSpPr>
        <p:spPr>
          <a:xfrm>
            <a:off x="838200" y="5034280"/>
            <a:ext cx="1734820" cy="1198880"/>
          </a:xfrm>
          <a:prstGeom prst="rect">
            <a:avLst/>
          </a:prstGeom>
          <a:noFill/>
        </p:spPr>
        <p:txBody>
          <a:bodyPr wrap="square" rtlCol="0">
            <a:spAutoFit/>
          </a:bodyPr>
          <a:p>
            <a:r>
              <a:rPr lang="zh-CN" altLang="en-US"/>
              <a:t>在</a:t>
            </a:r>
            <a:r>
              <a:rPr lang="en-US" altLang="zh-CN"/>
              <a:t>UG</a:t>
            </a:r>
            <a:r>
              <a:rPr lang="zh-CN" altLang="en-US"/>
              <a:t>软件中根据已完成的三维模型重绘工程图</a:t>
            </a:r>
            <a:endParaRPr lang="zh-CN" altLang="en-US"/>
          </a:p>
        </p:txBody>
      </p:sp>
      <p:sp>
        <p:nvSpPr>
          <p:cNvPr id="5" name="文本框 4"/>
          <p:cNvSpPr txBox="1"/>
          <p:nvPr/>
        </p:nvSpPr>
        <p:spPr>
          <a:xfrm>
            <a:off x="3479800" y="770890"/>
            <a:ext cx="769620" cy="460375"/>
          </a:xfrm>
          <a:prstGeom prst="rect">
            <a:avLst/>
          </a:prstGeom>
          <a:noFill/>
        </p:spPr>
        <p:txBody>
          <a:bodyPr wrap="square" rtlCol="0">
            <a:spAutoFit/>
          </a:bodyPr>
          <a:p>
            <a:r>
              <a:rPr lang="en-US" altLang="zh-CN" sz="2400"/>
              <a:t>1</a:t>
            </a:r>
            <a:endParaRPr lang="en-US" altLang="zh-CN" sz="2400"/>
          </a:p>
        </p:txBody>
      </p:sp>
      <p:pic>
        <p:nvPicPr>
          <p:cNvPr id="6" name="图片 5"/>
          <p:cNvPicPr>
            <a:picLocks noChangeAspect="1"/>
          </p:cNvPicPr>
          <p:nvPr/>
        </p:nvPicPr>
        <p:blipFill>
          <a:blip r:embed="rId1"/>
          <a:stretch>
            <a:fillRect/>
          </a:stretch>
        </p:blipFill>
        <p:spPr>
          <a:xfrm>
            <a:off x="4655820" y="629285"/>
            <a:ext cx="1189990" cy="1056640"/>
          </a:xfrm>
          <a:prstGeom prst="rect">
            <a:avLst/>
          </a:prstGeom>
        </p:spPr>
      </p:pic>
      <p:pic>
        <p:nvPicPr>
          <p:cNvPr id="7" name="图片 6"/>
          <p:cNvPicPr>
            <a:picLocks noChangeAspect="1"/>
          </p:cNvPicPr>
          <p:nvPr/>
        </p:nvPicPr>
        <p:blipFill>
          <a:blip r:embed="rId2"/>
          <a:stretch>
            <a:fillRect/>
          </a:stretch>
        </p:blipFill>
        <p:spPr>
          <a:xfrm>
            <a:off x="6379210" y="635635"/>
            <a:ext cx="1189990" cy="1056640"/>
          </a:xfrm>
          <a:prstGeom prst="rect">
            <a:avLst/>
          </a:prstGeom>
        </p:spPr>
      </p:pic>
      <p:pic>
        <p:nvPicPr>
          <p:cNvPr id="363" name="图片 362"/>
          <p:cNvPicPr>
            <a:picLocks noChangeAspect="1"/>
          </p:cNvPicPr>
          <p:nvPr/>
        </p:nvPicPr>
        <p:blipFill>
          <a:blip r:embed="rId3"/>
          <a:stretch>
            <a:fillRect/>
          </a:stretch>
        </p:blipFill>
        <p:spPr>
          <a:xfrm>
            <a:off x="7983220" y="623570"/>
            <a:ext cx="1189990" cy="1062355"/>
          </a:xfrm>
          <a:prstGeom prst="rect">
            <a:avLst/>
          </a:prstGeom>
        </p:spPr>
      </p:pic>
      <p:pic>
        <p:nvPicPr>
          <p:cNvPr id="365" name="图片 364"/>
          <p:cNvPicPr>
            <a:picLocks noChangeAspect="1"/>
          </p:cNvPicPr>
          <p:nvPr/>
        </p:nvPicPr>
        <p:blipFill>
          <a:blip r:embed="rId4"/>
          <a:stretch>
            <a:fillRect/>
          </a:stretch>
        </p:blipFill>
        <p:spPr>
          <a:xfrm>
            <a:off x="4655185" y="2029460"/>
            <a:ext cx="1190625" cy="1050290"/>
          </a:xfrm>
          <a:prstGeom prst="rect">
            <a:avLst/>
          </a:prstGeom>
        </p:spPr>
      </p:pic>
      <p:pic>
        <p:nvPicPr>
          <p:cNvPr id="366" name="图片 365"/>
          <p:cNvPicPr>
            <a:picLocks noChangeAspect="1"/>
          </p:cNvPicPr>
          <p:nvPr/>
        </p:nvPicPr>
        <p:blipFill>
          <a:blip r:embed="rId5"/>
          <a:stretch>
            <a:fillRect/>
          </a:stretch>
        </p:blipFill>
        <p:spPr>
          <a:xfrm>
            <a:off x="6379210" y="2020570"/>
            <a:ext cx="1189990" cy="1050925"/>
          </a:xfrm>
          <a:prstGeom prst="rect">
            <a:avLst/>
          </a:prstGeom>
        </p:spPr>
      </p:pic>
      <p:pic>
        <p:nvPicPr>
          <p:cNvPr id="373" name="图片 372"/>
          <p:cNvPicPr>
            <a:picLocks noChangeAspect="1"/>
          </p:cNvPicPr>
          <p:nvPr/>
        </p:nvPicPr>
        <p:blipFill>
          <a:blip r:embed="rId6"/>
          <a:stretch>
            <a:fillRect/>
          </a:stretch>
        </p:blipFill>
        <p:spPr>
          <a:xfrm>
            <a:off x="7983855" y="2029460"/>
            <a:ext cx="1189355" cy="1050925"/>
          </a:xfrm>
          <a:prstGeom prst="rect">
            <a:avLst/>
          </a:prstGeom>
        </p:spPr>
      </p:pic>
      <p:sp>
        <p:nvSpPr>
          <p:cNvPr id="374" name="文本框 373"/>
          <p:cNvSpPr txBox="1"/>
          <p:nvPr/>
        </p:nvSpPr>
        <p:spPr>
          <a:xfrm>
            <a:off x="4732020" y="1692275"/>
            <a:ext cx="1223645" cy="337185"/>
          </a:xfrm>
          <a:prstGeom prst="rect">
            <a:avLst/>
          </a:prstGeom>
          <a:noFill/>
        </p:spPr>
        <p:txBody>
          <a:bodyPr wrap="square" rtlCol="0">
            <a:spAutoFit/>
          </a:bodyPr>
          <a:p>
            <a:r>
              <a:rPr lang="zh-CN" altLang="en-US" sz="1600"/>
              <a:t>绘制草图</a:t>
            </a:r>
            <a:endParaRPr lang="zh-CN" altLang="en-US" sz="1600"/>
          </a:p>
        </p:txBody>
      </p:sp>
      <p:sp>
        <p:nvSpPr>
          <p:cNvPr id="375" name="文本框 374"/>
          <p:cNvSpPr txBox="1"/>
          <p:nvPr/>
        </p:nvSpPr>
        <p:spPr>
          <a:xfrm>
            <a:off x="6575425" y="1685925"/>
            <a:ext cx="1050925" cy="337185"/>
          </a:xfrm>
          <a:prstGeom prst="rect">
            <a:avLst/>
          </a:prstGeom>
          <a:noFill/>
        </p:spPr>
        <p:txBody>
          <a:bodyPr wrap="square" rtlCol="0">
            <a:spAutoFit/>
          </a:bodyPr>
          <a:p>
            <a:r>
              <a:rPr lang="en-US" altLang="zh-CN" sz="1600"/>
              <a:t>  </a:t>
            </a:r>
            <a:r>
              <a:rPr lang="zh-CN" altLang="en-US" sz="1600"/>
              <a:t>拉伸</a:t>
            </a:r>
            <a:endParaRPr lang="zh-CN" altLang="en-US" sz="1600"/>
          </a:p>
        </p:txBody>
      </p:sp>
      <p:sp>
        <p:nvSpPr>
          <p:cNvPr id="376" name="文本框 375"/>
          <p:cNvSpPr txBox="1"/>
          <p:nvPr/>
        </p:nvSpPr>
        <p:spPr>
          <a:xfrm>
            <a:off x="7626350" y="1685925"/>
            <a:ext cx="2233295" cy="337185"/>
          </a:xfrm>
          <a:prstGeom prst="rect">
            <a:avLst/>
          </a:prstGeom>
          <a:noFill/>
        </p:spPr>
        <p:txBody>
          <a:bodyPr wrap="square" rtlCol="0">
            <a:spAutoFit/>
          </a:bodyPr>
          <a:p>
            <a:r>
              <a:rPr lang="zh-CN" altLang="en-US" sz="1600"/>
              <a:t>绘制拉伸外形轮廓</a:t>
            </a:r>
            <a:endParaRPr lang="zh-CN" altLang="en-US" sz="1600"/>
          </a:p>
        </p:txBody>
      </p:sp>
      <p:sp>
        <p:nvSpPr>
          <p:cNvPr id="377" name="文本框 376"/>
          <p:cNvSpPr txBox="1"/>
          <p:nvPr/>
        </p:nvSpPr>
        <p:spPr>
          <a:xfrm>
            <a:off x="4732020" y="3080385"/>
            <a:ext cx="1169035" cy="337185"/>
          </a:xfrm>
          <a:prstGeom prst="rect">
            <a:avLst/>
          </a:prstGeom>
          <a:noFill/>
        </p:spPr>
        <p:txBody>
          <a:bodyPr wrap="square" rtlCol="0">
            <a:spAutoFit/>
          </a:bodyPr>
          <a:p>
            <a:r>
              <a:rPr lang="zh-CN" altLang="en-US" sz="1600"/>
              <a:t>正面完成</a:t>
            </a:r>
            <a:endParaRPr lang="zh-CN" altLang="en-US" sz="1600"/>
          </a:p>
        </p:txBody>
      </p:sp>
      <p:sp>
        <p:nvSpPr>
          <p:cNvPr id="379" name="文本框 378"/>
          <p:cNvSpPr txBox="1"/>
          <p:nvPr/>
        </p:nvSpPr>
        <p:spPr>
          <a:xfrm>
            <a:off x="5847080" y="3071495"/>
            <a:ext cx="2254250" cy="337185"/>
          </a:xfrm>
          <a:prstGeom prst="rect">
            <a:avLst/>
          </a:prstGeom>
          <a:noFill/>
        </p:spPr>
        <p:txBody>
          <a:bodyPr wrap="square" rtlCol="0">
            <a:spAutoFit/>
          </a:bodyPr>
          <a:p>
            <a:r>
              <a:rPr lang="en-US" altLang="zh-CN" sz="1600"/>
              <a:t>        </a:t>
            </a:r>
            <a:r>
              <a:rPr lang="zh-CN" altLang="en-US" sz="1600"/>
              <a:t>绘制拉伸</a:t>
            </a:r>
            <a:r>
              <a:rPr lang="zh-CN" altLang="en-US" sz="1600"/>
              <a:t>其他特征</a:t>
            </a:r>
            <a:endParaRPr lang="zh-CN" altLang="en-US" sz="1600"/>
          </a:p>
        </p:txBody>
      </p:sp>
      <p:sp>
        <p:nvSpPr>
          <p:cNvPr id="380" name="文本框 379"/>
          <p:cNvSpPr txBox="1"/>
          <p:nvPr/>
        </p:nvSpPr>
        <p:spPr>
          <a:xfrm>
            <a:off x="8154670" y="3080385"/>
            <a:ext cx="1176020" cy="337185"/>
          </a:xfrm>
          <a:prstGeom prst="rect">
            <a:avLst/>
          </a:prstGeom>
          <a:noFill/>
        </p:spPr>
        <p:txBody>
          <a:bodyPr wrap="square" rtlCol="0">
            <a:spAutoFit/>
          </a:bodyPr>
          <a:p>
            <a:r>
              <a:rPr lang="zh-CN" altLang="en-US" sz="1600"/>
              <a:t>反面完成</a:t>
            </a:r>
            <a:endParaRPr lang="zh-CN" altLang="en-US" sz="1600"/>
          </a:p>
        </p:txBody>
      </p:sp>
      <p:pic>
        <p:nvPicPr>
          <p:cNvPr id="381" name="图片 3"/>
          <p:cNvPicPr>
            <a:picLocks noChangeAspect="1"/>
          </p:cNvPicPr>
          <p:nvPr/>
        </p:nvPicPr>
        <p:blipFill>
          <a:blip r:embed="rId7">
            <a:clrChange>
              <a:clrFrom>
                <a:srgbClr val="CCCCCC">
                  <a:alpha val="100000"/>
                </a:srgbClr>
              </a:clrFrom>
              <a:clrTo>
                <a:srgbClr val="CCCCCC">
                  <a:alpha val="100000"/>
                  <a:alpha val="0"/>
                </a:srgbClr>
              </a:clrTo>
            </a:clrChange>
          </a:blip>
          <a:stretch>
            <a:fillRect/>
          </a:stretch>
        </p:blipFill>
        <p:spPr>
          <a:xfrm>
            <a:off x="4655820" y="3417570"/>
            <a:ext cx="4516755" cy="2908300"/>
          </a:xfrm>
          <a:prstGeom prst="rect">
            <a:avLst/>
          </a:prstGeom>
        </p:spPr>
      </p:pic>
      <p:sp>
        <p:nvSpPr>
          <p:cNvPr id="382" name="文本框 381"/>
          <p:cNvSpPr txBox="1"/>
          <p:nvPr/>
        </p:nvSpPr>
        <p:spPr>
          <a:xfrm>
            <a:off x="9259570" y="4142105"/>
            <a:ext cx="2043430" cy="2030095"/>
          </a:xfrm>
          <a:prstGeom prst="rect">
            <a:avLst/>
          </a:prstGeom>
          <a:noFill/>
        </p:spPr>
        <p:txBody>
          <a:bodyPr wrap="square" rtlCol="0">
            <a:spAutoFit/>
          </a:bodyPr>
          <a:p>
            <a:r>
              <a:rPr lang="zh-CN" altLang="en-US"/>
              <a:t>使用工程图的目的：</a:t>
            </a:r>
            <a:endParaRPr lang="zh-CN" altLang="en-US"/>
          </a:p>
          <a:p>
            <a:r>
              <a:rPr lang="zh-CN" altLang="en-US"/>
              <a:t>为了清晰明确的观</a:t>
            </a:r>
            <a:endParaRPr lang="zh-CN" altLang="en-US"/>
          </a:p>
          <a:p>
            <a:r>
              <a:rPr lang="zh-CN" altLang="en-US"/>
              <a:t>测零件图的特征；</a:t>
            </a:r>
            <a:endParaRPr lang="zh-CN" altLang="en-US"/>
          </a:p>
          <a:p>
            <a:r>
              <a:rPr lang="zh-CN" altLang="en-US"/>
              <a:t>为了精准检验加工零件的公差尺寸；</a:t>
            </a:r>
            <a:endParaRPr lang="zh-CN" altLang="en-US"/>
          </a:p>
          <a:p>
            <a:r>
              <a:rPr lang="zh-CN" altLang="en-US"/>
              <a:t>进一步检测建模绘图尺寸的对错。</a:t>
            </a:r>
            <a:endParaRPr lang="zh-CN" altLang="en-US"/>
          </a:p>
        </p:txBody>
      </p:sp>
      <p:sp>
        <p:nvSpPr>
          <p:cNvPr id="383" name="文本框 382"/>
          <p:cNvSpPr txBox="1"/>
          <p:nvPr/>
        </p:nvSpPr>
        <p:spPr>
          <a:xfrm>
            <a:off x="1577975" y="770255"/>
            <a:ext cx="695325" cy="768350"/>
          </a:xfrm>
          <a:prstGeom prst="rect">
            <a:avLst/>
          </a:prstGeom>
          <a:noFill/>
        </p:spPr>
        <p:txBody>
          <a:bodyPr wrap="square" rtlCol="0">
            <a:spAutoFit/>
          </a:bodyPr>
          <a:p>
            <a:r>
              <a:rPr lang="en-US" altLang="zh-CN" sz="4400">
                <a:latin typeface="华文新魏" panose="02010800040101010101" charset="-122"/>
                <a:ea typeface="华文新魏" panose="02010800040101010101" charset="-122"/>
              </a:rPr>
              <a:t>1</a:t>
            </a:r>
            <a:endParaRPr lang="en-US" altLang="zh-CN" sz="4400">
              <a:latin typeface="华文新魏" panose="02010800040101010101" charset="-122"/>
              <a:ea typeface="华文新魏" panose="020108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bldLst>
      <p:bldP spid="37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7" name="文本框 1566"/>
          <p:cNvSpPr txBox="1"/>
          <p:nvPr/>
        </p:nvSpPr>
        <p:spPr>
          <a:xfrm>
            <a:off x="575310" y="3020695"/>
            <a:ext cx="2235835" cy="398780"/>
          </a:xfrm>
          <a:prstGeom prst="rect">
            <a:avLst/>
          </a:prstGeom>
          <a:solidFill>
            <a:schemeClr val="bg1"/>
          </a:solidFill>
          <a:ln w="28575">
            <a:solidFill>
              <a:srgbClr val="454F59"/>
            </a:solidFill>
          </a:ln>
        </p:spPr>
        <p:txBody>
          <a:bodyPr wrap="square" rtlCol="0">
            <a:spAutoFit/>
          </a:bodyPr>
          <a:lstStyle>
            <a:defPPr>
              <a:defRPr lang="zh-CN"/>
            </a:defPPr>
            <a:lvl1pPr algn="ctr">
              <a:defRPr sz="1600">
                <a:latin typeface="方正姚体" panose="02010601030101010101" pitchFamily="2" charset="-122"/>
                <a:ea typeface="方正姚体" panose="02010601030101010101" pitchFamily="2" charset="-122"/>
              </a:defRPr>
            </a:lvl1pPr>
          </a:lstStyle>
          <a:p>
            <a:r>
              <a:rPr lang="zh-CN" altLang="en-US" sz="2000" dirty="0"/>
              <a:t>机械加工工艺分析</a:t>
            </a:r>
            <a:endParaRPr lang="zh-CN" altLang="en-US" sz="2000" dirty="0"/>
          </a:p>
        </p:txBody>
      </p:sp>
      <p:sp>
        <p:nvSpPr>
          <p:cNvPr id="1572" name="矩形 1571"/>
          <p:cNvSpPr/>
          <p:nvPr/>
        </p:nvSpPr>
        <p:spPr>
          <a:xfrm>
            <a:off x="574998" y="1772779"/>
            <a:ext cx="2418080" cy="768350"/>
          </a:xfrm>
          <a:prstGeom prst="rect">
            <a:avLst/>
          </a:prstGeom>
        </p:spPr>
        <p:txBody>
          <a:bodyPr wrap="none">
            <a:spAutoFit/>
          </a:bodyPr>
          <a:lstStyle/>
          <a:p>
            <a:pPr algn="ctr"/>
            <a:r>
              <a:rPr lang="zh-CN" altLang="en-US" sz="4400" dirty="0">
                <a:solidFill>
                  <a:srgbClr val="454F59"/>
                </a:solidFill>
                <a:latin typeface="方正综艺_GBK" panose="03000509000000000000" pitchFamily="65" charset="-122"/>
                <a:ea typeface="方正综艺_GBK" panose="03000509000000000000" pitchFamily="65" charset="-122"/>
              </a:rPr>
              <a:t>工艺分析</a:t>
            </a:r>
            <a:endParaRPr lang="zh-CN" altLang="en-US" sz="4400" dirty="0">
              <a:solidFill>
                <a:srgbClr val="454F59"/>
              </a:solidFill>
              <a:latin typeface="方正综艺_GBK" panose="03000509000000000000" pitchFamily="65" charset="-122"/>
              <a:ea typeface="方正综艺_GBK" panose="03000509000000000000" pitchFamily="65" charset="-122"/>
            </a:endParaRPr>
          </a:p>
        </p:txBody>
      </p:sp>
      <p:sp>
        <p:nvSpPr>
          <p:cNvPr id="8" name="矩形 7"/>
          <p:cNvSpPr/>
          <p:nvPr/>
        </p:nvSpPr>
        <p:spPr>
          <a:xfrm>
            <a:off x="1533530" y="1004401"/>
            <a:ext cx="501015" cy="768350"/>
          </a:xfrm>
          <a:prstGeom prst="rect">
            <a:avLst/>
          </a:prstGeom>
        </p:spPr>
        <p:txBody>
          <a:bodyPr wrap="none">
            <a:spAutoFit/>
          </a:bodyPr>
          <a:lstStyle/>
          <a:p>
            <a:pPr algn="ctr"/>
            <a:r>
              <a:rPr lang="en-US" altLang="zh-CN" sz="4400" dirty="0">
                <a:solidFill>
                  <a:srgbClr val="454F59"/>
                </a:solidFill>
                <a:latin typeface="华文新魏" panose="02010800040101010101" charset="-122"/>
                <a:ea typeface="华文新魏" panose="02010800040101010101" charset="-122"/>
              </a:rPr>
              <a:t>2</a:t>
            </a:r>
            <a:endParaRPr lang="en-US" altLang="zh-CN" sz="4400" dirty="0">
              <a:solidFill>
                <a:srgbClr val="454F59"/>
              </a:solidFill>
              <a:latin typeface="华文新魏" panose="02010800040101010101" charset="-122"/>
              <a:ea typeface="华文新魏" panose="02010800040101010101" charset="-122"/>
            </a:endParaRPr>
          </a:p>
        </p:txBody>
      </p:sp>
      <p:sp>
        <p:nvSpPr>
          <p:cNvPr id="9" name="矩形 8"/>
          <p:cNvSpPr/>
          <p:nvPr/>
        </p:nvSpPr>
        <p:spPr>
          <a:xfrm>
            <a:off x="5807968" y="2233974"/>
            <a:ext cx="1422436" cy="1414024"/>
          </a:xfrm>
          <a:prstGeom prst="rect">
            <a:avLst/>
          </a:prstGeom>
          <a:blipFill dpi="0" rotWithShape="1">
            <a:blip r:embed="rId1" cstate="print">
              <a:grayscl/>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81887" tIns="40943" rIns="81887" bIns="40943" rtlCol="0" anchor="ctr"/>
          <a:lstStyle/>
          <a:p>
            <a:pPr algn="ctr"/>
            <a:endParaRPr lang="zh-CN" altLang="en-US">
              <a:solidFill>
                <a:schemeClr val="tx1"/>
              </a:solidFill>
            </a:endParaRPr>
          </a:p>
        </p:txBody>
      </p:sp>
      <p:sp>
        <p:nvSpPr>
          <p:cNvPr id="10" name="矩形 9"/>
          <p:cNvSpPr/>
          <p:nvPr/>
        </p:nvSpPr>
        <p:spPr>
          <a:xfrm>
            <a:off x="7424113" y="2233974"/>
            <a:ext cx="1422436" cy="1414024"/>
          </a:xfrm>
          <a:prstGeom prst="rect">
            <a:avLst/>
          </a:prstGeom>
          <a:blipFill dpi="0" rotWithShape="1">
            <a:blip r:embed="rId2" cstate="print">
              <a:grayscl/>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81887" tIns="40943" rIns="81887" bIns="40943" rtlCol="0" anchor="ctr"/>
          <a:lstStyle/>
          <a:p>
            <a:pPr algn="ctr"/>
            <a:endParaRPr lang="zh-CN" altLang="en-US">
              <a:solidFill>
                <a:schemeClr val="tx1"/>
              </a:solidFill>
            </a:endParaRPr>
          </a:p>
        </p:txBody>
      </p:sp>
      <p:sp>
        <p:nvSpPr>
          <p:cNvPr id="12" name="矩形 11"/>
          <p:cNvSpPr/>
          <p:nvPr/>
        </p:nvSpPr>
        <p:spPr>
          <a:xfrm>
            <a:off x="5807403" y="3840940"/>
            <a:ext cx="1422436" cy="1414024"/>
          </a:xfrm>
          <a:prstGeom prst="rect">
            <a:avLst/>
          </a:prstGeom>
          <a:blipFill dpi="0" rotWithShape="1">
            <a:blip r:embed="rId3" cstate="print">
              <a:grayscl/>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81887" tIns="40943" rIns="81887" bIns="40943" rtlCol="0" anchor="ctr"/>
          <a:lstStyle/>
          <a:p>
            <a:pPr algn="ctr"/>
            <a:endParaRPr lang="zh-CN" altLang="en-US">
              <a:solidFill>
                <a:schemeClr val="tx1"/>
              </a:solidFill>
            </a:endParaRPr>
          </a:p>
        </p:txBody>
      </p:sp>
      <p:sp>
        <p:nvSpPr>
          <p:cNvPr id="13" name="圆角矩形 12"/>
          <p:cNvSpPr/>
          <p:nvPr/>
        </p:nvSpPr>
        <p:spPr>
          <a:xfrm>
            <a:off x="6842467" y="3262354"/>
            <a:ext cx="387937" cy="385643"/>
          </a:xfrm>
          <a:prstGeom prst="roundRect">
            <a:avLst/>
          </a:prstGeom>
          <a:solidFill>
            <a:srgbClr val="454F59"/>
          </a:solidFill>
          <a:ln>
            <a:noFill/>
          </a:ln>
        </p:spPr>
        <p:style>
          <a:lnRef idx="2">
            <a:schemeClr val="accent1">
              <a:shade val="50000"/>
            </a:schemeClr>
          </a:lnRef>
          <a:fillRef idx="1">
            <a:schemeClr val="accent1"/>
          </a:fillRef>
          <a:effectRef idx="0">
            <a:schemeClr val="accent1"/>
          </a:effectRef>
          <a:fontRef idx="minor">
            <a:schemeClr val="lt1"/>
          </a:fontRef>
        </p:style>
        <p:txBody>
          <a:bodyPr lIns="81887" tIns="40943" rIns="81887" bIns="40943" rtlCol="0" anchor="ctr"/>
          <a:lstStyle/>
          <a:p>
            <a:pPr algn="ctr"/>
            <a:r>
              <a:rPr lang="en-US" altLang="zh-CN" dirty="0">
                <a:solidFill>
                  <a:schemeClr val="bg1"/>
                </a:solidFill>
                <a:latin typeface="微软雅黑" panose="020B0503020204020204" pitchFamily="34" charset="-122"/>
                <a:ea typeface="微软雅黑" panose="020B0503020204020204" pitchFamily="34" charset="-122"/>
              </a:rPr>
              <a:t>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7424113" y="3262354"/>
            <a:ext cx="387937" cy="385643"/>
          </a:xfrm>
          <a:prstGeom prst="roundRect">
            <a:avLst/>
          </a:prstGeom>
          <a:solidFill>
            <a:srgbClr val="454F59"/>
          </a:solidFill>
          <a:ln>
            <a:noFill/>
          </a:ln>
        </p:spPr>
        <p:style>
          <a:lnRef idx="2">
            <a:schemeClr val="accent1">
              <a:shade val="50000"/>
            </a:schemeClr>
          </a:lnRef>
          <a:fillRef idx="1">
            <a:schemeClr val="accent1"/>
          </a:fillRef>
          <a:effectRef idx="0">
            <a:schemeClr val="accent1"/>
          </a:effectRef>
          <a:fontRef idx="minor">
            <a:schemeClr val="lt1"/>
          </a:fontRef>
        </p:style>
        <p:txBody>
          <a:bodyPr lIns="81887" tIns="40943" rIns="81887" bIns="40943" rtlCol="0" anchor="ctr"/>
          <a:lstStyle/>
          <a:p>
            <a:pPr algn="ctr"/>
            <a:r>
              <a:rPr lang="en-US" altLang="zh-CN">
                <a:solidFill>
                  <a:schemeClr val="bg1"/>
                </a:solidFill>
                <a:latin typeface="微软雅黑" panose="020B0503020204020204" pitchFamily="34" charset="-122"/>
                <a:ea typeface="微软雅黑" panose="020B0503020204020204" pitchFamily="34" charset="-122"/>
              </a:rPr>
              <a:t>2</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6842467" y="3840940"/>
            <a:ext cx="387937" cy="385643"/>
          </a:xfrm>
          <a:prstGeom prst="roundRect">
            <a:avLst/>
          </a:prstGeom>
          <a:solidFill>
            <a:srgbClr val="454F59"/>
          </a:solidFill>
          <a:ln>
            <a:noFill/>
          </a:ln>
        </p:spPr>
        <p:style>
          <a:lnRef idx="2">
            <a:schemeClr val="accent1">
              <a:shade val="50000"/>
            </a:schemeClr>
          </a:lnRef>
          <a:fillRef idx="1">
            <a:schemeClr val="accent1"/>
          </a:fillRef>
          <a:effectRef idx="0">
            <a:schemeClr val="accent1"/>
          </a:effectRef>
          <a:fontRef idx="minor">
            <a:schemeClr val="lt1"/>
          </a:fontRef>
        </p:style>
        <p:txBody>
          <a:bodyPr lIns="81887" tIns="40943" rIns="81887" bIns="40943" rtlCol="0" anchor="ctr"/>
          <a:lstStyle/>
          <a:p>
            <a:pPr algn="ctr"/>
            <a:r>
              <a:rPr lang="en-US" altLang="zh-CN">
                <a:solidFill>
                  <a:schemeClr val="bg1"/>
                </a:solidFill>
                <a:latin typeface="微软雅黑" panose="020B0503020204020204" pitchFamily="34" charset="-122"/>
                <a:ea typeface="微软雅黑" panose="020B0503020204020204" pitchFamily="34" charset="-122"/>
              </a:rPr>
              <a:t>3</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7" name="TextBox 22"/>
          <p:cNvSpPr txBox="1"/>
          <p:nvPr/>
        </p:nvSpPr>
        <p:spPr>
          <a:xfrm>
            <a:off x="3575720" y="2540991"/>
            <a:ext cx="2064078" cy="1631315"/>
          </a:xfrm>
          <a:prstGeom prst="rect">
            <a:avLst/>
          </a:prstGeom>
          <a:noFill/>
        </p:spPr>
        <p:txBody>
          <a:bodyPr wrap="square" lIns="81887" tIns="40943" rIns="81887" bIns="40943" rtlCol="0">
            <a:spAutoFit/>
          </a:bodyPr>
          <a:lstStyle/>
          <a:p>
            <a:pPr algn="just">
              <a:lnSpc>
                <a:spcPct val="120000"/>
              </a:lnSpc>
            </a:pPr>
            <a:r>
              <a:rPr lang="zh-CN" altLang="en-US" sz="1400" dirty="0">
                <a:solidFill>
                  <a:srgbClr val="202A36"/>
                </a:solidFill>
                <a:latin typeface="微软雅黑" panose="020B0503020204020204" pitchFamily="34" charset="-122"/>
                <a:ea typeface="微软雅黑" panose="020B0503020204020204" pitchFamily="34" charset="-122"/>
              </a:rPr>
              <a:t>观测工程图得知：此零件最大外形轮廓</a:t>
            </a:r>
            <a:r>
              <a:rPr lang="en-US" altLang="zh-CN" sz="1400" dirty="0">
                <a:solidFill>
                  <a:srgbClr val="202A36"/>
                </a:solidFill>
                <a:latin typeface="微软雅黑" panose="020B0503020204020204" pitchFamily="34" charset="-122"/>
                <a:ea typeface="微软雅黑" panose="020B0503020204020204" pitchFamily="34" charset="-122"/>
              </a:rPr>
              <a:t>148*98*48mm</a:t>
            </a:r>
            <a:r>
              <a:rPr lang="zh-CN" altLang="en-US" sz="1400" dirty="0">
                <a:solidFill>
                  <a:srgbClr val="202A36"/>
                </a:solidFill>
                <a:latin typeface="微软雅黑" panose="020B0503020204020204" pitchFamily="34" charset="-122"/>
                <a:ea typeface="微软雅黑" panose="020B0503020204020204" pitchFamily="34" charset="-122"/>
              </a:rPr>
              <a:t>；</a:t>
            </a:r>
            <a:endParaRPr lang="zh-CN" altLang="en-US" sz="1400" dirty="0">
              <a:solidFill>
                <a:srgbClr val="202A36"/>
              </a:solidFill>
              <a:latin typeface="微软雅黑" panose="020B0503020204020204" pitchFamily="34" charset="-122"/>
              <a:ea typeface="微软雅黑" panose="020B0503020204020204" pitchFamily="34" charset="-122"/>
            </a:endParaRPr>
          </a:p>
          <a:p>
            <a:pPr algn="just">
              <a:lnSpc>
                <a:spcPct val="120000"/>
              </a:lnSpc>
            </a:pPr>
            <a:r>
              <a:rPr lang="zh-CN" altLang="en-US" sz="1400" dirty="0">
                <a:solidFill>
                  <a:srgbClr val="202A36"/>
                </a:solidFill>
                <a:latin typeface="微软雅黑" panose="020B0503020204020204" pitchFamily="34" charset="-122"/>
                <a:ea typeface="微软雅黑" panose="020B0503020204020204" pitchFamily="34" charset="-122"/>
              </a:rPr>
              <a:t>  故选择毛胚尺寸为</a:t>
            </a:r>
            <a:r>
              <a:rPr lang="en-US" altLang="zh-CN" sz="1400" dirty="0">
                <a:solidFill>
                  <a:srgbClr val="202A36"/>
                </a:solidFill>
                <a:latin typeface="微软雅黑" panose="020B0503020204020204" pitchFamily="34" charset="-122"/>
                <a:ea typeface="微软雅黑" panose="020B0503020204020204" pitchFamily="34" charset="-122"/>
              </a:rPr>
              <a:t>150*100*50</a:t>
            </a:r>
            <a:endParaRPr lang="en-US" altLang="zh-CN" sz="1400" dirty="0">
              <a:solidFill>
                <a:srgbClr val="202A36"/>
              </a:solidFill>
              <a:latin typeface="微软雅黑" panose="020B0503020204020204" pitchFamily="34" charset="-122"/>
              <a:ea typeface="微软雅黑" panose="020B0503020204020204" pitchFamily="34" charset="-122"/>
            </a:endParaRPr>
          </a:p>
          <a:p>
            <a:pPr algn="just">
              <a:lnSpc>
                <a:spcPct val="120000"/>
              </a:lnSpc>
            </a:pPr>
            <a:r>
              <a:rPr lang="en-US" altLang="zh-CN" sz="1400" dirty="0">
                <a:solidFill>
                  <a:srgbClr val="202A36"/>
                </a:solidFill>
                <a:latin typeface="微软雅黑" panose="020B0503020204020204" pitchFamily="34" charset="-122"/>
                <a:ea typeface="微软雅黑" panose="020B0503020204020204" pitchFamily="34" charset="-122"/>
              </a:rPr>
              <a:t>mm;</a:t>
            </a:r>
            <a:r>
              <a:rPr lang="zh-CN" altLang="en-US" sz="1400" dirty="0">
                <a:solidFill>
                  <a:srgbClr val="202A36"/>
                </a:solidFill>
                <a:latin typeface="微软雅黑" panose="020B0503020204020204" pitchFamily="34" charset="-122"/>
                <a:ea typeface="微软雅黑" panose="020B0503020204020204" pitchFamily="34" charset="-122"/>
              </a:rPr>
              <a:t>材质为铝件</a:t>
            </a:r>
            <a:endParaRPr lang="zh-CN" altLang="en-US" sz="1400" dirty="0">
              <a:solidFill>
                <a:srgbClr val="202A36"/>
              </a:solidFill>
              <a:latin typeface="微软雅黑" panose="020B0503020204020204" pitchFamily="34" charset="-122"/>
              <a:ea typeface="微软雅黑" panose="020B0503020204020204" pitchFamily="34" charset="-122"/>
            </a:endParaRPr>
          </a:p>
        </p:txBody>
      </p:sp>
      <p:sp>
        <p:nvSpPr>
          <p:cNvPr id="18" name="TextBox 23"/>
          <p:cNvSpPr txBox="1"/>
          <p:nvPr/>
        </p:nvSpPr>
        <p:spPr>
          <a:xfrm>
            <a:off x="4593137" y="2244617"/>
            <a:ext cx="994410" cy="335915"/>
          </a:xfrm>
          <a:prstGeom prst="rect">
            <a:avLst/>
          </a:prstGeom>
          <a:solidFill>
            <a:srgbClr val="454F59"/>
          </a:solidFill>
        </p:spPr>
        <p:txBody>
          <a:bodyPr wrap="square" lIns="91431" tIns="45716" rIns="91431" bIns="45716">
            <a:spAutoFit/>
          </a:bodyPr>
          <a:lstStyle>
            <a:defPPr>
              <a:defRPr lang="zh-CN"/>
            </a:defPPr>
            <a:lvl1pPr algn="ctr">
              <a:defRPr sz="2200"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r"/>
            <a:r>
              <a:rPr lang="zh-CN" altLang="en-US" sz="1600" dirty="0">
                <a:solidFill>
                  <a:schemeClr val="bg1"/>
                </a:solidFill>
              </a:rPr>
              <a:t>毛胚选择</a:t>
            </a:r>
            <a:endParaRPr lang="zh-CN" altLang="en-US" sz="1600" dirty="0">
              <a:solidFill>
                <a:schemeClr val="bg1"/>
              </a:solidFill>
            </a:endParaRPr>
          </a:p>
        </p:txBody>
      </p:sp>
      <p:sp>
        <p:nvSpPr>
          <p:cNvPr id="19" name="TextBox 24"/>
          <p:cNvSpPr txBox="1"/>
          <p:nvPr/>
        </p:nvSpPr>
        <p:spPr>
          <a:xfrm>
            <a:off x="9004539" y="2739111"/>
            <a:ext cx="2132021" cy="597535"/>
          </a:xfrm>
          <a:prstGeom prst="rect">
            <a:avLst/>
          </a:prstGeom>
          <a:noFill/>
        </p:spPr>
        <p:txBody>
          <a:bodyPr wrap="square" lIns="81887" tIns="40943" rIns="81887" bIns="40943" rtlCol="0">
            <a:spAutoFit/>
          </a:bodyPr>
          <a:lstStyle>
            <a:defPPr>
              <a:defRPr lang="zh-CN"/>
            </a:defPPr>
            <a:lvl1pPr algn="just">
              <a:lnSpc>
                <a:spcPct val="120000"/>
              </a:lnSpc>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a:solidFill>
                  <a:srgbClr val="202A36"/>
                </a:solidFill>
              </a:rPr>
              <a:t>由于是</a:t>
            </a:r>
            <a:r>
              <a:rPr lang="zh-CN" altLang="en-US" dirty="0">
                <a:solidFill>
                  <a:srgbClr val="202A36"/>
                </a:solidFill>
              </a:rPr>
              <a:t>铝材质，所以无需进行热处理及硬度要求</a:t>
            </a:r>
            <a:endParaRPr lang="zh-CN" altLang="en-US" dirty="0">
              <a:solidFill>
                <a:srgbClr val="202A36"/>
              </a:solidFill>
            </a:endParaRPr>
          </a:p>
        </p:txBody>
      </p:sp>
      <p:sp>
        <p:nvSpPr>
          <p:cNvPr id="20" name="TextBox 38"/>
          <p:cNvSpPr txBox="1"/>
          <p:nvPr/>
        </p:nvSpPr>
        <p:spPr>
          <a:xfrm>
            <a:off x="9070038" y="2244617"/>
            <a:ext cx="994410" cy="335915"/>
          </a:xfrm>
          <a:prstGeom prst="rect">
            <a:avLst/>
          </a:prstGeom>
          <a:solidFill>
            <a:srgbClr val="454F59"/>
          </a:solidFill>
        </p:spPr>
        <p:txBody>
          <a:bodyPr wrap="none" lIns="91431" tIns="45716" rIns="91431" bIns="45716">
            <a:spAutoFit/>
          </a:bodyPr>
          <a:lstStyle>
            <a:defPPr>
              <a:defRPr lang="zh-CN"/>
            </a:defPPr>
            <a:lvl1pPr algn="r">
              <a:defRPr sz="2200"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l"/>
            <a:r>
              <a:rPr lang="zh-CN" altLang="en-US" sz="1600" dirty="0">
                <a:solidFill>
                  <a:schemeClr val="bg1"/>
                </a:solidFill>
              </a:rPr>
              <a:t>毛胚处理</a:t>
            </a:r>
            <a:endParaRPr lang="zh-CN" altLang="en-US" sz="1600" dirty="0">
              <a:solidFill>
                <a:schemeClr val="bg1"/>
              </a:solidFill>
            </a:endParaRPr>
          </a:p>
        </p:txBody>
      </p:sp>
      <p:sp>
        <p:nvSpPr>
          <p:cNvPr id="23" name="TextBox 41"/>
          <p:cNvSpPr txBox="1"/>
          <p:nvPr/>
        </p:nvSpPr>
        <p:spPr>
          <a:xfrm>
            <a:off x="3507979" y="4377186"/>
            <a:ext cx="2132021" cy="274320"/>
          </a:xfrm>
          <a:prstGeom prst="rect">
            <a:avLst/>
          </a:prstGeom>
          <a:noFill/>
        </p:spPr>
        <p:txBody>
          <a:bodyPr wrap="square" lIns="81887" tIns="40943" rIns="81887" bIns="40943" rtlCol="0">
            <a:spAutoFit/>
          </a:bodyPr>
          <a:lstStyle>
            <a:defPPr>
              <a:defRPr lang="zh-CN"/>
            </a:defPPr>
            <a:lvl1pPr algn="just">
              <a:lnSpc>
                <a:spcPct val="120000"/>
              </a:lnSpc>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endParaRPr lang="zh-CN" altLang="en-US" sz="1050" dirty="0">
              <a:solidFill>
                <a:srgbClr val="202A36"/>
              </a:solidFill>
            </a:endParaRPr>
          </a:p>
        </p:txBody>
      </p:sp>
      <p:sp>
        <p:nvSpPr>
          <p:cNvPr id="24" name="TextBox 42"/>
          <p:cNvSpPr txBox="1"/>
          <p:nvPr/>
        </p:nvSpPr>
        <p:spPr>
          <a:xfrm>
            <a:off x="4592832" y="4226330"/>
            <a:ext cx="994410" cy="335915"/>
          </a:xfrm>
          <a:prstGeom prst="rect">
            <a:avLst/>
          </a:prstGeom>
          <a:solidFill>
            <a:srgbClr val="454F59"/>
          </a:solidFill>
        </p:spPr>
        <p:txBody>
          <a:bodyPr wrap="none" lIns="91431" tIns="45716" rIns="91431" bIns="45716">
            <a:spAutoFit/>
          </a:bodyPr>
          <a:lstStyle>
            <a:defPPr>
              <a:defRPr lang="zh-CN"/>
            </a:defPPr>
            <a:lvl1pPr>
              <a:defRPr sz="22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600" dirty="0">
                <a:solidFill>
                  <a:schemeClr val="bg1"/>
                </a:solidFill>
              </a:rPr>
              <a:t>机床选择</a:t>
            </a:r>
            <a:endParaRPr lang="zh-CN" altLang="en-US" sz="1600" dirty="0">
              <a:solidFill>
                <a:schemeClr val="bg1"/>
              </a:solidFill>
            </a:endParaRPr>
          </a:p>
        </p:txBody>
      </p:sp>
      <p:sp>
        <p:nvSpPr>
          <p:cNvPr id="2" name="文本框 1"/>
          <p:cNvSpPr txBox="1"/>
          <p:nvPr/>
        </p:nvSpPr>
        <p:spPr>
          <a:xfrm>
            <a:off x="3961130" y="4651375"/>
            <a:ext cx="1678940" cy="1198880"/>
          </a:xfrm>
          <a:prstGeom prst="rect">
            <a:avLst/>
          </a:prstGeom>
          <a:noFill/>
        </p:spPr>
        <p:txBody>
          <a:bodyPr wrap="square" rtlCol="0">
            <a:spAutoFit/>
          </a:bodyPr>
          <a:p>
            <a:r>
              <a:rPr lang="zh-CN" altLang="en-US"/>
              <a:t>本次加工所采用的是AVL650型立式加工中心</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bldLst>
      <p:bldP spid="9" grpId="0" animBg="1"/>
      <p:bldP spid="10" grpId="0" animBg="1"/>
      <p:bldP spid="12" grpId="0" bldLvl="0" animBg="1"/>
      <p:bldP spid="13" grpId="0" animBg="1"/>
      <p:bldP spid="14" grpId="0" animBg="1"/>
      <p:bldP spid="15" grpId="0" animBg="1"/>
      <p:bldP spid="17" grpId="0"/>
      <p:bldP spid="18" grpId="0" bldLvl="0" animBg="1"/>
      <p:bldP spid="19" grpId="0"/>
      <p:bldP spid="20" grpId="0" bldLvl="0" animBg="1"/>
      <p:bldP spid="23" grpId="0"/>
      <p:bldP spid="24"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1" name="文本框 1570"/>
          <p:cNvSpPr txBox="1"/>
          <p:nvPr/>
        </p:nvSpPr>
        <p:spPr>
          <a:xfrm>
            <a:off x="576580" y="3069590"/>
            <a:ext cx="2296795" cy="398780"/>
          </a:xfrm>
          <a:prstGeom prst="rect">
            <a:avLst/>
          </a:prstGeom>
          <a:solidFill>
            <a:srgbClr val="454F59"/>
          </a:solidFill>
          <a:ln w="28575">
            <a:solidFill>
              <a:srgbClr val="454F59"/>
            </a:solidFill>
          </a:ln>
        </p:spPr>
        <p:txBody>
          <a:bodyPr wrap="square" rtlCol="0">
            <a:spAutoFit/>
          </a:bodyPr>
          <a:lstStyle>
            <a:defPPr>
              <a:defRPr lang="zh-CN"/>
            </a:defPPr>
            <a:lvl1pPr algn="ctr">
              <a:defRPr sz="1600">
                <a:solidFill>
                  <a:schemeClr val="bg1"/>
                </a:solidFill>
                <a:latin typeface="方正姚体" panose="02010601030101010101" pitchFamily="2" charset="-122"/>
                <a:ea typeface="方正姚体" panose="02010601030101010101" pitchFamily="2" charset="-122"/>
              </a:defRPr>
            </a:lvl1pPr>
          </a:lstStyle>
          <a:p>
            <a:r>
              <a:rPr lang="zh-CN" altLang="en-US" sz="2000" dirty="0"/>
              <a:t>数控加工工艺分析</a:t>
            </a:r>
            <a:endParaRPr lang="zh-CN" altLang="en-US" sz="2000" dirty="0"/>
          </a:p>
        </p:txBody>
      </p:sp>
      <p:sp>
        <p:nvSpPr>
          <p:cNvPr id="1572" name="矩形 1571"/>
          <p:cNvSpPr/>
          <p:nvPr/>
        </p:nvSpPr>
        <p:spPr>
          <a:xfrm>
            <a:off x="515308" y="1968359"/>
            <a:ext cx="2418080" cy="768350"/>
          </a:xfrm>
          <a:prstGeom prst="rect">
            <a:avLst/>
          </a:prstGeom>
        </p:spPr>
        <p:txBody>
          <a:bodyPr wrap="none">
            <a:spAutoFit/>
          </a:bodyPr>
          <a:lstStyle/>
          <a:p>
            <a:pPr algn="ctr"/>
            <a:r>
              <a:rPr lang="zh-CN" altLang="en-US" sz="4400" dirty="0">
                <a:solidFill>
                  <a:srgbClr val="454F59"/>
                </a:solidFill>
                <a:latin typeface="方正综艺_GBK" panose="03000509000000000000" pitchFamily="65" charset="-122"/>
                <a:ea typeface="方正综艺_GBK" panose="03000509000000000000" pitchFamily="65" charset="-122"/>
              </a:rPr>
              <a:t>工艺分析</a:t>
            </a:r>
            <a:endParaRPr lang="zh-CN" altLang="en-US" sz="4400" dirty="0">
              <a:solidFill>
                <a:srgbClr val="454F59"/>
              </a:solidFill>
              <a:latin typeface="方正综艺_GBK" panose="03000509000000000000" pitchFamily="65" charset="-122"/>
              <a:ea typeface="方正综艺_GBK" panose="03000509000000000000" pitchFamily="65" charset="-122"/>
            </a:endParaRPr>
          </a:p>
        </p:txBody>
      </p:sp>
      <p:sp>
        <p:nvSpPr>
          <p:cNvPr id="8" name="矩形 7"/>
          <p:cNvSpPr/>
          <p:nvPr/>
        </p:nvSpPr>
        <p:spPr>
          <a:xfrm>
            <a:off x="1477650" y="1008846"/>
            <a:ext cx="493395" cy="768350"/>
          </a:xfrm>
          <a:prstGeom prst="rect">
            <a:avLst/>
          </a:prstGeom>
        </p:spPr>
        <p:txBody>
          <a:bodyPr wrap="none">
            <a:spAutoFit/>
          </a:bodyPr>
          <a:lstStyle/>
          <a:p>
            <a:pPr algn="ctr"/>
            <a:r>
              <a:rPr lang="en-US" altLang="zh-CN" sz="4400" dirty="0">
                <a:solidFill>
                  <a:srgbClr val="454F59"/>
                </a:solidFill>
                <a:latin typeface="BankGothic Md BT" panose="020B0807020203060204" pitchFamily="34" charset="0"/>
                <a:ea typeface="方正综艺_GBK" panose="03000509000000000000" pitchFamily="65" charset="-122"/>
              </a:rPr>
              <a:t>3</a:t>
            </a:r>
            <a:endParaRPr lang="en-US" altLang="zh-CN" sz="4400" dirty="0">
              <a:solidFill>
                <a:srgbClr val="454F59"/>
              </a:solidFill>
              <a:latin typeface="BankGothic Md BT" panose="020B0807020203060204" pitchFamily="34" charset="0"/>
              <a:ea typeface="方正综艺_GBK" panose="03000509000000000000" pitchFamily="65" charset="-122"/>
            </a:endParaRPr>
          </a:p>
        </p:txBody>
      </p:sp>
      <p:grpSp>
        <p:nvGrpSpPr>
          <p:cNvPr id="2" name="组合 1"/>
          <p:cNvGrpSpPr/>
          <p:nvPr/>
        </p:nvGrpSpPr>
        <p:grpSpPr>
          <a:xfrm>
            <a:off x="5236383" y="2661702"/>
            <a:ext cx="4104088" cy="1791166"/>
            <a:chOff x="4801772" y="2455087"/>
            <a:chExt cx="4999371" cy="2181898"/>
          </a:xfrm>
        </p:grpSpPr>
        <p:grpSp>
          <p:nvGrpSpPr>
            <p:cNvPr id="9" name="Group 21"/>
            <p:cNvGrpSpPr/>
            <p:nvPr/>
          </p:nvGrpSpPr>
          <p:grpSpPr bwMode="auto">
            <a:xfrm>
              <a:off x="5663952" y="2534486"/>
              <a:ext cx="3248025" cy="2102499"/>
              <a:chOff x="0" y="0"/>
              <a:chExt cx="2046" cy="1324"/>
            </a:xfrm>
          </p:grpSpPr>
          <p:sp>
            <p:nvSpPr>
              <p:cNvPr id="10" name="Freeform 22"/>
              <p:cNvSpPr/>
              <p:nvPr/>
            </p:nvSpPr>
            <p:spPr bwMode="auto">
              <a:xfrm>
                <a:off x="1023" y="0"/>
                <a:ext cx="664" cy="1324"/>
              </a:xfrm>
              <a:custGeom>
                <a:avLst/>
                <a:gdLst>
                  <a:gd name="T0" fmla="*/ 0 w 347"/>
                  <a:gd name="T1" fmla="*/ 0 h 693"/>
                  <a:gd name="T2" fmla="*/ 0 w 347"/>
                  <a:gd name="T3" fmla="*/ 122 h 693"/>
                  <a:gd name="T4" fmla="*/ 225 w 347"/>
                  <a:gd name="T5" fmla="*/ 347 h 693"/>
                  <a:gd name="T6" fmla="*/ 0 w 347"/>
                  <a:gd name="T7" fmla="*/ 572 h 693"/>
                  <a:gd name="T8" fmla="*/ 0 w 347"/>
                  <a:gd name="T9" fmla="*/ 693 h 693"/>
                  <a:gd name="T10" fmla="*/ 347 w 347"/>
                  <a:gd name="T11" fmla="*/ 347 h 693"/>
                  <a:gd name="T12" fmla="*/ 0 w 347"/>
                  <a:gd name="T13" fmla="*/ 0 h 693"/>
                </a:gdLst>
                <a:ahLst/>
                <a:cxnLst>
                  <a:cxn ang="0">
                    <a:pos x="T0" y="T1"/>
                  </a:cxn>
                  <a:cxn ang="0">
                    <a:pos x="T2" y="T3"/>
                  </a:cxn>
                  <a:cxn ang="0">
                    <a:pos x="T4" y="T5"/>
                  </a:cxn>
                  <a:cxn ang="0">
                    <a:pos x="T6" y="T7"/>
                  </a:cxn>
                  <a:cxn ang="0">
                    <a:pos x="T8" y="T9"/>
                  </a:cxn>
                  <a:cxn ang="0">
                    <a:pos x="T10" y="T11"/>
                  </a:cxn>
                  <a:cxn ang="0">
                    <a:pos x="T12" y="T13"/>
                  </a:cxn>
                </a:cxnLst>
                <a:rect l="0" t="0" r="r" b="b"/>
                <a:pathLst>
                  <a:path w="347" h="693">
                    <a:moveTo>
                      <a:pt x="0" y="0"/>
                    </a:moveTo>
                    <a:cubicBezTo>
                      <a:pt x="0" y="122"/>
                      <a:pt x="0" y="122"/>
                      <a:pt x="0" y="122"/>
                    </a:cubicBezTo>
                    <a:cubicBezTo>
                      <a:pt x="125" y="122"/>
                      <a:pt x="225" y="222"/>
                      <a:pt x="225" y="347"/>
                    </a:cubicBezTo>
                    <a:cubicBezTo>
                      <a:pt x="225" y="471"/>
                      <a:pt x="125" y="572"/>
                      <a:pt x="0" y="572"/>
                    </a:cubicBezTo>
                    <a:cubicBezTo>
                      <a:pt x="0" y="693"/>
                      <a:pt x="0" y="693"/>
                      <a:pt x="0" y="693"/>
                    </a:cubicBezTo>
                    <a:cubicBezTo>
                      <a:pt x="192" y="693"/>
                      <a:pt x="347" y="538"/>
                      <a:pt x="347" y="347"/>
                    </a:cubicBezTo>
                    <a:cubicBezTo>
                      <a:pt x="347" y="155"/>
                      <a:pt x="192" y="0"/>
                      <a:pt x="0" y="0"/>
                    </a:cubicBezTo>
                    <a:close/>
                  </a:path>
                </a:pathLst>
              </a:custGeom>
              <a:solidFill>
                <a:srgbClr val="454F5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11" name="Freeform 23"/>
              <p:cNvSpPr/>
              <p:nvPr/>
            </p:nvSpPr>
            <p:spPr bwMode="auto">
              <a:xfrm>
                <a:off x="361" y="0"/>
                <a:ext cx="662" cy="1324"/>
              </a:xfrm>
              <a:custGeom>
                <a:avLst/>
                <a:gdLst>
                  <a:gd name="T0" fmla="*/ 121 w 346"/>
                  <a:gd name="T1" fmla="*/ 347 h 693"/>
                  <a:gd name="T2" fmla="*/ 346 w 346"/>
                  <a:gd name="T3" fmla="*/ 122 h 693"/>
                  <a:gd name="T4" fmla="*/ 346 w 346"/>
                  <a:gd name="T5" fmla="*/ 0 h 693"/>
                  <a:gd name="T6" fmla="*/ 0 w 346"/>
                  <a:gd name="T7" fmla="*/ 347 h 693"/>
                  <a:gd name="T8" fmla="*/ 346 w 346"/>
                  <a:gd name="T9" fmla="*/ 693 h 693"/>
                  <a:gd name="T10" fmla="*/ 346 w 346"/>
                  <a:gd name="T11" fmla="*/ 572 h 693"/>
                  <a:gd name="T12" fmla="*/ 121 w 346"/>
                  <a:gd name="T13" fmla="*/ 347 h 693"/>
                </a:gdLst>
                <a:ahLst/>
                <a:cxnLst>
                  <a:cxn ang="0">
                    <a:pos x="T0" y="T1"/>
                  </a:cxn>
                  <a:cxn ang="0">
                    <a:pos x="T2" y="T3"/>
                  </a:cxn>
                  <a:cxn ang="0">
                    <a:pos x="T4" y="T5"/>
                  </a:cxn>
                  <a:cxn ang="0">
                    <a:pos x="T6" y="T7"/>
                  </a:cxn>
                  <a:cxn ang="0">
                    <a:pos x="T8" y="T9"/>
                  </a:cxn>
                  <a:cxn ang="0">
                    <a:pos x="T10" y="T11"/>
                  </a:cxn>
                  <a:cxn ang="0">
                    <a:pos x="T12" y="T13"/>
                  </a:cxn>
                </a:cxnLst>
                <a:rect l="0" t="0" r="r" b="b"/>
                <a:pathLst>
                  <a:path w="346" h="693">
                    <a:moveTo>
                      <a:pt x="121" y="347"/>
                    </a:moveTo>
                    <a:cubicBezTo>
                      <a:pt x="121" y="222"/>
                      <a:pt x="222" y="122"/>
                      <a:pt x="346" y="122"/>
                    </a:cubicBezTo>
                    <a:cubicBezTo>
                      <a:pt x="346" y="0"/>
                      <a:pt x="346" y="0"/>
                      <a:pt x="346" y="0"/>
                    </a:cubicBezTo>
                    <a:cubicBezTo>
                      <a:pt x="155" y="0"/>
                      <a:pt x="0" y="155"/>
                      <a:pt x="0" y="347"/>
                    </a:cubicBezTo>
                    <a:cubicBezTo>
                      <a:pt x="0" y="538"/>
                      <a:pt x="155" y="693"/>
                      <a:pt x="346" y="693"/>
                    </a:cubicBezTo>
                    <a:cubicBezTo>
                      <a:pt x="346" y="572"/>
                      <a:pt x="346" y="572"/>
                      <a:pt x="346" y="572"/>
                    </a:cubicBezTo>
                    <a:cubicBezTo>
                      <a:pt x="222" y="572"/>
                      <a:pt x="121" y="471"/>
                      <a:pt x="121" y="347"/>
                    </a:cubicBezTo>
                    <a:close/>
                  </a:path>
                </a:pathLst>
              </a:custGeom>
              <a:solidFill>
                <a:srgbClr val="454F5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12" name="Freeform 24"/>
              <p:cNvSpPr/>
              <p:nvPr/>
            </p:nvSpPr>
            <p:spPr bwMode="auto">
              <a:xfrm>
                <a:off x="593" y="233"/>
                <a:ext cx="430" cy="860"/>
              </a:xfrm>
              <a:custGeom>
                <a:avLst/>
                <a:gdLst>
                  <a:gd name="T0" fmla="*/ 0 w 225"/>
                  <a:gd name="T1" fmla="*/ 225 h 450"/>
                  <a:gd name="T2" fmla="*/ 225 w 225"/>
                  <a:gd name="T3" fmla="*/ 450 h 450"/>
                  <a:gd name="T4" fmla="*/ 225 w 225"/>
                  <a:gd name="T5" fmla="*/ 0 h 450"/>
                  <a:gd name="T6" fmla="*/ 0 w 225"/>
                  <a:gd name="T7" fmla="*/ 225 h 450"/>
                </a:gdLst>
                <a:ahLst/>
                <a:cxnLst>
                  <a:cxn ang="0">
                    <a:pos x="T0" y="T1"/>
                  </a:cxn>
                  <a:cxn ang="0">
                    <a:pos x="T2" y="T3"/>
                  </a:cxn>
                  <a:cxn ang="0">
                    <a:pos x="T4" y="T5"/>
                  </a:cxn>
                  <a:cxn ang="0">
                    <a:pos x="T6" y="T7"/>
                  </a:cxn>
                </a:cxnLst>
                <a:rect l="0" t="0" r="r" b="b"/>
                <a:pathLst>
                  <a:path w="225" h="450">
                    <a:moveTo>
                      <a:pt x="0" y="225"/>
                    </a:moveTo>
                    <a:cubicBezTo>
                      <a:pt x="0" y="349"/>
                      <a:pt x="101" y="450"/>
                      <a:pt x="225" y="450"/>
                    </a:cubicBezTo>
                    <a:cubicBezTo>
                      <a:pt x="225" y="0"/>
                      <a:pt x="225" y="0"/>
                      <a:pt x="225" y="0"/>
                    </a:cubicBezTo>
                    <a:cubicBezTo>
                      <a:pt x="101" y="0"/>
                      <a:pt x="0" y="100"/>
                      <a:pt x="0" y="22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13" name="Freeform 25"/>
              <p:cNvSpPr/>
              <p:nvPr/>
            </p:nvSpPr>
            <p:spPr bwMode="auto">
              <a:xfrm>
                <a:off x="1023" y="233"/>
                <a:ext cx="430" cy="860"/>
              </a:xfrm>
              <a:custGeom>
                <a:avLst/>
                <a:gdLst>
                  <a:gd name="T0" fmla="*/ 225 w 225"/>
                  <a:gd name="T1" fmla="*/ 225 h 450"/>
                  <a:gd name="T2" fmla="*/ 0 w 225"/>
                  <a:gd name="T3" fmla="*/ 0 h 450"/>
                  <a:gd name="T4" fmla="*/ 0 w 225"/>
                  <a:gd name="T5" fmla="*/ 450 h 450"/>
                  <a:gd name="T6" fmla="*/ 225 w 225"/>
                  <a:gd name="T7" fmla="*/ 225 h 450"/>
                </a:gdLst>
                <a:ahLst/>
                <a:cxnLst>
                  <a:cxn ang="0">
                    <a:pos x="T0" y="T1"/>
                  </a:cxn>
                  <a:cxn ang="0">
                    <a:pos x="T2" y="T3"/>
                  </a:cxn>
                  <a:cxn ang="0">
                    <a:pos x="T4" y="T5"/>
                  </a:cxn>
                  <a:cxn ang="0">
                    <a:pos x="T6" y="T7"/>
                  </a:cxn>
                </a:cxnLst>
                <a:rect l="0" t="0" r="r" b="b"/>
                <a:pathLst>
                  <a:path w="225" h="450">
                    <a:moveTo>
                      <a:pt x="225" y="225"/>
                    </a:moveTo>
                    <a:cubicBezTo>
                      <a:pt x="225" y="100"/>
                      <a:pt x="125" y="0"/>
                      <a:pt x="0" y="0"/>
                    </a:cubicBezTo>
                    <a:cubicBezTo>
                      <a:pt x="0" y="450"/>
                      <a:pt x="0" y="450"/>
                      <a:pt x="0" y="450"/>
                    </a:cubicBezTo>
                    <a:cubicBezTo>
                      <a:pt x="125" y="450"/>
                      <a:pt x="225" y="349"/>
                      <a:pt x="225" y="225"/>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14" name="Oval 26"/>
              <p:cNvSpPr>
                <a:spLocks noChangeArrowheads="1"/>
              </p:cNvSpPr>
              <p:nvPr/>
            </p:nvSpPr>
            <p:spPr bwMode="auto">
              <a:xfrm>
                <a:off x="824" y="464"/>
                <a:ext cx="398" cy="397"/>
              </a:xfrm>
              <a:prstGeom prst="ellipse">
                <a:avLst/>
              </a:prstGeom>
              <a:solidFill>
                <a:srgbClr val="FAFAF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15" name="Freeform 27"/>
              <p:cNvSpPr>
                <a:spLocks noEditPoints="1"/>
              </p:cNvSpPr>
              <p:nvPr/>
            </p:nvSpPr>
            <p:spPr bwMode="auto">
              <a:xfrm>
                <a:off x="924" y="561"/>
                <a:ext cx="201" cy="201"/>
              </a:xfrm>
              <a:custGeom>
                <a:avLst/>
                <a:gdLst>
                  <a:gd name="T0" fmla="*/ 87 w 105"/>
                  <a:gd name="T1" fmla="*/ 1 h 105"/>
                  <a:gd name="T2" fmla="*/ 91 w 105"/>
                  <a:gd name="T3" fmla="*/ 2 h 105"/>
                  <a:gd name="T4" fmla="*/ 91 w 105"/>
                  <a:gd name="T5" fmla="*/ 2 h 105"/>
                  <a:gd name="T6" fmla="*/ 103 w 105"/>
                  <a:gd name="T7" fmla="*/ 14 h 105"/>
                  <a:gd name="T8" fmla="*/ 103 w 105"/>
                  <a:gd name="T9" fmla="*/ 14 h 105"/>
                  <a:gd name="T10" fmla="*/ 104 w 105"/>
                  <a:gd name="T11" fmla="*/ 18 h 105"/>
                  <a:gd name="T12" fmla="*/ 88 w 105"/>
                  <a:gd name="T13" fmla="*/ 32 h 105"/>
                  <a:gd name="T14" fmla="*/ 77 w 105"/>
                  <a:gd name="T15" fmla="*/ 34 h 105"/>
                  <a:gd name="T16" fmla="*/ 74 w 105"/>
                  <a:gd name="T17" fmla="*/ 76 h 105"/>
                  <a:gd name="T18" fmla="*/ 51 w 105"/>
                  <a:gd name="T19" fmla="*/ 85 h 105"/>
                  <a:gd name="T20" fmla="*/ 19 w 105"/>
                  <a:gd name="T21" fmla="*/ 53 h 105"/>
                  <a:gd name="T22" fmla="*/ 51 w 105"/>
                  <a:gd name="T23" fmla="*/ 21 h 105"/>
                  <a:gd name="T24" fmla="*/ 75 w 105"/>
                  <a:gd name="T25" fmla="*/ 24 h 105"/>
                  <a:gd name="T26" fmla="*/ 73 w 105"/>
                  <a:gd name="T27" fmla="*/ 14 h 105"/>
                  <a:gd name="T28" fmla="*/ 93 w 105"/>
                  <a:gd name="T29" fmla="*/ 41 h 105"/>
                  <a:gd name="T30" fmla="*/ 101 w 105"/>
                  <a:gd name="T31" fmla="*/ 38 h 105"/>
                  <a:gd name="T32" fmla="*/ 103 w 105"/>
                  <a:gd name="T33" fmla="*/ 53 h 105"/>
                  <a:gd name="T34" fmla="*/ 51 w 105"/>
                  <a:gd name="T35" fmla="*/ 105 h 105"/>
                  <a:gd name="T36" fmla="*/ 0 w 105"/>
                  <a:gd name="T37" fmla="*/ 53 h 105"/>
                  <a:gd name="T38" fmla="*/ 51 w 105"/>
                  <a:gd name="T39" fmla="*/ 2 h 105"/>
                  <a:gd name="T40" fmla="*/ 66 w 105"/>
                  <a:gd name="T41" fmla="*/ 4 h 105"/>
                  <a:gd name="T42" fmla="*/ 64 w 105"/>
                  <a:gd name="T43" fmla="*/ 12 h 105"/>
                  <a:gd name="T44" fmla="*/ 51 w 105"/>
                  <a:gd name="T45" fmla="*/ 10 h 105"/>
                  <a:gd name="T46" fmla="*/ 8 w 105"/>
                  <a:gd name="T47" fmla="*/ 53 h 105"/>
                  <a:gd name="T48" fmla="*/ 51 w 105"/>
                  <a:gd name="T49" fmla="*/ 97 h 105"/>
                  <a:gd name="T50" fmla="*/ 95 w 105"/>
                  <a:gd name="T51" fmla="*/ 53 h 105"/>
                  <a:gd name="T52" fmla="*/ 93 w 105"/>
                  <a:gd name="T53" fmla="*/ 41 h 105"/>
                  <a:gd name="T54" fmla="*/ 51 w 105"/>
                  <a:gd name="T55" fmla="*/ 39 h 105"/>
                  <a:gd name="T56" fmla="*/ 67 w 105"/>
                  <a:gd name="T57" fmla="*/ 32 h 105"/>
                  <a:gd name="T58" fmla="*/ 32 w 105"/>
                  <a:gd name="T59" fmla="*/ 34 h 105"/>
                  <a:gd name="T60" fmla="*/ 32 w 105"/>
                  <a:gd name="T61" fmla="*/ 34 h 105"/>
                  <a:gd name="T62" fmla="*/ 32 w 105"/>
                  <a:gd name="T63" fmla="*/ 73 h 105"/>
                  <a:gd name="T64" fmla="*/ 71 w 105"/>
                  <a:gd name="T65" fmla="*/ 73 h 105"/>
                  <a:gd name="T66" fmla="*/ 79 w 105"/>
                  <a:gd name="T67" fmla="*/ 53 h 105"/>
                  <a:gd name="T68" fmla="*/ 64 w 105"/>
                  <a:gd name="T69" fmla="*/ 46 h 105"/>
                  <a:gd name="T70" fmla="*/ 62 w 105"/>
                  <a:gd name="T71" fmla="*/ 64 h 105"/>
                  <a:gd name="T72" fmla="*/ 51 w 105"/>
                  <a:gd name="T73" fmla="*/ 68 h 105"/>
                  <a:gd name="T74" fmla="*/ 37 w 105"/>
                  <a:gd name="T75" fmla="*/ 53 h 105"/>
                  <a:gd name="T76" fmla="*/ 41 w 105"/>
                  <a:gd name="T77" fmla="*/ 43 h 105"/>
                  <a:gd name="T78" fmla="*/ 55 w 105"/>
                  <a:gd name="T79" fmla="*/ 44 h 105"/>
                  <a:gd name="T80" fmla="*/ 51 w 105"/>
                  <a:gd name="T81" fmla="*/ 44 h 105"/>
                  <a:gd name="T82" fmla="*/ 42 w 105"/>
                  <a:gd name="T83" fmla="*/ 53 h 105"/>
                  <a:gd name="T84" fmla="*/ 51 w 105"/>
                  <a:gd name="T85" fmla="*/ 63 h 105"/>
                  <a:gd name="T86" fmla="*/ 58 w 105"/>
                  <a:gd name="T87" fmla="*/ 60 h 105"/>
                  <a:gd name="T88" fmla="*/ 61 w 105"/>
                  <a:gd name="T89" fmla="*/ 50 h 105"/>
                  <a:gd name="T90" fmla="*/ 49 w 105"/>
                  <a:gd name="T91" fmla="*/ 56 h 105"/>
                  <a:gd name="T92" fmla="*/ 55 w 105"/>
                  <a:gd name="T93" fmla="*/ 44 h 105"/>
                  <a:gd name="T94" fmla="*/ 87 w 105"/>
                  <a:gd name="T95" fmla="*/ 7 h 105"/>
                  <a:gd name="T96" fmla="*/ 79 w 105"/>
                  <a:gd name="T97" fmla="*/ 22 h 105"/>
                  <a:gd name="T98" fmla="*/ 87 w 105"/>
                  <a:gd name="T99" fmla="*/ 7 h 105"/>
                  <a:gd name="T100" fmla="*/ 92 w 105"/>
                  <a:gd name="T101" fmla="*/ 16 h 105"/>
                  <a:gd name="T102" fmla="*/ 88 w 105"/>
                  <a:gd name="T103" fmla="*/ 27 h 105"/>
                  <a:gd name="T104" fmla="*/ 92 w 105"/>
                  <a:gd name="T105" fmla="*/ 1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5" h="105">
                    <a:moveTo>
                      <a:pt x="73" y="14"/>
                    </a:moveTo>
                    <a:cubicBezTo>
                      <a:pt x="87" y="1"/>
                      <a:pt x="87" y="1"/>
                      <a:pt x="87" y="1"/>
                    </a:cubicBezTo>
                    <a:cubicBezTo>
                      <a:pt x="88" y="0"/>
                      <a:pt x="89" y="0"/>
                      <a:pt x="90" y="1"/>
                    </a:cubicBezTo>
                    <a:cubicBezTo>
                      <a:pt x="91" y="1"/>
                      <a:pt x="91" y="2"/>
                      <a:pt x="91" y="2"/>
                    </a:cubicBezTo>
                    <a:cubicBezTo>
                      <a:pt x="91" y="2"/>
                      <a:pt x="91" y="2"/>
                      <a:pt x="91" y="2"/>
                    </a:cubicBezTo>
                    <a:cubicBezTo>
                      <a:pt x="91" y="2"/>
                      <a:pt x="91" y="2"/>
                      <a:pt x="91" y="2"/>
                    </a:cubicBezTo>
                    <a:cubicBezTo>
                      <a:pt x="94" y="11"/>
                      <a:pt x="94" y="11"/>
                      <a:pt x="94" y="11"/>
                    </a:cubicBezTo>
                    <a:cubicBezTo>
                      <a:pt x="103" y="14"/>
                      <a:pt x="103" y="14"/>
                      <a:pt x="103" y="14"/>
                    </a:cubicBezTo>
                    <a:cubicBezTo>
                      <a:pt x="103" y="14"/>
                      <a:pt x="103" y="14"/>
                      <a:pt x="103" y="14"/>
                    </a:cubicBezTo>
                    <a:cubicBezTo>
                      <a:pt x="103" y="14"/>
                      <a:pt x="103" y="14"/>
                      <a:pt x="103" y="14"/>
                    </a:cubicBezTo>
                    <a:cubicBezTo>
                      <a:pt x="103" y="14"/>
                      <a:pt x="104" y="14"/>
                      <a:pt x="104" y="14"/>
                    </a:cubicBezTo>
                    <a:cubicBezTo>
                      <a:pt x="105" y="15"/>
                      <a:pt x="105" y="17"/>
                      <a:pt x="104" y="18"/>
                    </a:cubicBezTo>
                    <a:cubicBezTo>
                      <a:pt x="91" y="31"/>
                      <a:pt x="91" y="31"/>
                      <a:pt x="91" y="31"/>
                    </a:cubicBezTo>
                    <a:cubicBezTo>
                      <a:pt x="90" y="32"/>
                      <a:pt x="89" y="32"/>
                      <a:pt x="88" y="32"/>
                    </a:cubicBezTo>
                    <a:cubicBezTo>
                      <a:pt x="81" y="30"/>
                      <a:pt x="81" y="30"/>
                      <a:pt x="81" y="30"/>
                    </a:cubicBezTo>
                    <a:cubicBezTo>
                      <a:pt x="77" y="34"/>
                      <a:pt x="77" y="34"/>
                      <a:pt x="77" y="34"/>
                    </a:cubicBezTo>
                    <a:cubicBezTo>
                      <a:pt x="81" y="39"/>
                      <a:pt x="83" y="46"/>
                      <a:pt x="83" y="53"/>
                    </a:cubicBezTo>
                    <a:cubicBezTo>
                      <a:pt x="83" y="62"/>
                      <a:pt x="80" y="70"/>
                      <a:pt x="74" y="76"/>
                    </a:cubicBezTo>
                    <a:cubicBezTo>
                      <a:pt x="74" y="76"/>
                      <a:pt x="74" y="76"/>
                      <a:pt x="74" y="76"/>
                    </a:cubicBezTo>
                    <a:cubicBezTo>
                      <a:pt x="68" y="82"/>
                      <a:pt x="60" y="85"/>
                      <a:pt x="51" y="85"/>
                    </a:cubicBezTo>
                    <a:cubicBezTo>
                      <a:pt x="43" y="85"/>
                      <a:pt x="35" y="82"/>
                      <a:pt x="29" y="76"/>
                    </a:cubicBezTo>
                    <a:cubicBezTo>
                      <a:pt x="23" y="70"/>
                      <a:pt x="19" y="62"/>
                      <a:pt x="19" y="53"/>
                    </a:cubicBezTo>
                    <a:cubicBezTo>
                      <a:pt x="19" y="45"/>
                      <a:pt x="23" y="37"/>
                      <a:pt x="29" y="31"/>
                    </a:cubicBezTo>
                    <a:cubicBezTo>
                      <a:pt x="35" y="25"/>
                      <a:pt x="43" y="21"/>
                      <a:pt x="51" y="21"/>
                    </a:cubicBezTo>
                    <a:cubicBezTo>
                      <a:pt x="59" y="21"/>
                      <a:pt x="66" y="24"/>
                      <a:pt x="71" y="28"/>
                    </a:cubicBezTo>
                    <a:cubicBezTo>
                      <a:pt x="75" y="24"/>
                      <a:pt x="75" y="24"/>
                      <a:pt x="75" y="24"/>
                    </a:cubicBezTo>
                    <a:cubicBezTo>
                      <a:pt x="73" y="17"/>
                      <a:pt x="73" y="17"/>
                      <a:pt x="73" y="17"/>
                    </a:cubicBezTo>
                    <a:cubicBezTo>
                      <a:pt x="73" y="16"/>
                      <a:pt x="73" y="15"/>
                      <a:pt x="73" y="14"/>
                    </a:cubicBezTo>
                    <a:close/>
                    <a:moveTo>
                      <a:pt x="93" y="41"/>
                    </a:moveTo>
                    <a:cubicBezTo>
                      <a:pt x="93" y="41"/>
                      <a:pt x="93" y="41"/>
                      <a:pt x="93" y="41"/>
                    </a:cubicBezTo>
                    <a:cubicBezTo>
                      <a:pt x="92" y="39"/>
                      <a:pt x="94" y="36"/>
                      <a:pt x="96" y="36"/>
                    </a:cubicBezTo>
                    <a:cubicBezTo>
                      <a:pt x="98" y="35"/>
                      <a:pt x="100" y="36"/>
                      <a:pt x="101" y="38"/>
                    </a:cubicBezTo>
                    <a:cubicBezTo>
                      <a:pt x="102" y="41"/>
                      <a:pt x="102" y="43"/>
                      <a:pt x="102" y="46"/>
                    </a:cubicBezTo>
                    <a:cubicBezTo>
                      <a:pt x="103" y="48"/>
                      <a:pt x="103" y="51"/>
                      <a:pt x="103" y="53"/>
                    </a:cubicBezTo>
                    <a:cubicBezTo>
                      <a:pt x="103" y="68"/>
                      <a:pt x="97" y="81"/>
                      <a:pt x="88" y="90"/>
                    </a:cubicBezTo>
                    <a:cubicBezTo>
                      <a:pt x="79" y="99"/>
                      <a:pt x="66" y="105"/>
                      <a:pt x="51" y="105"/>
                    </a:cubicBezTo>
                    <a:cubicBezTo>
                      <a:pt x="37" y="105"/>
                      <a:pt x="24" y="99"/>
                      <a:pt x="15" y="90"/>
                    </a:cubicBezTo>
                    <a:cubicBezTo>
                      <a:pt x="6" y="81"/>
                      <a:pt x="0" y="68"/>
                      <a:pt x="0" y="53"/>
                    </a:cubicBezTo>
                    <a:cubicBezTo>
                      <a:pt x="0" y="39"/>
                      <a:pt x="6" y="26"/>
                      <a:pt x="15" y="17"/>
                    </a:cubicBezTo>
                    <a:cubicBezTo>
                      <a:pt x="24" y="8"/>
                      <a:pt x="37" y="2"/>
                      <a:pt x="51" y="2"/>
                    </a:cubicBezTo>
                    <a:cubicBezTo>
                      <a:pt x="54" y="2"/>
                      <a:pt x="57" y="2"/>
                      <a:pt x="59" y="2"/>
                    </a:cubicBezTo>
                    <a:cubicBezTo>
                      <a:pt x="62" y="3"/>
                      <a:pt x="64" y="3"/>
                      <a:pt x="66" y="4"/>
                    </a:cubicBezTo>
                    <a:cubicBezTo>
                      <a:pt x="69" y="5"/>
                      <a:pt x="70" y="7"/>
                      <a:pt x="69" y="9"/>
                    </a:cubicBezTo>
                    <a:cubicBezTo>
                      <a:pt x="69" y="11"/>
                      <a:pt x="66" y="13"/>
                      <a:pt x="64" y="12"/>
                    </a:cubicBezTo>
                    <a:cubicBezTo>
                      <a:pt x="62" y="11"/>
                      <a:pt x="60" y="11"/>
                      <a:pt x="58" y="11"/>
                    </a:cubicBezTo>
                    <a:cubicBezTo>
                      <a:pt x="56" y="10"/>
                      <a:pt x="54" y="10"/>
                      <a:pt x="51" y="10"/>
                    </a:cubicBezTo>
                    <a:cubicBezTo>
                      <a:pt x="39" y="10"/>
                      <a:pt x="29" y="15"/>
                      <a:pt x="21" y="23"/>
                    </a:cubicBezTo>
                    <a:cubicBezTo>
                      <a:pt x="13" y="31"/>
                      <a:pt x="8" y="41"/>
                      <a:pt x="8" y="53"/>
                    </a:cubicBezTo>
                    <a:cubicBezTo>
                      <a:pt x="8" y="65"/>
                      <a:pt x="13" y="76"/>
                      <a:pt x="21" y="84"/>
                    </a:cubicBezTo>
                    <a:cubicBezTo>
                      <a:pt x="29" y="92"/>
                      <a:pt x="39" y="97"/>
                      <a:pt x="51" y="97"/>
                    </a:cubicBezTo>
                    <a:cubicBezTo>
                      <a:pt x="63" y="97"/>
                      <a:pt x="74" y="92"/>
                      <a:pt x="82" y="84"/>
                    </a:cubicBezTo>
                    <a:cubicBezTo>
                      <a:pt x="90" y="76"/>
                      <a:pt x="95" y="65"/>
                      <a:pt x="95" y="53"/>
                    </a:cubicBezTo>
                    <a:cubicBezTo>
                      <a:pt x="95" y="51"/>
                      <a:pt x="95" y="49"/>
                      <a:pt x="94" y="47"/>
                    </a:cubicBezTo>
                    <a:cubicBezTo>
                      <a:pt x="94" y="45"/>
                      <a:pt x="94" y="43"/>
                      <a:pt x="93" y="41"/>
                    </a:cubicBezTo>
                    <a:close/>
                    <a:moveTo>
                      <a:pt x="51" y="39"/>
                    </a:moveTo>
                    <a:cubicBezTo>
                      <a:pt x="51" y="39"/>
                      <a:pt x="51" y="39"/>
                      <a:pt x="51" y="39"/>
                    </a:cubicBezTo>
                    <a:cubicBezTo>
                      <a:pt x="54" y="39"/>
                      <a:pt x="56" y="39"/>
                      <a:pt x="59" y="41"/>
                    </a:cubicBezTo>
                    <a:cubicBezTo>
                      <a:pt x="67" y="32"/>
                      <a:pt x="67" y="32"/>
                      <a:pt x="67" y="32"/>
                    </a:cubicBezTo>
                    <a:cubicBezTo>
                      <a:pt x="63" y="28"/>
                      <a:pt x="57" y="26"/>
                      <a:pt x="51" y="26"/>
                    </a:cubicBezTo>
                    <a:cubicBezTo>
                      <a:pt x="44" y="26"/>
                      <a:pt x="37" y="29"/>
                      <a:pt x="32" y="34"/>
                    </a:cubicBezTo>
                    <a:cubicBezTo>
                      <a:pt x="32" y="34"/>
                      <a:pt x="32" y="34"/>
                      <a:pt x="32" y="34"/>
                    </a:cubicBezTo>
                    <a:cubicBezTo>
                      <a:pt x="32" y="34"/>
                      <a:pt x="32" y="34"/>
                      <a:pt x="32" y="34"/>
                    </a:cubicBezTo>
                    <a:cubicBezTo>
                      <a:pt x="27" y="39"/>
                      <a:pt x="24" y="46"/>
                      <a:pt x="24" y="53"/>
                    </a:cubicBezTo>
                    <a:cubicBezTo>
                      <a:pt x="24" y="61"/>
                      <a:pt x="27" y="68"/>
                      <a:pt x="32" y="73"/>
                    </a:cubicBezTo>
                    <a:cubicBezTo>
                      <a:pt x="37" y="78"/>
                      <a:pt x="44" y="81"/>
                      <a:pt x="51" y="81"/>
                    </a:cubicBezTo>
                    <a:cubicBezTo>
                      <a:pt x="59" y="81"/>
                      <a:pt x="66" y="78"/>
                      <a:pt x="71" y="73"/>
                    </a:cubicBezTo>
                    <a:cubicBezTo>
                      <a:pt x="71" y="73"/>
                      <a:pt x="71" y="73"/>
                      <a:pt x="71" y="73"/>
                    </a:cubicBezTo>
                    <a:cubicBezTo>
                      <a:pt x="76" y="68"/>
                      <a:pt x="79" y="61"/>
                      <a:pt x="79" y="53"/>
                    </a:cubicBezTo>
                    <a:cubicBezTo>
                      <a:pt x="79" y="47"/>
                      <a:pt x="77" y="42"/>
                      <a:pt x="73" y="37"/>
                    </a:cubicBezTo>
                    <a:cubicBezTo>
                      <a:pt x="64" y="46"/>
                      <a:pt x="64" y="46"/>
                      <a:pt x="64" y="46"/>
                    </a:cubicBezTo>
                    <a:cubicBezTo>
                      <a:pt x="65" y="48"/>
                      <a:pt x="66" y="51"/>
                      <a:pt x="66" y="53"/>
                    </a:cubicBezTo>
                    <a:cubicBezTo>
                      <a:pt x="66" y="57"/>
                      <a:pt x="64" y="61"/>
                      <a:pt x="62" y="64"/>
                    </a:cubicBezTo>
                    <a:cubicBezTo>
                      <a:pt x="62" y="64"/>
                      <a:pt x="62" y="64"/>
                      <a:pt x="62" y="64"/>
                    </a:cubicBezTo>
                    <a:cubicBezTo>
                      <a:pt x="59" y="66"/>
                      <a:pt x="55" y="68"/>
                      <a:pt x="51" y="68"/>
                    </a:cubicBezTo>
                    <a:cubicBezTo>
                      <a:pt x="47" y="68"/>
                      <a:pt x="44" y="66"/>
                      <a:pt x="41" y="64"/>
                    </a:cubicBezTo>
                    <a:cubicBezTo>
                      <a:pt x="38" y="61"/>
                      <a:pt x="37" y="57"/>
                      <a:pt x="37" y="53"/>
                    </a:cubicBezTo>
                    <a:cubicBezTo>
                      <a:pt x="37" y="49"/>
                      <a:pt x="38" y="46"/>
                      <a:pt x="41" y="43"/>
                    </a:cubicBezTo>
                    <a:cubicBezTo>
                      <a:pt x="41" y="43"/>
                      <a:pt x="41" y="43"/>
                      <a:pt x="41" y="43"/>
                    </a:cubicBezTo>
                    <a:cubicBezTo>
                      <a:pt x="44" y="40"/>
                      <a:pt x="47" y="39"/>
                      <a:pt x="51" y="39"/>
                    </a:cubicBezTo>
                    <a:close/>
                    <a:moveTo>
                      <a:pt x="55" y="44"/>
                    </a:moveTo>
                    <a:cubicBezTo>
                      <a:pt x="55" y="44"/>
                      <a:pt x="55" y="44"/>
                      <a:pt x="55" y="44"/>
                    </a:cubicBezTo>
                    <a:cubicBezTo>
                      <a:pt x="54" y="44"/>
                      <a:pt x="53" y="44"/>
                      <a:pt x="51" y="44"/>
                    </a:cubicBezTo>
                    <a:cubicBezTo>
                      <a:pt x="49" y="44"/>
                      <a:pt x="46" y="45"/>
                      <a:pt x="45" y="46"/>
                    </a:cubicBezTo>
                    <a:cubicBezTo>
                      <a:pt x="43" y="48"/>
                      <a:pt x="42" y="51"/>
                      <a:pt x="42" y="53"/>
                    </a:cubicBezTo>
                    <a:cubicBezTo>
                      <a:pt x="42" y="56"/>
                      <a:pt x="43" y="59"/>
                      <a:pt x="45" y="60"/>
                    </a:cubicBezTo>
                    <a:cubicBezTo>
                      <a:pt x="46" y="62"/>
                      <a:pt x="49" y="63"/>
                      <a:pt x="51" y="63"/>
                    </a:cubicBezTo>
                    <a:cubicBezTo>
                      <a:pt x="54" y="63"/>
                      <a:pt x="57" y="62"/>
                      <a:pt x="58" y="60"/>
                    </a:cubicBezTo>
                    <a:cubicBezTo>
                      <a:pt x="58" y="60"/>
                      <a:pt x="58" y="60"/>
                      <a:pt x="58" y="60"/>
                    </a:cubicBezTo>
                    <a:cubicBezTo>
                      <a:pt x="60" y="59"/>
                      <a:pt x="61" y="56"/>
                      <a:pt x="61" y="53"/>
                    </a:cubicBezTo>
                    <a:cubicBezTo>
                      <a:pt x="61" y="52"/>
                      <a:pt x="61" y="51"/>
                      <a:pt x="61" y="50"/>
                    </a:cubicBezTo>
                    <a:cubicBezTo>
                      <a:pt x="54" y="56"/>
                      <a:pt x="54" y="56"/>
                      <a:pt x="54" y="56"/>
                    </a:cubicBezTo>
                    <a:cubicBezTo>
                      <a:pt x="53" y="58"/>
                      <a:pt x="50" y="58"/>
                      <a:pt x="49" y="56"/>
                    </a:cubicBezTo>
                    <a:cubicBezTo>
                      <a:pt x="47" y="55"/>
                      <a:pt x="47" y="52"/>
                      <a:pt x="49" y="51"/>
                    </a:cubicBezTo>
                    <a:cubicBezTo>
                      <a:pt x="55" y="44"/>
                      <a:pt x="55" y="44"/>
                      <a:pt x="55" y="44"/>
                    </a:cubicBezTo>
                    <a:close/>
                    <a:moveTo>
                      <a:pt x="87" y="7"/>
                    </a:moveTo>
                    <a:cubicBezTo>
                      <a:pt x="87" y="7"/>
                      <a:pt x="87" y="7"/>
                      <a:pt x="87" y="7"/>
                    </a:cubicBezTo>
                    <a:cubicBezTo>
                      <a:pt x="78" y="17"/>
                      <a:pt x="78" y="17"/>
                      <a:pt x="78" y="17"/>
                    </a:cubicBezTo>
                    <a:cubicBezTo>
                      <a:pt x="79" y="22"/>
                      <a:pt x="79" y="22"/>
                      <a:pt x="79" y="22"/>
                    </a:cubicBezTo>
                    <a:cubicBezTo>
                      <a:pt x="89" y="13"/>
                      <a:pt x="89" y="13"/>
                      <a:pt x="89" y="13"/>
                    </a:cubicBezTo>
                    <a:cubicBezTo>
                      <a:pt x="87" y="7"/>
                      <a:pt x="87" y="7"/>
                      <a:pt x="87" y="7"/>
                    </a:cubicBezTo>
                    <a:close/>
                    <a:moveTo>
                      <a:pt x="92" y="16"/>
                    </a:moveTo>
                    <a:cubicBezTo>
                      <a:pt x="92" y="16"/>
                      <a:pt x="92" y="16"/>
                      <a:pt x="92" y="16"/>
                    </a:cubicBezTo>
                    <a:cubicBezTo>
                      <a:pt x="83" y="25"/>
                      <a:pt x="83" y="25"/>
                      <a:pt x="83" y="25"/>
                    </a:cubicBezTo>
                    <a:cubicBezTo>
                      <a:pt x="88" y="27"/>
                      <a:pt x="88" y="27"/>
                      <a:pt x="88" y="27"/>
                    </a:cubicBezTo>
                    <a:cubicBezTo>
                      <a:pt x="97" y="18"/>
                      <a:pt x="97" y="18"/>
                      <a:pt x="97" y="18"/>
                    </a:cubicBezTo>
                    <a:cubicBezTo>
                      <a:pt x="92" y="16"/>
                      <a:pt x="92" y="16"/>
                      <a:pt x="92" y="16"/>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16" name="Freeform 28"/>
              <p:cNvSpPr/>
              <p:nvPr/>
            </p:nvSpPr>
            <p:spPr bwMode="auto">
              <a:xfrm>
                <a:off x="0" y="861"/>
                <a:ext cx="1051" cy="232"/>
              </a:xfrm>
              <a:custGeom>
                <a:avLst/>
                <a:gdLst>
                  <a:gd name="T0" fmla="*/ 61 w 535"/>
                  <a:gd name="T1" fmla="*/ 0 h 121"/>
                  <a:gd name="T2" fmla="*/ 0 w 535"/>
                  <a:gd name="T3" fmla="*/ 60 h 121"/>
                  <a:gd name="T4" fmla="*/ 61 w 535"/>
                  <a:gd name="T5" fmla="*/ 121 h 121"/>
                  <a:gd name="T6" fmla="*/ 535 w 535"/>
                  <a:gd name="T7" fmla="*/ 121 h 121"/>
                  <a:gd name="T8" fmla="*/ 535 w 535"/>
                  <a:gd name="T9" fmla="*/ 0 h 121"/>
                  <a:gd name="T10" fmla="*/ 61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61" y="0"/>
                    </a:moveTo>
                    <a:cubicBezTo>
                      <a:pt x="27" y="0"/>
                      <a:pt x="0" y="27"/>
                      <a:pt x="0" y="60"/>
                    </a:cubicBezTo>
                    <a:cubicBezTo>
                      <a:pt x="0" y="93"/>
                      <a:pt x="27" y="121"/>
                      <a:pt x="61" y="121"/>
                    </a:cubicBezTo>
                    <a:cubicBezTo>
                      <a:pt x="535" y="121"/>
                      <a:pt x="535" y="121"/>
                      <a:pt x="535" y="121"/>
                    </a:cubicBezTo>
                    <a:cubicBezTo>
                      <a:pt x="535" y="0"/>
                      <a:pt x="535" y="0"/>
                      <a:pt x="535" y="0"/>
                    </a:cubicBezTo>
                    <a:lnTo>
                      <a:pt x="61" y="0"/>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17" name="Freeform 29"/>
              <p:cNvSpPr/>
              <p:nvPr/>
            </p:nvSpPr>
            <p:spPr bwMode="auto">
              <a:xfrm>
                <a:off x="0" y="1093"/>
                <a:ext cx="1051" cy="231"/>
              </a:xfrm>
              <a:custGeom>
                <a:avLst/>
                <a:gdLst>
                  <a:gd name="T0" fmla="*/ 61 w 535"/>
                  <a:gd name="T1" fmla="*/ 0 h 121"/>
                  <a:gd name="T2" fmla="*/ 0 w 535"/>
                  <a:gd name="T3" fmla="*/ 60 h 121"/>
                  <a:gd name="T4" fmla="*/ 61 w 535"/>
                  <a:gd name="T5" fmla="*/ 121 h 121"/>
                  <a:gd name="T6" fmla="*/ 535 w 535"/>
                  <a:gd name="T7" fmla="*/ 121 h 121"/>
                  <a:gd name="T8" fmla="*/ 535 w 535"/>
                  <a:gd name="T9" fmla="*/ 0 h 121"/>
                  <a:gd name="T10" fmla="*/ 61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61" y="0"/>
                    </a:moveTo>
                    <a:cubicBezTo>
                      <a:pt x="27" y="0"/>
                      <a:pt x="0" y="27"/>
                      <a:pt x="0" y="60"/>
                    </a:cubicBezTo>
                    <a:cubicBezTo>
                      <a:pt x="0" y="93"/>
                      <a:pt x="27" y="121"/>
                      <a:pt x="61" y="121"/>
                    </a:cubicBezTo>
                    <a:cubicBezTo>
                      <a:pt x="535" y="121"/>
                      <a:pt x="535" y="121"/>
                      <a:pt x="535" y="121"/>
                    </a:cubicBezTo>
                    <a:cubicBezTo>
                      <a:pt x="535" y="0"/>
                      <a:pt x="535" y="0"/>
                      <a:pt x="535" y="0"/>
                    </a:cubicBezTo>
                    <a:lnTo>
                      <a:pt x="61" y="0"/>
                    </a:lnTo>
                    <a:close/>
                  </a:path>
                </a:pathLst>
              </a:custGeom>
              <a:solidFill>
                <a:srgbClr val="454F5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18" name="Freeform 30"/>
              <p:cNvSpPr/>
              <p:nvPr/>
            </p:nvSpPr>
            <p:spPr bwMode="auto">
              <a:xfrm>
                <a:off x="983" y="2"/>
                <a:ext cx="1063" cy="231"/>
              </a:xfrm>
              <a:custGeom>
                <a:avLst/>
                <a:gdLst>
                  <a:gd name="T0" fmla="*/ 475 w 535"/>
                  <a:gd name="T1" fmla="*/ 0 h 121"/>
                  <a:gd name="T2" fmla="*/ 0 w 535"/>
                  <a:gd name="T3" fmla="*/ 0 h 121"/>
                  <a:gd name="T4" fmla="*/ 0 w 535"/>
                  <a:gd name="T5" fmla="*/ 121 h 121"/>
                  <a:gd name="T6" fmla="*/ 475 w 535"/>
                  <a:gd name="T7" fmla="*/ 121 h 121"/>
                  <a:gd name="T8" fmla="*/ 535 w 535"/>
                  <a:gd name="T9" fmla="*/ 60 h 121"/>
                  <a:gd name="T10" fmla="*/ 475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475" y="0"/>
                    </a:moveTo>
                    <a:cubicBezTo>
                      <a:pt x="0" y="0"/>
                      <a:pt x="0" y="0"/>
                      <a:pt x="0" y="0"/>
                    </a:cubicBezTo>
                    <a:cubicBezTo>
                      <a:pt x="0" y="121"/>
                      <a:pt x="0" y="121"/>
                      <a:pt x="0" y="121"/>
                    </a:cubicBezTo>
                    <a:cubicBezTo>
                      <a:pt x="475" y="121"/>
                      <a:pt x="475" y="121"/>
                      <a:pt x="475" y="121"/>
                    </a:cubicBezTo>
                    <a:cubicBezTo>
                      <a:pt x="508" y="121"/>
                      <a:pt x="535" y="93"/>
                      <a:pt x="535" y="60"/>
                    </a:cubicBezTo>
                    <a:cubicBezTo>
                      <a:pt x="535" y="27"/>
                      <a:pt x="508" y="0"/>
                      <a:pt x="475" y="0"/>
                    </a:cubicBezTo>
                    <a:close/>
                  </a:path>
                </a:pathLst>
              </a:custGeom>
              <a:solidFill>
                <a:srgbClr val="454F5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19" name="Freeform 31"/>
              <p:cNvSpPr/>
              <p:nvPr/>
            </p:nvSpPr>
            <p:spPr bwMode="auto">
              <a:xfrm>
                <a:off x="983" y="233"/>
                <a:ext cx="1063" cy="231"/>
              </a:xfrm>
              <a:custGeom>
                <a:avLst/>
                <a:gdLst>
                  <a:gd name="T0" fmla="*/ 475 w 535"/>
                  <a:gd name="T1" fmla="*/ 0 h 121"/>
                  <a:gd name="T2" fmla="*/ 0 w 535"/>
                  <a:gd name="T3" fmla="*/ 0 h 121"/>
                  <a:gd name="T4" fmla="*/ 0 w 535"/>
                  <a:gd name="T5" fmla="*/ 121 h 121"/>
                  <a:gd name="T6" fmla="*/ 475 w 535"/>
                  <a:gd name="T7" fmla="*/ 121 h 121"/>
                  <a:gd name="T8" fmla="*/ 535 w 535"/>
                  <a:gd name="T9" fmla="*/ 60 h 121"/>
                  <a:gd name="T10" fmla="*/ 475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475" y="0"/>
                    </a:moveTo>
                    <a:cubicBezTo>
                      <a:pt x="0" y="0"/>
                      <a:pt x="0" y="0"/>
                      <a:pt x="0" y="0"/>
                    </a:cubicBezTo>
                    <a:cubicBezTo>
                      <a:pt x="0" y="121"/>
                      <a:pt x="0" y="121"/>
                      <a:pt x="0" y="121"/>
                    </a:cubicBezTo>
                    <a:cubicBezTo>
                      <a:pt x="475" y="121"/>
                      <a:pt x="475" y="121"/>
                      <a:pt x="475" y="121"/>
                    </a:cubicBezTo>
                    <a:cubicBezTo>
                      <a:pt x="508" y="121"/>
                      <a:pt x="535" y="93"/>
                      <a:pt x="535" y="60"/>
                    </a:cubicBezTo>
                    <a:cubicBezTo>
                      <a:pt x="535" y="27"/>
                      <a:pt x="508" y="0"/>
                      <a:pt x="475"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grpSp>
        <p:sp>
          <p:nvSpPr>
            <p:cNvPr id="27" name="Text Box 40"/>
            <p:cNvSpPr txBox="1">
              <a:spLocks noChangeArrowheads="1"/>
            </p:cNvSpPr>
            <p:nvPr/>
          </p:nvSpPr>
          <p:spPr bwMode="auto">
            <a:xfrm>
              <a:off x="9018339" y="2455087"/>
              <a:ext cx="782804" cy="785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b="1" dirty="0">
                  <a:solidFill>
                    <a:srgbClr val="333A41"/>
                  </a:solidFill>
                  <a:latin typeface="Impact" panose="020B0806030902050204" pitchFamily="34" charset="0"/>
                </a:rPr>
                <a:t>装夹</a:t>
              </a:r>
              <a:endParaRPr lang="zh-CN" altLang="zh-CN" b="1" dirty="0">
                <a:solidFill>
                  <a:srgbClr val="333A41"/>
                </a:solidFill>
                <a:latin typeface="Impact" panose="020B0806030902050204" pitchFamily="34" charset="0"/>
              </a:endParaRPr>
            </a:p>
            <a:p>
              <a:r>
                <a:rPr lang="zh-CN" altLang="zh-CN" b="1" dirty="0">
                  <a:solidFill>
                    <a:srgbClr val="333A41"/>
                  </a:solidFill>
                  <a:latin typeface="Impact" panose="020B0806030902050204" pitchFamily="34" charset="0"/>
                </a:rPr>
                <a:t>方式</a:t>
              </a:r>
              <a:endParaRPr lang="zh-CN" altLang="zh-CN" b="1" dirty="0">
                <a:solidFill>
                  <a:srgbClr val="333A41"/>
                </a:solidFill>
                <a:latin typeface="Impact" panose="020B0806030902050204" pitchFamily="34" charset="0"/>
              </a:endParaRPr>
            </a:p>
          </p:txBody>
        </p:sp>
        <p:sp>
          <p:nvSpPr>
            <p:cNvPr id="28" name="Text Box 42"/>
            <p:cNvSpPr txBox="1">
              <a:spLocks noChangeArrowheads="1"/>
            </p:cNvSpPr>
            <p:nvPr/>
          </p:nvSpPr>
          <p:spPr bwMode="auto">
            <a:xfrm>
              <a:off x="8610693" y="3769943"/>
              <a:ext cx="782804" cy="785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b="1" dirty="0">
                  <a:solidFill>
                    <a:srgbClr val="333A41"/>
                  </a:solidFill>
                  <a:latin typeface="Impact" panose="020B0806030902050204" pitchFamily="34" charset="0"/>
                </a:rPr>
                <a:t>切削</a:t>
              </a:r>
              <a:endParaRPr lang="zh-CN" altLang="zh-CN" b="1" dirty="0">
                <a:solidFill>
                  <a:srgbClr val="333A41"/>
                </a:solidFill>
                <a:latin typeface="Impact" panose="020B0806030902050204" pitchFamily="34" charset="0"/>
              </a:endParaRPr>
            </a:p>
            <a:p>
              <a:r>
                <a:rPr lang="zh-CN" altLang="zh-CN" b="1" dirty="0">
                  <a:solidFill>
                    <a:srgbClr val="333A41"/>
                  </a:solidFill>
                  <a:latin typeface="Impact" panose="020B0806030902050204" pitchFamily="34" charset="0"/>
                </a:rPr>
                <a:t>参数</a:t>
              </a:r>
              <a:endParaRPr lang="zh-CN" altLang="zh-CN" b="1" dirty="0">
                <a:solidFill>
                  <a:srgbClr val="333A41"/>
                </a:solidFill>
                <a:latin typeface="Impact" panose="020B0806030902050204" pitchFamily="34" charset="0"/>
              </a:endParaRPr>
            </a:p>
          </p:txBody>
        </p:sp>
        <p:sp>
          <p:nvSpPr>
            <p:cNvPr id="29" name="Text Box 44"/>
            <p:cNvSpPr txBox="1">
              <a:spLocks noChangeArrowheads="1"/>
            </p:cNvSpPr>
            <p:nvPr/>
          </p:nvSpPr>
          <p:spPr bwMode="auto">
            <a:xfrm>
              <a:off x="4801772" y="3769943"/>
              <a:ext cx="782804" cy="785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zh-CN" b="1" dirty="0">
                  <a:solidFill>
                    <a:srgbClr val="333A41"/>
                  </a:solidFill>
                  <a:latin typeface="Impact" panose="020B0806030902050204" pitchFamily="34" charset="0"/>
                </a:rPr>
                <a:t>所需</a:t>
              </a:r>
              <a:endParaRPr lang="zh-CN" altLang="zh-CN" b="1" dirty="0">
                <a:solidFill>
                  <a:srgbClr val="333A41"/>
                </a:solidFill>
                <a:latin typeface="Impact" panose="020B0806030902050204" pitchFamily="34" charset="0"/>
              </a:endParaRPr>
            </a:p>
            <a:p>
              <a:pPr algn="r"/>
              <a:r>
                <a:rPr lang="zh-CN" altLang="zh-CN" b="1" dirty="0">
                  <a:solidFill>
                    <a:srgbClr val="333A41"/>
                  </a:solidFill>
                  <a:latin typeface="Impact" panose="020B0806030902050204" pitchFamily="34" charset="0"/>
                </a:rPr>
                <a:t>刀具</a:t>
              </a:r>
              <a:endParaRPr lang="zh-CN" altLang="zh-CN" b="1" dirty="0">
                <a:solidFill>
                  <a:srgbClr val="333A41"/>
                </a:solidFill>
                <a:latin typeface="Impact" panose="020B0806030902050204" pitchFamily="34" charset="0"/>
              </a:endParaRPr>
            </a:p>
          </p:txBody>
        </p:sp>
        <p:sp>
          <p:nvSpPr>
            <p:cNvPr id="34" name="Text Box 50"/>
            <p:cNvSpPr txBox="1">
              <a:spLocks noChangeArrowheads="1"/>
            </p:cNvSpPr>
            <p:nvPr/>
          </p:nvSpPr>
          <p:spPr bwMode="auto">
            <a:xfrm>
              <a:off x="5116595" y="2546527"/>
              <a:ext cx="782804" cy="785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zh-CN" b="1" dirty="0">
                  <a:solidFill>
                    <a:srgbClr val="333A41"/>
                  </a:solidFill>
                  <a:latin typeface="Impact" panose="020B0806030902050204" pitchFamily="34" charset="0"/>
                </a:rPr>
                <a:t>加工</a:t>
              </a:r>
              <a:endParaRPr lang="zh-CN" altLang="zh-CN" b="1" dirty="0">
                <a:solidFill>
                  <a:srgbClr val="333A41"/>
                </a:solidFill>
                <a:latin typeface="Impact" panose="020B0806030902050204" pitchFamily="34" charset="0"/>
              </a:endParaRPr>
            </a:p>
            <a:p>
              <a:pPr algn="r"/>
              <a:r>
                <a:rPr lang="zh-CN" altLang="zh-CN" b="1" dirty="0">
                  <a:solidFill>
                    <a:srgbClr val="333A41"/>
                  </a:solidFill>
                  <a:latin typeface="Impact" panose="020B0806030902050204" pitchFamily="34" charset="0"/>
                </a:rPr>
                <a:t>路线</a:t>
              </a:r>
              <a:endParaRPr lang="zh-CN" altLang="zh-CN" b="1" dirty="0">
                <a:solidFill>
                  <a:srgbClr val="333A41"/>
                </a:solidFill>
                <a:latin typeface="Impact" panose="020B0806030902050204" pitchFamily="34" charset="0"/>
              </a:endParaRPr>
            </a:p>
          </p:txBody>
        </p:sp>
        <p:sp>
          <p:nvSpPr>
            <p:cNvPr id="36" name="Rectangle 52"/>
            <p:cNvSpPr>
              <a:spLocks noChangeArrowheads="1"/>
            </p:cNvSpPr>
            <p:nvPr/>
          </p:nvSpPr>
          <p:spPr bwMode="auto">
            <a:xfrm>
              <a:off x="5776665" y="3979557"/>
              <a:ext cx="674687" cy="214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zh-CN" sz="800">
                  <a:solidFill>
                    <a:schemeClr val="bg1"/>
                  </a:solidFill>
                  <a:latin typeface="微软雅黑" panose="020B0503020204020204" pitchFamily="34" charset="-122"/>
                  <a:ea typeface="微软雅黑" panose="020B0503020204020204" pitchFamily="34" charset="-122"/>
                </a:rPr>
                <a:t>Option 01</a:t>
              </a:r>
              <a:endParaRPr lang="zh-CN" altLang="zh-CN" sz="800">
                <a:solidFill>
                  <a:schemeClr val="bg1"/>
                </a:solidFill>
                <a:latin typeface="微软雅黑" panose="020B0503020204020204" pitchFamily="34" charset="-122"/>
                <a:ea typeface="微软雅黑" panose="020B0503020204020204" pitchFamily="34" charset="-122"/>
              </a:endParaRPr>
            </a:p>
          </p:txBody>
        </p:sp>
        <p:sp>
          <p:nvSpPr>
            <p:cNvPr id="37" name="Rectangle 53"/>
            <p:cNvSpPr>
              <a:spLocks noChangeArrowheads="1"/>
            </p:cNvSpPr>
            <p:nvPr/>
          </p:nvSpPr>
          <p:spPr bwMode="auto">
            <a:xfrm>
              <a:off x="5776665" y="4346383"/>
              <a:ext cx="674687" cy="214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zh-CN" sz="800">
                  <a:solidFill>
                    <a:schemeClr val="bg1"/>
                  </a:solidFill>
                  <a:latin typeface="微软雅黑" panose="020B0503020204020204" pitchFamily="34" charset="-122"/>
                  <a:ea typeface="微软雅黑" panose="020B0503020204020204" pitchFamily="34" charset="-122"/>
                </a:rPr>
                <a:t>Option 02</a:t>
              </a:r>
              <a:endParaRPr lang="zh-CN" altLang="zh-CN" sz="800">
                <a:solidFill>
                  <a:schemeClr val="bg1"/>
                </a:solidFill>
                <a:latin typeface="微软雅黑" panose="020B0503020204020204" pitchFamily="34" charset="-122"/>
                <a:ea typeface="微软雅黑" panose="020B0503020204020204" pitchFamily="34" charset="-122"/>
              </a:endParaRPr>
            </a:p>
          </p:txBody>
        </p:sp>
        <p:sp>
          <p:nvSpPr>
            <p:cNvPr id="38" name="Rectangle 54"/>
            <p:cNvSpPr>
              <a:spLocks noChangeArrowheads="1"/>
            </p:cNvSpPr>
            <p:nvPr/>
          </p:nvSpPr>
          <p:spPr bwMode="auto">
            <a:xfrm>
              <a:off x="8132515" y="2607534"/>
              <a:ext cx="674687" cy="214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zh-CN" sz="800">
                  <a:solidFill>
                    <a:schemeClr val="bg1"/>
                  </a:solidFill>
                  <a:latin typeface="微软雅黑" panose="020B0503020204020204" pitchFamily="34" charset="-122"/>
                  <a:ea typeface="微软雅黑" panose="020B0503020204020204" pitchFamily="34" charset="-122"/>
                </a:rPr>
                <a:t>Option 03</a:t>
              </a:r>
              <a:endParaRPr lang="zh-CN" altLang="zh-CN" sz="800">
                <a:solidFill>
                  <a:schemeClr val="bg1"/>
                </a:solidFill>
                <a:latin typeface="微软雅黑" panose="020B0503020204020204" pitchFamily="34" charset="-122"/>
                <a:ea typeface="微软雅黑" panose="020B0503020204020204" pitchFamily="34" charset="-122"/>
              </a:endParaRPr>
            </a:p>
          </p:txBody>
        </p:sp>
        <p:sp>
          <p:nvSpPr>
            <p:cNvPr id="39" name="Rectangle 55"/>
            <p:cNvSpPr>
              <a:spLocks noChangeArrowheads="1"/>
            </p:cNvSpPr>
            <p:nvPr/>
          </p:nvSpPr>
          <p:spPr bwMode="auto">
            <a:xfrm>
              <a:off x="8132515" y="2974360"/>
              <a:ext cx="674687" cy="214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zh-CN" sz="800">
                  <a:solidFill>
                    <a:schemeClr val="bg1"/>
                  </a:solidFill>
                  <a:latin typeface="微软雅黑" panose="020B0503020204020204" pitchFamily="34" charset="-122"/>
                  <a:ea typeface="微软雅黑" panose="020B0503020204020204" pitchFamily="34" charset="-122"/>
                </a:rPr>
                <a:t>Option 04</a:t>
              </a:r>
              <a:endParaRPr lang="zh-CN" altLang="zh-CN" sz="800">
                <a:solidFill>
                  <a:schemeClr val="bg1"/>
                </a:solidFill>
                <a:latin typeface="微软雅黑" panose="020B0503020204020204" pitchFamily="34" charset="-122"/>
                <a:ea typeface="微软雅黑" panose="020B0503020204020204" pitchFamily="34" charset="-122"/>
              </a:endParaRPr>
            </a:p>
          </p:txBody>
        </p:sp>
      </p:grpSp>
      <p:sp>
        <p:nvSpPr>
          <p:cNvPr id="41" name="TextBox 22"/>
          <p:cNvSpPr txBox="1"/>
          <p:nvPr/>
        </p:nvSpPr>
        <p:spPr>
          <a:xfrm>
            <a:off x="3282370" y="2088919"/>
            <a:ext cx="2064078" cy="1629410"/>
          </a:xfrm>
          <a:prstGeom prst="rect">
            <a:avLst/>
          </a:prstGeom>
          <a:noFill/>
        </p:spPr>
        <p:txBody>
          <a:bodyPr wrap="square" lIns="81887" tIns="40943" rIns="81887" bIns="40943" rtlCol="0">
            <a:spAutoFit/>
          </a:bodyPr>
          <a:lstStyle/>
          <a:p>
            <a:pPr algn="just">
              <a:lnSpc>
                <a:spcPct val="120000"/>
              </a:lnSpc>
            </a:pPr>
            <a:r>
              <a:rPr lang="zh-CN" altLang="en-US" sz="1200" dirty="0">
                <a:solidFill>
                  <a:srgbClr val="202A36"/>
                </a:solidFill>
                <a:latin typeface="微软雅黑" panose="020B0503020204020204" pitchFamily="34" charset="-122"/>
                <a:ea typeface="微软雅黑" panose="020B0503020204020204" pitchFamily="34" charset="-122"/>
              </a:rPr>
              <a:t>进行正面粗加</a:t>
            </a:r>
            <a:r>
              <a:rPr lang="en-US" altLang="zh-CN" sz="1200" dirty="0">
                <a:solidFill>
                  <a:srgbClr val="202A36"/>
                </a:solidFill>
                <a:latin typeface="微软雅黑" panose="020B0503020204020204" pitchFamily="34" charset="-122"/>
                <a:ea typeface="微软雅黑" panose="020B0503020204020204" pitchFamily="34" charset="-122"/>
              </a:rPr>
              <a:t>l</a:t>
            </a:r>
            <a:r>
              <a:rPr lang="zh-CN" altLang="en-US" sz="1200" dirty="0">
                <a:solidFill>
                  <a:srgbClr val="202A36"/>
                </a:solidFill>
                <a:latin typeface="微软雅黑" panose="020B0503020204020204" pitchFamily="34" charset="-122"/>
                <a:ea typeface="微软雅黑" panose="020B0503020204020204" pitchFamily="34" charset="-122"/>
              </a:rPr>
              <a:t>工且平面毛胚（留0.2mm余量）→正面开粗→倒角→精加工→反面装夹→钻中心孔→钻孔→反面粗加工（留0.2mm余量）→倒斜角→铣螺纹→精加工反面→攻丝</a:t>
            </a:r>
            <a:endParaRPr lang="zh-CN" altLang="en-US" sz="1200" dirty="0">
              <a:solidFill>
                <a:srgbClr val="202A36"/>
              </a:solidFill>
              <a:latin typeface="微软雅黑" panose="020B0503020204020204" pitchFamily="34" charset="-122"/>
              <a:ea typeface="微软雅黑" panose="020B0503020204020204" pitchFamily="34" charset="-122"/>
            </a:endParaRPr>
          </a:p>
        </p:txBody>
      </p:sp>
      <p:sp>
        <p:nvSpPr>
          <p:cNvPr id="42" name="TextBox 22"/>
          <p:cNvSpPr txBox="1"/>
          <p:nvPr/>
        </p:nvSpPr>
        <p:spPr>
          <a:xfrm>
            <a:off x="3814343" y="4598654"/>
            <a:ext cx="2064078" cy="523240"/>
          </a:xfrm>
          <a:prstGeom prst="rect">
            <a:avLst/>
          </a:prstGeom>
          <a:noFill/>
        </p:spPr>
        <p:txBody>
          <a:bodyPr wrap="square" lIns="81887" tIns="40943" rIns="81887" bIns="40943" rtlCol="0">
            <a:spAutoFit/>
          </a:bodyPr>
          <a:lstStyle/>
          <a:p>
            <a:pPr algn="just">
              <a:lnSpc>
                <a:spcPct val="120000"/>
              </a:lnSpc>
            </a:pPr>
            <a:r>
              <a:rPr lang="zh-CN" altLang="en-US" sz="1200" dirty="0">
                <a:solidFill>
                  <a:srgbClr val="202A36"/>
                </a:solidFill>
                <a:latin typeface="微软雅黑" panose="020B0503020204020204" pitchFamily="34" charset="-122"/>
                <a:ea typeface="微软雅黑" panose="020B0503020204020204" pitchFamily="34" charset="-122"/>
              </a:rPr>
              <a:t>加工前准备刀具，立铣刀、倒角刀、中心钻</a:t>
            </a:r>
            <a:endParaRPr lang="zh-CN" altLang="en-US" sz="1200" dirty="0">
              <a:solidFill>
                <a:srgbClr val="202A36"/>
              </a:solidFill>
              <a:latin typeface="微软雅黑" panose="020B0503020204020204" pitchFamily="34" charset="-122"/>
              <a:ea typeface="微软雅黑" panose="020B0503020204020204" pitchFamily="34" charset="-122"/>
            </a:endParaRPr>
          </a:p>
        </p:txBody>
      </p:sp>
      <p:sp>
        <p:nvSpPr>
          <p:cNvPr id="43" name="TextBox 22"/>
          <p:cNvSpPr txBox="1"/>
          <p:nvPr/>
        </p:nvSpPr>
        <p:spPr>
          <a:xfrm>
            <a:off x="8697334" y="1849921"/>
            <a:ext cx="2064078" cy="744855"/>
          </a:xfrm>
          <a:prstGeom prst="rect">
            <a:avLst/>
          </a:prstGeom>
          <a:noFill/>
        </p:spPr>
        <p:txBody>
          <a:bodyPr wrap="square" lIns="81887" tIns="40943" rIns="81887" bIns="40943" rtlCol="0">
            <a:spAutoFit/>
          </a:bodyPr>
          <a:lstStyle/>
          <a:p>
            <a:pPr algn="just">
              <a:lnSpc>
                <a:spcPct val="120000"/>
              </a:lnSpc>
            </a:pPr>
            <a:r>
              <a:rPr lang="zh-CN" altLang="en-US" sz="1200" dirty="0">
                <a:solidFill>
                  <a:srgbClr val="202A36"/>
                </a:solidFill>
                <a:latin typeface="微软雅黑" panose="020B0503020204020204" pitchFamily="34" charset="-122"/>
                <a:ea typeface="微软雅黑" panose="020B0503020204020204" pitchFamily="34" charset="-122"/>
              </a:rPr>
              <a:t>观测工程图可知，该零件分上、下表面；可以使用虎钳装夹</a:t>
            </a:r>
            <a:endParaRPr lang="zh-CN" altLang="en-US" sz="1200" dirty="0">
              <a:solidFill>
                <a:srgbClr val="202A36"/>
              </a:solidFill>
              <a:latin typeface="微软雅黑" panose="020B0503020204020204" pitchFamily="34" charset="-122"/>
              <a:ea typeface="微软雅黑" panose="020B0503020204020204" pitchFamily="34" charset="-122"/>
            </a:endParaRPr>
          </a:p>
        </p:txBody>
      </p:sp>
      <p:sp>
        <p:nvSpPr>
          <p:cNvPr id="44" name="TextBox 22"/>
          <p:cNvSpPr txBox="1"/>
          <p:nvPr/>
        </p:nvSpPr>
        <p:spPr>
          <a:xfrm>
            <a:off x="8697851" y="4452603"/>
            <a:ext cx="2064078" cy="965835"/>
          </a:xfrm>
          <a:prstGeom prst="rect">
            <a:avLst/>
          </a:prstGeom>
          <a:noFill/>
        </p:spPr>
        <p:txBody>
          <a:bodyPr wrap="square" lIns="81887" tIns="40943" rIns="81887" bIns="40943" rtlCol="0">
            <a:spAutoFit/>
          </a:bodyPr>
          <a:lstStyle/>
          <a:p>
            <a:pPr algn="just">
              <a:lnSpc>
                <a:spcPct val="120000"/>
              </a:lnSpc>
            </a:pPr>
            <a:r>
              <a:rPr lang="zh-CN" altLang="en-US" sz="1200" dirty="0">
                <a:solidFill>
                  <a:srgbClr val="202A36"/>
                </a:solidFill>
                <a:latin typeface="微软雅黑" panose="020B0503020204020204" pitchFamily="34" charset="-122"/>
                <a:ea typeface="微软雅黑" panose="020B0503020204020204" pitchFamily="34" charset="-122"/>
              </a:rPr>
              <a:t>加工前需要设定合适的加工参数，如果切削参数设定不合理会导致加工过程中出现断刀和刀具磨损过快</a:t>
            </a:r>
            <a:r>
              <a:rPr lang="zh-CN" altLang="en-US" sz="1200" dirty="0">
                <a:solidFill>
                  <a:srgbClr val="202A36"/>
                </a:solidFill>
                <a:latin typeface="微软雅黑" panose="020B0503020204020204" pitchFamily="34" charset="-122"/>
                <a:ea typeface="微软雅黑" panose="020B0503020204020204" pitchFamily="34" charset="-122"/>
              </a:rPr>
              <a:t>等现象</a:t>
            </a:r>
            <a:endParaRPr lang="zh-CN" altLang="en-US" sz="1200" dirty="0">
              <a:solidFill>
                <a:srgbClr val="202A3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bldLst>
      <p:bldP spid="1571" grpId="0" bldLvl="0" animBg="1"/>
      <p:bldP spid="41" grpId="0"/>
      <p:bldP spid="42" grpId="0"/>
      <p:bldP spid="43" grpId="0"/>
      <p:bldP spid="4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2333044" y="565850"/>
            <a:ext cx="0" cy="2719134"/>
          </a:xfrm>
          <a:prstGeom prst="line">
            <a:avLst/>
          </a:prstGeom>
          <a:ln>
            <a:solidFill>
              <a:srgbClr val="454F59"/>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2338294" y="1755645"/>
            <a:ext cx="864096" cy="3458203"/>
          </a:xfrm>
          <a:prstGeom prst="rect">
            <a:avLst/>
          </a:prstGeom>
          <a:solidFill>
            <a:srgbClr val="454F59"/>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4400" dirty="0">
                <a:latin typeface="方正综艺_GBK" panose="03000509000000000000" pitchFamily="65" charset="-122"/>
                <a:ea typeface="方正综艺_GBK" panose="03000509000000000000" pitchFamily="65" charset="-122"/>
              </a:rPr>
              <a:t>加工工序卡</a:t>
            </a:r>
            <a:endParaRPr lang="zh-CN" altLang="en-US" sz="4400" dirty="0">
              <a:latin typeface="方正综艺_GBK" panose="03000509000000000000" pitchFamily="65" charset="-122"/>
              <a:ea typeface="方正综艺_GBK" panose="03000509000000000000" pitchFamily="65" charset="-122"/>
            </a:endParaRPr>
          </a:p>
        </p:txBody>
      </p:sp>
      <p:cxnSp>
        <p:nvCxnSpPr>
          <p:cNvPr id="6" name="直接连接符 5"/>
          <p:cNvCxnSpPr/>
          <p:nvPr/>
        </p:nvCxnSpPr>
        <p:spPr>
          <a:xfrm>
            <a:off x="2333044" y="1755646"/>
            <a:ext cx="9145016" cy="0"/>
          </a:xfrm>
          <a:prstGeom prst="line">
            <a:avLst/>
          </a:prstGeom>
          <a:ln>
            <a:solidFill>
              <a:srgbClr val="454F59"/>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202390" y="1755646"/>
            <a:ext cx="0" cy="4697690"/>
          </a:xfrm>
          <a:prstGeom prst="line">
            <a:avLst/>
          </a:prstGeom>
          <a:ln>
            <a:solidFill>
              <a:srgbClr val="454F59"/>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3859530" y="1755775"/>
            <a:ext cx="1147445" cy="41217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600" dirty="0">
                <a:solidFill>
                  <a:srgbClr val="454F59"/>
                </a:solidFill>
                <a:latin typeface="方正综艺_GBK" panose="03000509000000000000" pitchFamily="65" charset="-122"/>
                <a:ea typeface="方正综艺_GBK" panose="03000509000000000000" pitchFamily="65" charset="-122"/>
              </a:rPr>
              <a:t>加工工序卡是</a:t>
            </a:r>
            <a:r>
              <a:rPr lang="zh-CN" altLang="en-US" sz="1600" dirty="0">
                <a:solidFill>
                  <a:srgbClr val="454F59"/>
                </a:solidFill>
                <a:latin typeface="方正综艺_GBK" panose="03000509000000000000" pitchFamily="65" charset="-122"/>
                <a:ea typeface="方正综艺_GBK" panose="03000509000000000000" pitchFamily="65" charset="-122"/>
              </a:rPr>
              <a:t>操作人员配合数控程序进行数控加工的主要指导性工艺资料，它反映了使用的辅具、刃具切削参数、切削液等。</a:t>
            </a:r>
            <a:endParaRPr lang="zh-CN" altLang="en-US" sz="1600" dirty="0">
              <a:solidFill>
                <a:srgbClr val="454F59"/>
              </a:solidFill>
              <a:latin typeface="方正综艺_GBK" panose="03000509000000000000" pitchFamily="65" charset="-122"/>
              <a:ea typeface="方正综艺_GBK" panose="03000509000000000000" pitchFamily="65" charset="-122"/>
            </a:endParaRPr>
          </a:p>
        </p:txBody>
      </p:sp>
      <p:sp>
        <p:nvSpPr>
          <p:cNvPr id="2" name="文本框 1"/>
          <p:cNvSpPr txBox="1"/>
          <p:nvPr/>
        </p:nvSpPr>
        <p:spPr>
          <a:xfrm>
            <a:off x="5111750" y="793750"/>
            <a:ext cx="4761230" cy="645160"/>
          </a:xfrm>
          <a:prstGeom prst="rect">
            <a:avLst/>
          </a:prstGeom>
          <a:noFill/>
        </p:spPr>
        <p:txBody>
          <a:bodyPr wrap="none" rtlCol="0" anchor="t">
            <a:spAutoFit/>
          </a:bodyPr>
          <a:p>
            <a:r>
              <a:rPr lang="zh-CN" altLang="en-US" sz="3600" b="1">
                <a:solidFill>
                  <a:schemeClr val="bg1">
                    <a:lumMod val="50000"/>
                  </a:schemeClr>
                </a:solidFill>
                <a:latin typeface="华文新魏" panose="02010800040101010101" charset="-122"/>
                <a:ea typeface="华文新魏" panose="02010800040101010101" charset="-122"/>
                <a:sym typeface="+mn-ea"/>
              </a:rPr>
              <a:t>湖南九嶷职业技术学院</a:t>
            </a:r>
            <a:endParaRPr lang="zh-CN" altLang="en-US" sz="3600"/>
          </a:p>
        </p:txBody>
      </p:sp>
      <p:pic>
        <p:nvPicPr>
          <p:cNvPr id="5" name="图片 4" descr="_6PI$Z`J3BE{QB%VK4VHRMA"/>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4011295" y="565785"/>
            <a:ext cx="1100455" cy="1100455"/>
          </a:xfrm>
          <a:prstGeom prst="rect">
            <a:avLst/>
          </a:prstGeom>
        </p:spPr>
      </p:pic>
      <p:pic>
        <p:nvPicPr>
          <p:cNvPr id="8" name="图片 7"/>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5965825" y="1755775"/>
            <a:ext cx="4363720" cy="4636770"/>
          </a:xfrm>
          <a:prstGeom prst="rect">
            <a:avLst/>
          </a:prstGeom>
        </p:spPr>
      </p:pic>
      <p:sp>
        <p:nvSpPr>
          <p:cNvPr id="9" name="文本框 8"/>
          <p:cNvSpPr txBox="1"/>
          <p:nvPr/>
        </p:nvSpPr>
        <p:spPr>
          <a:xfrm>
            <a:off x="2467610" y="1097915"/>
            <a:ext cx="734695" cy="768350"/>
          </a:xfrm>
          <a:prstGeom prst="rect">
            <a:avLst/>
          </a:prstGeom>
          <a:noFill/>
        </p:spPr>
        <p:txBody>
          <a:bodyPr wrap="square" rtlCol="0">
            <a:spAutoFit/>
          </a:bodyPr>
          <a:p>
            <a:r>
              <a:rPr lang="en-US" altLang="zh-CN" sz="4400">
                <a:latin typeface="华文新魏" panose="02010800040101010101" charset="-122"/>
                <a:ea typeface="华文新魏" panose="02010800040101010101" charset="-122"/>
              </a:rPr>
              <a:t>4</a:t>
            </a:r>
            <a:endParaRPr lang="en-US" altLang="zh-CN" sz="4400">
              <a:latin typeface="华文新魏" panose="02010800040101010101" charset="-122"/>
              <a:ea typeface="华文新魏" panose="020108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bldLst>
      <p:bldP spid="4" grpId="0" animBg="1"/>
      <p:bldP spid="13"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2" name="矩形 1571"/>
          <p:cNvSpPr/>
          <p:nvPr/>
        </p:nvSpPr>
        <p:spPr>
          <a:xfrm>
            <a:off x="622648" y="1412776"/>
            <a:ext cx="2158752" cy="1198880"/>
          </a:xfrm>
          <a:prstGeom prst="rect">
            <a:avLst/>
          </a:prstGeom>
        </p:spPr>
        <p:txBody>
          <a:bodyPr wrap="square">
            <a:spAutoFit/>
          </a:bodyPr>
          <a:lstStyle/>
          <a:p>
            <a:pPr algn="ctr"/>
            <a:r>
              <a:rPr lang="zh-CN" altLang="en-US" sz="3600" dirty="0">
                <a:solidFill>
                  <a:srgbClr val="454F59"/>
                </a:solidFill>
                <a:latin typeface="方正综艺_GBK" panose="03000509000000000000" pitchFamily="65" charset="-122"/>
                <a:ea typeface="方正综艺_GBK" panose="03000509000000000000" pitchFamily="65" charset="-122"/>
              </a:rPr>
              <a:t>零件自动编程</a:t>
            </a:r>
            <a:endParaRPr lang="zh-CN" altLang="en-US" sz="3600" dirty="0">
              <a:solidFill>
                <a:srgbClr val="454F59"/>
              </a:solidFill>
              <a:latin typeface="方正综艺_GBK" panose="03000509000000000000" pitchFamily="65" charset="-122"/>
              <a:ea typeface="方正综艺_GBK" panose="03000509000000000000" pitchFamily="65" charset="-122"/>
            </a:endParaRPr>
          </a:p>
        </p:txBody>
      </p:sp>
      <p:sp>
        <p:nvSpPr>
          <p:cNvPr id="11" name="矩形 10"/>
          <p:cNvSpPr/>
          <p:nvPr/>
        </p:nvSpPr>
        <p:spPr>
          <a:xfrm>
            <a:off x="1537340" y="775166"/>
            <a:ext cx="493395" cy="768350"/>
          </a:xfrm>
          <a:prstGeom prst="rect">
            <a:avLst/>
          </a:prstGeom>
        </p:spPr>
        <p:txBody>
          <a:bodyPr wrap="none">
            <a:spAutoFit/>
          </a:bodyPr>
          <a:lstStyle/>
          <a:p>
            <a:pPr algn="ctr"/>
            <a:r>
              <a:rPr lang="en-US" altLang="zh-CN" sz="4400" dirty="0">
                <a:solidFill>
                  <a:srgbClr val="454F59"/>
                </a:solidFill>
                <a:latin typeface="BankGothic Md BT" panose="020B0807020203060204" pitchFamily="34" charset="0"/>
                <a:ea typeface="方正综艺_GBK" panose="03000509000000000000" pitchFamily="65" charset="-122"/>
              </a:rPr>
              <a:t>5</a:t>
            </a:r>
            <a:endParaRPr lang="en-US" altLang="zh-CN" sz="4400" dirty="0">
              <a:solidFill>
                <a:srgbClr val="454F59"/>
              </a:solidFill>
              <a:latin typeface="BankGothic Md BT" panose="020B0807020203060204" pitchFamily="34" charset="0"/>
              <a:ea typeface="方正综艺_GBK" panose="03000509000000000000" pitchFamily="65" charset="-122"/>
            </a:endParaRPr>
          </a:p>
        </p:txBody>
      </p:sp>
      <p:pic>
        <p:nvPicPr>
          <p:cNvPr id="2" name="图片 1"/>
          <p:cNvPicPr>
            <a:picLocks noChangeAspect="1"/>
          </p:cNvPicPr>
          <p:nvPr>
            <p:custDataLst>
              <p:tags r:id="rId1"/>
            </p:custDataLst>
          </p:nvPr>
        </p:nvPicPr>
        <p:blipFill>
          <a:blip r:embed="rId2">
            <a:duotone>
              <a:prstClr val="black"/>
              <a:schemeClr val="tx2">
                <a:tint val="45000"/>
                <a:satMod val="400000"/>
              </a:schemeClr>
            </a:duotone>
          </a:blip>
          <a:stretch>
            <a:fillRect/>
          </a:stretch>
        </p:blipFill>
        <p:spPr>
          <a:xfrm rot="4080000">
            <a:off x="379095" y="3538855"/>
            <a:ext cx="2646680" cy="2008505"/>
          </a:xfrm>
          <a:prstGeom prst="rect">
            <a:avLst/>
          </a:prstGeom>
        </p:spPr>
      </p:pic>
      <p:pic>
        <p:nvPicPr>
          <p:cNvPr id="3" name="图片 2"/>
          <p:cNvPicPr>
            <a:picLocks noChangeAspect="1"/>
          </p:cNvPicPr>
          <p:nvPr>
            <p:custDataLst>
              <p:tags r:id="rId3"/>
            </p:custDataLst>
          </p:nvPr>
        </p:nvPicPr>
        <p:blipFill>
          <a:blip r:embed="rId4"/>
          <a:stretch>
            <a:fillRect/>
          </a:stretch>
        </p:blipFill>
        <p:spPr>
          <a:xfrm>
            <a:off x="4689475" y="552450"/>
            <a:ext cx="6882130" cy="4425950"/>
          </a:xfrm>
          <a:prstGeom prst="rect">
            <a:avLst/>
          </a:prstGeom>
        </p:spPr>
      </p:pic>
      <p:sp>
        <p:nvSpPr>
          <p:cNvPr id="4" name="文本框 3"/>
          <p:cNvSpPr txBox="1"/>
          <p:nvPr/>
        </p:nvSpPr>
        <p:spPr>
          <a:xfrm>
            <a:off x="4908550" y="5224145"/>
            <a:ext cx="4716145" cy="922020"/>
          </a:xfrm>
          <a:prstGeom prst="rect">
            <a:avLst/>
          </a:prstGeom>
          <a:noFill/>
        </p:spPr>
        <p:txBody>
          <a:bodyPr wrap="square" rtlCol="0">
            <a:spAutoFit/>
          </a:bodyPr>
          <a:p>
            <a:r>
              <a:rPr lang="zh-CN" altLang="en-US"/>
              <a:t>该表面为零件上表面，</a:t>
            </a:r>
            <a:r>
              <a:rPr lang="en-US" altLang="zh-CN"/>
              <a:t>UG</a:t>
            </a:r>
            <a:r>
              <a:rPr lang="zh-CN" altLang="en-US"/>
              <a:t>软件中的模拟加工图，此次编程运用的刀路有型腔铣和固定轮廓铣</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3163,&quot;width&quot;:4168}"/>
</p:tagLst>
</file>

<file path=ppt/tags/tag2.xml><?xml version="1.0" encoding="utf-8"?>
<p:tagLst xmlns:p="http://schemas.openxmlformats.org/presentationml/2006/main">
  <p:tag name="KSO_WM_UNIT_PLACING_PICTURE_USER_VIEWPORT" val="{&quot;height&quot;:7980,&quot;width&quot;:11556}"/>
</p:tagLst>
</file>

<file path=ppt/tags/tag3.xml><?xml version="1.0" encoding="utf-8"?>
<p:tagLst xmlns:p="http://schemas.openxmlformats.org/presentationml/2006/main">
  <p:tag name="KSO_WM_UNIT_PLACING_PICTURE_USER_VIEWPORT" val="{&quot;height&quot;:3163,&quot;width&quot;:4168}"/>
</p:tagLst>
</file>

<file path=ppt/tags/tag4.xml><?xml version="1.0" encoding="utf-8"?>
<p:tagLst xmlns:p="http://schemas.openxmlformats.org/presentationml/2006/main">
  <p:tag name="KSO_WM_UNIT_PLACING_PICTURE_USER_VIEWPORT" val="{&quot;height&quot;:3163,&quot;width&quot;:4168}"/>
</p:tagLst>
</file>

<file path=ppt/tags/tag5.xml><?xml version="1.0" encoding="utf-8"?>
<p:tagLst xmlns:p="http://schemas.openxmlformats.org/presentationml/2006/main">
  <p:tag name="KSO_WM_UNIT_PLACING_PICTURE_USER_VIEWPORT" val="{&quot;height&quot;:3163,&quot;width&quot;:4168}"/>
</p:tagLst>
</file>

<file path=ppt/tags/tag6.xml><?xml version="1.0" encoding="utf-8"?>
<p:tagLst xmlns:p="http://schemas.openxmlformats.org/presentationml/2006/main">
  <p:tag name="KSO_WM_UNIT_PLACING_PICTURE_USER_VIEWPORT" val="{&quot;height&quot;:3163,&quot;width&quot;:4168}"/>
</p:tagLst>
</file>

<file path=ppt/tags/tag7.xml><?xml version="1.0" encoding="utf-8"?>
<p:tagLst xmlns:p="http://schemas.openxmlformats.org/presentationml/2006/main">
  <p:tag name="ISPRING_PRESENTATION_TITLE" val="www.99ppt.com"/>
</p:tagLst>
</file>

<file path=ppt/theme/theme1.xml><?xml version="1.0" encoding="utf-8"?>
<a:theme xmlns:a="http://schemas.openxmlformats.org/drawingml/2006/main" name="www.99ppt.com">
  <a:themeElements>
    <a:clrScheme name="Office">
      <a:dk1>
        <a:srgbClr val="000000"/>
      </a:dk1>
      <a:lt1>
        <a:srgbClr val="FFFFFF"/>
      </a:lt1>
      <a:dk2>
        <a:srgbClr val="1F497D"/>
      </a:dk2>
      <a:lt2>
        <a:srgbClr val="EEECE1"/>
      </a:lt2>
      <a:accent1>
        <a:srgbClr val="FCCB40"/>
      </a:accent1>
      <a:accent2>
        <a:srgbClr val="F08764"/>
      </a:accent2>
      <a:accent3>
        <a:srgbClr val="D5E739"/>
      </a:accent3>
      <a:accent4>
        <a:srgbClr val="33CAFF"/>
      </a:accent4>
      <a:accent5>
        <a:srgbClr val="F8ED45"/>
      </a:accent5>
      <a:accent6>
        <a:srgbClr val="54D741"/>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1F497D"/>
    </a:dk2>
    <a:lt2>
      <a:srgbClr val="EEECE1"/>
    </a:lt2>
    <a:accent1>
      <a:srgbClr val="FCCB40"/>
    </a:accent1>
    <a:accent2>
      <a:srgbClr val="F08764"/>
    </a:accent2>
    <a:accent3>
      <a:srgbClr val="D5E739"/>
    </a:accent3>
    <a:accent4>
      <a:srgbClr val="33CAFF"/>
    </a:accent4>
    <a:accent5>
      <a:srgbClr val="F8ED45"/>
    </a:accent5>
    <a:accent6>
      <a:srgbClr val="54D741"/>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0</TotalTime>
  <Words>1528</Words>
  <Application>WPS 演示</Application>
  <PresentationFormat>宽屏</PresentationFormat>
  <Paragraphs>241</Paragraphs>
  <Slides>15</Slides>
  <Notes>29</Notes>
  <HiddenSlides>0</HiddenSlides>
  <MMClips>2</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15</vt:i4>
      </vt:variant>
    </vt:vector>
  </HeadingPairs>
  <TitlesOfParts>
    <vt:vector size="30" baseType="lpstr">
      <vt:lpstr>Arial</vt:lpstr>
      <vt:lpstr>宋体</vt:lpstr>
      <vt:lpstr>Wingdings</vt:lpstr>
      <vt:lpstr>方正综艺_GBK</vt:lpstr>
      <vt:lpstr>方正姚体</vt:lpstr>
      <vt:lpstr>华文新魏</vt:lpstr>
      <vt:lpstr>微软雅黑</vt:lpstr>
      <vt:lpstr>UKIJ Qolyazma</vt:lpstr>
      <vt:lpstr>BankGothic Md BT</vt:lpstr>
      <vt:lpstr>Impact</vt:lpstr>
      <vt:lpstr>Calibri</vt:lpstr>
      <vt:lpstr>Arial Unicode MS</vt:lpstr>
      <vt:lpstr>HelveticaNeue LT 43 LightEx</vt:lpstr>
      <vt:lpstr>Yu Gothic UI Semibold</vt:lpstr>
      <vt:lpstr>www.99ppt.com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www.99ppt.com</dc:title>
  <dc:creator>www.99ppt.com</dc:creator>
  <cp:keywords>www.99ppt.com</cp:keywords>
  <dc:description>www.99ppt.com</dc:description>
  <dc:subject>www.99ppt.com</dc:subject>
  <cp:category>www.99ppt.com</cp:category>
  <cp:lastModifiedBy></cp:lastModifiedBy>
  <cp:revision>12</cp:revision>
  <dcterms:created xsi:type="dcterms:W3CDTF">2017-04-06T06:51:00Z</dcterms:created>
  <dcterms:modified xsi:type="dcterms:W3CDTF">2020-06-14T11:01:15Z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