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1"/>
  </p:notesMasterIdLst>
  <p:sldIdLst>
    <p:sldId id="399" r:id="rId2"/>
    <p:sldId id="548" r:id="rId3"/>
    <p:sldId id="550" r:id="rId4"/>
    <p:sldId id="561" r:id="rId5"/>
    <p:sldId id="552" r:id="rId6"/>
    <p:sldId id="553" r:id="rId7"/>
    <p:sldId id="554" r:id="rId8"/>
    <p:sldId id="555" r:id="rId9"/>
    <p:sldId id="556" r:id="rId10"/>
    <p:sldId id="557" r:id="rId11"/>
    <p:sldId id="558" r:id="rId12"/>
    <p:sldId id="562" r:id="rId13"/>
    <p:sldId id="563" r:id="rId14"/>
    <p:sldId id="572" r:id="rId15"/>
    <p:sldId id="400" r:id="rId16"/>
    <p:sldId id="401" r:id="rId17"/>
    <p:sldId id="539" r:id="rId18"/>
    <p:sldId id="403" r:id="rId19"/>
    <p:sldId id="404" r:id="rId20"/>
    <p:sldId id="405" r:id="rId21"/>
    <p:sldId id="407" r:id="rId22"/>
    <p:sldId id="408" r:id="rId23"/>
    <p:sldId id="409" r:id="rId24"/>
    <p:sldId id="410" r:id="rId25"/>
    <p:sldId id="411" r:id="rId26"/>
    <p:sldId id="564" r:id="rId27"/>
    <p:sldId id="569" r:id="rId28"/>
    <p:sldId id="570" r:id="rId29"/>
    <p:sldId id="568" r:id="rId30"/>
    <p:sldId id="544" r:id="rId31"/>
    <p:sldId id="547" r:id="rId32"/>
    <p:sldId id="571" r:id="rId33"/>
    <p:sldId id="413" r:id="rId34"/>
    <p:sldId id="414" r:id="rId35"/>
    <p:sldId id="415" r:id="rId36"/>
    <p:sldId id="416" r:id="rId37"/>
    <p:sldId id="417" r:id="rId38"/>
    <p:sldId id="542" r:id="rId39"/>
    <p:sldId id="543" r:id="rId40"/>
  </p:sldIdLst>
  <p:sldSz cx="9144000" cy="6858000" type="screen4x3"/>
  <p:notesSz cx="7099300" cy="10234613"/>
  <p:embeddedFontLst>
    <p:embeddedFont>
      <p:font typeface="Lucida Sans Unicode" panose="020B0602030504020204" pitchFamily="34" charset="0"/>
      <p:regular r:id="rId42"/>
    </p:embeddedFont>
    <p:embeddedFont>
      <p:font typeface="Calibri Light" panose="020F0302020204030204" pitchFamily="34" charset="0"/>
      <p:regular r:id="rId43"/>
      <p:italic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Lucida Calligraphy" panose="03010101010101010101" pitchFamily="66" charset="0"/>
      <p:regular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0000FF"/>
    <a:srgbClr val="FF0066"/>
    <a:srgbClr val="D60093"/>
    <a:srgbClr val="FFFFFA"/>
    <a:srgbClr val="E1FA66"/>
    <a:srgbClr val="FFFFE6"/>
    <a:srgbClr val="FFFFCC"/>
    <a:srgbClr val="FFFFF5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EE9D87-8515-4C12-B6AC-71DFEA15BFF5}">
  <a:tblStyle styleId="{C8EE9D87-8515-4C12-B6AC-71DFEA15BFF5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0"/>
  </p:normalViewPr>
  <p:slideViewPr>
    <p:cSldViewPr>
      <p:cViewPr varScale="1">
        <p:scale>
          <a:sx n="87" d="100"/>
          <a:sy n="87" d="100"/>
        </p:scale>
        <p:origin x="106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  <p:sp>
        <p:nvSpPr>
          <p:cNvPr id="4" name="Shape 4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  <p:sp>
        <p:nvSpPr>
          <p:cNvPr id="5" name="Shape 5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  <p:sp>
        <p:nvSpPr>
          <p:cNvPr id="6" name="Shape 6"/>
          <p:cNvSpPr txBox="1"/>
          <p:nvPr/>
        </p:nvSpPr>
        <p:spPr>
          <a:xfrm>
            <a:off x="0" y="-1586"/>
            <a:ext cx="3073399" cy="5095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  <p:sp>
        <p:nvSpPr>
          <p:cNvPr id="7" name="Shape 7"/>
          <p:cNvSpPr txBox="1"/>
          <p:nvPr/>
        </p:nvSpPr>
        <p:spPr>
          <a:xfrm>
            <a:off x="4022725" y="-1586"/>
            <a:ext cx="3073399" cy="5095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  <p:sp>
        <p:nvSpPr>
          <p:cNvPr id="8" name="Shape 8"/>
          <p:cNvSpPr txBox="1"/>
          <p:nvPr/>
        </p:nvSpPr>
        <p:spPr>
          <a:xfrm>
            <a:off x="0" y="9721850"/>
            <a:ext cx="3073399" cy="5095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1812" cy="508000"/>
          </a:xfrm>
          <a:prstGeom prst="rect">
            <a:avLst/>
          </a:prstGeom>
          <a:noFill/>
          <a:ln>
            <a:noFill/>
          </a:ln>
        </p:spPr>
        <p:txBody>
          <a:bodyPr lIns="19800" tIns="0" rIns="19800" bIns="0" anchor="b" anchorCtr="0">
            <a:noAutofit/>
          </a:bodyPr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‹nº›</a:t>
            </a:fld>
            <a:endParaRPr lang="en-US" sz="1000" i="1" dirty="0">
              <a:ea typeface="Times New Roman"/>
              <a:sym typeface="Times New Roman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947737" y="4860925"/>
            <a:ext cx="5199061" cy="4600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 dirty="0"/>
          </a:p>
        </p:txBody>
      </p:sp>
      <p:sp>
        <p:nvSpPr>
          <p:cNvPr id="11" name="Shape 11"/>
          <p:cNvSpPr>
            <a:spLocks noGrp="1" noRot="1" noChangeAspect="1"/>
          </p:cNvSpPr>
          <p:nvPr>
            <p:ph type="sldImg" idx="2"/>
          </p:nvPr>
        </p:nvSpPr>
        <p:spPr>
          <a:xfrm>
            <a:off x="998537" y="773112"/>
            <a:ext cx="5099049" cy="382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" name="Shape 12"/>
          <p:cNvSpPr txBox="1"/>
          <p:nvPr/>
        </p:nvSpPr>
        <p:spPr>
          <a:xfrm>
            <a:off x="6297612" y="9799636"/>
            <a:ext cx="987425" cy="323850"/>
          </a:xfrm>
          <a:prstGeom prst="rect">
            <a:avLst/>
          </a:prstGeom>
          <a:noFill/>
          <a:ln>
            <a:noFill/>
          </a:ln>
        </p:spPr>
        <p:txBody>
          <a:bodyPr lIns="95750" tIns="47875" rIns="95750" bIns="478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‹nº›</a:t>
            </a:fld>
            <a:endParaRPr lang="en-US" sz="1500" b="0" i="0" u="none" dirty="0">
              <a:solidFill>
                <a:srgbClr val="000000"/>
              </a:solidFill>
              <a:latin typeface="Calibri" pitchFamily="34" charset="0"/>
              <a:ea typeface="Times New Roman"/>
              <a:cs typeface="Calibri" pitchFamily="34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744183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000125" y="773113"/>
            <a:ext cx="5095875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25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2598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000125" y="773113"/>
            <a:ext cx="5095875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28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05061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 anchor="ctr" anchorCtr="1">
            <a:normAutofit/>
          </a:bodyPr>
          <a:lstStyle>
            <a:lvl1pPr algn="ctr">
              <a:defRPr sz="6000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59429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000" y="1350000"/>
            <a:ext cx="8780400" cy="5202000"/>
          </a:xfrm>
        </p:spPr>
        <p:txBody>
          <a:bodyPr>
            <a:normAutofit/>
          </a:bodyPr>
          <a:lstStyle>
            <a:lvl1pPr marL="0" indent="0" algn="just">
              <a:defRPr sz="2200" baseline="0"/>
            </a:lvl1pPr>
            <a:lvl2pPr algn="just">
              <a:defRPr sz="2200" baseline="0"/>
            </a:lvl2pPr>
            <a:lvl3pPr algn="just">
              <a:defRPr sz="2200" baseline="0"/>
            </a:lvl3pPr>
            <a:lvl4pPr algn="just">
              <a:defRPr sz="2200" baseline="0"/>
            </a:lvl4pPr>
            <a:lvl5pPr algn="just">
              <a:defRPr sz="2200" baseline="0"/>
            </a:lvl5pPr>
          </a:lstStyle>
          <a:p>
            <a:pPr lvl="0"/>
            <a:r>
              <a:rPr lang="pt-BR" dirty="0" smtClean="0"/>
              <a:t>Clique para </a:t>
            </a:r>
            <a:r>
              <a:rPr lang="pt-BR" dirty="0" err="1" smtClean="0"/>
              <a:t>edi</a:t>
            </a:r>
            <a:endParaRPr lang="pt-BR" dirty="0" smtClean="0"/>
          </a:p>
          <a:p>
            <a:pPr lvl="0"/>
            <a:r>
              <a:rPr lang="pt-BR" dirty="0" err="1" smtClean="0"/>
              <a:t>tar</a:t>
            </a:r>
            <a:r>
              <a:rPr lang="pt-BR" dirty="0" smtClean="0"/>
              <a:t>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191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000" y="1350000"/>
            <a:ext cx="8780400" cy="5202000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30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292191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412776"/>
            <a:ext cx="4263330" cy="5112568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84784"/>
            <a:ext cx="4263330" cy="5040560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67336975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81504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3918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 anchorCtr="1">
            <a:normAutofit/>
          </a:bodyPr>
          <a:lstStyle>
            <a:lvl1pPr algn="ctr">
              <a:defRPr sz="6000"/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598103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7200"/>
          </a:xfrm>
          <a:prstGeom prst="rect">
            <a:avLst/>
          </a:prstGeom>
          <a:solidFill>
            <a:srgbClr val="00008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484784"/>
            <a:ext cx="8305800" cy="496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3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6" r:id="rId3"/>
    <p:sldLayoutId id="2147483662" r:id="rId4"/>
    <p:sldLayoutId id="2147483663" r:id="rId5"/>
    <p:sldLayoutId id="2147483664" r:id="rId6"/>
    <p:sldLayoutId id="2147483665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457200" indent="-457200" algn="l" defTabSz="914400" rtl="0" eaLnBrk="1" latinLnBrk="0" hangingPunct="1">
        <a:lnSpc>
          <a:spcPct val="100000"/>
        </a:lnSpc>
        <a:spcBef>
          <a:spcPts val="1000"/>
        </a:spcBef>
        <a:buFontTx/>
        <a:buNone/>
        <a:defRPr sz="2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800100" indent="-342900" algn="l" defTabSz="914400" rtl="0" eaLnBrk="1" latinLnBrk="0" hangingPunct="1">
        <a:lnSpc>
          <a:spcPct val="100000"/>
        </a:lnSpc>
        <a:spcBef>
          <a:spcPts val="500"/>
        </a:spcBef>
        <a:buFont typeface="Wingdings" pitchFamily="2" charset="2"/>
        <a:buChar char="ü"/>
        <a:defRPr sz="2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257300" indent="-342900" algn="l" defTabSz="914400" rtl="0" eaLnBrk="1" latinLnBrk="0" hangingPunct="1">
        <a:lnSpc>
          <a:spcPct val="100000"/>
        </a:lnSpc>
        <a:spcBef>
          <a:spcPts val="500"/>
        </a:spcBef>
        <a:buFont typeface="Wingdings" pitchFamily="2" charset="2"/>
        <a:buChar char="ü"/>
        <a:defRPr sz="2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57350" indent="-285750" algn="l" defTabSz="914400" rtl="0" eaLnBrk="1" latinLnBrk="0" hangingPunct="1">
        <a:lnSpc>
          <a:spcPct val="100000"/>
        </a:lnSpc>
        <a:spcBef>
          <a:spcPts val="500"/>
        </a:spcBef>
        <a:buFont typeface="Wingdings" pitchFamily="2" charset="2"/>
        <a:buChar char="ü"/>
        <a:defRPr sz="2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114550" indent="-285750" algn="l" defTabSz="914400" rtl="0" eaLnBrk="1" latinLnBrk="0" hangingPunct="1">
        <a:lnSpc>
          <a:spcPct val="100000"/>
        </a:lnSpc>
        <a:spcBef>
          <a:spcPts val="500"/>
        </a:spcBef>
        <a:buFont typeface="Wingdings" pitchFamily="2" charset="2"/>
        <a:buChar char="ü"/>
        <a:defRPr sz="2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ítulo 3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pt-BR" dirty="0" smtClean="0"/>
              <a:t>Outras Aplicações Usuais com listas</a:t>
            </a:r>
            <a:br>
              <a:rPr lang="pt-BR" dirty="0" smtClean="0"/>
            </a:b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Solução</a:t>
            </a:r>
          </a:p>
        </p:txBody>
      </p:sp>
      <p:sp>
        <p:nvSpPr>
          <p:cNvPr id="159747" name="Espaço Reservado para Conteúdo 2"/>
          <p:cNvSpPr>
            <a:spLocks noGrp="1"/>
          </p:cNvSpPr>
          <p:nvPr>
            <p:ph idx="1"/>
          </p:nvPr>
        </p:nvSpPr>
        <p:spPr>
          <a:xfrm>
            <a:off x="266700" y="1676400"/>
            <a:ext cx="8343900" cy="46863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lOcor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= 6*[0] </a:t>
            </a:r>
            <a:r>
              <a:rPr lang="pt-BR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#cria lista de contadores com 0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contabiliza(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lOcor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#contabiliza os lançamentos</a:t>
            </a:r>
            <a:endParaRPr lang="pt-BR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viciado=mostra(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lOcor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#mostra </a:t>
            </a:r>
            <a:r>
              <a:rPr lang="pt-BR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ocor</a:t>
            </a:r>
            <a:r>
              <a:rPr lang="pt-BR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de cada face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pt-BR" sz="2400" dirty="0" err="1" smtClean="0">
                <a:solidFill>
                  <a:srgbClr val="CC99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viciado: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pt-BR" sz="2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"Dado viciado"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pt-BR" sz="2400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04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Contabilizar Votos</a:t>
            </a:r>
          </a:p>
        </p:txBody>
      </p:sp>
      <p:sp>
        <p:nvSpPr>
          <p:cNvPr id="160771" name="Espaço Reservado para Conteúdo 2"/>
          <p:cNvSpPr>
            <a:spLocks noGrp="1"/>
          </p:cNvSpPr>
          <p:nvPr>
            <p:ph idx="1"/>
          </p:nvPr>
        </p:nvSpPr>
        <p:spPr>
          <a:xfrm>
            <a:off x="133350" y="1294482"/>
            <a:ext cx="8877300" cy="57349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2000" dirty="0" err="1" smtClean="0">
                <a:solidFill>
                  <a:srgbClr val="B88C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smtClean="0">
                <a:solidFill>
                  <a:srgbClr val="022594"/>
                </a:solidFill>
                <a:latin typeface="Courier New" pitchFamily="49" charset="0"/>
                <a:cs typeface="Courier New" pitchFamily="49" charset="0"/>
              </a:rPr>
              <a:t>contabiliza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lOcor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lanc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pt-BR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"lancamentos.</a:t>
            </a:r>
            <a:r>
              <a:rPr lang="pt-BR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txt</a:t>
            </a:r>
            <a:r>
              <a:rPr lang="pt-BR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","r"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2000" dirty="0" smtClean="0">
                <a:solidFill>
                  <a:srgbClr val="B88C00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linha </a:t>
            </a:r>
            <a:r>
              <a:rPr lang="pt-BR" sz="2000" dirty="0" smtClean="0">
                <a:solidFill>
                  <a:srgbClr val="B88C0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lanc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2000" dirty="0" err="1" smtClean="0">
                <a:solidFill>
                  <a:srgbClr val="D71703"/>
                </a:solidFill>
                <a:latin typeface="Courier New" pitchFamily="49" charset="0"/>
                <a:cs typeface="Courier New" pitchFamily="49" charset="0"/>
              </a:rPr>
              <a:t>ind</a:t>
            </a:r>
            <a:r>
              <a:rPr lang="pt-BR" sz="2000" dirty="0" smtClean="0">
                <a:solidFill>
                  <a:srgbClr val="D71703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000" dirty="0" err="1" smtClean="0">
                <a:solidFill>
                  <a:srgbClr val="D71703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 smtClean="0">
                <a:solidFill>
                  <a:srgbClr val="D71703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solidFill>
                  <a:srgbClr val="D71703"/>
                </a:solidFill>
                <a:latin typeface="Courier New" pitchFamily="49" charset="0"/>
                <a:cs typeface="Courier New" pitchFamily="49" charset="0"/>
              </a:rPr>
              <a:t>linha.strip</a:t>
            </a:r>
            <a:r>
              <a:rPr lang="pt-BR" sz="2000" dirty="0" smtClean="0">
                <a:solidFill>
                  <a:srgbClr val="D71703"/>
                </a:solidFill>
                <a:latin typeface="Courier New" pitchFamily="49" charset="0"/>
                <a:cs typeface="Courier New" pitchFamily="49" charset="0"/>
              </a:rPr>
              <a:t>())-1</a:t>
            </a:r>
            <a:endParaRPr lang="pt-BR" sz="2000" dirty="0" smtClean="0">
              <a:solidFill>
                <a:srgbClr val="D71703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2000" dirty="0" smtClean="0">
                <a:solidFill>
                  <a:srgbClr val="D71703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2000" dirty="0" err="1" smtClean="0">
                <a:solidFill>
                  <a:srgbClr val="D71703"/>
                </a:solidFill>
                <a:latin typeface="Courier New" pitchFamily="49" charset="0"/>
                <a:cs typeface="Courier New" pitchFamily="49" charset="0"/>
              </a:rPr>
              <a:t>lOcor</a:t>
            </a:r>
            <a:r>
              <a:rPr lang="pt-BR" sz="2000" dirty="0" smtClean="0">
                <a:solidFill>
                  <a:srgbClr val="D71703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sz="2000" dirty="0" err="1" smtClean="0">
                <a:solidFill>
                  <a:srgbClr val="D71703"/>
                </a:solidFill>
                <a:latin typeface="Courier New" pitchFamily="49" charset="0"/>
                <a:cs typeface="Courier New" pitchFamily="49" charset="0"/>
              </a:rPr>
              <a:t>ind</a:t>
            </a:r>
            <a:r>
              <a:rPr lang="pt-BR" sz="2000" dirty="0" smtClean="0">
                <a:solidFill>
                  <a:srgbClr val="D71703"/>
                </a:solidFill>
                <a:latin typeface="Courier New" pitchFamily="49" charset="0"/>
                <a:cs typeface="Courier New" pitchFamily="49" charset="0"/>
              </a:rPr>
              <a:t>]=</a:t>
            </a:r>
            <a:r>
              <a:rPr lang="pt-BR" sz="2000" dirty="0" err="1" smtClean="0">
                <a:solidFill>
                  <a:srgbClr val="D71703"/>
                </a:solidFill>
                <a:latin typeface="Courier New" pitchFamily="49" charset="0"/>
                <a:cs typeface="Courier New" pitchFamily="49" charset="0"/>
              </a:rPr>
              <a:t>lOcor</a:t>
            </a:r>
            <a:r>
              <a:rPr lang="pt-BR" sz="2000" dirty="0" smtClean="0">
                <a:solidFill>
                  <a:srgbClr val="D71703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sz="2000" dirty="0" err="1" smtClean="0">
                <a:solidFill>
                  <a:srgbClr val="D71703"/>
                </a:solidFill>
                <a:latin typeface="Courier New" pitchFamily="49" charset="0"/>
                <a:cs typeface="Courier New" pitchFamily="49" charset="0"/>
              </a:rPr>
              <a:t>ind</a:t>
            </a:r>
            <a:r>
              <a:rPr lang="pt-BR" sz="2000" dirty="0" smtClean="0">
                <a:solidFill>
                  <a:srgbClr val="D71703"/>
                </a:solidFill>
                <a:latin typeface="Courier New" pitchFamily="49" charset="0"/>
                <a:cs typeface="Courier New" pitchFamily="49" charset="0"/>
              </a:rPr>
              <a:t>]+1</a:t>
            </a:r>
          </a:p>
          <a:p>
            <a:pPr indent="620713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lanc.close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000" dirty="0" smtClean="0">
                <a:solidFill>
                  <a:srgbClr val="B88C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solidFill>
                  <a:srgbClr val="B88C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endParaRPr lang="pt-BR" sz="2000" dirty="0" smtClean="0">
              <a:solidFill>
                <a:srgbClr val="B88C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endParaRPr lang="pt-BR" sz="2000" dirty="0" smtClean="0">
              <a:solidFill>
                <a:srgbClr val="B88C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147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Contabilizar Votos</a:t>
            </a:r>
          </a:p>
        </p:txBody>
      </p:sp>
      <p:sp>
        <p:nvSpPr>
          <p:cNvPr id="160771" name="Espaço Reservado para Conteúdo 2"/>
          <p:cNvSpPr>
            <a:spLocks noGrp="1"/>
          </p:cNvSpPr>
          <p:nvPr>
            <p:ph idx="1"/>
          </p:nvPr>
        </p:nvSpPr>
        <p:spPr>
          <a:xfrm>
            <a:off x="133350" y="1294482"/>
            <a:ext cx="8877300" cy="573491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endParaRPr lang="pt-BR" sz="2000" dirty="0" smtClean="0">
              <a:solidFill>
                <a:srgbClr val="B88C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pt-BR" sz="2000" dirty="0" err="1" smtClean="0">
                <a:solidFill>
                  <a:srgbClr val="B88C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smtClean="0">
                <a:solidFill>
                  <a:srgbClr val="022594"/>
                </a:solidFill>
                <a:latin typeface="Courier New" pitchFamily="49" charset="0"/>
                <a:cs typeface="Courier New" pitchFamily="49" charset="0"/>
              </a:rPr>
              <a:t>mostra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lOcor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indent="534988"/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tot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=sum(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lOcor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) 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 indent="534988"/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minimo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20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tot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*0.15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maximo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tot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*0.18)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minimo,maximo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    viciado = </a:t>
            </a:r>
            <a:r>
              <a:rPr lang="pt-BR" sz="2000" dirty="0">
                <a:solidFill>
                  <a:srgbClr val="CC99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pt-BR" sz="2000" dirty="0" smtClean="0">
              <a:solidFill>
                <a:srgbClr val="CC99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pt-BR" sz="2000" dirty="0" smtClean="0">
                <a:solidFill>
                  <a:srgbClr val="B88C00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i,ocor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smtClean="0">
                <a:solidFill>
                  <a:srgbClr val="B88C0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solidFill>
                  <a:srgbClr val="83217E"/>
                </a:solidFill>
                <a:latin typeface="Courier New" pitchFamily="49" charset="0"/>
                <a:cs typeface="Courier New" pitchFamily="49" charset="0"/>
              </a:rPr>
              <a:t>enumerate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lOcor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buFont typeface="Wingdings" pitchFamily="2" charset="2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2000" dirty="0" smtClean="0">
                <a:solidFill>
                  <a:srgbClr val="83217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solidFill>
                  <a:srgbClr val="83217E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'Face: %d - %d ocorrências'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%(i+1,ocor))</a:t>
            </a:r>
          </a:p>
          <a:p>
            <a:pPr indent="982663"/>
            <a:r>
              <a:rPr lang="pt-BR" sz="2000" dirty="0" err="1">
                <a:solidFill>
                  <a:srgbClr val="CC99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000" dirty="0">
                <a:solidFill>
                  <a:srgbClr val="CC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ocor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minimo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solidFill>
                  <a:srgbClr val="CC9900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ocor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maximo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'Fora do aceitável')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            viciado=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True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2000" dirty="0" err="1">
                <a:solidFill>
                  <a:srgbClr val="CC99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2000" dirty="0">
                <a:solidFill>
                  <a:srgbClr val="CC99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'Dentro do aceitável'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)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000" dirty="0" smtClean="0">
                <a:solidFill>
                  <a:srgbClr val="B88C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solidFill>
                  <a:srgbClr val="B88C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000" dirty="0" smtClean="0">
                <a:solidFill>
                  <a:srgbClr val="B88C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viciado</a:t>
            </a:r>
            <a:endParaRPr lang="pt-BR" sz="2000" dirty="0" smtClean="0">
              <a:solidFill>
                <a:srgbClr val="B88C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2" name="Texto explicativo em forma de nuvem 1"/>
          <p:cNvSpPr/>
          <p:nvPr/>
        </p:nvSpPr>
        <p:spPr>
          <a:xfrm>
            <a:off x="4586168" y="1484784"/>
            <a:ext cx="3934594" cy="1656184"/>
          </a:xfrm>
          <a:prstGeom prst="cloudCallout">
            <a:avLst>
              <a:gd name="adj1" fmla="val -97673"/>
              <a:gd name="adj2" fmla="val -1354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C00000"/>
                </a:solidFill>
              </a:rPr>
              <a:t>deveria </a:t>
            </a:r>
            <a:r>
              <a:rPr lang="pt-BR" sz="2000" dirty="0">
                <a:solidFill>
                  <a:srgbClr val="C00000"/>
                </a:solidFill>
              </a:rPr>
              <a:t>ter sido calculado pela contabiliza!!!</a:t>
            </a:r>
          </a:p>
        </p:txBody>
      </p:sp>
    </p:spTree>
    <p:extLst>
      <p:ext uri="{BB962C8B-B14F-4D97-AF65-F5344CB8AC3E}">
        <p14:creationId xmlns:p14="http://schemas.microsoft.com/office/powerpoint/2010/main" val="310987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98000" y="1350000"/>
            <a:ext cx="8780400" cy="5508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contabiliza(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lOcor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lanc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open("lancamentos.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","r")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linha in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lanc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linha.strip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())-1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lOcor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lOcor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]+1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+=1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lanc.close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</a:t>
            </a: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mostra (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lOcor,tot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minimo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*0.15)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maximo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*0.18)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minimo,maximo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viciado = False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i,ocor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lOcor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('Face: %d - %d ocorrências'%(i+1,ocor))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ocor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minimo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ocor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maximo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('Fora do aceitável')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viciado=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('Dentro do aceitável')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viciado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Outra Versão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66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lOcor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= 6*[0] </a:t>
            </a:r>
            <a:r>
              <a:rPr lang="pt-BR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#cria lista de contadores com 0</a:t>
            </a:r>
          </a:p>
          <a:p>
            <a:pPr>
              <a:spcBef>
                <a:spcPts val="600"/>
              </a:spcBef>
            </a:pP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tot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=contabiliza(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lOcor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#contabiliza os lançamentos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viciado=mostra(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lOcor,tot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#mostra </a:t>
            </a:r>
            <a:r>
              <a:rPr lang="pt-BR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ocor</a:t>
            </a:r>
            <a:r>
              <a:rPr lang="pt-BR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de cada face</a:t>
            </a:r>
          </a:p>
          <a:p>
            <a:pPr>
              <a:spcBef>
                <a:spcPts val="600"/>
              </a:spcBef>
            </a:pPr>
            <a:r>
              <a:rPr lang="pt-BR" sz="2000" dirty="0" err="1">
                <a:solidFill>
                  <a:srgbClr val="CC99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viciado:</a:t>
            </a:r>
          </a:p>
          <a:p>
            <a:pPr>
              <a:spcBef>
                <a:spcPts val="600"/>
              </a:spcBef>
            </a:pPr>
            <a:r>
              <a:rPr lang="pt-BR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"Dado viciado"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)</a:t>
            </a:r>
            <a:endParaRPr lang="pt-BR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Bloco Principal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7489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pt-BR" altLang="pt-BR" sz="2400" smtClean="0"/>
              <a:t>Quantos votos cada candidatos a presidente do clube de figurinhas recebeu? 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altLang="pt-BR" sz="2400" smtClean="0"/>
              <a:t>Quem será o novo presidente do clube de figurinhas?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altLang="pt-BR" sz="2400" smtClean="0"/>
              <a:t>		O presidente é eleito pelos sócios!!!!</a:t>
            </a:r>
          </a:p>
          <a:p>
            <a:pPr eaLnBrk="1" hangingPunct="1"/>
            <a:endParaRPr lang="pt-BR" altLang="pt-BR" sz="2400" smtClean="0"/>
          </a:p>
          <a:p>
            <a:pPr eaLnBrk="1" hangingPunct="1"/>
            <a:r>
              <a:rPr lang="pt-BR" altLang="pt-BR" sz="2400" smtClean="0"/>
              <a:t>	</a:t>
            </a:r>
          </a:p>
          <a:p>
            <a:pPr eaLnBrk="1" hangingPunct="1"/>
            <a:r>
              <a:rPr lang="pt-BR" altLang="pt-BR" sz="2400" smtClean="0"/>
              <a:t>Como será a eleição?</a:t>
            </a:r>
          </a:p>
          <a:p>
            <a:pPr eaLnBrk="1" hangingPunct="1"/>
            <a:r>
              <a:rPr lang="pt-BR" altLang="pt-BR" sz="2400" smtClean="0"/>
              <a:t>	Quantidade de candidatos: 5</a:t>
            </a:r>
          </a:p>
          <a:p>
            <a:pPr eaLnBrk="1" hangingPunct="1"/>
            <a:r>
              <a:rPr lang="pt-BR" altLang="pt-BR" sz="2400" smtClean="0"/>
              <a:t>	Identificação dos candidatos: nº entre 1 e 5</a:t>
            </a:r>
          </a:p>
          <a:p>
            <a:pPr eaLnBrk="1" hangingPunct="1"/>
            <a:r>
              <a:rPr lang="pt-BR" altLang="pt-BR" sz="2400" smtClean="0"/>
              <a:t>	Os sócios votam no número do candidato</a:t>
            </a:r>
          </a:p>
          <a:p>
            <a:pPr eaLnBrk="1" hangingPunct="1"/>
            <a:endParaRPr lang="pt-BR" altLang="pt-BR" sz="2400" smtClean="0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Problema: Quem é o vencedor?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pt-BR" sz="2400" dirty="0" smtClean="0"/>
              <a:t>É necessário contar a quantidade de votos de cada candidato:</a:t>
            </a:r>
          </a:p>
          <a:p>
            <a:pPr>
              <a:buFont typeface="Arial" charset="0"/>
              <a:buChar char="•"/>
            </a:pPr>
            <a:endParaRPr lang="pt-BR" sz="2400" dirty="0" smtClean="0"/>
          </a:p>
          <a:p>
            <a:endParaRPr lang="pt-BR" sz="2400" dirty="0" smtClean="0"/>
          </a:p>
        </p:txBody>
      </p:sp>
      <p:sp>
        <p:nvSpPr>
          <p:cNvPr id="15257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da Solução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2989263" y="5135563"/>
          <a:ext cx="1706565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313"/>
                <a:gridCol w="341313"/>
                <a:gridCol w="341313"/>
                <a:gridCol w="341313"/>
                <a:gridCol w="341313"/>
              </a:tblGrid>
              <a:tr h="370682">
                <a:tc>
                  <a:txBody>
                    <a:bodyPr/>
                    <a:lstStyle/>
                    <a:p>
                      <a:endParaRPr lang="pt-BR" sz="1800" dirty="0">
                        <a:latin typeface="Calibri" pitchFamily="34" charset="0"/>
                      </a:endParaRPr>
                    </a:p>
                  </a:txBody>
                  <a:tcPr marL="91375" marR="91375" marT="45700" marB="45700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Calibri" pitchFamily="34" charset="0"/>
                      </a:endParaRPr>
                    </a:p>
                  </a:txBody>
                  <a:tcPr marL="91375" marR="91375" marT="45700" marB="45700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Calibri" pitchFamily="34" charset="0"/>
                      </a:endParaRPr>
                    </a:p>
                  </a:txBody>
                  <a:tcPr marL="91375" marR="91375" marT="45700" marB="45700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Calibri" pitchFamily="34" charset="0"/>
                      </a:endParaRPr>
                    </a:p>
                  </a:txBody>
                  <a:tcPr marL="91375" marR="91375" marT="45700" marB="45700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Calibri" pitchFamily="34" charset="0"/>
                      </a:endParaRPr>
                    </a:p>
                  </a:txBody>
                  <a:tcPr marL="91375" marR="91375" marT="45700" marB="45700"/>
                </a:tc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alibri" pitchFamily="34" charset="0"/>
                        </a:rPr>
                        <a:t>0</a:t>
                      </a:r>
                      <a:endParaRPr lang="pt-BR" sz="1800" dirty="0">
                        <a:latin typeface="Calibri" pitchFamily="34" charset="0"/>
                      </a:endParaRPr>
                    </a:p>
                  </a:txBody>
                  <a:tcPr marL="91375" marR="91375"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alibri" pitchFamily="34" charset="0"/>
                        </a:rPr>
                        <a:t>1</a:t>
                      </a:r>
                      <a:endParaRPr lang="pt-BR" sz="1800" dirty="0">
                        <a:latin typeface="Calibri" pitchFamily="34" charset="0"/>
                      </a:endParaRPr>
                    </a:p>
                  </a:txBody>
                  <a:tcPr marL="91375" marR="91375"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alibri" pitchFamily="34" charset="0"/>
                        </a:rPr>
                        <a:t>2</a:t>
                      </a:r>
                      <a:endParaRPr lang="pt-BR" sz="1800" dirty="0">
                        <a:latin typeface="Calibri" pitchFamily="34" charset="0"/>
                      </a:endParaRPr>
                    </a:p>
                  </a:txBody>
                  <a:tcPr marL="91375" marR="91375"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alibri" pitchFamily="34" charset="0"/>
                        </a:rPr>
                        <a:t>3</a:t>
                      </a:r>
                      <a:endParaRPr lang="pt-BR" sz="1800" dirty="0">
                        <a:latin typeface="Calibri" pitchFamily="34" charset="0"/>
                      </a:endParaRPr>
                    </a:p>
                  </a:txBody>
                  <a:tcPr marL="91375" marR="91375"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alibri" pitchFamily="34" charset="0"/>
                        </a:rPr>
                        <a:t>4</a:t>
                      </a:r>
                      <a:endParaRPr lang="pt-BR" sz="1800" dirty="0">
                        <a:latin typeface="Calibri" pitchFamily="34" charset="0"/>
                      </a:endParaRPr>
                    </a:p>
                  </a:txBody>
                  <a:tcPr marL="91375" marR="91375" marT="45700" marB="45700">
                    <a:noFill/>
                  </a:tcPr>
                </a:tc>
              </a:tr>
            </a:tbl>
          </a:graphicData>
        </a:graphic>
      </p:graphicFrame>
      <p:cxnSp>
        <p:nvCxnSpPr>
          <p:cNvPr id="152600" name="Conector angulado 8"/>
          <p:cNvCxnSpPr>
            <a:cxnSpLocks noChangeShapeType="1"/>
            <a:stCxn id="152601" idx="2"/>
          </p:cNvCxnSpPr>
          <p:nvPr/>
        </p:nvCxnSpPr>
        <p:spPr bwMode="auto">
          <a:xfrm rot="16200000" flipH="1">
            <a:off x="2546648" y="4765973"/>
            <a:ext cx="247848" cy="780256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2601" name="CaixaDeTexto 6"/>
          <p:cNvSpPr txBox="1">
            <a:spLocks noChangeArrowheads="1"/>
          </p:cNvSpPr>
          <p:nvPr/>
        </p:nvSpPr>
        <p:spPr bwMode="auto">
          <a:xfrm>
            <a:off x="1833563" y="4724400"/>
            <a:ext cx="893762" cy="30777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dirty="0" err="1">
                <a:latin typeface="Calibri" pitchFamily="34" charset="0"/>
                <a:cs typeface="Calibri" pitchFamily="34" charset="0"/>
              </a:rPr>
              <a:t>lUrnas</a:t>
            </a:r>
            <a:endParaRPr lang="pt-BR" altLang="pt-B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2602" name="Retângulo 8"/>
          <p:cNvSpPr>
            <a:spLocks noChangeArrowheads="1"/>
          </p:cNvSpPr>
          <p:nvPr/>
        </p:nvSpPr>
        <p:spPr bwMode="auto">
          <a:xfrm>
            <a:off x="395288" y="3789363"/>
            <a:ext cx="756126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000" b="1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5 contadores  </a:t>
            </a:r>
            <a:r>
              <a:rPr lang="pt-BR" altLang="pt-BR" sz="2000" b="1" dirty="0">
                <a:solidFill>
                  <a:srgbClr val="0000CC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 1  lista  de contadores ( lista para contagem)</a:t>
            </a:r>
          </a:p>
          <a:p>
            <a:pPr marL="400050" lvl="1" indent="0"/>
            <a:r>
              <a:rPr lang="pt-BR" altLang="pt-BR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 cada posição da lista armazena o  contador de um candidato</a:t>
            </a:r>
            <a:endParaRPr lang="pt-BR" altLang="pt-BR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2771775" y="2205038"/>
            <a:ext cx="1152525" cy="1439862"/>
          </a:xfrm>
          <a:prstGeom prst="ellipse">
            <a:avLst/>
          </a:prstGeom>
          <a:solidFill>
            <a:srgbClr val="7030A0">
              <a:alpha val="43000"/>
            </a:srgbClr>
          </a:solidFill>
          <a:ln w="28575">
            <a:solidFill>
              <a:srgbClr val="8321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1" indent="-379413">
              <a:lnSpc>
                <a:spcPct val="50000"/>
              </a:lnSpc>
              <a:defRPr/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             1	</a:t>
            </a:r>
            <a:endParaRPr lang="pt-BR" b="1" dirty="0">
              <a:latin typeface="Calibri" pitchFamily="34" charset="0"/>
              <a:cs typeface="Calibri" pitchFamily="34" charset="0"/>
            </a:endParaRPr>
          </a:p>
          <a:p>
            <a:pPr lvl="1" indent="-315913">
              <a:lnSpc>
                <a:spcPct val="50000"/>
              </a:lnSpc>
              <a:defRPr/>
            </a:pPr>
            <a:r>
              <a:rPr lang="pt-BR" b="1" dirty="0">
                <a:latin typeface="Calibri" pitchFamily="34" charset="0"/>
                <a:cs typeface="Calibri" pitchFamily="34" charset="0"/>
              </a:rPr>
              <a:t>    </a:t>
            </a:r>
            <a:r>
              <a:rPr lang="pt-BR" b="1" dirty="0" smtClean="0">
                <a:latin typeface="Calibri" pitchFamily="34" charset="0"/>
                <a:cs typeface="Calibri" pitchFamily="34" charset="0"/>
              </a:rPr>
              <a:t>      2</a:t>
            </a:r>
            <a:endParaRPr lang="pt-BR" b="1" dirty="0">
              <a:latin typeface="Calibri" pitchFamily="34" charset="0"/>
              <a:cs typeface="Calibri" pitchFamily="34" charset="0"/>
            </a:endParaRPr>
          </a:p>
          <a:p>
            <a:pPr lvl="1" indent="-765175">
              <a:lnSpc>
                <a:spcPct val="50000"/>
              </a:lnSpc>
              <a:defRPr/>
            </a:pPr>
            <a:r>
              <a:rPr lang="pt-BR" b="1" dirty="0">
                <a:latin typeface="Calibri" pitchFamily="34" charset="0"/>
                <a:cs typeface="Calibri" pitchFamily="34" charset="0"/>
              </a:rPr>
              <a:t>3</a:t>
            </a:r>
          </a:p>
          <a:p>
            <a:pPr lvl="1" indent="-765175">
              <a:lnSpc>
                <a:spcPct val="50000"/>
              </a:lnSpc>
              <a:defRPr/>
            </a:pPr>
            <a:endParaRPr lang="pt-BR" b="1" dirty="0">
              <a:latin typeface="Calibri" pitchFamily="34" charset="0"/>
              <a:cs typeface="Calibri" pitchFamily="34" charset="0"/>
            </a:endParaRPr>
          </a:p>
          <a:p>
            <a:pPr lvl="1" indent="-488950">
              <a:lnSpc>
                <a:spcPct val="50000"/>
              </a:lnSpc>
              <a:defRPr/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     4</a:t>
            </a:r>
            <a:endParaRPr lang="pt-BR" b="1" dirty="0">
              <a:latin typeface="Calibri" pitchFamily="34" charset="0"/>
              <a:cs typeface="Calibri" pitchFamily="34" charset="0"/>
            </a:endParaRPr>
          </a:p>
          <a:p>
            <a:pPr lvl="1" indent="-119063" algn="ctr">
              <a:lnSpc>
                <a:spcPct val="50000"/>
              </a:lnSpc>
              <a:defRPr/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       5</a:t>
            </a:r>
            <a:endParaRPr lang="pt-B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2604" name="CaixaDeTexto 9"/>
          <p:cNvSpPr txBox="1">
            <a:spLocks noChangeArrowheads="1"/>
          </p:cNvSpPr>
          <p:nvPr/>
        </p:nvSpPr>
        <p:spPr bwMode="auto">
          <a:xfrm>
            <a:off x="468313" y="2205038"/>
            <a:ext cx="241925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8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Código dos Candidatos</a:t>
            </a:r>
            <a:r>
              <a:rPr lang="pt-BR" sz="1800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 algn="ctr"/>
            <a:r>
              <a:rPr lang="pt-BR" altLang="pt-BR" sz="18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Intervalo</a:t>
            </a:r>
            <a:r>
              <a:rPr lang="pt-BR" altLang="pt-BR" sz="18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:  [1,5]</a:t>
            </a:r>
          </a:p>
          <a:p>
            <a:endParaRPr lang="pt-BR" sz="1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pt-BR" sz="2400" dirty="0" smtClean="0"/>
              <a:t>É necessário contar a quantidade de votos de cada candidato:</a:t>
            </a:r>
          </a:p>
          <a:p>
            <a:pPr>
              <a:buFont typeface="Arial" charset="0"/>
              <a:buChar char="•"/>
            </a:pPr>
            <a:endParaRPr lang="pt-BR" sz="2400" dirty="0" smtClean="0"/>
          </a:p>
          <a:p>
            <a:endParaRPr lang="pt-BR" sz="2400" dirty="0" smtClean="0"/>
          </a:p>
        </p:txBody>
      </p:sp>
      <p:sp>
        <p:nvSpPr>
          <p:cNvPr id="15257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da Solução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2989263" y="5135563"/>
          <a:ext cx="1706565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313"/>
                <a:gridCol w="341313"/>
                <a:gridCol w="341313"/>
                <a:gridCol w="341313"/>
                <a:gridCol w="341313"/>
              </a:tblGrid>
              <a:tr h="370682">
                <a:tc>
                  <a:txBody>
                    <a:bodyPr/>
                    <a:lstStyle/>
                    <a:p>
                      <a:endParaRPr lang="pt-BR" sz="1800" dirty="0">
                        <a:latin typeface="Calibri" pitchFamily="34" charset="0"/>
                      </a:endParaRPr>
                    </a:p>
                  </a:txBody>
                  <a:tcPr marL="91375" marR="91375" marT="45700" marB="45700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Calibri" pitchFamily="34" charset="0"/>
                      </a:endParaRPr>
                    </a:p>
                  </a:txBody>
                  <a:tcPr marL="91375" marR="91375" marT="45700" marB="45700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Calibri" pitchFamily="34" charset="0"/>
                      </a:endParaRPr>
                    </a:p>
                  </a:txBody>
                  <a:tcPr marL="91375" marR="91375" marT="45700" marB="45700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Calibri" pitchFamily="34" charset="0"/>
                      </a:endParaRPr>
                    </a:p>
                  </a:txBody>
                  <a:tcPr marL="91375" marR="91375" marT="45700" marB="45700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Calibri" pitchFamily="34" charset="0"/>
                      </a:endParaRPr>
                    </a:p>
                  </a:txBody>
                  <a:tcPr marL="91375" marR="91375" marT="45700" marB="45700"/>
                </a:tc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alibri" pitchFamily="34" charset="0"/>
                        </a:rPr>
                        <a:t>0</a:t>
                      </a:r>
                      <a:endParaRPr lang="pt-BR" sz="1800" dirty="0">
                        <a:latin typeface="Calibri" pitchFamily="34" charset="0"/>
                      </a:endParaRPr>
                    </a:p>
                  </a:txBody>
                  <a:tcPr marL="91375" marR="91375"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alibri" pitchFamily="34" charset="0"/>
                        </a:rPr>
                        <a:t>1</a:t>
                      </a:r>
                      <a:endParaRPr lang="pt-BR" sz="1800" dirty="0">
                        <a:latin typeface="Calibri" pitchFamily="34" charset="0"/>
                      </a:endParaRPr>
                    </a:p>
                  </a:txBody>
                  <a:tcPr marL="91375" marR="91375"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alibri" pitchFamily="34" charset="0"/>
                        </a:rPr>
                        <a:t>2</a:t>
                      </a:r>
                      <a:endParaRPr lang="pt-BR" sz="1800" dirty="0">
                        <a:latin typeface="Calibri" pitchFamily="34" charset="0"/>
                      </a:endParaRPr>
                    </a:p>
                  </a:txBody>
                  <a:tcPr marL="91375" marR="91375"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alibri" pitchFamily="34" charset="0"/>
                        </a:rPr>
                        <a:t>3</a:t>
                      </a:r>
                      <a:endParaRPr lang="pt-BR" sz="1800" dirty="0">
                        <a:latin typeface="Calibri" pitchFamily="34" charset="0"/>
                      </a:endParaRPr>
                    </a:p>
                  </a:txBody>
                  <a:tcPr marL="91375" marR="91375"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alibri" pitchFamily="34" charset="0"/>
                        </a:rPr>
                        <a:t>4</a:t>
                      </a:r>
                      <a:endParaRPr lang="pt-BR" sz="1800" dirty="0">
                        <a:latin typeface="Calibri" pitchFamily="34" charset="0"/>
                      </a:endParaRPr>
                    </a:p>
                  </a:txBody>
                  <a:tcPr marL="91375" marR="91375" marT="45700" marB="45700">
                    <a:noFill/>
                  </a:tcPr>
                </a:tc>
              </a:tr>
            </a:tbl>
          </a:graphicData>
        </a:graphic>
      </p:graphicFrame>
      <p:cxnSp>
        <p:nvCxnSpPr>
          <p:cNvPr id="152600" name="Conector angulado 8"/>
          <p:cNvCxnSpPr>
            <a:cxnSpLocks noChangeShapeType="1"/>
            <a:stCxn id="152601" idx="2"/>
          </p:cNvCxnSpPr>
          <p:nvPr/>
        </p:nvCxnSpPr>
        <p:spPr bwMode="auto">
          <a:xfrm rot="16200000" flipH="1">
            <a:off x="2546648" y="4765973"/>
            <a:ext cx="247848" cy="780256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2601" name="CaixaDeTexto 6"/>
          <p:cNvSpPr txBox="1">
            <a:spLocks noChangeArrowheads="1"/>
          </p:cNvSpPr>
          <p:nvPr/>
        </p:nvSpPr>
        <p:spPr bwMode="auto">
          <a:xfrm>
            <a:off x="1833563" y="4724400"/>
            <a:ext cx="893762" cy="30777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dirty="0" err="1">
                <a:latin typeface="Calibri" pitchFamily="34" charset="0"/>
                <a:cs typeface="Calibri" pitchFamily="34" charset="0"/>
              </a:rPr>
              <a:t>lUrnas</a:t>
            </a:r>
            <a:endParaRPr lang="pt-BR" altLang="pt-B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2602" name="Retângulo 8"/>
          <p:cNvSpPr>
            <a:spLocks noChangeArrowheads="1"/>
          </p:cNvSpPr>
          <p:nvPr/>
        </p:nvSpPr>
        <p:spPr bwMode="auto">
          <a:xfrm>
            <a:off x="395288" y="3789363"/>
            <a:ext cx="756126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000" b="1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5 contadores  </a:t>
            </a:r>
            <a:r>
              <a:rPr lang="pt-BR" altLang="pt-BR" sz="2000" b="1" dirty="0">
                <a:solidFill>
                  <a:srgbClr val="0000CC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 1  lista  de contadores ( lista para contagem)</a:t>
            </a:r>
          </a:p>
          <a:p>
            <a:pPr marL="400050" lvl="1" indent="0"/>
            <a:r>
              <a:rPr lang="pt-BR" altLang="pt-BR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 cada posição da lista armazena o  contador de um candidato</a:t>
            </a:r>
            <a:endParaRPr lang="pt-BR" altLang="pt-BR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2771775" y="2205038"/>
            <a:ext cx="1152525" cy="1439862"/>
          </a:xfrm>
          <a:prstGeom prst="ellipse">
            <a:avLst/>
          </a:prstGeom>
          <a:solidFill>
            <a:srgbClr val="7030A0">
              <a:alpha val="43000"/>
            </a:srgbClr>
          </a:solidFill>
          <a:ln w="28575">
            <a:solidFill>
              <a:srgbClr val="8321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1" indent="-379413">
              <a:lnSpc>
                <a:spcPct val="50000"/>
              </a:lnSpc>
              <a:defRPr/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             1	</a:t>
            </a:r>
            <a:endParaRPr lang="pt-BR" b="1" dirty="0">
              <a:latin typeface="Calibri" pitchFamily="34" charset="0"/>
              <a:cs typeface="Calibri" pitchFamily="34" charset="0"/>
            </a:endParaRPr>
          </a:p>
          <a:p>
            <a:pPr lvl="1" indent="-315913">
              <a:lnSpc>
                <a:spcPct val="50000"/>
              </a:lnSpc>
              <a:defRPr/>
            </a:pPr>
            <a:r>
              <a:rPr lang="pt-BR" b="1" dirty="0">
                <a:latin typeface="Calibri" pitchFamily="34" charset="0"/>
                <a:cs typeface="Calibri" pitchFamily="34" charset="0"/>
              </a:rPr>
              <a:t>    </a:t>
            </a:r>
            <a:r>
              <a:rPr lang="pt-BR" b="1" dirty="0" smtClean="0">
                <a:latin typeface="Calibri" pitchFamily="34" charset="0"/>
                <a:cs typeface="Calibri" pitchFamily="34" charset="0"/>
              </a:rPr>
              <a:t>      2</a:t>
            </a:r>
            <a:endParaRPr lang="pt-BR" b="1" dirty="0">
              <a:latin typeface="Calibri" pitchFamily="34" charset="0"/>
              <a:cs typeface="Calibri" pitchFamily="34" charset="0"/>
            </a:endParaRPr>
          </a:p>
          <a:p>
            <a:pPr lvl="1" indent="-765175">
              <a:lnSpc>
                <a:spcPct val="50000"/>
              </a:lnSpc>
              <a:defRPr/>
            </a:pPr>
            <a:r>
              <a:rPr lang="pt-BR" b="1" dirty="0">
                <a:latin typeface="Calibri" pitchFamily="34" charset="0"/>
                <a:cs typeface="Calibri" pitchFamily="34" charset="0"/>
              </a:rPr>
              <a:t>3</a:t>
            </a:r>
          </a:p>
          <a:p>
            <a:pPr lvl="1" indent="-765175">
              <a:lnSpc>
                <a:spcPct val="50000"/>
              </a:lnSpc>
              <a:defRPr/>
            </a:pPr>
            <a:endParaRPr lang="pt-BR" b="1" dirty="0">
              <a:latin typeface="Calibri" pitchFamily="34" charset="0"/>
              <a:cs typeface="Calibri" pitchFamily="34" charset="0"/>
            </a:endParaRPr>
          </a:p>
          <a:p>
            <a:pPr lvl="1" indent="-488950">
              <a:lnSpc>
                <a:spcPct val="50000"/>
              </a:lnSpc>
              <a:defRPr/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     4</a:t>
            </a:r>
            <a:endParaRPr lang="pt-BR" b="1" dirty="0">
              <a:latin typeface="Calibri" pitchFamily="34" charset="0"/>
              <a:cs typeface="Calibri" pitchFamily="34" charset="0"/>
            </a:endParaRPr>
          </a:p>
          <a:p>
            <a:pPr lvl="1" indent="-119063" algn="ctr">
              <a:lnSpc>
                <a:spcPct val="50000"/>
              </a:lnSpc>
              <a:defRPr/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       5</a:t>
            </a:r>
            <a:endParaRPr lang="pt-B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2604" name="CaixaDeTexto 9"/>
          <p:cNvSpPr txBox="1">
            <a:spLocks noChangeArrowheads="1"/>
          </p:cNvSpPr>
          <p:nvPr/>
        </p:nvSpPr>
        <p:spPr bwMode="auto">
          <a:xfrm>
            <a:off x="468313" y="2205038"/>
            <a:ext cx="241925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8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Código dos Candidatos</a:t>
            </a:r>
            <a:r>
              <a:rPr lang="pt-BR" sz="1800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 algn="ctr"/>
            <a:r>
              <a:rPr lang="pt-BR" altLang="pt-BR" sz="18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Intervalo</a:t>
            </a:r>
            <a:r>
              <a:rPr lang="pt-BR" altLang="pt-BR" sz="18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:  [1,5]</a:t>
            </a:r>
          </a:p>
          <a:p>
            <a:endParaRPr lang="pt-BR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32"/>
          <p:cNvSpPr>
            <a:spLocks noChangeArrowheads="1"/>
          </p:cNvSpPr>
          <p:nvPr/>
        </p:nvSpPr>
        <p:spPr bwMode="auto">
          <a:xfrm>
            <a:off x="468313" y="5489575"/>
            <a:ext cx="806450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698625" indent="-1698625"/>
            <a:r>
              <a:rPr lang="pt-BR" altLang="pt-BR" sz="2400" dirty="0">
                <a:solidFill>
                  <a:srgbClr val="FF0066"/>
                </a:solidFill>
                <a:latin typeface="Calibri" pitchFamily="34" charset="0"/>
                <a:cs typeface="Calibri" pitchFamily="34" charset="0"/>
              </a:rPr>
              <a:t>Problema :  Como mapear os candidatos em índices da lista de contadores?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da Solução</a:t>
            </a:r>
          </a:p>
        </p:txBody>
      </p:sp>
      <p:sp>
        <p:nvSpPr>
          <p:cNvPr id="154627" name="Retângulo 10"/>
          <p:cNvSpPr>
            <a:spLocks noChangeArrowheads="1"/>
          </p:cNvSpPr>
          <p:nvPr/>
        </p:nvSpPr>
        <p:spPr bwMode="auto">
          <a:xfrm>
            <a:off x="2915816" y="4797152"/>
            <a:ext cx="31690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Times New Roman" pitchFamily="18" charset="0"/>
              <a:buNone/>
            </a:pPr>
            <a:r>
              <a:rPr lang="pt-BR" altLang="pt-BR" sz="2000" b="1" dirty="0">
                <a:latin typeface="Calibri" pitchFamily="34" charset="0"/>
                <a:cs typeface="Calibri" pitchFamily="34" charset="0"/>
                <a:sym typeface="Wingdings" pitchFamily="2" charset="2"/>
              </a:rPr>
              <a:t>    </a:t>
            </a:r>
            <a:r>
              <a:rPr lang="pt-BR" altLang="pt-BR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índice  =  candidato -1</a:t>
            </a:r>
            <a:endParaRPr lang="pt-BR" altLang="pt-BR" sz="2000" dirty="0">
              <a:latin typeface="Calibri" pitchFamily="34" charset="0"/>
              <a:cs typeface="Calibri" pitchFamily="34" charset="0"/>
              <a:sym typeface="Wingdings" pitchFamily="2" charset="2"/>
            </a:endParaRPr>
          </a:p>
        </p:txBody>
      </p:sp>
      <p:sp>
        <p:nvSpPr>
          <p:cNvPr id="154628" name="Rectangle 32"/>
          <p:cNvSpPr>
            <a:spLocks noChangeArrowheads="1"/>
          </p:cNvSpPr>
          <p:nvPr/>
        </p:nvSpPr>
        <p:spPr bwMode="auto">
          <a:xfrm>
            <a:off x="395288" y="1484313"/>
            <a:ext cx="8497887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524000" indent="-1524000"/>
            <a:r>
              <a:rPr lang="pt-BR" altLang="pt-BR" sz="2400" dirty="0">
                <a:solidFill>
                  <a:srgbClr val="FF0066"/>
                </a:solidFill>
                <a:latin typeface="Calibri" pitchFamily="34" charset="0"/>
                <a:cs typeface="Calibri" pitchFamily="34" charset="0"/>
              </a:rPr>
              <a:t>Problema :  Como mapear os candidatos em índices da lista de contadores?</a:t>
            </a:r>
          </a:p>
        </p:txBody>
      </p:sp>
      <p:sp>
        <p:nvSpPr>
          <p:cNvPr id="154629" name="Rectangle 29"/>
          <p:cNvSpPr>
            <a:spLocks noChangeArrowheads="1"/>
          </p:cNvSpPr>
          <p:nvPr/>
        </p:nvSpPr>
        <p:spPr bwMode="auto">
          <a:xfrm>
            <a:off x="683568" y="5445224"/>
            <a:ext cx="7848600" cy="864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600"/>
              </a:spcBef>
            </a:pPr>
            <a:r>
              <a:rPr lang="pt-BR" altLang="pt-BR" sz="2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o nº do candidato é usado para  indexar a lista: </a:t>
            </a:r>
          </a:p>
          <a:p>
            <a:pPr algn="ctr">
              <a:spcBef>
                <a:spcPts val="600"/>
              </a:spcBef>
            </a:pPr>
            <a:r>
              <a:rPr lang="pt-BR" altLang="pt-BR" sz="2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Acesso direto</a:t>
            </a:r>
          </a:p>
        </p:txBody>
      </p:sp>
      <p:sp>
        <p:nvSpPr>
          <p:cNvPr id="154631" name="CaixaDeTexto 11"/>
          <p:cNvSpPr txBox="1">
            <a:spLocks noChangeArrowheads="1"/>
          </p:cNvSpPr>
          <p:nvPr/>
        </p:nvSpPr>
        <p:spPr bwMode="auto">
          <a:xfrm>
            <a:off x="323850" y="3244850"/>
            <a:ext cx="241925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8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Código dos Candidatos</a:t>
            </a:r>
            <a:r>
              <a:rPr lang="pt-BR" sz="1800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 algn="ctr"/>
            <a:r>
              <a:rPr lang="pt-BR" altLang="pt-BR" sz="18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Intervalo</a:t>
            </a:r>
            <a:r>
              <a:rPr lang="pt-BR" altLang="pt-BR" sz="18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:  [1,5]</a:t>
            </a:r>
          </a:p>
          <a:p>
            <a:endParaRPr lang="pt-BR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4643438" y="3244850"/>
            <a:ext cx="1152525" cy="1439863"/>
          </a:xfrm>
          <a:prstGeom prst="ellipse">
            <a:avLst/>
          </a:prstGeom>
          <a:solidFill>
            <a:schemeClr val="accent6">
              <a:lumMod val="75000"/>
              <a:alpha val="43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anchor="ctr"/>
          <a:lstStyle/>
          <a:p>
            <a:pPr lvl="1" indent="-379413">
              <a:defRPr/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         0</a:t>
            </a:r>
            <a:endParaRPr lang="pt-BR" b="1" dirty="0">
              <a:latin typeface="Calibri" pitchFamily="34" charset="0"/>
              <a:cs typeface="Calibri" pitchFamily="34" charset="0"/>
            </a:endParaRPr>
          </a:p>
          <a:p>
            <a:pPr lvl="1" indent="-315913">
              <a:defRPr/>
            </a:pPr>
            <a:r>
              <a:rPr lang="pt-BR" b="1" dirty="0">
                <a:latin typeface="Calibri" pitchFamily="34" charset="0"/>
                <a:cs typeface="Calibri" pitchFamily="34" charset="0"/>
              </a:rPr>
              <a:t>   </a:t>
            </a:r>
            <a:r>
              <a:rPr lang="pt-BR" b="1" dirty="0" smtClean="0">
                <a:latin typeface="Calibri" pitchFamily="34" charset="0"/>
                <a:cs typeface="Calibri" pitchFamily="34" charset="0"/>
              </a:rPr>
              <a:t>      </a:t>
            </a:r>
            <a:r>
              <a:rPr lang="pt-BR" b="1" dirty="0">
                <a:latin typeface="Calibri" pitchFamily="34" charset="0"/>
                <a:cs typeface="Calibri" pitchFamily="34" charset="0"/>
              </a:rPr>
              <a:t>1</a:t>
            </a:r>
          </a:p>
          <a:p>
            <a:pPr lvl="1" indent="-765175">
              <a:defRPr/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         2</a:t>
            </a:r>
            <a:endParaRPr lang="pt-BR" b="1" dirty="0">
              <a:latin typeface="Calibri" pitchFamily="34" charset="0"/>
              <a:cs typeface="Calibri" pitchFamily="34" charset="0"/>
            </a:endParaRPr>
          </a:p>
          <a:p>
            <a:pPr lvl="1" indent="-488950">
              <a:defRPr/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         3</a:t>
            </a:r>
            <a:endParaRPr lang="pt-BR" b="1" dirty="0">
              <a:latin typeface="Calibri" pitchFamily="34" charset="0"/>
              <a:cs typeface="Calibri" pitchFamily="34" charset="0"/>
            </a:endParaRPr>
          </a:p>
          <a:p>
            <a:pPr lvl="1" indent="-119063" algn="ctr">
              <a:defRPr/>
            </a:pPr>
            <a:r>
              <a:rPr lang="pt-BR" b="1" dirty="0">
                <a:latin typeface="Calibri" pitchFamily="34" charset="0"/>
                <a:cs typeface="Calibri" pitchFamily="34" charset="0"/>
              </a:rPr>
              <a:t>4</a:t>
            </a:r>
          </a:p>
          <a:p>
            <a:pPr lvl="1" indent="-568325" algn="ctr">
              <a:defRPr/>
            </a:pPr>
            <a:endParaRPr lang="pt-BR" b="1" dirty="0">
              <a:latin typeface="Calibri" pitchFamily="34" charset="0"/>
              <a:cs typeface="Calibri" pitchFamily="34" charset="0"/>
            </a:endParaRPr>
          </a:p>
          <a:p>
            <a:pPr lvl="1" indent="-568325" algn="ctr">
              <a:defRPr/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           </a:t>
            </a:r>
            <a:endParaRPr lang="pt-B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953577" y="3244850"/>
            <a:ext cx="177240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18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Índices</a:t>
            </a:r>
            <a:r>
              <a:rPr lang="pt-BR" sz="18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pPr algn="ctr">
              <a:defRPr/>
            </a:pPr>
            <a:r>
              <a:rPr lang="pt-BR" altLang="pt-BR" sz="18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Intervalo</a:t>
            </a:r>
            <a:r>
              <a:rPr lang="pt-BR" altLang="pt-BR" sz="18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:  [0,4]</a:t>
            </a:r>
          </a:p>
          <a:p>
            <a:pPr>
              <a:defRPr/>
            </a:pPr>
            <a:endParaRPr lang="pt-BR" sz="18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6" name="Conector de seta reta 15"/>
          <p:cNvCxnSpPr>
            <a:endCxn id="13" idx="2"/>
          </p:cNvCxnSpPr>
          <p:nvPr/>
        </p:nvCxnSpPr>
        <p:spPr>
          <a:xfrm>
            <a:off x="3779838" y="3965575"/>
            <a:ext cx="8636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635" name="CaixaDeTexto 16"/>
          <p:cNvSpPr txBox="1">
            <a:spLocks noChangeArrowheads="1"/>
          </p:cNvSpPr>
          <p:nvPr/>
        </p:nvSpPr>
        <p:spPr bwMode="auto">
          <a:xfrm>
            <a:off x="3779838" y="3533775"/>
            <a:ext cx="7207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600" i="1" dirty="0">
                <a:solidFill>
                  <a:srgbClr val="0000FF"/>
                </a:solidFill>
                <a:latin typeface="Lucida Calligraphy" pitchFamily="66" charset="0"/>
                <a:cs typeface="Calibri" pitchFamily="34" charset="0"/>
              </a:rPr>
              <a:t> </a:t>
            </a:r>
            <a:r>
              <a:rPr lang="pt-BR" sz="1600" b="1" i="1" dirty="0">
                <a:solidFill>
                  <a:srgbClr val="0000FF"/>
                </a:solidFill>
                <a:latin typeface="Lucida Calligraphy" pitchFamily="66" charset="0"/>
                <a:cs typeface="Calibri" pitchFamily="34" charset="0"/>
              </a:rPr>
              <a:t>f(x</a:t>
            </a:r>
            <a:r>
              <a:rPr lang="pt-BR" sz="1600" i="1" dirty="0">
                <a:solidFill>
                  <a:srgbClr val="0000FF"/>
                </a:solidFill>
                <a:latin typeface="Lucida Calligraphy" pitchFamily="66" charset="0"/>
                <a:cs typeface="Calibri" pitchFamily="34" charset="0"/>
              </a:rPr>
              <a:t>)</a:t>
            </a:r>
          </a:p>
        </p:txBody>
      </p:sp>
      <p:sp>
        <p:nvSpPr>
          <p:cNvPr id="12" name="Elipse 11"/>
          <p:cNvSpPr/>
          <p:nvPr/>
        </p:nvSpPr>
        <p:spPr>
          <a:xfrm>
            <a:off x="2627784" y="3285282"/>
            <a:ext cx="1152525" cy="1439862"/>
          </a:xfrm>
          <a:prstGeom prst="ellipse">
            <a:avLst/>
          </a:prstGeom>
          <a:solidFill>
            <a:srgbClr val="7030A0">
              <a:alpha val="43000"/>
            </a:srgbClr>
          </a:solidFill>
          <a:ln w="28575">
            <a:solidFill>
              <a:srgbClr val="8321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anchor="ctr"/>
          <a:lstStyle/>
          <a:p>
            <a:pPr lvl="1" indent="-379413">
              <a:spcBef>
                <a:spcPts val="1800"/>
              </a:spcBef>
              <a:defRPr/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          1     </a:t>
            </a:r>
            <a:endParaRPr lang="pt-BR" b="1" dirty="0">
              <a:latin typeface="Calibri" pitchFamily="34" charset="0"/>
              <a:cs typeface="Calibri" pitchFamily="34" charset="0"/>
            </a:endParaRPr>
          </a:p>
          <a:p>
            <a:pPr lvl="1" indent="-315913">
              <a:defRPr/>
            </a:pPr>
            <a:r>
              <a:rPr lang="pt-BR" b="1" dirty="0">
                <a:latin typeface="Calibri" pitchFamily="34" charset="0"/>
                <a:cs typeface="Calibri" pitchFamily="34" charset="0"/>
              </a:rPr>
              <a:t>    </a:t>
            </a:r>
            <a:r>
              <a:rPr lang="pt-BR" b="1" dirty="0" smtClean="0">
                <a:latin typeface="Calibri" pitchFamily="34" charset="0"/>
                <a:cs typeface="Calibri" pitchFamily="34" charset="0"/>
              </a:rPr>
              <a:t>      2</a:t>
            </a:r>
            <a:endParaRPr lang="pt-BR" b="1" dirty="0">
              <a:latin typeface="Calibri" pitchFamily="34" charset="0"/>
              <a:cs typeface="Calibri" pitchFamily="34" charset="0"/>
            </a:endParaRPr>
          </a:p>
          <a:p>
            <a:pPr lvl="1" indent="-765175">
              <a:defRPr/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         3</a:t>
            </a:r>
            <a:endParaRPr lang="pt-BR" b="1" dirty="0">
              <a:latin typeface="Calibri" pitchFamily="34" charset="0"/>
              <a:cs typeface="Calibri" pitchFamily="34" charset="0"/>
            </a:endParaRPr>
          </a:p>
          <a:p>
            <a:pPr lvl="1" indent="-488950">
              <a:defRPr/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         4</a:t>
            </a:r>
            <a:endParaRPr lang="pt-BR" b="1" dirty="0">
              <a:latin typeface="Calibri" pitchFamily="34" charset="0"/>
              <a:cs typeface="Calibri" pitchFamily="34" charset="0"/>
            </a:endParaRPr>
          </a:p>
          <a:p>
            <a:pPr lvl="1" indent="-119063" algn="ctr">
              <a:defRPr/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5</a:t>
            </a:r>
            <a:endParaRPr lang="pt-BR" b="1" dirty="0">
              <a:latin typeface="Calibri" pitchFamily="34" charset="0"/>
              <a:cs typeface="Calibri" pitchFamily="34" charset="0"/>
            </a:endParaRPr>
          </a:p>
          <a:p>
            <a:pPr lvl="1" indent="-568325" algn="ctr">
              <a:defRPr/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   </a:t>
            </a:r>
            <a:endParaRPr lang="pt-BR" b="1" dirty="0">
              <a:latin typeface="Calibri" pitchFamily="34" charset="0"/>
              <a:cs typeface="Calibri" pitchFamily="34" charset="0"/>
            </a:endParaRPr>
          </a:p>
          <a:p>
            <a:pPr lvl="1" indent="-568325" algn="ctr">
              <a:lnSpc>
                <a:spcPct val="50000"/>
              </a:lnSpc>
              <a:defRPr/>
            </a:pPr>
            <a:endParaRPr lang="pt-BR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da Solução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 bwMode="auto">
          <a:xfrm>
            <a:off x="611188" y="1700213"/>
            <a:ext cx="813752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Times New Roman" pitchFamily="18" charset="0"/>
              <a:buNone/>
              <a:defRPr/>
            </a:pPr>
            <a:r>
              <a:rPr lang="pt-BR" altLang="pt-BR" sz="2000" kern="0" dirty="0">
                <a:latin typeface="Calibri" pitchFamily="34" charset="0"/>
                <a:ea typeface="+mn-ea"/>
                <a:cs typeface="Calibri" pitchFamily="34" charset="0"/>
              </a:rPr>
              <a:t> IDÉIA DA </a:t>
            </a:r>
            <a:r>
              <a:rPr lang="pt-BR" altLang="pt-BR" sz="2000" kern="0" dirty="0" smtClean="0">
                <a:latin typeface="Calibri" pitchFamily="34" charset="0"/>
                <a:ea typeface="+mn-ea"/>
                <a:cs typeface="Calibri" pitchFamily="34" charset="0"/>
              </a:rPr>
              <a:t>SOLUÇÃO</a:t>
            </a:r>
            <a:endParaRPr lang="pt-BR" altLang="pt-BR" sz="2000" i="1" dirty="0" smtClean="0">
              <a:latin typeface="Calibri" pitchFamily="34" charset="0"/>
              <a:ea typeface="+mn-ea"/>
              <a:cs typeface="Calibri" pitchFamily="34" charset="0"/>
            </a:endParaRPr>
          </a:p>
          <a:p>
            <a:pPr marL="342900" indent="-34290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Times New Roman" pitchFamily="18" charset="0"/>
              <a:buNone/>
              <a:defRPr/>
            </a:pPr>
            <a:r>
              <a:rPr lang="pt-BR" altLang="pt-BR" sz="2000" i="1" kern="0" dirty="0">
                <a:latin typeface="Calibri" pitchFamily="34" charset="0"/>
                <a:ea typeface="+mn-ea"/>
                <a:cs typeface="Calibri" pitchFamily="34" charset="0"/>
              </a:rPr>
              <a:t>	Criar uma lista de contadores ( inicializada com 0)</a:t>
            </a:r>
          </a:p>
          <a:p>
            <a:pPr marL="342900" indent="-34290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Times New Roman" pitchFamily="18" charset="0"/>
              <a:buNone/>
              <a:defRPr/>
            </a:pPr>
            <a:r>
              <a:rPr lang="pt-BR" altLang="pt-BR" sz="2000" i="1" kern="0" dirty="0">
                <a:latin typeface="Calibri" pitchFamily="34" charset="0"/>
                <a:ea typeface="+mn-ea"/>
                <a:cs typeface="Calibri" pitchFamily="34" charset="0"/>
              </a:rPr>
              <a:t>	Para cada  eleitor</a:t>
            </a:r>
          </a:p>
          <a:p>
            <a:pPr marL="1085850" lvl="1" indent="-34290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Times New Roman" pitchFamily="18" charset="0"/>
              <a:buNone/>
              <a:defRPr/>
            </a:pPr>
            <a:r>
              <a:rPr lang="pt-BR" altLang="pt-BR" sz="2000" i="1" kern="0" dirty="0">
                <a:latin typeface="Calibri" pitchFamily="34" charset="0"/>
                <a:ea typeface="+mn-ea"/>
                <a:cs typeface="Calibri" pitchFamily="34" charset="0"/>
              </a:rPr>
              <a:t>	Capturar o   voto   ( nº do candidato escolhido)</a:t>
            </a:r>
          </a:p>
          <a:p>
            <a:pPr marL="1085850" lvl="1" indent="-34290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Times New Roman" pitchFamily="18" charset="0"/>
              <a:buNone/>
              <a:defRPr/>
            </a:pPr>
            <a:r>
              <a:rPr lang="pt-BR" altLang="pt-BR" sz="2000" i="1" kern="0" dirty="0">
                <a:latin typeface="Calibri" pitchFamily="34" charset="0"/>
                <a:ea typeface="+mn-ea"/>
                <a:cs typeface="Calibri" pitchFamily="34" charset="0"/>
              </a:rPr>
              <a:t>	 Determinar  o índice do candidato  </a:t>
            </a:r>
            <a:r>
              <a:rPr lang="pt-BR" altLang="pt-BR" sz="2000" i="1" kern="0" dirty="0">
                <a:latin typeface="Calibri" pitchFamily="34" charset="0"/>
                <a:cs typeface="Calibri" pitchFamily="34" charset="0"/>
              </a:rPr>
              <a:t>escolhido  (</a:t>
            </a:r>
            <a:r>
              <a:rPr lang="pt-BR" altLang="pt-BR" sz="2000" i="1" kern="0" dirty="0" err="1">
                <a:latin typeface="Calibri" pitchFamily="34" charset="0"/>
                <a:cs typeface="Calibri" pitchFamily="34" charset="0"/>
              </a:rPr>
              <a:t>ind</a:t>
            </a:r>
            <a:r>
              <a:rPr lang="pt-BR" altLang="pt-BR" sz="2000" i="1" kern="0" dirty="0">
                <a:latin typeface="Calibri" pitchFamily="34" charset="0"/>
                <a:cs typeface="Calibri" pitchFamily="34" charset="0"/>
              </a:rPr>
              <a:t>=</a:t>
            </a:r>
            <a:r>
              <a:rPr lang="pt-BR" altLang="pt-BR" sz="2000" i="1" kern="0" dirty="0" err="1">
                <a:latin typeface="Calibri" pitchFamily="34" charset="0"/>
                <a:cs typeface="Calibri" pitchFamily="34" charset="0"/>
              </a:rPr>
              <a:t>cand</a:t>
            </a:r>
            <a:r>
              <a:rPr lang="pt-BR" altLang="pt-BR" sz="2000" i="1" kern="0" dirty="0">
                <a:latin typeface="Calibri" pitchFamily="34" charset="0"/>
                <a:cs typeface="Calibri" pitchFamily="34" charset="0"/>
              </a:rPr>
              <a:t>-1)</a:t>
            </a:r>
          </a:p>
          <a:p>
            <a:pPr lvl="2" indent="-28575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Times New Roman" pitchFamily="18" charset="0"/>
              <a:buNone/>
              <a:defRPr/>
            </a:pPr>
            <a:r>
              <a:rPr lang="pt-BR" altLang="pt-BR" sz="2000" i="1" kern="0" dirty="0">
                <a:latin typeface="Calibri" pitchFamily="34" charset="0"/>
                <a:cs typeface="Calibri" pitchFamily="34" charset="0"/>
              </a:rPr>
              <a:t>	</a:t>
            </a:r>
            <a:r>
              <a:rPr lang="pt-BR" altLang="pt-BR" sz="2000" i="1" kern="0" dirty="0" smtClean="0">
                <a:latin typeface="Calibri" pitchFamily="34" charset="0"/>
                <a:cs typeface="Calibri" pitchFamily="34" charset="0"/>
              </a:rPr>
              <a:t>   Atualizar  </a:t>
            </a:r>
            <a:r>
              <a:rPr lang="pt-BR" altLang="pt-BR" sz="2000" i="1" kern="0" dirty="0">
                <a:latin typeface="Calibri" pitchFamily="34" charset="0"/>
                <a:cs typeface="Calibri" pitchFamily="34" charset="0"/>
              </a:rPr>
              <a:t>a quantidade de votos do candidato escolhido</a:t>
            </a:r>
          </a:p>
          <a:p>
            <a:pPr marL="485775" lvl="2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Times New Roman" pitchFamily="18" charset="0"/>
              <a:buNone/>
              <a:defRPr/>
            </a:pPr>
            <a:r>
              <a:rPr lang="pt-BR" altLang="pt-BR" sz="2000" i="1" kern="0" dirty="0">
                <a:latin typeface="Calibri" pitchFamily="34" charset="0"/>
                <a:ea typeface="+mn-ea"/>
                <a:cs typeface="Calibri" pitchFamily="34" charset="0"/>
              </a:rPr>
              <a:t>Exibir  o nº do candidato e a quantidade de votos</a:t>
            </a:r>
            <a:endParaRPr lang="pt-BR" altLang="pt-BR" sz="2000" kern="0" dirty="0"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ítulo 1"/>
          <p:cNvSpPr txBox="1">
            <a:spLocks/>
          </p:cNvSpPr>
          <p:nvPr/>
        </p:nvSpPr>
        <p:spPr>
          <a:xfrm>
            <a:off x="0" y="0"/>
            <a:ext cx="9144000" cy="1266825"/>
          </a:xfrm>
          <a:prstGeom prst="rect">
            <a:avLst/>
          </a:prstGeom>
          <a:solidFill>
            <a:srgbClr val="000080"/>
          </a:solidFill>
        </p:spPr>
        <p:txBody>
          <a:bodyPr anchor="ctr">
            <a:normAutofit/>
          </a:bodyPr>
          <a:lstStyle/>
          <a:p>
            <a:pPr algn="ctr" defTabSz="91440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pt-BR" altLang="pt-BR" sz="4400" dirty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Verificar se um dado está viciado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395288" y="4581525"/>
            <a:ext cx="8532812" cy="19389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2400" dirty="0">
                <a:latin typeface="Calibri" pitchFamily="34" charset="0"/>
                <a:cs typeface="Calibri" pitchFamily="34" charset="0"/>
              </a:rPr>
              <a:t>Desenvolver um programa para verificar se um dado está </a:t>
            </a:r>
            <a:r>
              <a:rPr lang="pt-BR" sz="2400" dirty="0" smtClean="0">
                <a:latin typeface="Calibri" pitchFamily="34" charset="0"/>
                <a:cs typeface="Calibri" pitchFamily="34" charset="0"/>
              </a:rPr>
              <a:t>viciado após 480 lançamentos. </a:t>
            </a:r>
            <a:endParaRPr lang="pt-BR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Tx/>
              <a:buAutoNum type="alphaLcParenR"/>
              <a:defRPr/>
            </a:pPr>
            <a:r>
              <a:rPr lang="pt-BR" sz="2400" dirty="0" smtClean="0">
                <a:latin typeface="Calibri" pitchFamily="34" charset="0"/>
                <a:cs typeface="Calibri" pitchFamily="34" charset="0"/>
              </a:rPr>
              <a:t>Um </a:t>
            </a:r>
            <a:r>
              <a:rPr lang="pt-BR" sz="2400" dirty="0">
                <a:latin typeface="Calibri" pitchFamily="34" charset="0"/>
                <a:cs typeface="Calibri" pitchFamily="34" charset="0"/>
              </a:rPr>
              <a:t>dado estará viciado caso um ou mais de seus números estiver com  % de ocorrência  </a:t>
            </a:r>
            <a:r>
              <a:rPr lang="pt-BR" sz="2400" dirty="0" smtClean="0">
                <a:latin typeface="Calibri" pitchFamily="34" charset="0"/>
                <a:cs typeface="Calibri" pitchFamily="34" charset="0"/>
              </a:rPr>
              <a:t>acima/abaixo  de [15% a 18%]</a:t>
            </a:r>
          </a:p>
          <a:p>
            <a:pPr>
              <a:defRPr/>
            </a:pPr>
            <a:endParaRPr lang="pt-BR" sz="2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63844" name="Espaço Reservado para Conteúdo 4" descr="Resultado de imagem para imagem de caixa aberta"/>
          <p:cNvPicPr preferRelativeResize="0"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42988" y="2420938"/>
            <a:ext cx="1550987" cy="1550987"/>
          </a:xfrm>
        </p:spPr>
      </p:pic>
      <p:grpSp>
        <p:nvGrpSpPr>
          <p:cNvPr id="2" name="Grupo 55"/>
          <p:cNvGrpSpPr>
            <a:grpSpLocks/>
          </p:cNvGrpSpPr>
          <p:nvPr/>
        </p:nvGrpSpPr>
        <p:grpSpPr bwMode="auto">
          <a:xfrm>
            <a:off x="1116013" y="2349500"/>
            <a:ext cx="7056437" cy="1655763"/>
            <a:chOff x="1115616" y="2349500"/>
            <a:chExt cx="7056834" cy="1655763"/>
          </a:xfrm>
        </p:grpSpPr>
        <p:grpSp>
          <p:nvGrpSpPr>
            <p:cNvPr id="3" name="Grupo 103"/>
            <p:cNvGrpSpPr>
              <a:grpSpLocks noChangeAspect="1"/>
            </p:cNvGrpSpPr>
            <p:nvPr/>
          </p:nvGrpSpPr>
          <p:grpSpPr bwMode="auto">
            <a:xfrm>
              <a:off x="1115616" y="3068963"/>
              <a:ext cx="908050" cy="864096"/>
              <a:chOff x="1187624" y="4725145"/>
              <a:chExt cx="698690" cy="663552"/>
            </a:xfrm>
          </p:grpSpPr>
          <p:sp>
            <p:nvSpPr>
              <p:cNvPr id="123" name="Rectangle 38"/>
              <p:cNvSpPr/>
              <p:nvPr/>
            </p:nvSpPr>
            <p:spPr bwMode="auto">
              <a:xfrm>
                <a:off x="1187624" y="4724895"/>
                <a:ext cx="698729" cy="664390"/>
              </a:xfrm>
              <a:prstGeom prst="rect">
                <a:avLst/>
              </a:prstGeom>
              <a:solidFill>
                <a:srgbClr val="FF000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GB"/>
                </a:defPPr>
                <a:lvl1pPr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4" name="Oval 39"/>
              <p:cNvSpPr/>
              <p:nvPr/>
            </p:nvSpPr>
            <p:spPr bwMode="auto">
              <a:xfrm>
                <a:off x="1474689" y="5005280"/>
                <a:ext cx="124599" cy="12312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GB"/>
                </a:defPPr>
                <a:lvl1pPr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4" name="Grupo 54"/>
            <p:cNvGrpSpPr>
              <a:grpSpLocks/>
            </p:cNvGrpSpPr>
            <p:nvPr/>
          </p:nvGrpSpPr>
          <p:grpSpPr bwMode="auto">
            <a:xfrm>
              <a:off x="2135188" y="2349500"/>
              <a:ext cx="6037262" cy="1655763"/>
              <a:chOff x="2135188" y="2349500"/>
              <a:chExt cx="6037262" cy="1655763"/>
            </a:xfrm>
          </p:grpSpPr>
          <p:grpSp>
            <p:nvGrpSpPr>
              <p:cNvPr id="5" name="Grupo 101"/>
              <p:cNvGrpSpPr>
                <a:grpSpLocks noChangeAspect="1"/>
              </p:cNvGrpSpPr>
              <p:nvPr/>
            </p:nvGrpSpPr>
            <p:grpSpPr bwMode="auto">
              <a:xfrm>
                <a:off x="2135188" y="2417763"/>
                <a:ext cx="1573212" cy="1573212"/>
                <a:chOff x="2309986" y="2292866"/>
                <a:chExt cx="1210122" cy="1210122"/>
              </a:xfrm>
            </p:grpSpPr>
            <p:pic>
              <p:nvPicPr>
                <p:cNvPr id="163889" name="Picture 2" descr="Resultado de imagem para imagem de caixa aberta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2309986" y="2292866"/>
                  <a:ext cx="1210122" cy="1210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6" name="Group 39"/>
                <p:cNvGrpSpPr>
                  <a:grpSpLocks noChangeAspect="1"/>
                </p:cNvGrpSpPr>
                <p:nvPr/>
              </p:nvGrpSpPr>
              <p:grpSpPr bwMode="auto">
                <a:xfrm>
                  <a:off x="2382031" y="2785346"/>
                  <a:ext cx="699698" cy="683823"/>
                  <a:chOff x="2996555" y="2963965"/>
                  <a:chExt cx="973860" cy="972357"/>
                </a:xfrm>
              </p:grpSpPr>
              <p:sp>
                <p:nvSpPr>
                  <p:cNvPr id="120" name="Rectangle 35"/>
                  <p:cNvSpPr/>
                  <p:nvPr/>
                </p:nvSpPr>
                <p:spPr>
                  <a:xfrm>
                    <a:off x="2996197" y="2963436"/>
                    <a:ext cx="973915" cy="972357"/>
                  </a:xfrm>
                  <a:prstGeom prst="rect">
                    <a:avLst/>
                  </a:prstGeom>
                  <a:solidFill>
                    <a:srgbClr val="FF0000"/>
                  </a:solidFill>
                  <a:effectLst>
                    <a:outerShdw blurRad="50800" dist="38100" dir="16200000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GB"/>
                    </a:defPPr>
                    <a:lvl1pPr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dirty="0">
                      <a:solidFill>
                        <a:srgbClr val="FFFFFF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121" name="Oval 36"/>
                  <p:cNvSpPr/>
                  <p:nvPr/>
                </p:nvSpPr>
                <p:spPr>
                  <a:xfrm>
                    <a:off x="3164466" y="3090190"/>
                    <a:ext cx="173367" cy="175371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GB"/>
                    </a:defPPr>
                    <a:lvl1pPr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dirty="0">
                      <a:solidFill>
                        <a:srgbClr val="FFFFFF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122" name="Oval 37"/>
                  <p:cNvSpPr/>
                  <p:nvPr/>
                </p:nvSpPr>
                <p:spPr>
                  <a:xfrm>
                    <a:off x="3621678" y="3591995"/>
                    <a:ext cx="173367" cy="175372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GB"/>
                    </a:defPPr>
                    <a:lvl1pPr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dirty="0">
                      <a:solidFill>
                        <a:srgbClr val="FFFFFF"/>
                      </a:solidFill>
                      <a:latin typeface="Calibri" pitchFamily="34" charset="0"/>
                    </a:endParaRPr>
                  </a:p>
                </p:txBody>
              </p:sp>
            </p:grpSp>
          </p:grpSp>
          <p:grpSp>
            <p:nvGrpSpPr>
              <p:cNvPr id="7" name="Grupo 100"/>
              <p:cNvGrpSpPr>
                <a:grpSpLocks noChangeAspect="1"/>
              </p:cNvGrpSpPr>
              <p:nvPr/>
            </p:nvGrpSpPr>
            <p:grpSpPr bwMode="auto">
              <a:xfrm>
                <a:off x="3238500" y="2435225"/>
                <a:ext cx="1549400" cy="1549400"/>
                <a:chOff x="3163446" y="2308478"/>
                <a:chExt cx="1192530" cy="1192530"/>
              </a:xfrm>
            </p:grpSpPr>
            <p:pic>
              <p:nvPicPr>
                <p:cNvPr id="163883" name="Espaço Reservado para Conteúdo 4" descr="Resultado de imagem para imagem de caixa aberta"/>
                <p:cNvPicPr>
                  <a:picLocks noChangeAspect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163446" y="2308478"/>
                  <a:ext cx="1192530" cy="11925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8" name="Group 40"/>
                <p:cNvGrpSpPr>
                  <a:grpSpLocks noChangeAspect="1"/>
                </p:cNvGrpSpPr>
                <p:nvPr/>
              </p:nvGrpSpPr>
              <p:grpSpPr bwMode="auto">
                <a:xfrm>
                  <a:off x="3235537" y="2792507"/>
                  <a:ext cx="698901" cy="683016"/>
                  <a:chOff x="4252798" y="2933833"/>
                  <a:chExt cx="972750" cy="971206"/>
                </a:xfrm>
              </p:grpSpPr>
              <p:sp>
                <p:nvSpPr>
                  <p:cNvPr id="114" name="Rectangle 31"/>
                  <p:cNvSpPr/>
                  <p:nvPr/>
                </p:nvSpPr>
                <p:spPr>
                  <a:xfrm>
                    <a:off x="4252504" y="2933585"/>
                    <a:ext cx="972805" cy="971207"/>
                  </a:xfrm>
                  <a:prstGeom prst="rect">
                    <a:avLst/>
                  </a:prstGeom>
                  <a:solidFill>
                    <a:srgbClr val="FF0000"/>
                  </a:solidFill>
                  <a:effectLst>
                    <a:outerShdw blurRad="50800" dist="38100" dir="16200000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GB"/>
                    </a:defPPr>
                    <a:lvl1pPr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dirty="0">
                      <a:solidFill>
                        <a:srgbClr val="FFFFFF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115" name="Oval 32"/>
                  <p:cNvSpPr/>
                  <p:nvPr/>
                </p:nvSpPr>
                <p:spPr>
                  <a:xfrm>
                    <a:off x="4420874" y="3067365"/>
                    <a:ext cx="171772" cy="177215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GB"/>
                    </a:defPPr>
                    <a:lvl1pPr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dirty="0">
                      <a:solidFill>
                        <a:srgbClr val="FFFFFF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116" name="Oval 33"/>
                  <p:cNvSpPr/>
                  <p:nvPr/>
                </p:nvSpPr>
                <p:spPr>
                  <a:xfrm>
                    <a:off x="4878365" y="3569473"/>
                    <a:ext cx="171771" cy="175478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GB"/>
                    </a:defPPr>
                    <a:lvl1pPr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dirty="0">
                      <a:solidFill>
                        <a:srgbClr val="FFFFFF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117" name="Oval 34"/>
                  <p:cNvSpPr/>
                  <p:nvPr/>
                </p:nvSpPr>
                <p:spPr>
                  <a:xfrm>
                    <a:off x="4658973" y="3324500"/>
                    <a:ext cx="173472" cy="172002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GB"/>
                    </a:defPPr>
                    <a:lvl1pPr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dirty="0">
                      <a:solidFill>
                        <a:srgbClr val="FFFFFF"/>
                      </a:solidFill>
                      <a:latin typeface="Calibri" pitchFamily="34" charset="0"/>
                    </a:endParaRPr>
                  </a:p>
                </p:txBody>
              </p:sp>
            </p:grpSp>
          </p:grpSp>
          <p:grpSp>
            <p:nvGrpSpPr>
              <p:cNvPr id="9" name="Grupo 99"/>
              <p:cNvGrpSpPr>
                <a:grpSpLocks noChangeAspect="1"/>
              </p:cNvGrpSpPr>
              <p:nvPr/>
            </p:nvGrpSpPr>
            <p:grpSpPr bwMode="auto">
              <a:xfrm>
                <a:off x="4319588" y="2432050"/>
                <a:ext cx="1573212" cy="1573213"/>
                <a:chOff x="3994398" y="2276872"/>
                <a:chExt cx="1210122" cy="1210122"/>
              </a:xfrm>
            </p:grpSpPr>
            <p:pic>
              <p:nvPicPr>
                <p:cNvPr id="163876" name="Picture 2" descr="Resultado de imagem para imagem de caixa aberta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994398" y="2276872"/>
                  <a:ext cx="1210122" cy="1210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10" name="Group 41"/>
                <p:cNvGrpSpPr>
                  <a:grpSpLocks noChangeAspect="1"/>
                </p:cNvGrpSpPr>
                <p:nvPr/>
              </p:nvGrpSpPr>
              <p:grpSpPr bwMode="auto">
                <a:xfrm>
                  <a:off x="4081096" y="2775433"/>
                  <a:ext cx="699698" cy="683822"/>
                  <a:chOff x="5688812" y="2919705"/>
                  <a:chExt cx="973859" cy="972355"/>
                </a:xfrm>
              </p:grpSpPr>
              <p:sp>
                <p:nvSpPr>
                  <p:cNvPr id="107" name="Rectangle 26"/>
                  <p:cNvSpPr/>
                  <p:nvPr/>
                </p:nvSpPr>
                <p:spPr>
                  <a:xfrm>
                    <a:off x="5688587" y="2919211"/>
                    <a:ext cx="973914" cy="972356"/>
                  </a:xfrm>
                  <a:prstGeom prst="rect">
                    <a:avLst/>
                  </a:prstGeom>
                  <a:solidFill>
                    <a:srgbClr val="FF0000"/>
                  </a:solidFill>
                  <a:effectLst>
                    <a:outerShdw blurRad="50800" dist="38100" dir="16200000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GB"/>
                    </a:defPPr>
                    <a:lvl1pPr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dirty="0">
                      <a:solidFill>
                        <a:srgbClr val="FFFFFF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108" name="Oval 27"/>
                  <p:cNvSpPr/>
                  <p:nvPr/>
                </p:nvSpPr>
                <p:spPr>
                  <a:xfrm>
                    <a:off x="5856855" y="3039019"/>
                    <a:ext cx="173367" cy="175371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GB"/>
                    </a:defPPr>
                    <a:lvl1pPr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dirty="0">
                      <a:solidFill>
                        <a:srgbClr val="FFFFFF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109" name="Oval 28"/>
                  <p:cNvSpPr/>
                  <p:nvPr/>
                </p:nvSpPr>
                <p:spPr>
                  <a:xfrm>
                    <a:off x="6320866" y="3540824"/>
                    <a:ext cx="173367" cy="175372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GB"/>
                    </a:defPPr>
                    <a:lvl1pPr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dirty="0">
                      <a:solidFill>
                        <a:srgbClr val="FFFFFF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110" name="Oval 29"/>
                  <p:cNvSpPr/>
                  <p:nvPr/>
                </p:nvSpPr>
                <p:spPr>
                  <a:xfrm>
                    <a:off x="5856855" y="3540824"/>
                    <a:ext cx="173367" cy="175372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GB"/>
                    </a:defPPr>
                    <a:lvl1pPr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dirty="0">
                      <a:solidFill>
                        <a:srgbClr val="FFFFFF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111" name="Oval 30"/>
                  <p:cNvSpPr/>
                  <p:nvPr/>
                </p:nvSpPr>
                <p:spPr>
                  <a:xfrm>
                    <a:off x="6320866" y="3039019"/>
                    <a:ext cx="173367" cy="175371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GB"/>
                    </a:defPPr>
                    <a:lvl1pPr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dirty="0">
                      <a:solidFill>
                        <a:srgbClr val="FFFFFF"/>
                      </a:solidFill>
                      <a:latin typeface="Calibri" pitchFamily="34" charset="0"/>
                    </a:endParaRPr>
                  </a:p>
                </p:txBody>
              </p:sp>
            </p:grpSp>
          </p:grpSp>
          <p:grpSp>
            <p:nvGrpSpPr>
              <p:cNvPr id="11" name="Grupo 98"/>
              <p:cNvGrpSpPr>
                <a:grpSpLocks noChangeAspect="1"/>
              </p:cNvGrpSpPr>
              <p:nvPr/>
            </p:nvGrpSpPr>
            <p:grpSpPr bwMode="auto">
              <a:xfrm>
                <a:off x="5472113" y="2420938"/>
                <a:ext cx="1549400" cy="1550987"/>
                <a:chOff x="4816252" y="2308478"/>
                <a:chExt cx="1192530" cy="1192530"/>
              </a:xfrm>
            </p:grpSpPr>
            <p:pic>
              <p:nvPicPr>
                <p:cNvPr id="163868" name="Espaço Reservado para Conteúdo 4" descr="Resultado de imagem para imagem de caixa aberta"/>
                <p:cNvPicPr>
                  <a:picLocks noChangeAspect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4816252" y="2308478"/>
                  <a:ext cx="1192530" cy="11925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12" name="Group 42"/>
                <p:cNvGrpSpPr>
                  <a:grpSpLocks noChangeAspect="1"/>
                </p:cNvGrpSpPr>
                <p:nvPr/>
              </p:nvGrpSpPr>
              <p:grpSpPr bwMode="auto">
                <a:xfrm>
                  <a:off x="4873184" y="2780928"/>
                  <a:ext cx="698690" cy="683895"/>
                  <a:chOff x="6799433" y="2823033"/>
                  <a:chExt cx="973074" cy="972459"/>
                </a:xfrm>
              </p:grpSpPr>
              <p:sp>
                <p:nvSpPr>
                  <p:cNvPr id="99" name="Rectangle 20"/>
                  <p:cNvSpPr/>
                  <p:nvPr/>
                </p:nvSpPr>
                <p:spPr>
                  <a:xfrm>
                    <a:off x="6799964" y="2822924"/>
                    <a:ext cx="971721" cy="971952"/>
                  </a:xfrm>
                  <a:prstGeom prst="rect">
                    <a:avLst/>
                  </a:prstGeom>
                  <a:solidFill>
                    <a:srgbClr val="FF0000"/>
                  </a:solidFill>
                  <a:effectLst>
                    <a:outerShdw blurRad="50800" dist="38100" dir="16200000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GB"/>
                    </a:defPPr>
                    <a:lvl1pPr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dirty="0">
                      <a:solidFill>
                        <a:srgbClr val="FFFFFF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100" name="Oval 21"/>
                  <p:cNvSpPr/>
                  <p:nvPr/>
                </p:nvSpPr>
                <p:spPr>
                  <a:xfrm>
                    <a:off x="6968441" y="2973924"/>
                    <a:ext cx="171880" cy="175298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GB"/>
                    </a:defPPr>
                    <a:lvl1pPr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dirty="0">
                      <a:solidFill>
                        <a:srgbClr val="FFFFFF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101" name="Oval 22"/>
                  <p:cNvSpPr/>
                  <p:nvPr/>
                </p:nvSpPr>
                <p:spPr>
                  <a:xfrm>
                    <a:off x="7431327" y="3475520"/>
                    <a:ext cx="171880" cy="17529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GB"/>
                    </a:defPPr>
                    <a:lvl1pPr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dirty="0">
                      <a:solidFill>
                        <a:srgbClr val="FFFFFF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102" name="Oval 23"/>
                  <p:cNvSpPr/>
                  <p:nvPr/>
                </p:nvSpPr>
                <p:spPr>
                  <a:xfrm>
                    <a:off x="6968441" y="3475520"/>
                    <a:ext cx="171880" cy="17529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GB"/>
                    </a:defPPr>
                    <a:lvl1pPr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dirty="0">
                      <a:solidFill>
                        <a:srgbClr val="FFFFFF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103" name="Oval 24"/>
                  <p:cNvSpPr/>
                  <p:nvPr/>
                </p:nvSpPr>
                <p:spPr>
                  <a:xfrm>
                    <a:off x="7431327" y="2973924"/>
                    <a:ext cx="171880" cy="175298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GB"/>
                    </a:defPPr>
                    <a:lvl1pPr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dirty="0">
                      <a:solidFill>
                        <a:srgbClr val="FFFFFF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104" name="Oval 25"/>
                  <p:cNvSpPr/>
                  <p:nvPr/>
                </p:nvSpPr>
                <p:spPr>
                  <a:xfrm>
                    <a:off x="7193077" y="3215176"/>
                    <a:ext cx="171880" cy="171828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GB"/>
                    </a:defPPr>
                    <a:lvl1pPr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dirty="0">
                      <a:solidFill>
                        <a:srgbClr val="FFFFFF"/>
                      </a:solidFill>
                      <a:latin typeface="Calibri" pitchFamily="34" charset="0"/>
                    </a:endParaRPr>
                  </a:p>
                </p:txBody>
              </p:sp>
            </p:grpSp>
          </p:grpSp>
          <p:grpSp>
            <p:nvGrpSpPr>
              <p:cNvPr id="13" name="Grupo 97"/>
              <p:cNvGrpSpPr>
                <a:grpSpLocks noChangeAspect="1"/>
              </p:cNvGrpSpPr>
              <p:nvPr/>
            </p:nvGrpSpPr>
            <p:grpSpPr bwMode="auto">
              <a:xfrm>
                <a:off x="6551613" y="2349500"/>
                <a:ext cx="1620837" cy="1620838"/>
                <a:chOff x="5650582" y="2291386"/>
                <a:chExt cx="1210122" cy="1210122"/>
              </a:xfrm>
            </p:grpSpPr>
            <p:pic>
              <p:nvPicPr>
                <p:cNvPr id="163859" name="Picture 2" descr="Resultado de imagem para imagem de caixa aberta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5650582" y="2291386"/>
                  <a:ext cx="1210122" cy="1210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14" name="Group 43"/>
                <p:cNvGrpSpPr>
                  <a:grpSpLocks noChangeAspect="1"/>
                </p:cNvGrpSpPr>
                <p:nvPr/>
              </p:nvGrpSpPr>
              <p:grpSpPr bwMode="auto">
                <a:xfrm>
                  <a:off x="5737396" y="2775052"/>
                  <a:ext cx="699135" cy="683895"/>
                  <a:chOff x="7699204" y="3897084"/>
                  <a:chExt cx="973076" cy="972456"/>
                </a:xfrm>
              </p:grpSpPr>
              <p:sp>
                <p:nvSpPr>
                  <p:cNvPr id="90" name="Rectangle 13"/>
                  <p:cNvSpPr/>
                  <p:nvPr/>
                </p:nvSpPr>
                <p:spPr>
                  <a:xfrm>
                    <a:off x="7698709" y="3896954"/>
                    <a:ext cx="973342" cy="972434"/>
                  </a:xfrm>
                  <a:prstGeom prst="rect">
                    <a:avLst/>
                  </a:prstGeom>
                  <a:solidFill>
                    <a:srgbClr val="FF0000"/>
                  </a:solidFill>
                  <a:effectLst>
                    <a:outerShdw blurRad="50800" dist="38100" dir="16200000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GB"/>
                    </a:defPPr>
                    <a:lvl1pPr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dirty="0">
                      <a:solidFill>
                        <a:srgbClr val="FFFFFF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91" name="Oval 14"/>
                  <p:cNvSpPr/>
                  <p:nvPr/>
                </p:nvSpPr>
                <p:spPr>
                  <a:xfrm>
                    <a:off x="7866982" y="4046949"/>
                    <a:ext cx="173222" cy="17695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GB"/>
                    </a:defPPr>
                    <a:lvl1pPr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dirty="0">
                      <a:solidFill>
                        <a:srgbClr val="FFFFFF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92" name="Oval 15"/>
                  <p:cNvSpPr/>
                  <p:nvPr/>
                </p:nvSpPr>
                <p:spPr>
                  <a:xfrm>
                    <a:off x="8330557" y="4549176"/>
                    <a:ext cx="173221" cy="17695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GB"/>
                    </a:defPPr>
                    <a:lvl1pPr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dirty="0">
                      <a:solidFill>
                        <a:srgbClr val="FFFFFF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93" name="Oval 16"/>
                  <p:cNvSpPr/>
                  <p:nvPr/>
                </p:nvSpPr>
                <p:spPr>
                  <a:xfrm>
                    <a:off x="7866982" y="4549176"/>
                    <a:ext cx="173222" cy="17695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GB"/>
                    </a:defPPr>
                    <a:lvl1pPr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dirty="0">
                      <a:solidFill>
                        <a:srgbClr val="FFFFFF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94" name="Oval 17"/>
                  <p:cNvSpPr/>
                  <p:nvPr/>
                </p:nvSpPr>
                <p:spPr>
                  <a:xfrm>
                    <a:off x="8330557" y="4046949"/>
                    <a:ext cx="173221" cy="17695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GB"/>
                    </a:defPPr>
                    <a:lvl1pPr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dirty="0">
                      <a:solidFill>
                        <a:srgbClr val="FFFFFF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95" name="Oval 18"/>
                  <p:cNvSpPr/>
                  <p:nvPr/>
                </p:nvSpPr>
                <p:spPr>
                  <a:xfrm>
                    <a:off x="7866982" y="4304803"/>
                    <a:ext cx="173222" cy="17190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GB"/>
                    </a:defPPr>
                    <a:lvl1pPr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dirty="0">
                      <a:solidFill>
                        <a:srgbClr val="FFFFFF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96" name="Oval 19"/>
                  <p:cNvSpPr/>
                  <p:nvPr/>
                </p:nvSpPr>
                <p:spPr>
                  <a:xfrm>
                    <a:off x="8330557" y="4304803"/>
                    <a:ext cx="173221" cy="17190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GB"/>
                    </a:defPPr>
                    <a:lvl1pPr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263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dirty="0">
                      <a:solidFill>
                        <a:srgbClr val="FFFFFF"/>
                      </a:solidFill>
                      <a:latin typeface="Calibri" pitchFamily="34" charset="0"/>
                    </a:endParaRPr>
                  </a:p>
                </p:txBody>
              </p:sp>
            </p:grpSp>
          </p:grpSp>
        </p:grpSp>
      </p:grpSp>
      <p:sp>
        <p:nvSpPr>
          <p:cNvPr id="163846" name="CaixaDeTexto 124"/>
          <p:cNvSpPr txBox="1">
            <a:spLocks noChangeArrowheads="1"/>
          </p:cNvSpPr>
          <p:nvPr/>
        </p:nvSpPr>
        <p:spPr bwMode="auto">
          <a:xfrm>
            <a:off x="1116013" y="3702050"/>
            <a:ext cx="935037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200" b="1" dirty="0">
                <a:latin typeface="Calibri" pitchFamily="34" charset="0"/>
                <a:cs typeface="Calibri" pitchFamily="34" charset="0"/>
              </a:rPr>
              <a:t>% de </a:t>
            </a:r>
            <a:r>
              <a:rPr lang="pt-BR" sz="1200" b="1" dirty="0" err="1">
                <a:latin typeface="Calibri" pitchFamily="34" charset="0"/>
                <a:cs typeface="Calibri" pitchFamily="34" charset="0"/>
              </a:rPr>
              <a:t>ocorr</a:t>
            </a:r>
            <a:endParaRPr lang="pt-BR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3847" name="CaixaDeTexto 125"/>
          <p:cNvSpPr txBox="1">
            <a:spLocks noChangeArrowheads="1"/>
          </p:cNvSpPr>
          <p:nvPr/>
        </p:nvSpPr>
        <p:spPr bwMode="auto">
          <a:xfrm>
            <a:off x="2195513" y="3716338"/>
            <a:ext cx="9366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200" b="1" dirty="0">
                <a:latin typeface="Calibri" pitchFamily="34" charset="0"/>
                <a:cs typeface="Calibri" pitchFamily="34" charset="0"/>
              </a:rPr>
              <a:t>% de </a:t>
            </a:r>
            <a:r>
              <a:rPr lang="pt-BR" sz="1200" b="1" dirty="0" err="1">
                <a:latin typeface="Calibri" pitchFamily="34" charset="0"/>
                <a:cs typeface="Calibri" pitchFamily="34" charset="0"/>
              </a:rPr>
              <a:t>ocorr</a:t>
            </a:r>
            <a:endParaRPr lang="pt-BR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3848" name="CaixaDeTexto 126"/>
          <p:cNvSpPr txBox="1">
            <a:spLocks noChangeArrowheads="1"/>
          </p:cNvSpPr>
          <p:nvPr/>
        </p:nvSpPr>
        <p:spPr bwMode="auto">
          <a:xfrm>
            <a:off x="3276600" y="3716338"/>
            <a:ext cx="935038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200" b="1" dirty="0">
                <a:latin typeface="Calibri" pitchFamily="34" charset="0"/>
                <a:cs typeface="Calibri" pitchFamily="34" charset="0"/>
              </a:rPr>
              <a:t>% de </a:t>
            </a:r>
            <a:r>
              <a:rPr lang="pt-BR" sz="1200" b="1" dirty="0" err="1">
                <a:latin typeface="Calibri" pitchFamily="34" charset="0"/>
                <a:cs typeface="Calibri" pitchFamily="34" charset="0"/>
              </a:rPr>
              <a:t>ocorr</a:t>
            </a:r>
            <a:endParaRPr lang="pt-BR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3849" name="CaixaDeTexto 127"/>
          <p:cNvSpPr txBox="1">
            <a:spLocks noChangeArrowheads="1"/>
          </p:cNvSpPr>
          <p:nvPr/>
        </p:nvSpPr>
        <p:spPr bwMode="auto">
          <a:xfrm>
            <a:off x="4427538" y="3746500"/>
            <a:ext cx="9366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200" b="1" dirty="0">
                <a:latin typeface="Calibri" pitchFamily="34" charset="0"/>
                <a:cs typeface="Calibri" pitchFamily="34" charset="0"/>
              </a:rPr>
              <a:t>% de </a:t>
            </a:r>
            <a:r>
              <a:rPr lang="pt-BR" sz="1200" b="1" dirty="0" err="1">
                <a:latin typeface="Calibri" pitchFamily="34" charset="0"/>
                <a:cs typeface="Calibri" pitchFamily="34" charset="0"/>
              </a:rPr>
              <a:t>ocorr</a:t>
            </a:r>
            <a:endParaRPr lang="pt-BR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3850" name="CaixaDeTexto 128"/>
          <p:cNvSpPr txBox="1">
            <a:spLocks noChangeArrowheads="1"/>
          </p:cNvSpPr>
          <p:nvPr/>
        </p:nvSpPr>
        <p:spPr bwMode="auto">
          <a:xfrm>
            <a:off x="5508625" y="3713163"/>
            <a:ext cx="935038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200" b="1" dirty="0">
                <a:latin typeface="Calibri" pitchFamily="34" charset="0"/>
                <a:cs typeface="Calibri" pitchFamily="34" charset="0"/>
              </a:rPr>
              <a:t>% de </a:t>
            </a:r>
            <a:r>
              <a:rPr lang="pt-BR" sz="1200" b="1" dirty="0" err="1">
                <a:latin typeface="Calibri" pitchFamily="34" charset="0"/>
                <a:cs typeface="Calibri" pitchFamily="34" charset="0"/>
              </a:rPr>
              <a:t>ocorr</a:t>
            </a:r>
            <a:endParaRPr lang="pt-BR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3851" name="CaixaDeTexto 129"/>
          <p:cNvSpPr txBox="1">
            <a:spLocks noChangeArrowheads="1"/>
          </p:cNvSpPr>
          <p:nvPr/>
        </p:nvSpPr>
        <p:spPr bwMode="auto">
          <a:xfrm>
            <a:off x="6616700" y="3727450"/>
            <a:ext cx="9366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200" b="1" dirty="0">
                <a:latin typeface="Calibri" pitchFamily="34" charset="0"/>
                <a:cs typeface="Calibri" pitchFamily="34" charset="0"/>
              </a:rPr>
              <a:t>% de </a:t>
            </a:r>
            <a:r>
              <a:rPr lang="pt-BR" sz="1200" b="1" dirty="0" err="1">
                <a:latin typeface="Calibri" pitchFamily="34" charset="0"/>
                <a:cs typeface="Calibri" pitchFamily="34" charset="0"/>
              </a:rPr>
              <a:t>ocorr</a:t>
            </a:r>
            <a:endParaRPr lang="pt-BR" sz="12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46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3" name="Espaço Reservado para Conteúdo 2"/>
          <p:cNvSpPr>
            <a:spLocks noGrp="1" noChangeAspect="1"/>
          </p:cNvSpPr>
          <p:nvPr>
            <p:ph idx="1"/>
          </p:nvPr>
        </p:nvSpPr>
        <p:spPr>
          <a:xfrm>
            <a:off x="266700" y="1676400"/>
            <a:ext cx="8343900" cy="46863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pt-BR" dirty="0" smtClean="0"/>
              <a:t>Para testar este programa é necessário 'ter' os votos dos eleitores.</a:t>
            </a:r>
          </a:p>
          <a:p>
            <a:pPr>
              <a:buFont typeface="Wingdings" pitchFamily="2" charset="2"/>
              <a:buNone/>
              <a:defRPr/>
            </a:pPr>
            <a:r>
              <a:rPr lang="pt-BR" dirty="0" smtClean="0"/>
              <a:t>Opções:</a:t>
            </a:r>
          </a:p>
          <a:p>
            <a:pPr marL="514350" indent="-514350">
              <a:lnSpc>
                <a:spcPct val="100000"/>
              </a:lnSpc>
              <a:spcBef>
                <a:spcPts val="1800"/>
              </a:spcBef>
              <a:buFont typeface="Wingdings" pitchFamily="2" charset="2"/>
              <a:buAutoNum type="alphaLcParenR"/>
              <a:defRPr/>
            </a:pPr>
            <a:r>
              <a:rPr lang="pt-BR" dirty="0" smtClean="0"/>
              <a:t>Entrar via teclado para cada teste (		 )</a:t>
            </a:r>
          </a:p>
          <a:p>
            <a:pPr marL="514350" indent="-514350">
              <a:spcBef>
                <a:spcPts val="1800"/>
              </a:spcBef>
              <a:buFont typeface="Wingdings" pitchFamily="2" charset="2"/>
              <a:buAutoNum type="alphaLcParenR"/>
              <a:defRPr/>
            </a:pPr>
            <a:r>
              <a:rPr lang="pt-BR" dirty="0" smtClean="0"/>
              <a:t>Digitar  os votos em um arquivo (       	    )</a:t>
            </a:r>
          </a:p>
          <a:p>
            <a:pPr marL="514350" indent="-514350">
              <a:spcBef>
                <a:spcPts val="1800"/>
              </a:spcBef>
              <a:buFont typeface="Wingdings" pitchFamily="2" charset="2"/>
              <a:buAutoNum type="alphaLcParenR"/>
              <a:defRPr/>
            </a:pPr>
            <a:r>
              <a:rPr lang="pt-BR" dirty="0" smtClean="0"/>
              <a:t>Criar um programa que gera números aleatórios, armazenando-os em um arquivo</a:t>
            </a:r>
          </a:p>
          <a:p>
            <a:pPr marL="514350" indent="-514350">
              <a:spcBef>
                <a:spcPts val="1800"/>
              </a:spcBef>
              <a:buFont typeface="Wingdings" pitchFamily="2" charset="2"/>
              <a:buAutoNum type="alphaLcParenR"/>
              <a:defRPr/>
            </a:pPr>
            <a:r>
              <a:rPr lang="pt-BR" dirty="0"/>
              <a:t>Gerar  uma lista de números  aleatórios entre 1 e 5, automaticamente</a:t>
            </a:r>
          </a:p>
          <a:p>
            <a:pPr marL="514350" indent="-514350">
              <a:spcBef>
                <a:spcPts val="1800"/>
              </a:spcBef>
              <a:buFont typeface="Wingdings" pitchFamily="2" charset="2"/>
              <a:buAutoNum type="alphaLcParenR"/>
              <a:defRPr/>
            </a:pPr>
            <a:endParaRPr lang="pt-BR" dirty="0"/>
          </a:p>
        </p:txBody>
      </p:sp>
      <p:sp>
        <p:nvSpPr>
          <p:cNvPr id="156676" name="Shape 1003"/>
          <p:cNvSpPr txBox="1">
            <a:spLocks noChangeAspect="1"/>
          </p:cNvSpPr>
          <p:nvPr/>
        </p:nvSpPr>
        <p:spPr bwMode="auto">
          <a:xfrm>
            <a:off x="4788024" y="2492896"/>
            <a:ext cx="846138" cy="635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pt-BR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6677" name="Shape 608"/>
          <p:cNvSpPr txBox="1">
            <a:spLocks noChangeAspect="1"/>
          </p:cNvSpPr>
          <p:nvPr/>
        </p:nvSpPr>
        <p:spPr bwMode="auto">
          <a:xfrm>
            <a:off x="4788024" y="3231502"/>
            <a:ext cx="835025" cy="6111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pt-BR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Gerar lista de números inteiros aleatórios</a:t>
            </a:r>
          </a:p>
        </p:txBody>
      </p:sp>
      <p:sp>
        <p:nvSpPr>
          <p:cNvPr id="3" name="Espaço Reservado para Conteúdo 2"/>
          <p:cNvSpPr>
            <a:spLocks noGrp="1" noChangeAspect="1"/>
          </p:cNvSpPr>
          <p:nvPr>
            <p:ph idx="1"/>
          </p:nvPr>
        </p:nvSpPr>
        <p:spPr>
          <a:xfrm>
            <a:off x="179388" y="1557338"/>
            <a:ext cx="8343900" cy="46863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pt-BR" sz="2000" dirty="0" err="1" smtClean="0">
                <a:solidFill>
                  <a:srgbClr val="B88C0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random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pt-BR" sz="2000" dirty="0" err="1" smtClean="0">
                <a:solidFill>
                  <a:srgbClr val="B88C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geraVotos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marL="514350" indent="-51435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lvotos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=[]</a:t>
            </a:r>
          </a:p>
          <a:p>
            <a:pPr marL="514350" indent="-51435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smtClean="0">
                <a:solidFill>
                  <a:srgbClr val="B88C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i </a:t>
            </a:r>
            <a:r>
              <a:rPr lang="pt-BR" sz="2000" dirty="0" smtClean="0">
                <a:solidFill>
                  <a:srgbClr val="B88C00"/>
                </a:solidFill>
                <a:latin typeface="Courier New" pitchFamily="49" charset="0"/>
                <a:cs typeface="Courier New" pitchFamily="49" charset="0"/>
              </a:rPr>
              <a:t>in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range(10): </a:t>
            </a:r>
            <a:r>
              <a:rPr lang="pt-BR" sz="2000" dirty="0" smtClean="0">
                <a:solidFill>
                  <a:srgbClr val="FF0000"/>
                </a:solidFill>
                <a:latin typeface="+mn-lt"/>
                <a:cs typeface="Courier New" pitchFamily="49" charset="0"/>
              </a:rPr>
              <a:t>#p/um clube com 10 sócios </a:t>
            </a:r>
          </a:p>
          <a:p>
            <a:pPr marL="514350" indent="-51435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 		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lvotos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append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random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randint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(1,5))</a:t>
            </a:r>
          </a:p>
          <a:p>
            <a:pPr marL="514350" indent="-51435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pt-BR" sz="2000" dirty="0" smtClean="0">
                <a:solidFill>
                  <a:srgbClr val="B88C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err="1" smtClean="0">
                <a:solidFill>
                  <a:srgbClr val="B88C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000" dirty="0" smtClean="0">
                <a:solidFill>
                  <a:srgbClr val="B88C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lvotos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Solução</a:t>
            </a:r>
          </a:p>
        </p:txBody>
      </p:sp>
      <p:sp>
        <p:nvSpPr>
          <p:cNvPr id="159747" name="Espaço Reservado para Conteúdo 2"/>
          <p:cNvSpPr>
            <a:spLocks noGrp="1"/>
          </p:cNvSpPr>
          <p:nvPr>
            <p:ph idx="1"/>
          </p:nvPr>
        </p:nvSpPr>
        <p:spPr>
          <a:xfrm>
            <a:off x="266700" y="1676400"/>
            <a:ext cx="8343900" cy="46863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pt-BR" sz="2400" smtClean="0">
                <a:latin typeface="Courier New" pitchFamily="49" charset="0"/>
                <a:cs typeface="Courier New" pitchFamily="49" charset="0"/>
              </a:rPr>
              <a:t>lUrnas = 5*[0] </a:t>
            </a:r>
            <a:r>
              <a:rPr lang="pt-BR" sz="16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#cria lista de contadores com 0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pt-BR" sz="2400" smtClean="0">
                <a:latin typeface="Courier New" pitchFamily="49" charset="0"/>
                <a:cs typeface="Courier New" pitchFamily="49" charset="0"/>
              </a:rPr>
              <a:t>contabilizaVotos(lUrnas</a:t>
            </a:r>
            <a:r>
              <a:rPr lang="pt-BR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16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#contabiliza os votos</a:t>
            </a:r>
            <a:endParaRPr lang="pt-BR" sz="160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pt-BR" sz="2400" smtClean="0">
                <a:latin typeface="Courier New" pitchFamily="49" charset="0"/>
                <a:cs typeface="Courier New" pitchFamily="49" charset="0"/>
              </a:rPr>
              <a:t>mostraVotos(lUrnas)</a:t>
            </a:r>
            <a:r>
              <a:rPr lang="pt-BR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#mostra votos de cada candidato</a:t>
            </a:r>
            <a:endParaRPr lang="pt-BR" sz="160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Contabilizar Votos</a:t>
            </a:r>
          </a:p>
        </p:txBody>
      </p:sp>
      <p:sp>
        <p:nvSpPr>
          <p:cNvPr id="160771" name="Espaço Reservado para Conteúdo 2"/>
          <p:cNvSpPr>
            <a:spLocks noGrp="1"/>
          </p:cNvSpPr>
          <p:nvPr>
            <p:ph idx="1"/>
          </p:nvPr>
        </p:nvSpPr>
        <p:spPr>
          <a:xfrm>
            <a:off x="266700" y="1700213"/>
            <a:ext cx="8877300" cy="46863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2000" dirty="0" err="1" smtClean="0">
                <a:solidFill>
                  <a:srgbClr val="B88C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solidFill>
                  <a:srgbClr val="022594"/>
                </a:solidFill>
                <a:latin typeface="Courier New" pitchFamily="49" charset="0"/>
                <a:cs typeface="Courier New" pitchFamily="49" charset="0"/>
              </a:rPr>
              <a:t>contabilizaVotos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lUrnas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lVotos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geraVotos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err="1" smtClean="0">
                <a:solidFill>
                  <a:srgbClr val="83217E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lVotos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2000" dirty="0" smtClean="0">
                <a:solidFill>
                  <a:srgbClr val="B88C00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voto </a:t>
            </a:r>
            <a:r>
              <a:rPr lang="pt-BR" sz="2000" dirty="0" smtClean="0">
                <a:solidFill>
                  <a:srgbClr val="B88C0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lVotos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2000" dirty="0" err="1" smtClean="0">
                <a:solidFill>
                  <a:srgbClr val="D71703"/>
                </a:solidFill>
                <a:latin typeface="Courier New" pitchFamily="49" charset="0"/>
                <a:cs typeface="Courier New" pitchFamily="49" charset="0"/>
              </a:rPr>
              <a:t>ind</a:t>
            </a:r>
            <a:r>
              <a:rPr lang="pt-BR" sz="2000" dirty="0" smtClean="0">
                <a:solidFill>
                  <a:srgbClr val="D71703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000" dirty="0" smtClean="0">
                <a:solidFill>
                  <a:srgbClr val="D71703"/>
                </a:solidFill>
                <a:latin typeface="Courier New" pitchFamily="49" charset="0"/>
                <a:cs typeface="Courier New" pitchFamily="49" charset="0"/>
              </a:rPr>
              <a:t>voto-1</a:t>
            </a:r>
            <a:endParaRPr lang="pt-BR" sz="2000" dirty="0" smtClean="0">
              <a:solidFill>
                <a:srgbClr val="D71703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2000" dirty="0" smtClean="0">
                <a:solidFill>
                  <a:srgbClr val="D71703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2000" dirty="0" err="1" smtClean="0">
                <a:solidFill>
                  <a:srgbClr val="D71703"/>
                </a:solidFill>
                <a:latin typeface="Courier New" pitchFamily="49" charset="0"/>
                <a:cs typeface="Courier New" pitchFamily="49" charset="0"/>
              </a:rPr>
              <a:t>lUrnas</a:t>
            </a:r>
            <a:r>
              <a:rPr lang="pt-BR" sz="2000" dirty="0" smtClean="0">
                <a:solidFill>
                  <a:srgbClr val="D71703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sz="2000" dirty="0" err="1" smtClean="0">
                <a:solidFill>
                  <a:srgbClr val="D71703"/>
                </a:solidFill>
                <a:latin typeface="Courier New" pitchFamily="49" charset="0"/>
                <a:cs typeface="Courier New" pitchFamily="49" charset="0"/>
              </a:rPr>
              <a:t>ind</a:t>
            </a:r>
            <a:r>
              <a:rPr lang="pt-BR" sz="2000" dirty="0" smtClean="0">
                <a:solidFill>
                  <a:srgbClr val="D71703"/>
                </a:solidFill>
                <a:latin typeface="Courier New" pitchFamily="49" charset="0"/>
                <a:cs typeface="Courier New" pitchFamily="49" charset="0"/>
              </a:rPr>
              <a:t>]=</a:t>
            </a:r>
            <a:r>
              <a:rPr lang="pt-BR" sz="2000" dirty="0" err="1" smtClean="0">
                <a:solidFill>
                  <a:srgbClr val="D71703"/>
                </a:solidFill>
                <a:latin typeface="Courier New" pitchFamily="49" charset="0"/>
                <a:cs typeface="Courier New" pitchFamily="49" charset="0"/>
              </a:rPr>
              <a:t>lUrnas</a:t>
            </a:r>
            <a:r>
              <a:rPr lang="pt-BR" sz="2000" dirty="0" smtClean="0">
                <a:solidFill>
                  <a:srgbClr val="D71703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sz="2000" dirty="0" err="1" smtClean="0">
                <a:solidFill>
                  <a:srgbClr val="D71703"/>
                </a:solidFill>
                <a:latin typeface="Courier New" pitchFamily="49" charset="0"/>
                <a:cs typeface="Courier New" pitchFamily="49" charset="0"/>
              </a:rPr>
              <a:t>ind</a:t>
            </a:r>
            <a:r>
              <a:rPr lang="pt-BR" sz="2000" dirty="0" smtClean="0">
                <a:solidFill>
                  <a:srgbClr val="D71703"/>
                </a:solidFill>
                <a:latin typeface="Courier New" pitchFamily="49" charset="0"/>
                <a:cs typeface="Courier New" pitchFamily="49" charset="0"/>
              </a:rPr>
              <a:t>]+1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000" dirty="0" smtClean="0">
                <a:solidFill>
                  <a:srgbClr val="B88C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solidFill>
                  <a:srgbClr val="B88C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endParaRPr lang="pt-BR" sz="2000" dirty="0" smtClean="0">
              <a:solidFill>
                <a:srgbClr val="B88C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endParaRPr lang="pt-BR" sz="2000" dirty="0" smtClean="0">
              <a:solidFill>
                <a:srgbClr val="B88C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pt-BR" sz="2000" dirty="0" err="1" smtClean="0">
                <a:solidFill>
                  <a:srgbClr val="B88C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solidFill>
                  <a:srgbClr val="022594"/>
                </a:solidFill>
                <a:latin typeface="Courier New" pitchFamily="49" charset="0"/>
                <a:cs typeface="Courier New" pitchFamily="49" charset="0"/>
              </a:rPr>
              <a:t>mostraVotos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lUrnas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buFont typeface="Wingdings" pitchFamily="2" charset="2"/>
              <a:buNone/>
            </a:pPr>
            <a:r>
              <a:rPr lang="pt-BR" sz="2000" dirty="0" smtClean="0">
                <a:solidFill>
                  <a:srgbClr val="B88C00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i,votos </a:t>
            </a:r>
            <a:r>
              <a:rPr lang="pt-BR" sz="2000" dirty="0" smtClean="0">
                <a:solidFill>
                  <a:srgbClr val="B88C0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solidFill>
                  <a:srgbClr val="83217E"/>
                </a:solidFill>
                <a:latin typeface="Courier New" pitchFamily="49" charset="0"/>
                <a:cs typeface="Courier New" pitchFamily="49" charset="0"/>
              </a:rPr>
              <a:t>enumerate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lUrnas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buFont typeface="Wingdings" pitchFamily="2" charset="2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2000" dirty="0" smtClean="0">
                <a:solidFill>
                  <a:srgbClr val="83217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solidFill>
                  <a:srgbClr val="83217E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('Candidato: %d - %d votos'%(i+1,votos))</a:t>
            </a:r>
          </a:p>
          <a:p>
            <a:pPr>
              <a:buFont typeface="Wingdings" pitchFamily="2" charset="2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000" dirty="0" smtClean="0">
                <a:solidFill>
                  <a:srgbClr val="B88C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solidFill>
                  <a:srgbClr val="B88C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endParaRPr lang="pt-BR" sz="2000" dirty="0" smtClean="0">
              <a:solidFill>
                <a:srgbClr val="B88C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4" name="Texto explicativo em forma de nuvem 3"/>
          <p:cNvSpPr/>
          <p:nvPr/>
        </p:nvSpPr>
        <p:spPr>
          <a:xfrm>
            <a:off x="5867400" y="2276475"/>
            <a:ext cx="3276600" cy="2376488"/>
          </a:xfrm>
          <a:prstGeom prst="cloudCallout">
            <a:avLst>
              <a:gd name="adj1" fmla="val -67417"/>
              <a:gd name="adj2" fmla="val 47120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Como saber quem venceu a eleição?</a:t>
            </a:r>
          </a:p>
          <a:p>
            <a:pPr algn="ctr">
              <a:defRPr/>
            </a:pPr>
            <a:r>
              <a:rPr lang="pt-BR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Considere que não há empate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Quem venceu</a:t>
            </a:r>
          </a:p>
        </p:txBody>
      </p:sp>
      <p:sp>
        <p:nvSpPr>
          <p:cNvPr id="161795" name="Espaço Reservado para Conteúdo 2"/>
          <p:cNvSpPr>
            <a:spLocks noGrp="1"/>
          </p:cNvSpPr>
          <p:nvPr>
            <p:ph idx="1"/>
          </p:nvPr>
        </p:nvSpPr>
        <p:spPr>
          <a:xfrm>
            <a:off x="250825" y="1412875"/>
            <a:ext cx="8343900" cy="46863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pt-BR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vencedor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lUrnas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buFont typeface="Wingdings" pitchFamily="2" charset="2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posM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pPr>
              <a:buFont typeface="Wingdings" pitchFamily="2" charset="2"/>
              <a:buNone/>
            </a:pPr>
            <a:r>
              <a:rPr lang="pt-BR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i </a:t>
            </a:r>
            <a:r>
              <a:rPr lang="pt-BR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range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(1,</a:t>
            </a:r>
            <a:r>
              <a:rPr lang="pt-BR" sz="20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lUrnas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pPr>
              <a:buFont typeface="Wingdings" pitchFamily="2" charset="2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lUrnas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[i]&gt;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lUrnas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posM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]):</a:t>
            </a:r>
          </a:p>
          <a:p>
            <a:pPr>
              <a:buFont typeface="Wingdings" pitchFamily="2" charset="2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posM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= i</a:t>
            </a:r>
          </a:p>
          <a:p>
            <a:pPr>
              <a:buFont typeface="Wingdings" pitchFamily="2" charset="2"/>
              <a:buNone/>
            </a:pPr>
            <a:r>
              <a:rPr lang="pt-BR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posM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lUrnas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= 5*[0] </a:t>
            </a:r>
            <a:r>
              <a:rPr lang="pt-B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#cria lista de contadores com 0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contabilizaVotos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lUrnas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#contabiliza os votos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mostraVotos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lUrnas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#mostra votos de cada candidato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posM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=vencedor(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lUrnas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('Vencedor: ' +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posM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+1)</a:t>
            </a:r>
          </a:p>
        </p:txBody>
      </p:sp>
      <p:sp>
        <p:nvSpPr>
          <p:cNvPr id="4" name="Texto explicativo em forma de nuvem 3"/>
          <p:cNvSpPr/>
          <p:nvPr/>
        </p:nvSpPr>
        <p:spPr>
          <a:xfrm>
            <a:off x="6156325" y="1557338"/>
            <a:ext cx="3275013" cy="2376487"/>
          </a:xfrm>
          <a:prstGeom prst="cloudCallout">
            <a:avLst>
              <a:gd name="adj1" fmla="val -97989"/>
              <a:gd name="adj2" fmla="val 22079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Como gerar a lista de vencedores, se houver empate?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	Lista de Vencedores</a:t>
            </a:r>
          </a:p>
        </p:txBody>
      </p:sp>
      <p:sp>
        <p:nvSpPr>
          <p:cNvPr id="162819" name="Espaço Reservado para Conteúdo 2"/>
          <p:cNvSpPr>
            <a:spLocks noGrp="1"/>
          </p:cNvSpPr>
          <p:nvPr>
            <p:ph idx="1"/>
          </p:nvPr>
        </p:nvSpPr>
        <p:spPr>
          <a:xfrm>
            <a:off x="250825" y="1412875"/>
            <a:ext cx="8343900" cy="46804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pt-BR" sz="2000" dirty="0" err="1" smtClean="0">
                <a:solidFill>
                  <a:srgbClr val="B88C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vencedores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lUrnas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maior = </a:t>
            </a:r>
            <a:r>
              <a:rPr lang="pt-BR" sz="2000" dirty="0" err="1" smtClean="0">
                <a:solidFill>
                  <a:srgbClr val="83217E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lUrnas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lVenc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=[]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smtClean="0">
                <a:solidFill>
                  <a:srgbClr val="B88C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i,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el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smtClean="0">
                <a:solidFill>
                  <a:srgbClr val="B88C0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solidFill>
                  <a:srgbClr val="83217E"/>
                </a:solidFill>
                <a:latin typeface="Courier New" pitchFamily="49" charset="0"/>
                <a:cs typeface="Courier New" pitchFamily="49" charset="0"/>
              </a:rPr>
              <a:t>enumerate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lUrnas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2000" dirty="0" smtClean="0">
                <a:solidFill>
                  <a:srgbClr val="B88C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solidFill>
                  <a:srgbClr val="B88C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000" dirty="0" smtClean="0">
                <a:solidFill>
                  <a:srgbClr val="B88C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el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== maior: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lVenc.append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(i+1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)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err="1" smtClean="0">
                <a:solidFill>
                  <a:srgbClr val="B88C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lVenc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Font typeface="Wingdings" pitchFamily="2" charset="2"/>
              <a:buNone/>
            </a:pP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lUrnas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= 5*[0] </a:t>
            </a:r>
            <a:r>
              <a:rPr lang="pt-B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#cria lista de contadores com 0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contabilizaVotos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lUrnas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#contabiliza os votos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mostraVotos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lUrnas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#mostra votos de cada candidato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(vencedores(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lUrnas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))</a:t>
            </a:r>
            <a:r>
              <a:rPr lang="pt-B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#mostra lista de vencedores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o explicativo em forma de nuvem 3"/>
          <p:cNvSpPr/>
          <p:nvPr/>
        </p:nvSpPr>
        <p:spPr>
          <a:xfrm>
            <a:off x="6263829" y="1412875"/>
            <a:ext cx="2880171" cy="2376487"/>
          </a:xfrm>
          <a:prstGeom prst="cloudCallout">
            <a:avLst>
              <a:gd name="adj1" fmla="val -62837"/>
              <a:gd name="adj2" fmla="val 43858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 se fosse voto aberto?</a:t>
            </a:r>
            <a:endParaRPr lang="pt-BR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Gerar lista de sócio/voto</a:t>
            </a:r>
          </a:p>
        </p:txBody>
      </p:sp>
      <p:sp>
        <p:nvSpPr>
          <p:cNvPr id="3" name="Espaço Reservado para Conteúdo 2"/>
          <p:cNvSpPr>
            <a:spLocks noGrp="1" noChangeAspect="1"/>
          </p:cNvSpPr>
          <p:nvPr>
            <p:ph idx="1"/>
          </p:nvPr>
        </p:nvSpPr>
        <p:spPr>
          <a:xfrm>
            <a:off x="19698" y="1267200"/>
            <a:ext cx="8849224" cy="540216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defRPr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import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random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geraVotos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>
              <a:spcBef>
                <a:spcPts val="600"/>
              </a:spcBef>
              <a:defRPr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lvotos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=[]</a:t>
            </a:r>
          </a:p>
          <a:p>
            <a:pPr>
              <a:spcBef>
                <a:spcPts val="600"/>
              </a:spcBef>
              <a:defRPr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for i in range(10): </a:t>
            </a:r>
            <a:r>
              <a:rPr lang="pt-BR" sz="1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#p/um clube com 10 sócios com </a:t>
            </a:r>
            <a:r>
              <a:rPr lang="pt-BR" sz="14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matr</a:t>
            </a:r>
            <a:r>
              <a:rPr lang="pt-BR" sz="1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101 a 110</a:t>
            </a:r>
          </a:p>
          <a:p>
            <a:pPr>
              <a:spcBef>
                <a:spcPts val="600"/>
              </a:spcBef>
              <a:defRPr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el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=[101+i,random.randint(1,5)]</a:t>
            </a:r>
          </a:p>
          <a:p>
            <a:pPr>
              <a:spcBef>
                <a:spcPts val="600"/>
              </a:spcBef>
              <a:defRPr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lvotos.append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el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600"/>
              </a:spcBef>
              <a:defRPr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lvotos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  <a:defRPr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  <a:defRPr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  <a:defRPr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9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Principal</a:t>
            </a:r>
          </a:p>
        </p:txBody>
      </p:sp>
      <p:sp>
        <p:nvSpPr>
          <p:cNvPr id="3" name="Espaço Reservado para Conteúdo 2"/>
          <p:cNvSpPr>
            <a:spLocks noGrp="1" noChangeAspect="1"/>
          </p:cNvSpPr>
          <p:nvPr>
            <p:ph idx="1"/>
          </p:nvPr>
        </p:nvSpPr>
        <p:spPr>
          <a:xfrm>
            <a:off x="323528" y="1267200"/>
            <a:ext cx="8545394" cy="540216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defRPr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lUrnas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=[]</a:t>
            </a:r>
          </a:p>
          <a:p>
            <a:pPr>
              <a:spcBef>
                <a:spcPts val="600"/>
              </a:spcBef>
              <a:defRPr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for i in range(5):</a:t>
            </a:r>
          </a:p>
          <a:p>
            <a:pPr>
              <a:spcBef>
                <a:spcPts val="600"/>
              </a:spcBef>
              <a:defRPr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lUrnas.append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([0,[]]) </a:t>
            </a:r>
            <a:r>
              <a:rPr lang="pt-BR" sz="9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#cria lista de [</a:t>
            </a:r>
            <a:r>
              <a:rPr lang="pt-BR" sz="9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contadores,lista</a:t>
            </a:r>
            <a:r>
              <a:rPr lang="pt-BR" sz="9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de </a:t>
            </a:r>
            <a:r>
              <a:rPr lang="pt-BR" sz="9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socios</a:t>
            </a:r>
            <a:r>
              <a:rPr lang="pt-BR" sz="9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vazia]</a:t>
            </a:r>
          </a:p>
          <a:p>
            <a:pPr>
              <a:spcBef>
                <a:spcPts val="600"/>
              </a:spcBef>
              <a:defRPr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lUrnas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600"/>
              </a:spcBef>
              <a:defRPr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contabilizaVotos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lUrnas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9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#contabiliza os votos</a:t>
            </a:r>
          </a:p>
          <a:p>
            <a:pPr>
              <a:spcBef>
                <a:spcPts val="600"/>
              </a:spcBef>
              <a:defRPr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mostraVotos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lUrnas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9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#mostra votos de cada </a:t>
            </a:r>
            <a:r>
              <a:rPr lang="pt-BR" sz="9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candidato</a:t>
            </a:r>
          </a:p>
          <a:p>
            <a:pPr>
              <a:spcBef>
                <a:spcPts val="600"/>
              </a:spcBef>
              <a:defRPr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("Vencedores: ",vencedores(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lUrnas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))</a:t>
            </a:r>
            <a:r>
              <a:rPr lang="pt-BR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9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#mostra lista de vencedores</a:t>
            </a:r>
          </a:p>
          <a:p>
            <a:pPr>
              <a:spcBef>
                <a:spcPts val="600"/>
              </a:spcBef>
              <a:defRPr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  <a:defRPr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65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	Lista de Vencedores</a:t>
            </a:r>
          </a:p>
        </p:txBody>
      </p:sp>
      <p:sp>
        <p:nvSpPr>
          <p:cNvPr id="162819" name="Espaço Reservado para Conteúdo 2"/>
          <p:cNvSpPr>
            <a:spLocks noGrp="1"/>
          </p:cNvSpPr>
          <p:nvPr>
            <p:ph idx="1"/>
          </p:nvPr>
        </p:nvSpPr>
        <p:spPr>
          <a:xfrm>
            <a:off x="250825" y="1412875"/>
            <a:ext cx="8343900" cy="4680421"/>
          </a:xfrm>
        </p:spPr>
        <p:txBody>
          <a:bodyPr>
            <a:normAutofit fontScale="92500" lnSpcReduction="10000"/>
          </a:bodyPr>
          <a:lstStyle/>
          <a:p>
            <a:r>
              <a:rPr lang="pt-BR" sz="20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detMaior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lUrnas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maior 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lUrnas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[0][0]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el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lUrnas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20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0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el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[0]&gt;maior):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maior 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el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[0]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0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maior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Font typeface="Wingdings" pitchFamily="2" charset="2"/>
              <a:buNone/>
            </a:pPr>
            <a:endParaRPr lang="pt-BR" sz="2000" dirty="0" smtClean="0">
              <a:solidFill>
                <a:srgbClr val="B88C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pt-BR" sz="2000" dirty="0" err="1" smtClean="0">
                <a:solidFill>
                  <a:srgbClr val="B88C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vencedores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lUrnas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spcBef>
                <a:spcPts val="200"/>
              </a:spcBef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maior = </a:t>
            </a:r>
            <a:r>
              <a:rPr lang="pt-BR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detMaior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lUrnas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lVenc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=[]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smtClean="0">
                <a:solidFill>
                  <a:srgbClr val="B88C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i,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el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smtClean="0">
                <a:solidFill>
                  <a:srgbClr val="B88C0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solidFill>
                  <a:srgbClr val="83217E"/>
                </a:solidFill>
                <a:latin typeface="Courier New" pitchFamily="49" charset="0"/>
                <a:cs typeface="Courier New" pitchFamily="49" charset="0"/>
              </a:rPr>
              <a:t>enumerate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lUrnas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2000" dirty="0" smtClean="0">
                <a:solidFill>
                  <a:srgbClr val="B88C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solidFill>
                  <a:srgbClr val="B88C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000" dirty="0" smtClean="0">
                <a:solidFill>
                  <a:srgbClr val="B88C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el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[0] == maior: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lVenc.append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(i+1)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err="1" smtClean="0">
                <a:solidFill>
                  <a:srgbClr val="B88C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lVenc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Font typeface="Wingdings" pitchFamily="2" charset="2"/>
              <a:buNone/>
            </a:pP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9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Contabiliza e Mostra</a:t>
            </a:r>
          </a:p>
        </p:txBody>
      </p:sp>
      <p:sp>
        <p:nvSpPr>
          <p:cNvPr id="3" name="Espaço Reservado para Conteúdo 2"/>
          <p:cNvSpPr>
            <a:spLocks noGrp="1" noChangeAspect="1"/>
          </p:cNvSpPr>
          <p:nvPr>
            <p:ph idx="1"/>
          </p:nvPr>
        </p:nvSpPr>
        <p:spPr>
          <a:xfrm>
            <a:off x="19698" y="1267200"/>
            <a:ext cx="8849224" cy="540216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  <a:defRPr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contabilizaVotos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lUrnas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spcBef>
                <a:spcPts val="600"/>
              </a:spcBef>
              <a:defRPr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lVotos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geraVotos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spcBef>
                <a:spcPts val="600"/>
              </a:spcBef>
              <a:defRPr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lVotos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600"/>
              </a:spcBef>
              <a:defRPr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for voto in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lVotos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spcBef>
                <a:spcPts val="600"/>
              </a:spcBef>
              <a:defRPr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ind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= voto[1]-1</a:t>
            </a:r>
          </a:p>
          <a:p>
            <a:pPr>
              <a:spcBef>
                <a:spcPts val="600"/>
              </a:spcBef>
              <a:defRPr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lUrnas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ind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][0]=(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lUrnas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ind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][0])+1</a:t>
            </a:r>
          </a:p>
          <a:p>
            <a:pPr>
              <a:spcBef>
                <a:spcPts val="600"/>
              </a:spcBef>
              <a:defRPr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lUrnas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ind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][1].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(voto[0])</a:t>
            </a:r>
          </a:p>
          <a:p>
            <a:pPr>
              <a:spcBef>
                <a:spcPts val="600"/>
              </a:spcBef>
              <a:defRPr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>
              <a:spcBef>
                <a:spcPts val="600"/>
              </a:spcBef>
              <a:defRPr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return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  <a:defRPr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mostraVotos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lUrnas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spcBef>
                <a:spcPts val="600"/>
              </a:spcBef>
              <a:defRPr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i,votos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enumerate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lUrnas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spcBef>
                <a:spcPts val="600"/>
              </a:spcBef>
              <a:defRPr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('Candidato: %d - %d votos'%(i+1,votos[0]))</a:t>
            </a:r>
          </a:p>
          <a:p>
            <a:pPr>
              <a:spcBef>
                <a:spcPts val="600"/>
              </a:spcBef>
              <a:defRPr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Eleitores',votos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[1])</a:t>
            </a:r>
          </a:p>
          <a:p>
            <a:pPr>
              <a:spcBef>
                <a:spcPts val="600"/>
              </a:spcBef>
              <a:defRPr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return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  <a:defRPr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00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pt-BR" sz="2400" dirty="0" smtClean="0"/>
              <a:t>É necessário contar a quantidade de ocorrências de cada  face(número):</a:t>
            </a:r>
          </a:p>
          <a:p>
            <a:pPr>
              <a:buFont typeface="Arial" charset="0"/>
              <a:buChar char="•"/>
            </a:pPr>
            <a:endParaRPr lang="pt-BR" sz="2400" dirty="0" smtClean="0"/>
          </a:p>
          <a:p>
            <a:endParaRPr lang="pt-BR" sz="2400" dirty="0" smtClean="0"/>
          </a:p>
        </p:txBody>
      </p:sp>
      <p:sp>
        <p:nvSpPr>
          <p:cNvPr id="15257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da Solução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517911"/>
              </p:ext>
            </p:extLst>
          </p:nvPr>
        </p:nvGraphicFramePr>
        <p:xfrm>
          <a:off x="2989263" y="5135563"/>
          <a:ext cx="1706568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28"/>
                <a:gridCol w="284428"/>
                <a:gridCol w="284428"/>
                <a:gridCol w="284428"/>
                <a:gridCol w="284428"/>
                <a:gridCol w="284428"/>
              </a:tblGrid>
              <a:tr h="370682">
                <a:tc>
                  <a:txBody>
                    <a:bodyPr/>
                    <a:lstStyle/>
                    <a:p>
                      <a:endParaRPr lang="pt-BR" sz="1800" dirty="0">
                        <a:latin typeface="Calibri" pitchFamily="34" charset="0"/>
                      </a:endParaRPr>
                    </a:p>
                  </a:txBody>
                  <a:tcPr marL="91375" marR="91375" marT="45700" marB="45700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Calibri" pitchFamily="34" charset="0"/>
                      </a:endParaRPr>
                    </a:p>
                  </a:txBody>
                  <a:tcPr marL="91375" marR="91375" marT="45700" marB="45700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Calibri" pitchFamily="34" charset="0"/>
                      </a:endParaRPr>
                    </a:p>
                  </a:txBody>
                  <a:tcPr marL="91375" marR="91375" marT="45700" marB="45700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Calibri" pitchFamily="34" charset="0"/>
                      </a:endParaRPr>
                    </a:p>
                  </a:txBody>
                  <a:tcPr marL="91375" marR="91375" marT="45700" marB="45700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Calibri" pitchFamily="34" charset="0"/>
                      </a:endParaRPr>
                    </a:p>
                  </a:txBody>
                  <a:tcPr marL="91375" marR="91375" marT="45700" marB="45700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Calibri" pitchFamily="34" charset="0"/>
                      </a:endParaRPr>
                    </a:p>
                  </a:txBody>
                  <a:tcPr marL="91375" marR="91375" marT="45700" marB="45700"/>
                </a:tc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alibri" pitchFamily="34" charset="0"/>
                        </a:rPr>
                        <a:t>0</a:t>
                      </a:r>
                      <a:endParaRPr lang="pt-BR" sz="1800" dirty="0">
                        <a:latin typeface="Calibri" pitchFamily="34" charset="0"/>
                      </a:endParaRPr>
                    </a:p>
                  </a:txBody>
                  <a:tcPr marL="91375" marR="91375"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alibri" pitchFamily="34" charset="0"/>
                        </a:rPr>
                        <a:t>1</a:t>
                      </a:r>
                      <a:endParaRPr lang="pt-BR" sz="1800" dirty="0">
                        <a:latin typeface="Calibri" pitchFamily="34" charset="0"/>
                      </a:endParaRPr>
                    </a:p>
                  </a:txBody>
                  <a:tcPr marL="91375" marR="91375"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alibri" pitchFamily="34" charset="0"/>
                        </a:rPr>
                        <a:t>2</a:t>
                      </a:r>
                      <a:endParaRPr lang="pt-BR" sz="1800" dirty="0">
                        <a:latin typeface="Calibri" pitchFamily="34" charset="0"/>
                      </a:endParaRPr>
                    </a:p>
                  </a:txBody>
                  <a:tcPr marL="91375" marR="91375"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alibri" pitchFamily="34" charset="0"/>
                        </a:rPr>
                        <a:t>3</a:t>
                      </a:r>
                      <a:endParaRPr lang="pt-BR" sz="1800" dirty="0">
                        <a:latin typeface="Calibri" pitchFamily="34" charset="0"/>
                      </a:endParaRPr>
                    </a:p>
                  </a:txBody>
                  <a:tcPr marL="91375" marR="91375"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alibri" pitchFamily="34" charset="0"/>
                        </a:rPr>
                        <a:t>4</a:t>
                      </a:r>
                      <a:endParaRPr lang="pt-BR" sz="1800" dirty="0">
                        <a:latin typeface="Calibri" pitchFamily="34" charset="0"/>
                      </a:endParaRPr>
                    </a:p>
                  </a:txBody>
                  <a:tcPr marL="91375" marR="91375"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alibri" pitchFamily="34" charset="0"/>
                        </a:rPr>
                        <a:t>5</a:t>
                      </a:r>
                      <a:endParaRPr lang="pt-BR" sz="1800" dirty="0">
                        <a:latin typeface="Calibri" pitchFamily="34" charset="0"/>
                      </a:endParaRPr>
                    </a:p>
                  </a:txBody>
                  <a:tcPr marL="91375" marR="91375" marT="45700" marB="45700">
                    <a:noFill/>
                  </a:tcPr>
                </a:tc>
              </a:tr>
            </a:tbl>
          </a:graphicData>
        </a:graphic>
      </p:graphicFrame>
      <p:cxnSp>
        <p:nvCxnSpPr>
          <p:cNvPr id="152600" name="Conector angulado 8"/>
          <p:cNvCxnSpPr>
            <a:cxnSpLocks noChangeShapeType="1"/>
            <a:stCxn id="152601" idx="2"/>
          </p:cNvCxnSpPr>
          <p:nvPr/>
        </p:nvCxnSpPr>
        <p:spPr bwMode="auto">
          <a:xfrm rot="16200000" flipH="1">
            <a:off x="2546648" y="4765973"/>
            <a:ext cx="247848" cy="780256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2601" name="CaixaDeTexto 6"/>
          <p:cNvSpPr txBox="1">
            <a:spLocks noChangeArrowheads="1"/>
          </p:cNvSpPr>
          <p:nvPr/>
        </p:nvSpPr>
        <p:spPr bwMode="auto">
          <a:xfrm>
            <a:off x="1833563" y="4724400"/>
            <a:ext cx="893762" cy="30777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dirty="0" err="1" smtClean="0">
                <a:latin typeface="Calibri" pitchFamily="34" charset="0"/>
                <a:cs typeface="Calibri" pitchFamily="34" charset="0"/>
              </a:rPr>
              <a:t>lOcorr</a:t>
            </a:r>
            <a:endParaRPr lang="pt-BR" altLang="pt-B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2602" name="Retângulo 8"/>
          <p:cNvSpPr>
            <a:spLocks noChangeArrowheads="1"/>
          </p:cNvSpPr>
          <p:nvPr/>
        </p:nvSpPr>
        <p:spPr bwMode="auto">
          <a:xfrm>
            <a:off x="395288" y="3789363"/>
            <a:ext cx="756126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000" b="1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6 </a:t>
            </a:r>
            <a:r>
              <a:rPr lang="pt-BR" altLang="pt-BR" sz="2000" b="1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contadores  </a:t>
            </a:r>
            <a:r>
              <a:rPr lang="pt-BR" altLang="pt-BR" sz="2000" b="1" dirty="0">
                <a:solidFill>
                  <a:srgbClr val="0000CC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 1  lista  de contadores ( lista para contagem)</a:t>
            </a:r>
          </a:p>
          <a:p>
            <a:pPr marL="400050" lvl="1" indent="0"/>
            <a:r>
              <a:rPr lang="pt-BR" altLang="pt-BR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 cada posição da lista armazena o  contador de um </a:t>
            </a:r>
            <a:r>
              <a:rPr lang="pt-BR" altLang="pt-BR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número</a:t>
            </a:r>
            <a:endParaRPr lang="pt-BR" altLang="pt-BR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2771775" y="2205038"/>
            <a:ext cx="1152525" cy="1439862"/>
          </a:xfrm>
          <a:prstGeom prst="ellipse">
            <a:avLst/>
          </a:prstGeom>
          <a:solidFill>
            <a:srgbClr val="7030A0">
              <a:alpha val="43000"/>
            </a:srgbClr>
          </a:solidFill>
          <a:ln w="28575">
            <a:solidFill>
              <a:srgbClr val="8321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1" indent="-379413">
              <a:lnSpc>
                <a:spcPct val="50000"/>
              </a:lnSpc>
              <a:defRPr/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             1	</a:t>
            </a:r>
            <a:endParaRPr lang="pt-BR" b="1" dirty="0">
              <a:latin typeface="Calibri" pitchFamily="34" charset="0"/>
              <a:cs typeface="Calibri" pitchFamily="34" charset="0"/>
            </a:endParaRPr>
          </a:p>
          <a:p>
            <a:pPr lvl="1" indent="-315913">
              <a:lnSpc>
                <a:spcPct val="50000"/>
              </a:lnSpc>
              <a:defRPr/>
            </a:pPr>
            <a:r>
              <a:rPr lang="pt-BR" b="1" dirty="0">
                <a:latin typeface="Calibri" pitchFamily="34" charset="0"/>
                <a:cs typeface="Calibri" pitchFamily="34" charset="0"/>
              </a:rPr>
              <a:t>    </a:t>
            </a:r>
            <a:r>
              <a:rPr lang="pt-BR" b="1" dirty="0" smtClean="0">
                <a:latin typeface="Calibri" pitchFamily="34" charset="0"/>
                <a:cs typeface="Calibri" pitchFamily="34" charset="0"/>
              </a:rPr>
              <a:t>      2</a:t>
            </a:r>
            <a:endParaRPr lang="pt-BR" b="1" dirty="0">
              <a:latin typeface="Calibri" pitchFamily="34" charset="0"/>
              <a:cs typeface="Calibri" pitchFamily="34" charset="0"/>
            </a:endParaRPr>
          </a:p>
          <a:p>
            <a:pPr lvl="1" indent="-765175">
              <a:lnSpc>
                <a:spcPct val="50000"/>
              </a:lnSpc>
              <a:defRPr/>
            </a:pPr>
            <a:r>
              <a:rPr lang="pt-BR" b="1" dirty="0">
                <a:latin typeface="Calibri" pitchFamily="34" charset="0"/>
                <a:cs typeface="Calibri" pitchFamily="34" charset="0"/>
              </a:rPr>
              <a:t>3</a:t>
            </a:r>
          </a:p>
          <a:p>
            <a:pPr lvl="1" indent="-765175">
              <a:lnSpc>
                <a:spcPct val="50000"/>
              </a:lnSpc>
              <a:defRPr/>
            </a:pPr>
            <a:endParaRPr lang="pt-BR" b="1" dirty="0">
              <a:latin typeface="Calibri" pitchFamily="34" charset="0"/>
              <a:cs typeface="Calibri" pitchFamily="34" charset="0"/>
            </a:endParaRPr>
          </a:p>
          <a:p>
            <a:pPr lvl="1" indent="-488950">
              <a:lnSpc>
                <a:spcPct val="50000"/>
              </a:lnSpc>
              <a:defRPr/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     4</a:t>
            </a:r>
            <a:endParaRPr lang="pt-BR" b="1" dirty="0">
              <a:latin typeface="Calibri" pitchFamily="34" charset="0"/>
              <a:cs typeface="Calibri" pitchFamily="34" charset="0"/>
            </a:endParaRPr>
          </a:p>
          <a:p>
            <a:pPr lvl="1" indent="-119063" algn="ctr">
              <a:lnSpc>
                <a:spcPct val="50000"/>
              </a:lnSpc>
              <a:defRPr/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       5</a:t>
            </a:r>
          </a:p>
          <a:p>
            <a:pPr lvl="1" indent="-119063" algn="ctr">
              <a:lnSpc>
                <a:spcPct val="50000"/>
              </a:lnSpc>
              <a:spcBef>
                <a:spcPts val="1200"/>
              </a:spcBef>
              <a:defRPr/>
            </a:pPr>
            <a:r>
              <a:rPr lang="pt-BR" b="1" dirty="0">
                <a:latin typeface="Calibri" pitchFamily="34" charset="0"/>
                <a:cs typeface="Calibri" pitchFamily="34" charset="0"/>
              </a:rPr>
              <a:t>6</a:t>
            </a:r>
          </a:p>
        </p:txBody>
      </p:sp>
      <p:sp>
        <p:nvSpPr>
          <p:cNvPr id="152604" name="CaixaDeTexto 9"/>
          <p:cNvSpPr txBox="1">
            <a:spLocks noChangeArrowheads="1"/>
          </p:cNvSpPr>
          <p:nvPr/>
        </p:nvSpPr>
        <p:spPr bwMode="auto">
          <a:xfrm>
            <a:off x="468313" y="2205038"/>
            <a:ext cx="174278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800" b="1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Faces</a:t>
            </a:r>
            <a:r>
              <a:rPr lang="pt-BR" sz="1800" dirty="0" smtClean="0">
                <a:latin typeface="Calibri" pitchFamily="34" charset="0"/>
                <a:cs typeface="Calibri" pitchFamily="34" charset="0"/>
              </a:rPr>
              <a:t>:</a:t>
            </a:r>
            <a:endParaRPr lang="pt-BR" sz="1800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pt-BR" altLang="pt-BR" sz="18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Intervalo</a:t>
            </a:r>
            <a:r>
              <a:rPr lang="pt-BR" altLang="pt-BR" sz="18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:  [</a:t>
            </a:r>
            <a:r>
              <a:rPr lang="pt-BR" altLang="pt-BR" sz="18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1,6]</a:t>
            </a:r>
            <a:endParaRPr lang="pt-BR" altLang="pt-BR" sz="1800" dirty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  <a:p>
            <a:endParaRPr lang="pt-BR" sz="1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93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pt-BR" altLang="pt-BR" sz="2400" dirty="0" smtClean="0"/>
              <a:t>Quantos votos cada candidatos a presidente do clube de figurinhas recebeu? 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altLang="pt-BR" sz="2400" dirty="0" smtClean="0"/>
              <a:t>Quem será o novo presidente do clube de figurinhas?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altLang="pt-BR" sz="2400" dirty="0" smtClean="0"/>
              <a:t>		O presidente é eleito pelos sócios!!!!</a:t>
            </a:r>
          </a:p>
          <a:p>
            <a:pPr eaLnBrk="1" hangingPunct="1"/>
            <a:endParaRPr lang="pt-BR" altLang="pt-BR" sz="2400" dirty="0" smtClean="0"/>
          </a:p>
          <a:p>
            <a:pPr eaLnBrk="1" hangingPunct="1"/>
            <a:r>
              <a:rPr lang="pt-BR" altLang="pt-BR" sz="2400" dirty="0" smtClean="0"/>
              <a:t>	</a:t>
            </a:r>
          </a:p>
          <a:p>
            <a:pPr eaLnBrk="1" hangingPunct="1"/>
            <a:r>
              <a:rPr lang="pt-BR" altLang="pt-BR" sz="2400" dirty="0" smtClean="0"/>
              <a:t>Como será a eleição?</a:t>
            </a:r>
          </a:p>
          <a:p>
            <a:pPr eaLnBrk="1" hangingPunct="1"/>
            <a:r>
              <a:rPr lang="pt-BR" altLang="pt-BR" sz="2400" dirty="0" smtClean="0"/>
              <a:t>	Quantidade de candidatos: 5</a:t>
            </a:r>
          </a:p>
          <a:p>
            <a:pPr eaLnBrk="1" hangingPunct="1"/>
            <a:r>
              <a:rPr lang="pt-BR" altLang="pt-BR" sz="2400" dirty="0" smtClean="0"/>
              <a:t>	Identificação dos candidatos: </a:t>
            </a:r>
            <a:r>
              <a:rPr lang="pt-BR" altLang="pt-BR" sz="2400" dirty="0" smtClean="0">
                <a:solidFill>
                  <a:srgbClr val="FF0000"/>
                </a:solidFill>
              </a:rPr>
              <a:t>pelo nome</a:t>
            </a:r>
          </a:p>
          <a:p>
            <a:pPr eaLnBrk="1" hangingPunct="1"/>
            <a:r>
              <a:rPr lang="pt-BR" altLang="pt-BR" sz="2400" dirty="0" smtClean="0"/>
              <a:t>	Os sócios votam no </a:t>
            </a:r>
            <a:r>
              <a:rPr lang="pt-BR" altLang="pt-BR" sz="2400" dirty="0" smtClean="0">
                <a:solidFill>
                  <a:srgbClr val="FF0000"/>
                </a:solidFill>
              </a:rPr>
              <a:t>nome</a:t>
            </a:r>
            <a:r>
              <a:rPr lang="pt-BR" altLang="pt-BR" sz="2400" dirty="0" smtClean="0"/>
              <a:t> do candidato</a:t>
            </a:r>
          </a:p>
          <a:p>
            <a:pPr eaLnBrk="1" hangingPunct="1"/>
            <a:endParaRPr lang="pt-BR" altLang="pt-BR" sz="2400" dirty="0" smtClean="0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Problema: Quem é o vencedor?</a:t>
            </a:r>
          </a:p>
        </p:txBody>
      </p:sp>
    </p:spTree>
    <p:extLst>
      <p:ext uri="{BB962C8B-B14F-4D97-AF65-F5344CB8AC3E}">
        <p14:creationId xmlns:p14="http://schemas.microsoft.com/office/powerpoint/2010/main" val="308449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da Solução</a:t>
            </a:r>
          </a:p>
        </p:txBody>
      </p:sp>
      <p:sp>
        <p:nvSpPr>
          <p:cNvPr id="154628" name="Rectangle 32"/>
          <p:cNvSpPr>
            <a:spLocks noChangeArrowheads="1"/>
          </p:cNvSpPr>
          <p:nvPr/>
        </p:nvSpPr>
        <p:spPr bwMode="auto">
          <a:xfrm>
            <a:off x="395288" y="1484313"/>
            <a:ext cx="8497887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524000" indent="-1524000"/>
            <a:r>
              <a:rPr lang="pt-BR" altLang="pt-BR" sz="2400" dirty="0">
                <a:solidFill>
                  <a:srgbClr val="FF0066"/>
                </a:solidFill>
                <a:latin typeface="Calibri" pitchFamily="34" charset="0"/>
                <a:cs typeface="Calibri" pitchFamily="34" charset="0"/>
              </a:rPr>
              <a:t>Problema :  Como mapear </a:t>
            </a:r>
            <a:r>
              <a:rPr lang="pt-BR" altLang="pt-BR" sz="2400" dirty="0" smtClean="0">
                <a:solidFill>
                  <a:srgbClr val="FF0066"/>
                </a:solidFill>
                <a:latin typeface="Calibri" pitchFamily="34" charset="0"/>
                <a:cs typeface="Calibri" pitchFamily="34" charset="0"/>
              </a:rPr>
              <a:t>o nome dos </a:t>
            </a:r>
            <a:r>
              <a:rPr lang="pt-BR" altLang="pt-BR" sz="2400" dirty="0">
                <a:solidFill>
                  <a:srgbClr val="FF0066"/>
                </a:solidFill>
                <a:latin typeface="Calibri" pitchFamily="34" charset="0"/>
                <a:cs typeface="Calibri" pitchFamily="34" charset="0"/>
              </a:rPr>
              <a:t>candidatos em índices da lista de contadores?</a:t>
            </a:r>
          </a:p>
        </p:txBody>
      </p:sp>
      <p:sp>
        <p:nvSpPr>
          <p:cNvPr id="154629" name="Rectangle 29"/>
          <p:cNvSpPr>
            <a:spLocks noChangeArrowheads="1"/>
          </p:cNvSpPr>
          <p:nvPr/>
        </p:nvSpPr>
        <p:spPr bwMode="auto">
          <a:xfrm>
            <a:off x="467196" y="5661248"/>
            <a:ext cx="8209607" cy="864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600"/>
              </a:spcBef>
            </a:pPr>
            <a:r>
              <a:rPr lang="pt-BR" altLang="pt-BR" sz="2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o </a:t>
            </a:r>
            <a:r>
              <a:rPr lang="pt-BR" altLang="pt-BR" sz="24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nome do candidato não pode ser  </a:t>
            </a:r>
            <a:r>
              <a:rPr lang="pt-BR" altLang="pt-BR" sz="2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usado para  indexar a lista: </a:t>
            </a:r>
          </a:p>
        </p:txBody>
      </p:sp>
      <p:sp>
        <p:nvSpPr>
          <p:cNvPr id="154631" name="CaixaDeTexto 11"/>
          <p:cNvSpPr txBox="1">
            <a:spLocks noChangeArrowheads="1"/>
          </p:cNvSpPr>
          <p:nvPr/>
        </p:nvSpPr>
        <p:spPr bwMode="auto">
          <a:xfrm>
            <a:off x="323850" y="3244850"/>
            <a:ext cx="234070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800" b="1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Nome </a:t>
            </a:r>
            <a:r>
              <a:rPr lang="pt-BR" sz="18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dos Candidatos</a:t>
            </a:r>
            <a:r>
              <a:rPr lang="pt-BR" sz="1800" dirty="0">
                <a:latin typeface="Calibri" pitchFamily="34" charset="0"/>
                <a:cs typeface="Calibri" pitchFamily="34" charset="0"/>
              </a:rPr>
              <a:t>:</a:t>
            </a:r>
          </a:p>
          <a:p>
            <a:endParaRPr lang="pt-BR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4643438" y="3244850"/>
            <a:ext cx="1152525" cy="1439863"/>
          </a:xfrm>
          <a:prstGeom prst="ellipse">
            <a:avLst/>
          </a:prstGeom>
          <a:solidFill>
            <a:schemeClr val="accent6">
              <a:lumMod val="75000"/>
              <a:alpha val="43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anchor="ctr"/>
          <a:lstStyle/>
          <a:p>
            <a:pPr lvl="1" indent="-379413">
              <a:defRPr/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         0</a:t>
            </a:r>
            <a:endParaRPr lang="pt-BR" b="1" dirty="0">
              <a:latin typeface="Calibri" pitchFamily="34" charset="0"/>
              <a:cs typeface="Calibri" pitchFamily="34" charset="0"/>
            </a:endParaRPr>
          </a:p>
          <a:p>
            <a:pPr lvl="1" indent="-315913">
              <a:defRPr/>
            </a:pPr>
            <a:r>
              <a:rPr lang="pt-BR" b="1" dirty="0">
                <a:latin typeface="Calibri" pitchFamily="34" charset="0"/>
                <a:cs typeface="Calibri" pitchFamily="34" charset="0"/>
              </a:rPr>
              <a:t>   </a:t>
            </a:r>
            <a:r>
              <a:rPr lang="pt-BR" b="1" dirty="0" smtClean="0">
                <a:latin typeface="Calibri" pitchFamily="34" charset="0"/>
                <a:cs typeface="Calibri" pitchFamily="34" charset="0"/>
              </a:rPr>
              <a:t>      </a:t>
            </a:r>
            <a:r>
              <a:rPr lang="pt-BR" b="1" dirty="0">
                <a:latin typeface="Calibri" pitchFamily="34" charset="0"/>
                <a:cs typeface="Calibri" pitchFamily="34" charset="0"/>
              </a:rPr>
              <a:t>1</a:t>
            </a:r>
          </a:p>
          <a:p>
            <a:pPr lvl="1" indent="-765175">
              <a:defRPr/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         2</a:t>
            </a:r>
            <a:endParaRPr lang="pt-BR" b="1" dirty="0">
              <a:latin typeface="Calibri" pitchFamily="34" charset="0"/>
              <a:cs typeface="Calibri" pitchFamily="34" charset="0"/>
            </a:endParaRPr>
          </a:p>
          <a:p>
            <a:pPr lvl="1" indent="-488950">
              <a:defRPr/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         3</a:t>
            </a:r>
            <a:endParaRPr lang="pt-BR" b="1" dirty="0">
              <a:latin typeface="Calibri" pitchFamily="34" charset="0"/>
              <a:cs typeface="Calibri" pitchFamily="34" charset="0"/>
            </a:endParaRPr>
          </a:p>
          <a:p>
            <a:pPr lvl="1" indent="-119063" algn="ctr">
              <a:defRPr/>
            </a:pPr>
            <a:r>
              <a:rPr lang="pt-BR" b="1" dirty="0">
                <a:latin typeface="Calibri" pitchFamily="34" charset="0"/>
                <a:cs typeface="Calibri" pitchFamily="34" charset="0"/>
              </a:rPr>
              <a:t>4</a:t>
            </a:r>
          </a:p>
          <a:p>
            <a:pPr lvl="1" indent="-568325" algn="ctr">
              <a:defRPr/>
            </a:pPr>
            <a:endParaRPr lang="pt-BR" b="1" dirty="0">
              <a:latin typeface="Calibri" pitchFamily="34" charset="0"/>
              <a:cs typeface="Calibri" pitchFamily="34" charset="0"/>
            </a:endParaRPr>
          </a:p>
          <a:p>
            <a:pPr lvl="1" indent="-568325" algn="ctr">
              <a:defRPr/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           </a:t>
            </a:r>
            <a:endParaRPr lang="pt-B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953577" y="3244850"/>
            <a:ext cx="177240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18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Índices</a:t>
            </a:r>
            <a:r>
              <a:rPr lang="pt-BR" sz="18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pPr algn="ctr">
              <a:defRPr/>
            </a:pPr>
            <a:r>
              <a:rPr lang="pt-BR" altLang="pt-BR" sz="18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Intervalo</a:t>
            </a:r>
            <a:r>
              <a:rPr lang="pt-BR" altLang="pt-BR" sz="18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:  [0,4]</a:t>
            </a:r>
          </a:p>
          <a:p>
            <a:pPr>
              <a:defRPr/>
            </a:pPr>
            <a:endParaRPr lang="pt-BR" sz="18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6" name="Conector de seta reta 15"/>
          <p:cNvCxnSpPr>
            <a:endCxn id="13" idx="2"/>
          </p:cNvCxnSpPr>
          <p:nvPr/>
        </p:nvCxnSpPr>
        <p:spPr>
          <a:xfrm>
            <a:off x="3779838" y="3965575"/>
            <a:ext cx="8636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2627784" y="3285282"/>
            <a:ext cx="1152525" cy="1439862"/>
          </a:xfrm>
          <a:prstGeom prst="ellipse">
            <a:avLst/>
          </a:prstGeom>
          <a:solidFill>
            <a:srgbClr val="7030A0">
              <a:alpha val="43000"/>
            </a:srgbClr>
          </a:solidFill>
          <a:ln w="28575">
            <a:solidFill>
              <a:srgbClr val="8321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anchor="ctr"/>
          <a:lstStyle/>
          <a:p>
            <a:pPr lvl="1" indent="-379413" algn="ctr">
              <a:spcBef>
                <a:spcPts val="1800"/>
              </a:spcBef>
              <a:defRPr/>
            </a:pPr>
            <a:r>
              <a:rPr lang="pt-BR" b="1" dirty="0" err="1" smtClean="0">
                <a:latin typeface="Calibri" pitchFamily="34" charset="0"/>
                <a:cs typeface="Calibri" pitchFamily="34" charset="0"/>
              </a:rPr>
              <a:t>Jo</a:t>
            </a:r>
            <a:r>
              <a:rPr lang="pt-BR" b="1" dirty="0" smtClean="0">
                <a:latin typeface="Calibri" pitchFamily="34" charset="0"/>
                <a:cs typeface="Calibri" pitchFamily="34" charset="0"/>
              </a:rPr>
              <a:t>     </a:t>
            </a:r>
            <a:endParaRPr lang="pt-BR" b="1" dirty="0">
              <a:latin typeface="Calibri" pitchFamily="34" charset="0"/>
              <a:cs typeface="Calibri" pitchFamily="34" charset="0"/>
            </a:endParaRPr>
          </a:p>
          <a:p>
            <a:pPr lvl="1" indent="-315913" algn="ctr">
              <a:defRPr/>
            </a:pPr>
            <a:r>
              <a:rPr lang="pt-BR" b="1" dirty="0" err="1" smtClean="0">
                <a:latin typeface="Calibri" pitchFamily="34" charset="0"/>
                <a:cs typeface="Calibri" pitchFamily="34" charset="0"/>
              </a:rPr>
              <a:t>Ze</a:t>
            </a:r>
            <a:endParaRPr lang="pt-BR" b="1" dirty="0" smtClean="0">
              <a:latin typeface="Calibri" pitchFamily="34" charset="0"/>
              <a:cs typeface="Calibri" pitchFamily="34" charset="0"/>
            </a:endParaRPr>
          </a:p>
          <a:p>
            <a:pPr lvl="1" indent="-315913" algn="ctr">
              <a:defRPr/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Mia</a:t>
            </a:r>
            <a:endParaRPr lang="pt-BR" b="1" dirty="0">
              <a:latin typeface="Calibri" pitchFamily="34" charset="0"/>
              <a:cs typeface="Calibri" pitchFamily="34" charset="0"/>
            </a:endParaRPr>
          </a:p>
          <a:p>
            <a:pPr lvl="1" indent="-488950" algn="ctr">
              <a:defRPr/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Ana</a:t>
            </a:r>
            <a:endParaRPr lang="pt-BR" b="1" dirty="0">
              <a:latin typeface="Calibri" pitchFamily="34" charset="0"/>
              <a:cs typeface="Calibri" pitchFamily="34" charset="0"/>
            </a:endParaRPr>
          </a:p>
          <a:p>
            <a:pPr lvl="1" indent="-119063" algn="ctr">
              <a:defRPr/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Be</a:t>
            </a:r>
            <a:endParaRPr lang="pt-BR" b="1" dirty="0">
              <a:latin typeface="Calibri" pitchFamily="34" charset="0"/>
              <a:cs typeface="Calibri" pitchFamily="34" charset="0"/>
            </a:endParaRPr>
          </a:p>
          <a:p>
            <a:pPr lvl="1" indent="-568325" algn="ctr">
              <a:defRPr/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   </a:t>
            </a:r>
            <a:endParaRPr lang="pt-BR" b="1" dirty="0">
              <a:latin typeface="Calibri" pitchFamily="34" charset="0"/>
              <a:cs typeface="Calibri" pitchFamily="34" charset="0"/>
            </a:endParaRPr>
          </a:p>
          <a:p>
            <a:pPr lvl="1" indent="-568325" algn="ctr">
              <a:lnSpc>
                <a:spcPct val="50000"/>
              </a:lnSpc>
              <a:defRPr/>
            </a:pPr>
            <a:endParaRPr lang="pt-BR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31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da Solução</a:t>
            </a:r>
          </a:p>
        </p:txBody>
      </p:sp>
      <p:sp>
        <p:nvSpPr>
          <p:cNvPr id="154628" name="Rectangle 32"/>
          <p:cNvSpPr>
            <a:spLocks noChangeArrowheads="1"/>
          </p:cNvSpPr>
          <p:nvPr/>
        </p:nvSpPr>
        <p:spPr bwMode="auto">
          <a:xfrm>
            <a:off x="394494" y="1932175"/>
            <a:ext cx="8497887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524000" indent="-1524000"/>
            <a:r>
              <a:rPr lang="pt-BR" altLang="pt-BR" sz="2400" dirty="0">
                <a:solidFill>
                  <a:srgbClr val="FF0066"/>
                </a:solidFill>
                <a:latin typeface="Calibri" pitchFamily="34" charset="0"/>
                <a:cs typeface="Calibri" pitchFamily="34" charset="0"/>
              </a:rPr>
              <a:t>Problema :  Como mapear </a:t>
            </a:r>
            <a:r>
              <a:rPr lang="pt-BR" altLang="pt-BR" sz="2400" dirty="0" smtClean="0">
                <a:solidFill>
                  <a:srgbClr val="FF0066"/>
                </a:solidFill>
                <a:latin typeface="Calibri" pitchFamily="34" charset="0"/>
                <a:cs typeface="Calibri" pitchFamily="34" charset="0"/>
              </a:rPr>
              <a:t>o nome dos </a:t>
            </a:r>
            <a:r>
              <a:rPr lang="pt-BR" altLang="pt-BR" sz="2400" dirty="0">
                <a:solidFill>
                  <a:srgbClr val="FF0066"/>
                </a:solidFill>
                <a:latin typeface="Calibri" pitchFamily="34" charset="0"/>
                <a:cs typeface="Calibri" pitchFamily="34" charset="0"/>
              </a:rPr>
              <a:t>candidatos em índices da lista de contadores?</a:t>
            </a:r>
          </a:p>
        </p:txBody>
      </p:sp>
      <p:sp>
        <p:nvSpPr>
          <p:cNvPr id="154629" name="Rectangle 29"/>
          <p:cNvSpPr>
            <a:spLocks noChangeArrowheads="1"/>
          </p:cNvSpPr>
          <p:nvPr/>
        </p:nvSpPr>
        <p:spPr bwMode="auto">
          <a:xfrm>
            <a:off x="538633" y="4448429"/>
            <a:ext cx="8209607" cy="864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600"/>
              </a:spcBef>
            </a:pPr>
            <a:r>
              <a:rPr lang="pt-BR" altLang="pt-BR" sz="18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o </a:t>
            </a:r>
            <a:r>
              <a:rPr lang="pt-BR" altLang="pt-BR" sz="18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nome do candidato não pode ser  </a:t>
            </a:r>
            <a:r>
              <a:rPr lang="pt-BR" altLang="pt-BR" sz="18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usado para  indexar a </a:t>
            </a:r>
            <a:r>
              <a:rPr lang="pt-BR" altLang="pt-BR" sz="18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lista. </a:t>
            </a:r>
            <a:endParaRPr lang="pt-BR" altLang="pt-BR" sz="1800" dirty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4631" name="CaixaDeTexto 11"/>
          <p:cNvSpPr txBox="1">
            <a:spLocks noChangeArrowheads="1"/>
          </p:cNvSpPr>
          <p:nvPr/>
        </p:nvSpPr>
        <p:spPr bwMode="auto">
          <a:xfrm>
            <a:off x="323850" y="3244850"/>
            <a:ext cx="234070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800" b="1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Nome </a:t>
            </a:r>
            <a:r>
              <a:rPr lang="pt-BR" sz="18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dos Candidatos</a:t>
            </a:r>
            <a:r>
              <a:rPr lang="pt-BR" sz="1800" dirty="0">
                <a:latin typeface="Calibri" pitchFamily="34" charset="0"/>
                <a:cs typeface="Calibri" pitchFamily="34" charset="0"/>
              </a:rPr>
              <a:t>:</a:t>
            </a:r>
          </a:p>
          <a:p>
            <a:endParaRPr lang="pt-BR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4643438" y="3244850"/>
            <a:ext cx="1152525" cy="1439863"/>
          </a:xfrm>
          <a:prstGeom prst="ellipse">
            <a:avLst/>
          </a:prstGeom>
          <a:solidFill>
            <a:schemeClr val="accent6">
              <a:lumMod val="75000"/>
              <a:alpha val="43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anchor="ctr"/>
          <a:lstStyle/>
          <a:p>
            <a:pPr lvl="1" indent="-379413">
              <a:defRPr/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         0</a:t>
            </a:r>
            <a:endParaRPr lang="pt-BR" b="1" dirty="0">
              <a:latin typeface="Calibri" pitchFamily="34" charset="0"/>
              <a:cs typeface="Calibri" pitchFamily="34" charset="0"/>
            </a:endParaRPr>
          </a:p>
          <a:p>
            <a:pPr lvl="1" indent="-315913">
              <a:defRPr/>
            </a:pPr>
            <a:r>
              <a:rPr lang="pt-BR" b="1" dirty="0">
                <a:latin typeface="Calibri" pitchFamily="34" charset="0"/>
                <a:cs typeface="Calibri" pitchFamily="34" charset="0"/>
              </a:rPr>
              <a:t>   </a:t>
            </a:r>
            <a:r>
              <a:rPr lang="pt-BR" b="1" dirty="0" smtClean="0">
                <a:latin typeface="Calibri" pitchFamily="34" charset="0"/>
                <a:cs typeface="Calibri" pitchFamily="34" charset="0"/>
              </a:rPr>
              <a:t>      </a:t>
            </a:r>
            <a:r>
              <a:rPr lang="pt-BR" b="1" dirty="0">
                <a:latin typeface="Calibri" pitchFamily="34" charset="0"/>
                <a:cs typeface="Calibri" pitchFamily="34" charset="0"/>
              </a:rPr>
              <a:t>1</a:t>
            </a:r>
          </a:p>
          <a:p>
            <a:pPr lvl="1" indent="-765175">
              <a:defRPr/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         2</a:t>
            </a:r>
            <a:endParaRPr lang="pt-BR" b="1" dirty="0">
              <a:latin typeface="Calibri" pitchFamily="34" charset="0"/>
              <a:cs typeface="Calibri" pitchFamily="34" charset="0"/>
            </a:endParaRPr>
          </a:p>
          <a:p>
            <a:pPr lvl="1" indent="-488950">
              <a:defRPr/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         3</a:t>
            </a:r>
            <a:endParaRPr lang="pt-BR" b="1" dirty="0">
              <a:latin typeface="Calibri" pitchFamily="34" charset="0"/>
              <a:cs typeface="Calibri" pitchFamily="34" charset="0"/>
            </a:endParaRPr>
          </a:p>
          <a:p>
            <a:pPr lvl="1" indent="-119063" algn="ctr">
              <a:defRPr/>
            </a:pPr>
            <a:r>
              <a:rPr lang="pt-BR" b="1" dirty="0">
                <a:latin typeface="Calibri" pitchFamily="34" charset="0"/>
                <a:cs typeface="Calibri" pitchFamily="34" charset="0"/>
              </a:rPr>
              <a:t>4</a:t>
            </a:r>
          </a:p>
          <a:p>
            <a:pPr lvl="1" indent="-568325" algn="ctr">
              <a:defRPr/>
            </a:pPr>
            <a:endParaRPr lang="pt-BR" b="1" dirty="0">
              <a:latin typeface="Calibri" pitchFamily="34" charset="0"/>
              <a:cs typeface="Calibri" pitchFamily="34" charset="0"/>
            </a:endParaRPr>
          </a:p>
          <a:p>
            <a:pPr lvl="1" indent="-568325" algn="ctr">
              <a:defRPr/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           </a:t>
            </a:r>
            <a:endParaRPr lang="pt-B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953577" y="3244850"/>
            <a:ext cx="177240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18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Índices</a:t>
            </a:r>
            <a:r>
              <a:rPr lang="pt-BR" sz="18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pPr algn="ctr">
              <a:defRPr/>
            </a:pPr>
            <a:r>
              <a:rPr lang="pt-BR" altLang="pt-BR" sz="18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Intervalo</a:t>
            </a:r>
            <a:r>
              <a:rPr lang="pt-BR" altLang="pt-BR" sz="18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:  [0,4]</a:t>
            </a:r>
          </a:p>
          <a:p>
            <a:pPr>
              <a:defRPr/>
            </a:pPr>
            <a:endParaRPr lang="pt-BR" sz="18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6" name="Conector de seta reta 15"/>
          <p:cNvCxnSpPr>
            <a:endCxn id="13" idx="2"/>
          </p:cNvCxnSpPr>
          <p:nvPr/>
        </p:nvCxnSpPr>
        <p:spPr>
          <a:xfrm>
            <a:off x="3779838" y="3965575"/>
            <a:ext cx="8636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2627784" y="3285282"/>
            <a:ext cx="1152525" cy="1439862"/>
          </a:xfrm>
          <a:prstGeom prst="ellipse">
            <a:avLst/>
          </a:prstGeom>
          <a:solidFill>
            <a:srgbClr val="7030A0">
              <a:alpha val="43000"/>
            </a:srgbClr>
          </a:solidFill>
          <a:ln w="28575">
            <a:solidFill>
              <a:srgbClr val="8321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anchor="ctr"/>
          <a:lstStyle/>
          <a:p>
            <a:pPr lvl="1" indent="-379413" algn="ctr">
              <a:spcBef>
                <a:spcPts val="1800"/>
              </a:spcBef>
              <a:defRPr/>
            </a:pPr>
            <a:r>
              <a:rPr lang="pt-BR" b="1" dirty="0" err="1" smtClean="0">
                <a:latin typeface="Calibri" pitchFamily="34" charset="0"/>
                <a:cs typeface="Calibri" pitchFamily="34" charset="0"/>
              </a:rPr>
              <a:t>Jo</a:t>
            </a:r>
            <a:r>
              <a:rPr lang="pt-BR" b="1" dirty="0" smtClean="0">
                <a:latin typeface="Calibri" pitchFamily="34" charset="0"/>
                <a:cs typeface="Calibri" pitchFamily="34" charset="0"/>
              </a:rPr>
              <a:t>     </a:t>
            </a:r>
            <a:endParaRPr lang="pt-BR" b="1" dirty="0">
              <a:latin typeface="Calibri" pitchFamily="34" charset="0"/>
              <a:cs typeface="Calibri" pitchFamily="34" charset="0"/>
            </a:endParaRPr>
          </a:p>
          <a:p>
            <a:pPr lvl="1" indent="-315913" algn="ctr">
              <a:defRPr/>
            </a:pPr>
            <a:r>
              <a:rPr lang="pt-BR" b="1" dirty="0" err="1" smtClean="0">
                <a:latin typeface="Calibri" pitchFamily="34" charset="0"/>
                <a:cs typeface="Calibri" pitchFamily="34" charset="0"/>
              </a:rPr>
              <a:t>Ze</a:t>
            </a:r>
            <a:endParaRPr lang="pt-BR" b="1" dirty="0" smtClean="0">
              <a:latin typeface="Calibri" pitchFamily="34" charset="0"/>
              <a:cs typeface="Calibri" pitchFamily="34" charset="0"/>
            </a:endParaRPr>
          </a:p>
          <a:p>
            <a:pPr lvl="1" indent="-315913" algn="ctr">
              <a:defRPr/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Mia</a:t>
            </a:r>
            <a:endParaRPr lang="pt-BR" b="1" dirty="0">
              <a:latin typeface="Calibri" pitchFamily="34" charset="0"/>
              <a:cs typeface="Calibri" pitchFamily="34" charset="0"/>
            </a:endParaRPr>
          </a:p>
          <a:p>
            <a:pPr lvl="1" indent="-488950" algn="ctr">
              <a:defRPr/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Ana</a:t>
            </a:r>
            <a:endParaRPr lang="pt-BR" b="1" dirty="0">
              <a:latin typeface="Calibri" pitchFamily="34" charset="0"/>
              <a:cs typeface="Calibri" pitchFamily="34" charset="0"/>
            </a:endParaRPr>
          </a:p>
          <a:p>
            <a:pPr lvl="1" indent="-119063" algn="ctr">
              <a:defRPr/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Be</a:t>
            </a:r>
            <a:endParaRPr lang="pt-BR" b="1" dirty="0">
              <a:latin typeface="Calibri" pitchFamily="34" charset="0"/>
              <a:cs typeface="Calibri" pitchFamily="34" charset="0"/>
            </a:endParaRPr>
          </a:p>
          <a:p>
            <a:pPr lvl="1" indent="-568325" algn="ctr">
              <a:defRPr/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   </a:t>
            </a:r>
            <a:endParaRPr lang="pt-BR" b="1" dirty="0">
              <a:latin typeface="Calibri" pitchFamily="34" charset="0"/>
              <a:cs typeface="Calibri" pitchFamily="34" charset="0"/>
            </a:endParaRPr>
          </a:p>
          <a:p>
            <a:pPr lvl="1" indent="-568325" algn="ctr">
              <a:lnSpc>
                <a:spcPct val="50000"/>
              </a:lnSpc>
              <a:defRPr/>
            </a:pPr>
            <a:endParaRPr lang="pt-B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32"/>
          <p:cNvSpPr>
            <a:spLocks noChangeArrowheads="1"/>
          </p:cNvSpPr>
          <p:nvPr/>
        </p:nvSpPr>
        <p:spPr bwMode="auto">
          <a:xfrm>
            <a:off x="178916" y="1129891"/>
            <a:ext cx="8497887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524000" indent="-1524000"/>
            <a:r>
              <a:rPr lang="pt-BR" altLang="pt-BR" sz="2400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Caso  1) A lista de candidatos é conhecida a priori</a:t>
            </a:r>
            <a:endParaRPr lang="pt-BR" altLang="pt-BR" sz="2400" dirty="0">
              <a:solidFill>
                <a:srgbClr val="7030A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178916" y="5160998"/>
            <a:ext cx="8713465" cy="864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69975" indent="-1069975">
              <a:spcBef>
                <a:spcPts val="600"/>
              </a:spcBef>
            </a:pPr>
            <a:r>
              <a:rPr lang="pt-BR" altLang="pt-BR" sz="20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Solução 1: criar uma lista com o nome dos candidatos “paralela” à lista de contadores</a:t>
            </a:r>
            <a:endParaRPr lang="pt-BR" altLang="pt-BR" sz="2000" dirty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ectangle 29"/>
          <p:cNvSpPr>
            <a:spLocks noChangeArrowheads="1"/>
          </p:cNvSpPr>
          <p:nvPr/>
        </p:nvSpPr>
        <p:spPr bwMode="auto">
          <a:xfrm>
            <a:off x="179015" y="5870318"/>
            <a:ext cx="8713465" cy="864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69975" indent="-1069975">
              <a:spcBef>
                <a:spcPts val="600"/>
              </a:spcBef>
            </a:pPr>
            <a:r>
              <a:rPr lang="pt-BR" altLang="pt-BR" sz="20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Solução 2: criar uma lista  de listas  onde cada elemento é:</a:t>
            </a:r>
          </a:p>
          <a:p>
            <a:pPr marL="1069975" indent="-1069975" algn="ctr">
              <a:spcBef>
                <a:spcPts val="600"/>
              </a:spcBef>
            </a:pPr>
            <a:r>
              <a:rPr lang="pt-BR" altLang="pt-BR" sz="20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[nome do candidato, quantidade de votos, [lista de eleitores]]</a:t>
            </a:r>
            <a:endParaRPr lang="pt-BR" altLang="pt-BR" sz="2000" dirty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50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disciplina possui  6</a:t>
            </a:r>
            <a:r>
              <a:rPr lang="pt-BR" i="1" dirty="0" smtClean="0"/>
              <a:t> provas  </a:t>
            </a:r>
            <a:r>
              <a:rPr lang="pt-BR" dirty="0" smtClean="0"/>
              <a:t>com pesos distintos. Faça uma programa que capture o peso de cada uma das 6 provas do arquivo pesos.txt.  A seguir, para cada um dos  alunos, leia do arquivo notas.txt – separados por  ',' -  o nome do aluno , o número da prova (NÃO NECESSARIAMENTE EM ORDEM!!!!) e a nota de cada  uma das 6  avaliações, mostrando  para cada aluno,  seu nome e a média ponderada de suas notas. No final seu programa deve exibir, a maior nota em cada uma das provas ( e quantos alunos a obtiveram) bem como a nota média por prova</a:t>
            </a:r>
          </a:p>
          <a:p>
            <a:endParaRPr lang="pt-BR" dirty="0"/>
          </a:p>
        </p:txBody>
      </p:sp>
      <p:sp>
        <p:nvSpPr>
          <p:cNvPr id="1648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Exercícios</a:t>
            </a:r>
          </a:p>
        </p:txBody>
      </p:sp>
      <p:sp>
        <p:nvSpPr>
          <p:cNvPr id="130052" name="Espaço Reservado para Conteúdo 2"/>
          <p:cNvSpPr txBox="1">
            <a:spLocks/>
          </p:cNvSpPr>
          <p:nvPr/>
        </p:nvSpPr>
        <p:spPr bwMode="auto">
          <a:xfrm>
            <a:off x="179512" y="4149080"/>
            <a:ext cx="8640763" cy="2448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Times New Roman" pitchFamily="18" charset="0"/>
              <a:buNone/>
              <a:defRPr/>
            </a:pPr>
            <a:r>
              <a:rPr lang="pt-BR" sz="2000" dirty="0" smtClean="0">
                <a:latin typeface="Calibri" pitchFamily="34" charset="0"/>
                <a:cs typeface="Calibri" pitchFamily="34" charset="0"/>
              </a:rPr>
              <a:t>Ex</a:t>
            </a:r>
            <a:r>
              <a:rPr lang="pt-BR" sz="2000" dirty="0">
                <a:latin typeface="Calibri" pitchFamily="34" charset="0"/>
                <a:cs typeface="Calibri" pitchFamily="34" charset="0"/>
              </a:rPr>
              <a:t>: Pesos:</a:t>
            </a: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Times New Roman" pitchFamily="18" charset="0"/>
              <a:buNone/>
              <a:defRPr/>
            </a:pPr>
            <a:endParaRPr lang="pt-BR" sz="2000" dirty="0">
              <a:latin typeface="Calibri" pitchFamily="34" charset="0"/>
              <a:cs typeface="Calibri" pitchFamily="34" charset="0"/>
            </a:endParaRPr>
          </a:p>
          <a:p>
            <a:pPr marL="457200" indent="-457200" defTabSz="914400">
              <a:buFont typeface="Times New Roman" pitchFamily="18" charset="0"/>
              <a:buNone/>
              <a:defRPr/>
            </a:pPr>
            <a:r>
              <a:rPr lang="pt-BR" sz="1600" dirty="0">
                <a:latin typeface="Calibri" pitchFamily="34" charset="0"/>
                <a:cs typeface="Calibri" pitchFamily="34" charset="0"/>
              </a:rPr>
              <a:t>Aluno 	Ana   prova:  3 	5.0 	</a:t>
            </a:r>
            <a:r>
              <a:rPr lang="pt-BR" sz="1600" dirty="0">
                <a:latin typeface="Calibri" pitchFamily="34" charset="0"/>
                <a:cs typeface="Calibri" pitchFamily="34" charset="0"/>
                <a:sym typeface="Wingdings" pitchFamily="2" charset="2"/>
              </a:rPr>
              <a:t>  5.0 * 1</a:t>
            </a:r>
            <a:endParaRPr lang="pt-BR" sz="1600" dirty="0">
              <a:latin typeface="Calibri" pitchFamily="34" charset="0"/>
              <a:cs typeface="Calibri" pitchFamily="34" charset="0"/>
            </a:endParaRPr>
          </a:p>
          <a:p>
            <a:pPr marL="457200" indent="-457200" defTabSz="914400">
              <a:buFont typeface="Times New Roman" pitchFamily="18" charset="0"/>
              <a:buNone/>
              <a:defRPr/>
            </a:pPr>
            <a:r>
              <a:rPr lang="pt-BR" sz="1600" dirty="0">
                <a:latin typeface="Calibri" pitchFamily="34" charset="0"/>
                <a:cs typeface="Calibri" pitchFamily="34" charset="0"/>
              </a:rPr>
              <a:t>			    4	1.0	</a:t>
            </a:r>
            <a:r>
              <a:rPr lang="pt-BR" sz="1600" dirty="0">
                <a:latin typeface="Calibri" pitchFamily="34" charset="0"/>
                <a:cs typeface="Calibri" pitchFamily="34" charset="0"/>
                <a:sym typeface="Wingdings" pitchFamily="2" charset="2"/>
              </a:rPr>
              <a:t>  1.0 * 4</a:t>
            </a:r>
            <a:endParaRPr lang="pt-BR" sz="1600" dirty="0">
              <a:latin typeface="Calibri" pitchFamily="34" charset="0"/>
              <a:cs typeface="Calibri" pitchFamily="34" charset="0"/>
            </a:endParaRPr>
          </a:p>
          <a:p>
            <a:pPr marL="457200" indent="-457200" defTabSz="914400">
              <a:buFont typeface="Times New Roman" pitchFamily="18" charset="0"/>
              <a:buNone/>
              <a:defRPr/>
            </a:pPr>
            <a:r>
              <a:rPr lang="pt-BR" sz="1600" dirty="0">
                <a:latin typeface="Calibri" pitchFamily="34" charset="0"/>
                <a:cs typeface="Calibri" pitchFamily="34" charset="0"/>
              </a:rPr>
              <a:t>			    2 	10.0	 </a:t>
            </a:r>
            <a:r>
              <a:rPr lang="pt-BR" sz="1600" dirty="0">
                <a:latin typeface="Calibri" pitchFamily="34" charset="0"/>
                <a:cs typeface="Calibri" pitchFamily="34" charset="0"/>
                <a:sym typeface="Wingdings" pitchFamily="2" charset="2"/>
              </a:rPr>
              <a:t>  10.0 * 3</a:t>
            </a:r>
            <a:endParaRPr lang="pt-BR" sz="1600" dirty="0">
              <a:latin typeface="Calibri" pitchFamily="34" charset="0"/>
              <a:cs typeface="Calibri" pitchFamily="34" charset="0"/>
            </a:endParaRPr>
          </a:p>
          <a:p>
            <a:pPr marL="457200" indent="-457200" defTabSz="914400">
              <a:buFont typeface="Times New Roman" pitchFamily="18" charset="0"/>
              <a:buNone/>
              <a:defRPr/>
            </a:pPr>
            <a:r>
              <a:rPr lang="pt-BR" sz="1600" dirty="0">
                <a:latin typeface="Calibri" pitchFamily="34" charset="0"/>
                <a:cs typeface="Calibri" pitchFamily="34" charset="0"/>
              </a:rPr>
              <a:t>			    1 	10.0	 ...</a:t>
            </a:r>
          </a:p>
          <a:p>
            <a:pPr marL="457200" indent="-457200" defTabSz="914400">
              <a:buFont typeface="Times New Roman" pitchFamily="18" charset="0"/>
              <a:buNone/>
              <a:defRPr/>
            </a:pPr>
            <a:r>
              <a:rPr lang="pt-BR" sz="1600" dirty="0">
                <a:latin typeface="Calibri" pitchFamily="34" charset="0"/>
                <a:cs typeface="Calibri" pitchFamily="34" charset="0"/>
              </a:rPr>
              <a:t>			    5 	 4.0</a:t>
            </a:r>
          </a:p>
          <a:p>
            <a:pPr marL="457200" indent="-457200" defTabSz="914400">
              <a:buFont typeface="Times New Roman" pitchFamily="18" charset="0"/>
              <a:buNone/>
              <a:defRPr/>
            </a:pPr>
            <a:r>
              <a:rPr lang="pt-BR" sz="1600" dirty="0">
                <a:latin typeface="Calibri" pitchFamily="34" charset="0"/>
                <a:cs typeface="Calibri" pitchFamily="34" charset="0"/>
              </a:rPr>
              <a:t>			    6	10.0</a:t>
            </a:r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1439963" y="4392488"/>
          <a:ext cx="2844800" cy="417513"/>
        </p:xfrm>
        <a:graphic>
          <a:graphicData uri="http://schemas.openxmlformats.org/drawingml/2006/table">
            <a:tbl>
              <a:tblPr/>
              <a:tblGrid>
                <a:gridCol w="469900"/>
                <a:gridCol w="479425"/>
                <a:gridCol w="488950"/>
                <a:gridCol w="466725"/>
                <a:gridCol w="469900"/>
                <a:gridCol w="469900"/>
              </a:tblGrid>
              <a:tr h="417513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Lucida Sans Unicode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Lucida Sans Unicode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Lucida Sans Unicode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Lucida Sans Unicode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Lucida Sans Unicode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2000" dirty="0" smtClean="0"/>
              <a:t>A </a:t>
            </a:r>
            <a:r>
              <a:rPr lang="pt-BR" sz="2000" dirty="0" err="1" smtClean="0"/>
              <a:t>Naiky</a:t>
            </a:r>
            <a:r>
              <a:rPr lang="pt-BR" sz="2000" dirty="0" smtClean="0"/>
              <a:t> realizou uma pesquisa numa universidade para ajudar a quantificar a produção  de seu novo modelo de tênis nos diferentes tamanhos. Os modelos serão produzidos nos tamanhos 35 a 44.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AutoNum type="alphaLcParenR"/>
            </a:pPr>
            <a:r>
              <a:rPr lang="pt-BR" sz="2000" dirty="0" smtClean="0"/>
              <a:t>Gere uma lista para simular as respostas dos 300  entrevistados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AutoNum type="alphaLcParenR"/>
            </a:pPr>
            <a:r>
              <a:rPr lang="pt-BR" sz="2000" dirty="0" smtClean="0"/>
              <a:t>Faça um programa que  use esta lista  e exiba na tela o percentual de alunos por tamanho.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2000" dirty="0" smtClean="0"/>
              <a:t> 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2000" dirty="0" smtClean="0"/>
              <a:t> 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2000" dirty="0" smtClean="0"/>
              <a:t> </a:t>
            </a:r>
          </a:p>
        </p:txBody>
      </p:sp>
      <p:sp>
        <p:nvSpPr>
          <p:cNvPr id="1658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Exercícios</a:t>
            </a:r>
          </a:p>
        </p:txBody>
      </p:sp>
      <p:sp>
        <p:nvSpPr>
          <p:cNvPr id="5" name="Retângulo 4"/>
          <p:cNvSpPr/>
          <p:nvPr/>
        </p:nvSpPr>
        <p:spPr>
          <a:xfrm>
            <a:off x="395536" y="4077072"/>
            <a:ext cx="8208912" cy="2246769"/>
          </a:xfrm>
          <a:prstGeom prst="rect">
            <a:avLst/>
          </a:prstGeom>
        </p:spPr>
        <p:txBody>
          <a:bodyPr numCol="2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pt-BR" sz="2000" dirty="0">
                <a:latin typeface="Calibri" pitchFamily="34" charset="0"/>
                <a:cs typeface="Calibri" pitchFamily="34" charset="0"/>
              </a:rPr>
              <a:t>Saída: 		</a:t>
            </a:r>
          </a:p>
          <a:p>
            <a:pPr>
              <a:spcBef>
                <a:spcPts val="0"/>
              </a:spcBef>
              <a:defRPr/>
            </a:pPr>
            <a:r>
              <a:rPr lang="pt-BR" sz="2000" dirty="0">
                <a:latin typeface="Calibri" pitchFamily="34" charset="0"/>
                <a:cs typeface="Calibri" pitchFamily="34" charset="0"/>
              </a:rPr>
              <a:t>tamanho 35 – percentual: 30</a:t>
            </a:r>
          </a:p>
          <a:p>
            <a:pPr>
              <a:spcBef>
                <a:spcPts val="0"/>
              </a:spcBef>
              <a:defRPr/>
            </a:pPr>
            <a:r>
              <a:rPr lang="pt-BR" sz="2000" dirty="0">
                <a:latin typeface="Calibri" pitchFamily="34" charset="0"/>
                <a:cs typeface="Calibri" pitchFamily="34" charset="0"/>
              </a:rPr>
              <a:t>tamanho 36 – percentual: 20</a:t>
            </a:r>
          </a:p>
          <a:p>
            <a:pPr>
              <a:spcBef>
                <a:spcPts val="0"/>
              </a:spcBef>
              <a:defRPr/>
            </a:pPr>
            <a:r>
              <a:rPr lang="pt-BR" sz="2000" dirty="0">
                <a:latin typeface="Calibri" pitchFamily="34" charset="0"/>
                <a:cs typeface="Calibri" pitchFamily="34" charset="0"/>
              </a:rPr>
              <a:t>tamanho 37 – percentual: 10</a:t>
            </a:r>
          </a:p>
          <a:p>
            <a:pPr>
              <a:spcBef>
                <a:spcPts val="0"/>
              </a:spcBef>
              <a:defRPr/>
            </a:pPr>
            <a:r>
              <a:rPr lang="pt-BR" sz="2000" dirty="0">
                <a:latin typeface="Calibri" pitchFamily="34" charset="0"/>
                <a:cs typeface="Calibri" pitchFamily="34" charset="0"/>
              </a:rPr>
              <a:t>tamanho 38 – percentual: 0</a:t>
            </a:r>
          </a:p>
          <a:p>
            <a:pPr>
              <a:spcBef>
                <a:spcPts val="0"/>
              </a:spcBef>
              <a:defRPr/>
            </a:pPr>
            <a:r>
              <a:rPr lang="pt-BR" sz="2000" dirty="0">
                <a:latin typeface="Calibri" pitchFamily="34" charset="0"/>
                <a:cs typeface="Calibri" pitchFamily="34" charset="0"/>
              </a:rPr>
              <a:t>tamanho 39 – percentual: 0</a:t>
            </a:r>
          </a:p>
          <a:p>
            <a:pPr>
              <a:spcBef>
                <a:spcPts val="0"/>
              </a:spcBef>
              <a:defRPr/>
            </a:pPr>
            <a:endParaRPr lang="pt-BR" sz="2000" dirty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0"/>
              </a:spcBef>
              <a:defRPr/>
            </a:pPr>
            <a:endParaRPr lang="pt-BR" sz="2000" dirty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0"/>
              </a:spcBef>
              <a:defRPr/>
            </a:pPr>
            <a:r>
              <a:rPr lang="pt-BR" sz="2000" dirty="0">
                <a:latin typeface="Calibri" pitchFamily="34" charset="0"/>
                <a:cs typeface="Calibri" pitchFamily="34" charset="0"/>
              </a:rPr>
              <a:t>tamanho 40 – percentual: 0</a:t>
            </a:r>
          </a:p>
          <a:p>
            <a:pPr>
              <a:spcBef>
                <a:spcPts val="0"/>
              </a:spcBef>
              <a:defRPr/>
            </a:pPr>
            <a:r>
              <a:rPr lang="pt-BR" sz="2000" dirty="0">
                <a:latin typeface="Calibri" pitchFamily="34" charset="0"/>
                <a:cs typeface="Calibri" pitchFamily="34" charset="0"/>
              </a:rPr>
              <a:t>tamanho 41 – percentual: 0</a:t>
            </a:r>
          </a:p>
          <a:p>
            <a:pPr>
              <a:spcBef>
                <a:spcPts val="0"/>
              </a:spcBef>
              <a:defRPr/>
            </a:pPr>
            <a:r>
              <a:rPr lang="pt-BR" sz="2000" dirty="0">
                <a:latin typeface="Calibri" pitchFamily="34" charset="0"/>
                <a:cs typeface="Calibri" pitchFamily="34" charset="0"/>
              </a:rPr>
              <a:t>tamanho 42 – percentual: 10</a:t>
            </a:r>
          </a:p>
          <a:p>
            <a:pPr>
              <a:spcBef>
                <a:spcPts val="0"/>
              </a:spcBef>
              <a:defRPr/>
            </a:pPr>
            <a:r>
              <a:rPr lang="pt-BR" sz="2000" dirty="0">
                <a:latin typeface="Calibri" pitchFamily="34" charset="0"/>
                <a:cs typeface="Calibri" pitchFamily="34" charset="0"/>
              </a:rPr>
              <a:t>tamanho 43 – percentual: 0</a:t>
            </a:r>
          </a:p>
          <a:p>
            <a:pPr>
              <a:spcBef>
                <a:spcPts val="0"/>
              </a:spcBef>
              <a:defRPr/>
            </a:pPr>
            <a:r>
              <a:rPr lang="pt-BR" sz="2000" dirty="0">
                <a:latin typeface="Calibri" pitchFamily="34" charset="0"/>
                <a:cs typeface="Calibri" pitchFamily="34" charset="0"/>
              </a:rPr>
              <a:t>tamanho 44 – percentual: 30</a:t>
            </a:r>
          </a:p>
        </p:txBody>
      </p:sp>
      <p:sp>
        <p:nvSpPr>
          <p:cNvPr id="165893" name="Retângulo 5"/>
          <p:cNvSpPr>
            <a:spLocks noChangeArrowheads="1"/>
          </p:cNvSpPr>
          <p:nvPr/>
        </p:nvSpPr>
        <p:spPr bwMode="auto">
          <a:xfrm>
            <a:off x="323528" y="3284984"/>
            <a:ext cx="71278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 dirty="0">
                <a:latin typeface="Calibri" pitchFamily="34" charset="0"/>
                <a:cs typeface="Calibri" pitchFamily="34" charset="0"/>
              </a:rPr>
              <a:t>Exemplo:</a:t>
            </a:r>
          </a:p>
          <a:p>
            <a:r>
              <a:rPr lang="pt-BR" sz="2000" dirty="0">
                <a:latin typeface="Calibri" pitchFamily="34" charset="0"/>
                <a:cs typeface="Calibri" pitchFamily="34" charset="0"/>
              </a:rPr>
              <a:t>Entrada: 	35  34 42 35 36 44 46 44 35 36 37 44 87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dirty="0" smtClean="0"/>
              <a:t>Faça um programa que leia o grau de instrução (inteiro) e a idade de um grupo de 50 pessoas e exiba a idade média em cada grau de instrução e a idade do mais velho (considere que não há empate) em cada grau de instrução. Graus de instrução: 1 (analfabeto), 2 (primeiro grau), 3 (segundo grau), 4 (superior), 5 (mestrado), 6 (doutorado), 7 (outros).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endParaRPr lang="pt-BR" dirty="0" smtClean="0"/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dirty="0" smtClean="0"/>
              <a:t>Modifique  o exercício para que o grau de instrução seja descritivo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dirty="0" smtClean="0"/>
              <a:t> 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dirty="0" smtClean="0"/>
              <a:t> 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endParaRPr lang="pt-BR" dirty="0" smtClean="0"/>
          </a:p>
        </p:txBody>
      </p:sp>
      <p:sp>
        <p:nvSpPr>
          <p:cNvPr id="1669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Exercícios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dirty="0" smtClean="0"/>
              <a:t>Uma locadora  de jogos deseja  realizar uma promoção  na qual, para cada 10 jogos retirados, o cliente tem direito a uma locação grátis.  Para realizar esta promoção entre seus 10 clientes, registrou, no arquivo retiradas.dat,  no mês de setembro,  o número do cliente (valor entre 1 e 10),  dia da retirada  e quantidade de jogos retirados por ele neste dia. O mesmo cliente pode realizar várias retiradas no mês de abril.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dirty="0" smtClean="0"/>
              <a:t>a) Faça um programa que implemente a promoção da locadora, mostrando na tela, a quantidade de locações gratuitas  que cada cliente tem direito.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dirty="0" smtClean="0"/>
              <a:t>b) Mostre, também, ao final, o número médio de retiradas por dia do mês, qual(is) o(s) dia(s) com maior retirada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endParaRPr lang="pt-BR" dirty="0" smtClean="0"/>
          </a:p>
        </p:txBody>
      </p:sp>
      <p:sp>
        <p:nvSpPr>
          <p:cNvPr id="1679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Exercícios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pt-BR" altLang="pt-BR" dirty="0" smtClean="0"/>
              <a:t>Faça um programa que exiba o total gasto por uma empresa com vale transporte de seus funcionários  em cada  um dos meses do ano anterior. O arquivo passagens.txt armazena em cada linha, a matrícula do funcionário e o valor recebido de vale transporte em cada um dos meses, separados por ‘,’.</a:t>
            </a:r>
          </a:p>
          <a:p>
            <a:pPr>
              <a:buFont typeface="Wingdings" pitchFamily="2" charset="2"/>
              <a:buNone/>
            </a:pPr>
            <a:endParaRPr lang="pt-BR" dirty="0" smtClean="0"/>
          </a:p>
        </p:txBody>
      </p:sp>
      <p:sp>
        <p:nvSpPr>
          <p:cNvPr id="1689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quantidade de  acertos(inteiro) de cada um dos 300 candidatos de um concurso estão no arquivo resultado.txt. A prova tinha 10 questões e a nota é equivalente aos acertos. Faça um programa que exiba a quantidade de candidatos em cada nota, na forma de histograma, conforme exemplo abaixo (um asterisco para cada candidato). No exemplo, é possível concluir que dois candidatos tiveram nota 0 e cinco, nota 10.</a:t>
            </a:r>
          </a:p>
          <a:p>
            <a:r>
              <a:rPr lang="pt-BR" b="1" dirty="0" smtClean="0"/>
              <a:t>Notas		Quantidade </a:t>
            </a:r>
            <a:endParaRPr lang="pt-BR" dirty="0" smtClean="0"/>
          </a:p>
          <a:p>
            <a:r>
              <a:rPr lang="pt-BR" b="1" dirty="0" smtClean="0"/>
              <a:t>0		**</a:t>
            </a:r>
            <a:endParaRPr lang="pt-BR" dirty="0" smtClean="0"/>
          </a:p>
          <a:p>
            <a:r>
              <a:rPr lang="pt-BR" b="1" dirty="0" smtClean="0"/>
              <a:t>1		****</a:t>
            </a:r>
            <a:endParaRPr lang="pt-BR" dirty="0" smtClean="0"/>
          </a:p>
          <a:p>
            <a:r>
              <a:rPr lang="pt-BR" b="1" dirty="0" smtClean="0"/>
              <a:t>2		*</a:t>
            </a:r>
            <a:endParaRPr lang="pt-BR" dirty="0" smtClean="0"/>
          </a:p>
          <a:p>
            <a:r>
              <a:rPr lang="pt-BR" b="1" dirty="0" smtClean="0"/>
              <a:t>…		...</a:t>
            </a:r>
            <a:endParaRPr lang="pt-BR" dirty="0" smtClean="0"/>
          </a:p>
          <a:p>
            <a:pPr lvl="0"/>
            <a:r>
              <a:rPr lang="pt-BR" b="1" dirty="0" smtClean="0"/>
              <a:t>10		*****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 smtClean="0"/>
              <a:t>Um clube deseja contabilizar em 10 faixas a renda de seus no máximo 200 sócios. Faça um programa que leia a renda de cada um dos sócios e construa o histograma desejado.</a:t>
            </a:r>
          </a:p>
          <a:p>
            <a:pPr lvl="0">
              <a:spcBef>
                <a:spcPts val="0"/>
              </a:spcBef>
            </a:pPr>
            <a:r>
              <a:rPr lang="pt-BR" dirty="0" smtClean="0"/>
              <a:t> Versão a) as rendas variam de 0 a 20000</a:t>
            </a:r>
          </a:p>
          <a:p>
            <a:pPr lvl="0">
              <a:spcBef>
                <a:spcPts val="0"/>
              </a:spcBef>
            </a:pPr>
            <a:r>
              <a:rPr lang="pt-BR" dirty="0" smtClean="0"/>
              <a:t>Versão b) a menor e a maior renda são desconhecidas </a:t>
            </a:r>
          </a:p>
          <a:p>
            <a:pPr lvl="0">
              <a:spcBef>
                <a:spcPts val="0"/>
              </a:spcBef>
            </a:pPr>
            <a:r>
              <a:rPr lang="pt-BR" dirty="0" smtClean="0"/>
              <a:t>Versão c) o número de </a:t>
            </a:r>
            <a:r>
              <a:rPr lang="pt-BR" dirty="0" err="1" smtClean="0"/>
              <a:t>percentis</a:t>
            </a:r>
            <a:r>
              <a:rPr lang="pt-BR" dirty="0" smtClean="0"/>
              <a:t>(faixas) é perguntado ao usuário</a:t>
            </a:r>
          </a:p>
          <a:p>
            <a:pPr>
              <a:spcBef>
                <a:spcPts val="0"/>
              </a:spcBef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pt-BR" sz="2400" dirty="0" smtClean="0"/>
              <a:t>É necessário contar a quantidade de ocorrências de cada  face(número):</a:t>
            </a:r>
          </a:p>
          <a:p>
            <a:pPr>
              <a:buFont typeface="Arial" charset="0"/>
              <a:buChar char="•"/>
            </a:pPr>
            <a:endParaRPr lang="pt-BR" sz="2400" dirty="0" smtClean="0"/>
          </a:p>
          <a:p>
            <a:endParaRPr lang="pt-BR" sz="2400" dirty="0" smtClean="0"/>
          </a:p>
        </p:txBody>
      </p:sp>
      <p:sp>
        <p:nvSpPr>
          <p:cNvPr id="15257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da Solução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517911"/>
              </p:ext>
            </p:extLst>
          </p:nvPr>
        </p:nvGraphicFramePr>
        <p:xfrm>
          <a:off x="2989263" y="5135563"/>
          <a:ext cx="1706568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28"/>
                <a:gridCol w="284428"/>
                <a:gridCol w="284428"/>
                <a:gridCol w="284428"/>
                <a:gridCol w="284428"/>
                <a:gridCol w="284428"/>
              </a:tblGrid>
              <a:tr h="370682">
                <a:tc>
                  <a:txBody>
                    <a:bodyPr/>
                    <a:lstStyle/>
                    <a:p>
                      <a:endParaRPr lang="pt-BR" sz="1800" dirty="0">
                        <a:latin typeface="Calibri" pitchFamily="34" charset="0"/>
                      </a:endParaRPr>
                    </a:p>
                  </a:txBody>
                  <a:tcPr marL="91375" marR="91375" marT="45700" marB="45700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Calibri" pitchFamily="34" charset="0"/>
                      </a:endParaRPr>
                    </a:p>
                  </a:txBody>
                  <a:tcPr marL="91375" marR="91375" marT="45700" marB="45700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Calibri" pitchFamily="34" charset="0"/>
                      </a:endParaRPr>
                    </a:p>
                  </a:txBody>
                  <a:tcPr marL="91375" marR="91375" marT="45700" marB="45700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Calibri" pitchFamily="34" charset="0"/>
                      </a:endParaRPr>
                    </a:p>
                  </a:txBody>
                  <a:tcPr marL="91375" marR="91375" marT="45700" marB="45700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Calibri" pitchFamily="34" charset="0"/>
                      </a:endParaRPr>
                    </a:p>
                  </a:txBody>
                  <a:tcPr marL="91375" marR="91375" marT="45700" marB="45700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Calibri" pitchFamily="34" charset="0"/>
                      </a:endParaRPr>
                    </a:p>
                  </a:txBody>
                  <a:tcPr marL="91375" marR="91375" marT="45700" marB="45700"/>
                </a:tc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alibri" pitchFamily="34" charset="0"/>
                        </a:rPr>
                        <a:t>0</a:t>
                      </a:r>
                      <a:endParaRPr lang="pt-BR" sz="1800" dirty="0">
                        <a:latin typeface="Calibri" pitchFamily="34" charset="0"/>
                      </a:endParaRPr>
                    </a:p>
                  </a:txBody>
                  <a:tcPr marL="91375" marR="91375"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alibri" pitchFamily="34" charset="0"/>
                        </a:rPr>
                        <a:t>1</a:t>
                      </a:r>
                      <a:endParaRPr lang="pt-BR" sz="1800" dirty="0">
                        <a:latin typeface="Calibri" pitchFamily="34" charset="0"/>
                      </a:endParaRPr>
                    </a:p>
                  </a:txBody>
                  <a:tcPr marL="91375" marR="91375"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alibri" pitchFamily="34" charset="0"/>
                        </a:rPr>
                        <a:t>2</a:t>
                      </a:r>
                      <a:endParaRPr lang="pt-BR" sz="1800" dirty="0">
                        <a:latin typeface="Calibri" pitchFamily="34" charset="0"/>
                      </a:endParaRPr>
                    </a:p>
                  </a:txBody>
                  <a:tcPr marL="91375" marR="91375"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alibri" pitchFamily="34" charset="0"/>
                        </a:rPr>
                        <a:t>3</a:t>
                      </a:r>
                      <a:endParaRPr lang="pt-BR" sz="1800" dirty="0">
                        <a:latin typeface="Calibri" pitchFamily="34" charset="0"/>
                      </a:endParaRPr>
                    </a:p>
                  </a:txBody>
                  <a:tcPr marL="91375" marR="91375"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alibri" pitchFamily="34" charset="0"/>
                        </a:rPr>
                        <a:t>4</a:t>
                      </a:r>
                      <a:endParaRPr lang="pt-BR" sz="1800" dirty="0">
                        <a:latin typeface="Calibri" pitchFamily="34" charset="0"/>
                      </a:endParaRPr>
                    </a:p>
                  </a:txBody>
                  <a:tcPr marL="91375" marR="91375"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alibri" pitchFamily="34" charset="0"/>
                        </a:rPr>
                        <a:t>5</a:t>
                      </a:r>
                      <a:endParaRPr lang="pt-BR" sz="1800" dirty="0">
                        <a:latin typeface="Calibri" pitchFamily="34" charset="0"/>
                      </a:endParaRPr>
                    </a:p>
                  </a:txBody>
                  <a:tcPr marL="91375" marR="91375" marT="45700" marB="45700">
                    <a:noFill/>
                  </a:tcPr>
                </a:tc>
              </a:tr>
            </a:tbl>
          </a:graphicData>
        </a:graphic>
      </p:graphicFrame>
      <p:cxnSp>
        <p:nvCxnSpPr>
          <p:cNvPr id="152600" name="Conector angulado 8"/>
          <p:cNvCxnSpPr>
            <a:cxnSpLocks noChangeShapeType="1"/>
            <a:stCxn id="152601" idx="2"/>
          </p:cNvCxnSpPr>
          <p:nvPr/>
        </p:nvCxnSpPr>
        <p:spPr bwMode="auto">
          <a:xfrm rot="16200000" flipH="1">
            <a:off x="2546648" y="4765973"/>
            <a:ext cx="247848" cy="780256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2601" name="CaixaDeTexto 6"/>
          <p:cNvSpPr txBox="1">
            <a:spLocks noChangeArrowheads="1"/>
          </p:cNvSpPr>
          <p:nvPr/>
        </p:nvSpPr>
        <p:spPr bwMode="auto">
          <a:xfrm>
            <a:off x="1833563" y="4724400"/>
            <a:ext cx="893762" cy="30777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dirty="0" err="1" smtClean="0">
                <a:latin typeface="Calibri" pitchFamily="34" charset="0"/>
                <a:cs typeface="Calibri" pitchFamily="34" charset="0"/>
              </a:rPr>
              <a:t>lOcorr</a:t>
            </a:r>
            <a:endParaRPr lang="pt-BR" altLang="pt-B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2602" name="Retângulo 8"/>
          <p:cNvSpPr>
            <a:spLocks noChangeArrowheads="1"/>
          </p:cNvSpPr>
          <p:nvPr/>
        </p:nvSpPr>
        <p:spPr bwMode="auto">
          <a:xfrm>
            <a:off x="395288" y="3789363"/>
            <a:ext cx="756126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000" b="1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6 </a:t>
            </a:r>
            <a:r>
              <a:rPr lang="pt-BR" altLang="pt-BR" sz="2000" b="1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contadores  </a:t>
            </a:r>
            <a:r>
              <a:rPr lang="pt-BR" altLang="pt-BR" sz="2000" b="1" dirty="0">
                <a:solidFill>
                  <a:srgbClr val="0000CC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 1  lista  de contadores ( lista para contagem)</a:t>
            </a:r>
          </a:p>
          <a:p>
            <a:pPr marL="400050" lvl="1" indent="0"/>
            <a:r>
              <a:rPr lang="pt-BR" altLang="pt-BR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 cada posição da lista armazena o  contador de um </a:t>
            </a:r>
            <a:r>
              <a:rPr lang="pt-BR" altLang="pt-BR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número</a:t>
            </a:r>
            <a:endParaRPr lang="pt-BR" altLang="pt-BR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2771775" y="2205038"/>
            <a:ext cx="1152525" cy="1439862"/>
          </a:xfrm>
          <a:prstGeom prst="ellipse">
            <a:avLst/>
          </a:prstGeom>
          <a:solidFill>
            <a:srgbClr val="7030A0">
              <a:alpha val="43000"/>
            </a:srgbClr>
          </a:solidFill>
          <a:ln w="28575">
            <a:solidFill>
              <a:srgbClr val="8321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1" indent="-379413">
              <a:lnSpc>
                <a:spcPct val="50000"/>
              </a:lnSpc>
              <a:defRPr/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             1	</a:t>
            </a:r>
            <a:endParaRPr lang="pt-BR" b="1" dirty="0">
              <a:latin typeface="Calibri" pitchFamily="34" charset="0"/>
              <a:cs typeface="Calibri" pitchFamily="34" charset="0"/>
            </a:endParaRPr>
          </a:p>
          <a:p>
            <a:pPr lvl="1" indent="-315913">
              <a:lnSpc>
                <a:spcPct val="50000"/>
              </a:lnSpc>
              <a:defRPr/>
            </a:pPr>
            <a:r>
              <a:rPr lang="pt-BR" b="1" dirty="0">
                <a:latin typeface="Calibri" pitchFamily="34" charset="0"/>
                <a:cs typeface="Calibri" pitchFamily="34" charset="0"/>
              </a:rPr>
              <a:t>    </a:t>
            </a:r>
            <a:r>
              <a:rPr lang="pt-BR" b="1" dirty="0" smtClean="0">
                <a:latin typeface="Calibri" pitchFamily="34" charset="0"/>
                <a:cs typeface="Calibri" pitchFamily="34" charset="0"/>
              </a:rPr>
              <a:t>      2</a:t>
            </a:r>
            <a:endParaRPr lang="pt-BR" b="1" dirty="0">
              <a:latin typeface="Calibri" pitchFamily="34" charset="0"/>
              <a:cs typeface="Calibri" pitchFamily="34" charset="0"/>
            </a:endParaRPr>
          </a:p>
          <a:p>
            <a:pPr lvl="1" indent="-765175">
              <a:lnSpc>
                <a:spcPct val="50000"/>
              </a:lnSpc>
              <a:defRPr/>
            </a:pPr>
            <a:r>
              <a:rPr lang="pt-BR" b="1" dirty="0">
                <a:latin typeface="Calibri" pitchFamily="34" charset="0"/>
                <a:cs typeface="Calibri" pitchFamily="34" charset="0"/>
              </a:rPr>
              <a:t>3</a:t>
            </a:r>
          </a:p>
          <a:p>
            <a:pPr lvl="1" indent="-765175">
              <a:lnSpc>
                <a:spcPct val="50000"/>
              </a:lnSpc>
              <a:defRPr/>
            </a:pPr>
            <a:endParaRPr lang="pt-BR" b="1" dirty="0">
              <a:latin typeface="Calibri" pitchFamily="34" charset="0"/>
              <a:cs typeface="Calibri" pitchFamily="34" charset="0"/>
            </a:endParaRPr>
          </a:p>
          <a:p>
            <a:pPr lvl="1" indent="-488950">
              <a:lnSpc>
                <a:spcPct val="50000"/>
              </a:lnSpc>
              <a:defRPr/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     4</a:t>
            </a:r>
            <a:endParaRPr lang="pt-BR" b="1" dirty="0">
              <a:latin typeface="Calibri" pitchFamily="34" charset="0"/>
              <a:cs typeface="Calibri" pitchFamily="34" charset="0"/>
            </a:endParaRPr>
          </a:p>
          <a:p>
            <a:pPr lvl="1" indent="-119063" algn="ctr">
              <a:lnSpc>
                <a:spcPct val="50000"/>
              </a:lnSpc>
              <a:defRPr/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       5</a:t>
            </a:r>
          </a:p>
          <a:p>
            <a:pPr lvl="1" indent="-119063" algn="ctr">
              <a:lnSpc>
                <a:spcPct val="50000"/>
              </a:lnSpc>
              <a:spcBef>
                <a:spcPts val="1200"/>
              </a:spcBef>
              <a:defRPr/>
            </a:pPr>
            <a:r>
              <a:rPr lang="pt-BR" b="1" dirty="0">
                <a:latin typeface="Calibri" pitchFamily="34" charset="0"/>
                <a:cs typeface="Calibri" pitchFamily="34" charset="0"/>
              </a:rPr>
              <a:t>6</a:t>
            </a:r>
          </a:p>
        </p:txBody>
      </p:sp>
      <p:sp>
        <p:nvSpPr>
          <p:cNvPr id="152604" name="CaixaDeTexto 9"/>
          <p:cNvSpPr txBox="1">
            <a:spLocks noChangeArrowheads="1"/>
          </p:cNvSpPr>
          <p:nvPr/>
        </p:nvSpPr>
        <p:spPr bwMode="auto">
          <a:xfrm>
            <a:off x="468313" y="2205038"/>
            <a:ext cx="174278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800" b="1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Faces</a:t>
            </a:r>
            <a:r>
              <a:rPr lang="pt-BR" sz="1800" dirty="0" smtClean="0">
                <a:latin typeface="Calibri" pitchFamily="34" charset="0"/>
                <a:cs typeface="Calibri" pitchFamily="34" charset="0"/>
              </a:rPr>
              <a:t>:</a:t>
            </a:r>
            <a:endParaRPr lang="pt-BR" sz="1800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pt-BR" altLang="pt-BR" sz="18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Intervalo</a:t>
            </a:r>
            <a:r>
              <a:rPr lang="pt-BR" altLang="pt-BR" sz="18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:  [</a:t>
            </a:r>
            <a:r>
              <a:rPr lang="pt-BR" altLang="pt-BR" sz="18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1,6]</a:t>
            </a:r>
            <a:endParaRPr lang="pt-BR" altLang="pt-BR" sz="1800" dirty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  <a:p>
            <a:endParaRPr lang="pt-BR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32"/>
          <p:cNvSpPr>
            <a:spLocks noChangeArrowheads="1"/>
          </p:cNvSpPr>
          <p:nvPr/>
        </p:nvSpPr>
        <p:spPr bwMode="auto">
          <a:xfrm>
            <a:off x="468313" y="5489575"/>
            <a:ext cx="806450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698625" indent="-1698625"/>
            <a:r>
              <a:rPr lang="pt-BR" altLang="pt-BR" sz="2400" dirty="0">
                <a:solidFill>
                  <a:srgbClr val="FF0066"/>
                </a:solidFill>
                <a:latin typeface="Calibri" pitchFamily="34" charset="0"/>
                <a:cs typeface="Calibri" pitchFamily="34" charset="0"/>
              </a:rPr>
              <a:t>Problema :  Como mapear os </a:t>
            </a:r>
            <a:r>
              <a:rPr lang="pt-BR" altLang="pt-BR" sz="2400" dirty="0" smtClean="0">
                <a:solidFill>
                  <a:srgbClr val="FF0066"/>
                </a:solidFill>
                <a:latin typeface="Calibri" pitchFamily="34" charset="0"/>
                <a:cs typeface="Calibri" pitchFamily="34" charset="0"/>
              </a:rPr>
              <a:t>números das faces </a:t>
            </a:r>
            <a:r>
              <a:rPr lang="pt-BR" altLang="pt-BR" sz="2400" dirty="0">
                <a:solidFill>
                  <a:srgbClr val="FF0066"/>
                </a:solidFill>
                <a:latin typeface="Calibri" pitchFamily="34" charset="0"/>
                <a:cs typeface="Calibri" pitchFamily="34" charset="0"/>
              </a:rPr>
              <a:t>em índices da lista de contadores?</a:t>
            </a:r>
          </a:p>
        </p:txBody>
      </p:sp>
    </p:spTree>
    <p:extLst>
      <p:ext uri="{BB962C8B-B14F-4D97-AF65-F5344CB8AC3E}">
        <p14:creationId xmlns:p14="http://schemas.microsoft.com/office/powerpoint/2010/main" val="183397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da Solução</a:t>
            </a:r>
          </a:p>
        </p:txBody>
      </p:sp>
      <p:sp>
        <p:nvSpPr>
          <p:cNvPr id="154627" name="Retângulo 10"/>
          <p:cNvSpPr>
            <a:spLocks noChangeArrowheads="1"/>
          </p:cNvSpPr>
          <p:nvPr/>
        </p:nvSpPr>
        <p:spPr bwMode="auto">
          <a:xfrm>
            <a:off x="2915816" y="4797152"/>
            <a:ext cx="31690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Times New Roman" pitchFamily="18" charset="0"/>
              <a:buNone/>
            </a:pPr>
            <a:r>
              <a:rPr lang="pt-BR" altLang="pt-BR" sz="2000" b="1" dirty="0">
                <a:latin typeface="Calibri" pitchFamily="34" charset="0"/>
                <a:cs typeface="Calibri" pitchFamily="34" charset="0"/>
                <a:sym typeface="Wingdings" pitchFamily="2" charset="2"/>
              </a:rPr>
              <a:t>    </a:t>
            </a:r>
            <a:r>
              <a:rPr lang="pt-BR" altLang="pt-BR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índice  </a:t>
            </a:r>
            <a:r>
              <a:rPr lang="pt-BR" altLang="pt-BR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número da face -1</a:t>
            </a:r>
            <a:endParaRPr lang="pt-BR" altLang="pt-BR" sz="2000" dirty="0">
              <a:latin typeface="Calibri" pitchFamily="34" charset="0"/>
              <a:cs typeface="Calibri" pitchFamily="34" charset="0"/>
              <a:sym typeface="Wingdings" pitchFamily="2" charset="2"/>
            </a:endParaRPr>
          </a:p>
        </p:txBody>
      </p:sp>
      <p:sp>
        <p:nvSpPr>
          <p:cNvPr id="154628" name="Rectangle 32"/>
          <p:cNvSpPr>
            <a:spLocks noChangeArrowheads="1"/>
          </p:cNvSpPr>
          <p:nvPr/>
        </p:nvSpPr>
        <p:spPr bwMode="auto">
          <a:xfrm>
            <a:off x="395288" y="1484313"/>
            <a:ext cx="8497887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698625" indent="-1698625"/>
            <a:r>
              <a:rPr lang="pt-BR" altLang="pt-BR" sz="2400" dirty="0">
                <a:solidFill>
                  <a:srgbClr val="FF0066"/>
                </a:solidFill>
                <a:latin typeface="Calibri" pitchFamily="34" charset="0"/>
                <a:cs typeface="Calibri" pitchFamily="34" charset="0"/>
              </a:rPr>
              <a:t>Problema :  Como mapear os números das faces em índices da lista de contadores?</a:t>
            </a:r>
          </a:p>
        </p:txBody>
      </p:sp>
      <p:sp>
        <p:nvSpPr>
          <p:cNvPr id="154629" name="Rectangle 29"/>
          <p:cNvSpPr>
            <a:spLocks noChangeArrowheads="1"/>
          </p:cNvSpPr>
          <p:nvPr/>
        </p:nvSpPr>
        <p:spPr bwMode="auto">
          <a:xfrm>
            <a:off x="683568" y="5445224"/>
            <a:ext cx="7848600" cy="864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600"/>
              </a:spcBef>
            </a:pPr>
            <a:r>
              <a:rPr lang="pt-BR" altLang="pt-BR" sz="2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o nº </a:t>
            </a:r>
            <a:r>
              <a:rPr lang="pt-BR" altLang="pt-BR" sz="24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da face é </a:t>
            </a:r>
            <a:r>
              <a:rPr lang="pt-BR" altLang="pt-BR" sz="2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usado para  indexar a lista: </a:t>
            </a:r>
          </a:p>
          <a:p>
            <a:pPr algn="ctr">
              <a:spcBef>
                <a:spcPts val="600"/>
              </a:spcBef>
            </a:pPr>
            <a:r>
              <a:rPr lang="pt-BR" altLang="pt-BR" sz="2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Acesso direto</a:t>
            </a:r>
          </a:p>
        </p:txBody>
      </p:sp>
      <p:sp>
        <p:nvSpPr>
          <p:cNvPr id="154631" name="CaixaDeTexto 11"/>
          <p:cNvSpPr txBox="1">
            <a:spLocks noChangeArrowheads="1"/>
          </p:cNvSpPr>
          <p:nvPr/>
        </p:nvSpPr>
        <p:spPr bwMode="auto">
          <a:xfrm>
            <a:off x="323850" y="3244850"/>
            <a:ext cx="204735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800" b="1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Números das faces</a:t>
            </a:r>
            <a:r>
              <a:rPr lang="pt-BR" sz="1800" dirty="0" smtClean="0">
                <a:latin typeface="Calibri" pitchFamily="34" charset="0"/>
                <a:cs typeface="Calibri" pitchFamily="34" charset="0"/>
              </a:rPr>
              <a:t>:</a:t>
            </a:r>
            <a:endParaRPr lang="pt-BR" sz="1800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pt-BR" altLang="pt-BR" sz="18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Intervalo</a:t>
            </a:r>
            <a:r>
              <a:rPr lang="pt-BR" altLang="pt-BR" sz="18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:  [</a:t>
            </a:r>
            <a:r>
              <a:rPr lang="pt-BR" altLang="pt-BR" sz="18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1,6]</a:t>
            </a:r>
            <a:endParaRPr lang="pt-BR" altLang="pt-BR" sz="1800" dirty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  <a:p>
            <a:endParaRPr lang="pt-BR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4643438" y="3244850"/>
            <a:ext cx="1152525" cy="1439863"/>
          </a:xfrm>
          <a:prstGeom prst="ellipse">
            <a:avLst/>
          </a:prstGeom>
          <a:solidFill>
            <a:schemeClr val="accent6">
              <a:lumMod val="75000"/>
              <a:alpha val="43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anchor="ctr"/>
          <a:lstStyle/>
          <a:p>
            <a:pPr lvl="1" indent="-379413">
              <a:defRPr/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         0</a:t>
            </a:r>
            <a:endParaRPr lang="pt-BR" b="1" dirty="0">
              <a:latin typeface="Calibri" pitchFamily="34" charset="0"/>
              <a:cs typeface="Calibri" pitchFamily="34" charset="0"/>
            </a:endParaRPr>
          </a:p>
          <a:p>
            <a:pPr lvl="1" indent="-315913">
              <a:defRPr/>
            </a:pPr>
            <a:r>
              <a:rPr lang="pt-BR" b="1" dirty="0">
                <a:latin typeface="Calibri" pitchFamily="34" charset="0"/>
                <a:cs typeface="Calibri" pitchFamily="34" charset="0"/>
              </a:rPr>
              <a:t>   </a:t>
            </a:r>
            <a:r>
              <a:rPr lang="pt-BR" b="1" dirty="0" smtClean="0">
                <a:latin typeface="Calibri" pitchFamily="34" charset="0"/>
                <a:cs typeface="Calibri" pitchFamily="34" charset="0"/>
              </a:rPr>
              <a:t>      </a:t>
            </a:r>
            <a:r>
              <a:rPr lang="pt-BR" b="1" dirty="0">
                <a:latin typeface="Calibri" pitchFamily="34" charset="0"/>
                <a:cs typeface="Calibri" pitchFamily="34" charset="0"/>
              </a:rPr>
              <a:t>1</a:t>
            </a:r>
          </a:p>
          <a:p>
            <a:pPr lvl="1" indent="-765175">
              <a:defRPr/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         2</a:t>
            </a:r>
            <a:endParaRPr lang="pt-BR" b="1" dirty="0">
              <a:latin typeface="Calibri" pitchFamily="34" charset="0"/>
              <a:cs typeface="Calibri" pitchFamily="34" charset="0"/>
            </a:endParaRPr>
          </a:p>
          <a:p>
            <a:pPr lvl="1" indent="-488950">
              <a:defRPr/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         3</a:t>
            </a:r>
            <a:endParaRPr lang="pt-BR" b="1" dirty="0">
              <a:latin typeface="Calibri" pitchFamily="34" charset="0"/>
              <a:cs typeface="Calibri" pitchFamily="34" charset="0"/>
            </a:endParaRPr>
          </a:p>
          <a:p>
            <a:pPr lvl="1" indent="-119063" algn="ctr">
              <a:defRPr/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4</a:t>
            </a:r>
          </a:p>
          <a:p>
            <a:pPr lvl="1" indent="-119063" algn="ctr">
              <a:defRPr/>
            </a:pPr>
            <a:r>
              <a:rPr lang="pt-BR" b="1" dirty="0">
                <a:latin typeface="Calibri" pitchFamily="34" charset="0"/>
                <a:cs typeface="Calibri" pitchFamily="34" charset="0"/>
              </a:rPr>
              <a:t>5</a:t>
            </a:r>
          </a:p>
          <a:p>
            <a:pPr lvl="1" indent="-568325" algn="ctr">
              <a:defRPr/>
            </a:pPr>
            <a:endParaRPr lang="pt-BR" b="1" dirty="0">
              <a:latin typeface="Calibri" pitchFamily="34" charset="0"/>
              <a:cs typeface="Calibri" pitchFamily="34" charset="0"/>
            </a:endParaRPr>
          </a:p>
          <a:p>
            <a:pPr lvl="1" indent="-568325" algn="ctr">
              <a:defRPr/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           </a:t>
            </a:r>
            <a:endParaRPr lang="pt-B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953577" y="3244850"/>
            <a:ext cx="177240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18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Índices</a:t>
            </a:r>
            <a:r>
              <a:rPr lang="pt-BR" sz="18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pPr algn="ctr">
              <a:defRPr/>
            </a:pPr>
            <a:r>
              <a:rPr lang="pt-BR" altLang="pt-BR" sz="18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Intervalo</a:t>
            </a:r>
            <a:r>
              <a:rPr lang="pt-BR" altLang="pt-BR" sz="18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:  [</a:t>
            </a:r>
            <a:r>
              <a:rPr lang="pt-BR" altLang="pt-BR" sz="18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0,5]</a:t>
            </a:r>
            <a:endParaRPr lang="pt-BR" altLang="pt-BR" sz="1800" dirty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pt-BR" sz="18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6" name="Conector de seta reta 15"/>
          <p:cNvCxnSpPr>
            <a:endCxn id="13" idx="2"/>
          </p:cNvCxnSpPr>
          <p:nvPr/>
        </p:nvCxnSpPr>
        <p:spPr>
          <a:xfrm>
            <a:off x="3779838" y="3965575"/>
            <a:ext cx="8636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635" name="CaixaDeTexto 16"/>
          <p:cNvSpPr txBox="1">
            <a:spLocks noChangeArrowheads="1"/>
          </p:cNvSpPr>
          <p:nvPr/>
        </p:nvSpPr>
        <p:spPr bwMode="auto">
          <a:xfrm>
            <a:off x="3779838" y="3533775"/>
            <a:ext cx="7207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600" i="1" dirty="0">
                <a:solidFill>
                  <a:srgbClr val="0000FF"/>
                </a:solidFill>
                <a:latin typeface="Lucida Calligraphy" pitchFamily="66" charset="0"/>
                <a:cs typeface="Calibri" pitchFamily="34" charset="0"/>
              </a:rPr>
              <a:t> </a:t>
            </a:r>
            <a:r>
              <a:rPr lang="pt-BR" sz="1600" b="1" i="1" dirty="0">
                <a:solidFill>
                  <a:srgbClr val="0000FF"/>
                </a:solidFill>
                <a:latin typeface="Lucida Calligraphy" pitchFamily="66" charset="0"/>
                <a:cs typeface="Calibri" pitchFamily="34" charset="0"/>
              </a:rPr>
              <a:t>f(x</a:t>
            </a:r>
            <a:r>
              <a:rPr lang="pt-BR" sz="1600" i="1" dirty="0">
                <a:solidFill>
                  <a:srgbClr val="0000FF"/>
                </a:solidFill>
                <a:latin typeface="Lucida Calligraphy" pitchFamily="66" charset="0"/>
                <a:cs typeface="Calibri" pitchFamily="34" charset="0"/>
              </a:rPr>
              <a:t>)</a:t>
            </a:r>
          </a:p>
        </p:txBody>
      </p:sp>
      <p:sp>
        <p:nvSpPr>
          <p:cNvPr id="12" name="Elipse 11"/>
          <p:cNvSpPr/>
          <p:nvPr/>
        </p:nvSpPr>
        <p:spPr>
          <a:xfrm>
            <a:off x="2658542" y="3244851"/>
            <a:ext cx="1152525" cy="1439862"/>
          </a:xfrm>
          <a:prstGeom prst="ellipse">
            <a:avLst/>
          </a:prstGeom>
          <a:solidFill>
            <a:srgbClr val="7030A0">
              <a:alpha val="43000"/>
            </a:srgbClr>
          </a:solidFill>
          <a:ln w="28575">
            <a:solidFill>
              <a:srgbClr val="8321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anchor="ctr"/>
          <a:lstStyle/>
          <a:p>
            <a:pPr lvl="1" indent="-379413">
              <a:spcBef>
                <a:spcPts val="3000"/>
              </a:spcBef>
              <a:defRPr/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          1     </a:t>
            </a:r>
            <a:endParaRPr lang="pt-BR" b="1" dirty="0">
              <a:latin typeface="Calibri" pitchFamily="34" charset="0"/>
              <a:cs typeface="Calibri" pitchFamily="34" charset="0"/>
            </a:endParaRPr>
          </a:p>
          <a:p>
            <a:pPr lvl="1" indent="-315913">
              <a:defRPr/>
            </a:pPr>
            <a:r>
              <a:rPr lang="pt-BR" b="1" dirty="0">
                <a:latin typeface="Calibri" pitchFamily="34" charset="0"/>
                <a:cs typeface="Calibri" pitchFamily="34" charset="0"/>
              </a:rPr>
              <a:t>    </a:t>
            </a:r>
            <a:r>
              <a:rPr lang="pt-BR" b="1" dirty="0" smtClean="0">
                <a:latin typeface="Calibri" pitchFamily="34" charset="0"/>
                <a:cs typeface="Calibri" pitchFamily="34" charset="0"/>
              </a:rPr>
              <a:t>      2</a:t>
            </a:r>
            <a:endParaRPr lang="pt-BR" b="1" dirty="0">
              <a:latin typeface="Calibri" pitchFamily="34" charset="0"/>
              <a:cs typeface="Calibri" pitchFamily="34" charset="0"/>
            </a:endParaRPr>
          </a:p>
          <a:p>
            <a:pPr lvl="1" indent="-765175">
              <a:defRPr/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         3</a:t>
            </a:r>
            <a:endParaRPr lang="pt-BR" b="1" dirty="0">
              <a:latin typeface="Calibri" pitchFamily="34" charset="0"/>
              <a:cs typeface="Calibri" pitchFamily="34" charset="0"/>
            </a:endParaRPr>
          </a:p>
          <a:p>
            <a:pPr lvl="1" indent="-488950">
              <a:defRPr/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         4</a:t>
            </a:r>
            <a:endParaRPr lang="pt-BR" b="1" dirty="0">
              <a:latin typeface="Calibri" pitchFamily="34" charset="0"/>
              <a:cs typeface="Calibri" pitchFamily="34" charset="0"/>
            </a:endParaRPr>
          </a:p>
          <a:p>
            <a:pPr lvl="1" indent="-119063" algn="ctr">
              <a:defRPr/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5</a:t>
            </a:r>
          </a:p>
          <a:p>
            <a:pPr lvl="1" indent="-119063" algn="ctr">
              <a:defRPr/>
            </a:pPr>
            <a:r>
              <a:rPr lang="pt-BR" b="1" dirty="0">
                <a:latin typeface="Calibri" pitchFamily="34" charset="0"/>
                <a:cs typeface="Calibri" pitchFamily="34" charset="0"/>
              </a:rPr>
              <a:t>6</a:t>
            </a:r>
          </a:p>
          <a:p>
            <a:pPr lvl="1" indent="-568325" algn="ctr">
              <a:defRPr/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   </a:t>
            </a:r>
            <a:endParaRPr lang="pt-BR" b="1" dirty="0">
              <a:latin typeface="Calibri" pitchFamily="34" charset="0"/>
              <a:cs typeface="Calibri" pitchFamily="34" charset="0"/>
            </a:endParaRPr>
          </a:p>
          <a:p>
            <a:pPr lvl="1" indent="-568325" algn="ctr">
              <a:lnSpc>
                <a:spcPct val="50000"/>
              </a:lnSpc>
              <a:defRPr/>
            </a:pPr>
            <a:endParaRPr lang="pt-BR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90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da Solução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 bwMode="auto">
          <a:xfrm>
            <a:off x="611188" y="1700213"/>
            <a:ext cx="813752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Times New Roman" pitchFamily="18" charset="0"/>
              <a:buNone/>
              <a:defRPr/>
            </a:pPr>
            <a:r>
              <a:rPr lang="pt-BR" altLang="pt-BR" sz="2000" kern="0" dirty="0">
                <a:latin typeface="Calibri" pitchFamily="34" charset="0"/>
                <a:ea typeface="+mn-ea"/>
                <a:cs typeface="Calibri" pitchFamily="34" charset="0"/>
              </a:rPr>
              <a:t> IDÉIA DA </a:t>
            </a:r>
            <a:r>
              <a:rPr lang="pt-BR" altLang="pt-BR" sz="2000" kern="0" dirty="0" smtClean="0">
                <a:latin typeface="Calibri" pitchFamily="34" charset="0"/>
                <a:ea typeface="+mn-ea"/>
                <a:cs typeface="Calibri" pitchFamily="34" charset="0"/>
              </a:rPr>
              <a:t>SOLUÇÃO</a:t>
            </a:r>
            <a:endParaRPr lang="pt-BR" altLang="pt-BR" sz="2000" i="1" dirty="0" smtClean="0">
              <a:latin typeface="Calibri" pitchFamily="34" charset="0"/>
              <a:ea typeface="+mn-ea"/>
              <a:cs typeface="Calibri" pitchFamily="34" charset="0"/>
            </a:endParaRPr>
          </a:p>
          <a:p>
            <a:pPr marL="342900" indent="-34290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Times New Roman" pitchFamily="18" charset="0"/>
              <a:buNone/>
              <a:defRPr/>
            </a:pPr>
            <a:r>
              <a:rPr lang="pt-BR" altLang="pt-BR" sz="2000" i="1" kern="0" dirty="0">
                <a:latin typeface="Calibri" pitchFamily="34" charset="0"/>
                <a:ea typeface="+mn-ea"/>
                <a:cs typeface="Calibri" pitchFamily="34" charset="0"/>
              </a:rPr>
              <a:t>	Criar uma lista de contadores ( inicializada com 0)</a:t>
            </a:r>
          </a:p>
          <a:p>
            <a:pPr marL="342900" indent="-34290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Times New Roman" pitchFamily="18" charset="0"/>
              <a:buNone/>
              <a:defRPr/>
            </a:pPr>
            <a:r>
              <a:rPr lang="pt-BR" altLang="pt-BR" sz="2000" i="1" kern="0" dirty="0">
                <a:latin typeface="Calibri" pitchFamily="34" charset="0"/>
                <a:ea typeface="+mn-ea"/>
                <a:cs typeface="Calibri" pitchFamily="34" charset="0"/>
              </a:rPr>
              <a:t>	Para cada  </a:t>
            </a:r>
            <a:r>
              <a:rPr lang="pt-BR" altLang="pt-BR" sz="2000" i="1" kern="0" dirty="0" smtClean="0">
                <a:latin typeface="Calibri" pitchFamily="34" charset="0"/>
                <a:ea typeface="+mn-ea"/>
                <a:cs typeface="Calibri" pitchFamily="34" charset="0"/>
              </a:rPr>
              <a:t>lançamento</a:t>
            </a:r>
            <a:endParaRPr lang="pt-BR" altLang="pt-BR" sz="2000" i="1" kern="0" dirty="0">
              <a:latin typeface="Calibri" pitchFamily="34" charset="0"/>
              <a:ea typeface="+mn-ea"/>
              <a:cs typeface="Calibri" pitchFamily="34" charset="0"/>
            </a:endParaRPr>
          </a:p>
          <a:p>
            <a:pPr marL="1085850" lvl="1" indent="-34290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Times New Roman" pitchFamily="18" charset="0"/>
              <a:buNone/>
              <a:defRPr/>
            </a:pPr>
            <a:r>
              <a:rPr lang="pt-BR" altLang="pt-BR" sz="2000" i="1" kern="0" dirty="0">
                <a:latin typeface="Calibri" pitchFamily="34" charset="0"/>
                <a:ea typeface="+mn-ea"/>
                <a:cs typeface="Calibri" pitchFamily="34" charset="0"/>
              </a:rPr>
              <a:t>	Capturar o </a:t>
            </a:r>
            <a:r>
              <a:rPr lang="pt-BR" altLang="pt-BR" sz="2000" i="1" kern="0" dirty="0" smtClean="0">
                <a:latin typeface="Calibri" pitchFamily="34" charset="0"/>
                <a:ea typeface="+mn-ea"/>
                <a:cs typeface="Calibri" pitchFamily="34" charset="0"/>
              </a:rPr>
              <a:t>nº da face ocorrido</a:t>
            </a:r>
            <a:endParaRPr lang="pt-BR" altLang="pt-BR" sz="2000" i="1" kern="0" dirty="0">
              <a:latin typeface="Calibri" pitchFamily="34" charset="0"/>
              <a:ea typeface="+mn-ea"/>
              <a:cs typeface="Calibri" pitchFamily="34" charset="0"/>
            </a:endParaRPr>
          </a:p>
          <a:p>
            <a:pPr marL="1085850" lvl="1" indent="-34290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Times New Roman" pitchFamily="18" charset="0"/>
              <a:buNone/>
              <a:defRPr/>
            </a:pPr>
            <a:r>
              <a:rPr lang="pt-BR" altLang="pt-BR" sz="2000" i="1" kern="0" dirty="0">
                <a:latin typeface="Calibri" pitchFamily="34" charset="0"/>
                <a:ea typeface="+mn-ea"/>
                <a:cs typeface="Calibri" pitchFamily="34" charset="0"/>
              </a:rPr>
              <a:t>	 Determinar  o índice </a:t>
            </a:r>
            <a:r>
              <a:rPr lang="pt-BR" altLang="pt-BR" sz="2000" i="1" kern="0" dirty="0" smtClean="0">
                <a:latin typeface="Calibri" pitchFamily="34" charset="0"/>
                <a:ea typeface="+mn-ea"/>
                <a:cs typeface="Calibri" pitchFamily="34" charset="0"/>
              </a:rPr>
              <a:t>da face ocorrida </a:t>
            </a:r>
            <a:r>
              <a:rPr lang="pt-BR" altLang="pt-BR" sz="2000" i="1" kern="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pt-BR" altLang="pt-BR" sz="2000" i="1" kern="0" dirty="0" err="1" smtClean="0">
                <a:latin typeface="Calibri" pitchFamily="34" charset="0"/>
                <a:cs typeface="Calibri" pitchFamily="34" charset="0"/>
              </a:rPr>
              <a:t>ind</a:t>
            </a:r>
            <a:r>
              <a:rPr lang="pt-BR" altLang="pt-BR" sz="2000" i="1" kern="0" dirty="0" smtClean="0">
                <a:latin typeface="Calibri" pitchFamily="34" charset="0"/>
                <a:cs typeface="Calibri" pitchFamily="34" charset="0"/>
              </a:rPr>
              <a:t>=num-1</a:t>
            </a:r>
            <a:r>
              <a:rPr lang="pt-BR" altLang="pt-BR" sz="2000" i="1" kern="0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lvl="2" indent="-28575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Times New Roman" pitchFamily="18" charset="0"/>
              <a:buNone/>
              <a:defRPr/>
            </a:pPr>
            <a:r>
              <a:rPr lang="pt-BR" altLang="pt-BR" sz="2000" i="1" kern="0" dirty="0">
                <a:latin typeface="Calibri" pitchFamily="34" charset="0"/>
                <a:cs typeface="Calibri" pitchFamily="34" charset="0"/>
              </a:rPr>
              <a:t>	</a:t>
            </a:r>
            <a:r>
              <a:rPr lang="pt-BR" altLang="pt-BR" sz="20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pt-BR" altLang="pt-BR" sz="2000" i="1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pt-BR" altLang="pt-BR" sz="2000" i="1" kern="0" dirty="0" smtClean="0">
                <a:latin typeface="Calibri" pitchFamily="34" charset="0"/>
                <a:cs typeface="Calibri" pitchFamily="34" charset="0"/>
              </a:rPr>
              <a:t>Atualizar  </a:t>
            </a:r>
            <a:r>
              <a:rPr lang="pt-BR" altLang="pt-BR" sz="2000" i="1" kern="0" dirty="0">
                <a:latin typeface="Calibri" pitchFamily="34" charset="0"/>
                <a:cs typeface="Calibri" pitchFamily="34" charset="0"/>
              </a:rPr>
              <a:t>a quantidade de </a:t>
            </a:r>
            <a:r>
              <a:rPr lang="pt-BR" altLang="pt-BR" sz="2000" i="1" kern="0" dirty="0" smtClean="0">
                <a:latin typeface="Calibri" pitchFamily="34" charset="0"/>
                <a:cs typeface="Calibri" pitchFamily="34" charset="0"/>
              </a:rPr>
              <a:t>ocorrências da face</a:t>
            </a:r>
            <a:endParaRPr lang="pt-BR" altLang="pt-BR" sz="2000" i="1" kern="0" dirty="0">
              <a:latin typeface="Calibri" pitchFamily="34" charset="0"/>
              <a:cs typeface="Calibri" pitchFamily="34" charset="0"/>
            </a:endParaRPr>
          </a:p>
          <a:p>
            <a:pPr marL="485775" lvl="2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Times New Roman" pitchFamily="18" charset="0"/>
              <a:buNone/>
              <a:defRPr/>
            </a:pPr>
            <a:r>
              <a:rPr lang="pt-BR" altLang="pt-BR" sz="2000" i="1" kern="0" dirty="0">
                <a:latin typeface="Calibri" pitchFamily="34" charset="0"/>
                <a:ea typeface="+mn-ea"/>
                <a:cs typeface="Calibri" pitchFamily="34" charset="0"/>
              </a:rPr>
              <a:t>Exibir  o nº </a:t>
            </a:r>
            <a:r>
              <a:rPr lang="pt-BR" altLang="pt-BR" sz="2000" i="1" kern="0" dirty="0" smtClean="0">
                <a:latin typeface="Calibri" pitchFamily="34" charset="0"/>
                <a:ea typeface="+mn-ea"/>
                <a:cs typeface="Calibri" pitchFamily="34" charset="0"/>
              </a:rPr>
              <a:t>da face e </a:t>
            </a:r>
            <a:r>
              <a:rPr lang="pt-BR" altLang="pt-BR" sz="2000" i="1" kern="0" dirty="0">
                <a:latin typeface="Calibri" pitchFamily="34" charset="0"/>
                <a:ea typeface="+mn-ea"/>
                <a:cs typeface="Calibri" pitchFamily="34" charset="0"/>
              </a:rPr>
              <a:t>a quantidade de </a:t>
            </a:r>
            <a:r>
              <a:rPr lang="pt-BR" altLang="pt-BR" sz="2000" i="1" kern="0" dirty="0" smtClean="0">
                <a:latin typeface="Calibri" pitchFamily="34" charset="0"/>
                <a:ea typeface="+mn-ea"/>
                <a:cs typeface="Calibri" pitchFamily="34" charset="0"/>
              </a:rPr>
              <a:t>votos, informando se o dado está ou não viciado</a:t>
            </a:r>
            <a:endParaRPr lang="pt-BR" altLang="pt-BR" sz="2000" kern="0" dirty="0"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22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do Programa</a:t>
            </a:r>
          </a:p>
        </p:txBody>
      </p:sp>
      <p:sp>
        <p:nvSpPr>
          <p:cNvPr id="3" name="Espaço Reservado para Conteúdo 2"/>
          <p:cNvSpPr>
            <a:spLocks noGrp="1" noChangeAspect="1"/>
          </p:cNvSpPr>
          <p:nvPr>
            <p:ph idx="1"/>
          </p:nvPr>
        </p:nvSpPr>
        <p:spPr>
          <a:xfrm>
            <a:off x="266700" y="1676400"/>
            <a:ext cx="8343900" cy="46863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pt-BR" dirty="0" smtClean="0"/>
              <a:t>Para testar este programa é necessário 'ter' os </a:t>
            </a:r>
            <a:r>
              <a:rPr lang="pt-BR" dirty="0" smtClean="0"/>
              <a:t>lançamentos</a:t>
            </a:r>
            <a:endParaRPr lang="pt-BR" dirty="0" smtClean="0"/>
          </a:p>
          <a:p>
            <a:pPr>
              <a:buFont typeface="Wingdings" pitchFamily="2" charset="2"/>
              <a:buNone/>
              <a:defRPr/>
            </a:pPr>
            <a:r>
              <a:rPr lang="pt-BR" dirty="0" smtClean="0"/>
              <a:t>Opções:</a:t>
            </a:r>
          </a:p>
          <a:p>
            <a:pPr marL="514350" indent="-514350">
              <a:lnSpc>
                <a:spcPct val="100000"/>
              </a:lnSpc>
              <a:spcBef>
                <a:spcPts val="1800"/>
              </a:spcBef>
              <a:buFont typeface="Wingdings" pitchFamily="2" charset="2"/>
              <a:buAutoNum type="alphaLcParenR"/>
              <a:defRPr/>
            </a:pPr>
            <a:r>
              <a:rPr lang="pt-BR" dirty="0" smtClean="0"/>
              <a:t>Entrar via teclado para cada teste (		 )</a:t>
            </a:r>
          </a:p>
          <a:p>
            <a:pPr marL="514350" indent="-514350">
              <a:spcBef>
                <a:spcPts val="1800"/>
              </a:spcBef>
              <a:buFont typeface="Wingdings" pitchFamily="2" charset="2"/>
              <a:buAutoNum type="alphaLcParenR"/>
              <a:defRPr/>
            </a:pPr>
            <a:r>
              <a:rPr lang="pt-BR" dirty="0" smtClean="0"/>
              <a:t>Digitar  os votos em um arquivo (       	    )</a:t>
            </a:r>
          </a:p>
          <a:p>
            <a:pPr marL="514350" indent="-514350">
              <a:spcBef>
                <a:spcPts val="1800"/>
              </a:spcBef>
              <a:buFont typeface="Wingdings" pitchFamily="2" charset="2"/>
              <a:buAutoNum type="alphaLcParenR"/>
              <a:defRPr/>
            </a:pPr>
            <a:r>
              <a:rPr lang="pt-BR" dirty="0" smtClean="0"/>
              <a:t>Criar um programa que gera números aleatórios, armazenando-os em um arquivo</a:t>
            </a:r>
          </a:p>
          <a:p>
            <a:pPr marL="514350" indent="-514350">
              <a:spcBef>
                <a:spcPts val="1800"/>
              </a:spcBef>
              <a:buFont typeface="Wingdings" pitchFamily="2" charset="2"/>
              <a:buAutoNum type="alphaLcParenR"/>
              <a:defRPr/>
            </a:pPr>
            <a:r>
              <a:rPr lang="pt-BR" dirty="0"/>
              <a:t>Gerar  uma lista de números  aleatórios entre 1 e </a:t>
            </a:r>
            <a:r>
              <a:rPr lang="pt-BR" dirty="0" smtClean="0"/>
              <a:t>6, </a:t>
            </a:r>
            <a:r>
              <a:rPr lang="pt-BR" dirty="0"/>
              <a:t>automaticamente</a:t>
            </a:r>
          </a:p>
          <a:p>
            <a:pPr marL="514350" indent="-514350">
              <a:spcBef>
                <a:spcPts val="1800"/>
              </a:spcBef>
              <a:buFont typeface="Wingdings" pitchFamily="2" charset="2"/>
              <a:buAutoNum type="alphaLcParenR"/>
              <a:defRPr/>
            </a:pPr>
            <a:endParaRPr lang="pt-BR" dirty="0"/>
          </a:p>
        </p:txBody>
      </p:sp>
      <p:sp>
        <p:nvSpPr>
          <p:cNvPr id="156676" name="Shape 1003"/>
          <p:cNvSpPr txBox="1">
            <a:spLocks noChangeAspect="1"/>
          </p:cNvSpPr>
          <p:nvPr/>
        </p:nvSpPr>
        <p:spPr bwMode="auto">
          <a:xfrm>
            <a:off x="4788024" y="2492896"/>
            <a:ext cx="846138" cy="635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pt-BR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6677" name="Shape 608"/>
          <p:cNvSpPr txBox="1">
            <a:spLocks noChangeAspect="1"/>
          </p:cNvSpPr>
          <p:nvPr/>
        </p:nvSpPr>
        <p:spPr bwMode="auto">
          <a:xfrm>
            <a:off x="4788024" y="3231502"/>
            <a:ext cx="835025" cy="6111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pt-BR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83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Geração  de números aleatórios</a:t>
            </a:r>
          </a:p>
        </p:txBody>
      </p:sp>
      <p:sp>
        <p:nvSpPr>
          <p:cNvPr id="157699" name="Espaço Reservado para Conteúdo 2"/>
          <p:cNvSpPr>
            <a:spLocks noGrp="1" noChangeAspect="1"/>
          </p:cNvSpPr>
          <p:nvPr>
            <p:ph idx="1"/>
          </p:nvPr>
        </p:nvSpPr>
        <p:spPr>
          <a:xfrm>
            <a:off x="266700" y="1676400"/>
            <a:ext cx="8877300" cy="46863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1800"/>
              </a:spcBef>
              <a:buFont typeface="Wingdings" pitchFamily="2" charset="2"/>
              <a:buNone/>
            </a:pPr>
            <a:r>
              <a:rPr lang="pt-BR" sz="2000" i="1" smtClean="0">
                <a:solidFill>
                  <a:srgbClr val="C00000"/>
                </a:solidFill>
              </a:rPr>
              <a:t>Módulo</a:t>
            </a:r>
            <a:r>
              <a:rPr lang="pt-BR" sz="2000" smtClean="0">
                <a:solidFill>
                  <a:srgbClr val="C00000"/>
                </a:solidFill>
              </a:rPr>
              <a:t> random</a:t>
            </a:r>
          </a:p>
          <a:p>
            <a:pPr marL="514350" indent="-514350">
              <a:lnSpc>
                <a:spcPct val="100000"/>
              </a:lnSpc>
              <a:spcBef>
                <a:spcPts val="1800"/>
              </a:spcBef>
              <a:buFont typeface="Calibri Light" pitchFamily="34" charset="0"/>
              <a:buAutoNum type="arabicPeriod"/>
            </a:pPr>
            <a:r>
              <a:rPr lang="pt-BR" sz="2000" smtClean="0"/>
              <a:t>A função </a:t>
            </a:r>
            <a:r>
              <a:rPr lang="pt-BR" sz="2000" smtClean="0">
                <a:solidFill>
                  <a:srgbClr val="C00000"/>
                </a:solidFill>
              </a:rPr>
              <a:t>random()</a:t>
            </a:r>
            <a:r>
              <a:rPr lang="pt-BR" sz="2000" smtClean="0"/>
              <a:t> retorna um </a:t>
            </a:r>
            <a:r>
              <a:rPr lang="pt-BR" sz="2000" u="sng" smtClean="0">
                <a:solidFill>
                  <a:srgbClr val="C00000"/>
                </a:solidFill>
              </a:rPr>
              <a:t>float</a:t>
            </a:r>
            <a:r>
              <a:rPr lang="pt-BR" sz="2000" smtClean="0"/>
              <a:t> x tal que 0 </a:t>
            </a:r>
            <a:r>
              <a:rPr lang="pt-BR" sz="2000" smtClean="0">
                <a:sym typeface="Symbol" pitchFamily="18" charset="2"/>
              </a:rPr>
              <a:t></a:t>
            </a:r>
            <a:r>
              <a:rPr lang="pt-BR" sz="2000" smtClean="0"/>
              <a:t> x &lt; 1. </a:t>
            </a:r>
            <a:r>
              <a:rPr lang="pt-BR" sz="2000" smtClean="0">
                <a:solidFill>
                  <a:srgbClr val="C00000"/>
                </a:solidFill>
              </a:rPr>
              <a:t>[0,1)</a:t>
            </a:r>
          </a:p>
          <a:p>
            <a:pPr marL="514350" indent="-514350">
              <a:lnSpc>
                <a:spcPct val="100000"/>
              </a:lnSpc>
              <a:spcBef>
                <a:spcPts val="1800"/>
              </a:spcBef>
              <a:buFont typeface="Calibri Light" pitchFamily="34" charset="0"/>
              <a:buAutoNum type="arabicPeriod"/>
            </a:pPr>
            <a:r>
              <a:rPr lang="pt-BR" sz="2000" smtClean="0"/>
              <a:t>A função </a:t>
            </a:r>
            <a:r>
              <a:rPr lang="pt-BR" sz="2000" smtClean="0">
                <a:solidFill>
                  <a:srgbClr val="C00000"/>
                </a:solidFill>
              </a:rPr>
              <a:t>uniform(ini, fim)</a:t>
            </a:r>
            <a:r>
              <a:rPr lang="pt-BR" sz="2000" smtClean="0"/>
              <a:t> retorna um </a:t>
            </a:r>
            <a:r>
              <a:rPr lang="pt-BR" sz="2000" smtClean="0">
                <a:solidFill>
                  <a:srgbClr val="C00000"/>
                </a:solidFill>
              </a:rPr>
              <a:t>float</a:t>
            </a:r>
            <a:r>
              <a:rPr lang="pt-BR" sz="2000" smtClean="0"/>
              <a:t> x tal que ini </a:t>
            </a:r>
            <a:r>
              <a:rPr lang="pt-BR" sz="2000" smtClean="0">
                <a:sym typeface="Symbol" pitchFamily="18" charset="2"/>
              </a:rPr>
              <a:t> </a:t>
            </a:r>
            <a:r>
              <a:rPr lang="pt-BR" sz="2000" smtClean="0"/>
              <a:t> x </a:t>
            </a:r>
            <a:r>
              <a:rPr lang="pt-BR" sz="2000" smtClean="0">
                <a:sym typeface="Symbol" pitchFamily="18" charset="2"/>
              </a:rPr>
              <a:t> </a:t>
            </a:r>
            <a:r>
              <a:rPr lang="pt-BR" sz="2000" smtClean="0"/>
              <a:t> fim. </a:t>
            </a:r>
            <a:r>
              <a:rPr lang="pt-BR" sz="2000" smtClean="0">
                <a:solidFill>
                  <a:srgbClr val="C00000"/>
                </a:solidFill>
              </a:rPr>
              <a:t>[ini,fim]</a:t>
            </a:r>
          </a:p>
          <a:p>
            <a:pPr marL="514350" indent="-514350">
              <a:lnSpc>
                <a:spcPct val="100000"/>
              </a:lnSpc>
              <a:spcBef>
                <a:spcPts val="1800"/>
              </a:spcBef>
              <a:buFont typeface="Calibri Light" pitchFamily="34" charset="0"/>
              <a:buAutoNum type="arabicPeriod"/>
            </a:pPr>
            <a:r>
              <a:rPr lang="pt-BR" sz="2000" smtClean="0"/>
              <a:t>A função </a:t>
            </a:r>
            <a:r>
              <a:rPr lang="pt-BR" sz="2000" smtClean="0">
                <a:solidFill>
                  <a:srgbClr val="C00000"/>
                </a:solidFill>
              </a:rPr>
              <a:t>randint(ini, fim)</a:t>
            </a:r>
            <a:r>
              <a:rPr lang="pt-BR" sz="2000" smtClean="0"/>
              <a:t> retorna um </a:t>
            </a:r>
            <a:r>
              <a:rPr lang="pt-BR" sz="2000" u="sng" smtClean="0">
                <a:solidFill>
                  <a:srgbClr val="C00000"/>
                </a:solidFill>
              </a:rPr>
              <a:t>inteiro</a:t>
            </a:r>
            <a:r>
              <a:rPr lang="pt-BR" sz="2000" smtClean="0"/>
              <a:t> x tal que ini </a:t>
            </a:r>
            <a:r>
              <a:rPr lang="pt-BR" sz="2000" smtClean="0">
                <a:sym typeface="Symbol" pitchFamily="18" charset="2"/>
              </a:rPr>
              <a:t> </a:t>
            </a:r>
            <a:r>
              <a:rPr lang="pt-BR" sz="2000" smtClean="0"/>
              <a:t> x </a:t>
            </a:r>
            <a:r>
              <a:rPr lang="pt-BR" sz="2000" smtClean="0">
                <a:sym typeface="Symbol" pitchFamily="18" charset="2"/>
              </a:rPr>
              <a:t> </a:t>
            </a:r>
            <a:r>
              <a:rPr lang="pt-BR" sz="2000" smtClean="0"/>
              <a:t>  fim. </a:t>
            </a:r>
            <a:r>
              <a:rPr lang="pt-BR" sz="2000" smtClean="0">
                <a:solidFill>
                  <a:srgbClr val="C00000"/>
                </a:solidFill>
              </a:rPr>
              <a:t>[ini,fim]</a:t>
            </a:r>
          </a:p>
        </p:txBody>
      </p:sp>
    </p:spTree>
    <p:extLst>
      <p:ext uri="{BB962C8B-B14F-4D97-AF65-F5344CB8AC3E}">
        <p14:creationId xmlns:p14="http://schemas.microsoft.com/office/powerpoint/2010/main" val="415053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Gerar arquivo com lançamentos</a:t>
            </a:r>
          </a:p>
        </p:txBody>
      </p:sp>
      <p:sp>
        <p:nvSpPr>
          <p:cNvPr id="3" name="Espaço Reservado para Conteúdo 2"/>
          <p:cNvSpPr>
            <a:spLocks noGrp="1" noChangeAspect="1"/>
          </p:cNvSpPr>
          <p:nvPr>
            <p:ph idx="1"/>
          </p:nvPr>
        </p:nvSpPr>
        <p:spPr>
          <a:xfrm>
            <a:off x="179388" y="1557338"/>
            <a:ext cx="8343900" cy="46863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defRPr/>
            </a:pPr>
            <a:r>
              <a:rPr lang="pt-BR" sz="2000" dirty="0" err="1">
                <a:solidFill>
                  <a:srgbClr val="CC990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random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lanc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lancamentos.</a:t>
            </a:r>
            <a:r>
              <a:rPr lang="pt-BR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txt</a:t>
            </a:r>
            <a:r>
              <a:rPr lang="pt-BR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"w"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600"/>
              </a:spcBef>
              <a:defRPr/>
            </a:pPr>
            <a:r>
              <a:rPr lang="pt-BR" sz="2000" dirty="0">
                <a:solidFill>
                  <a:srgbClr val="CC99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i </a:t>
            </a:r>
            <a:r>
              <a:rPr lang="pt-BR" sz="2000" dirty="0">
                <a:solidFill>
                  <a:srgbClr val="CC990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range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(480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): #p/os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480 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lançamentos</a:t>
            </a:r>
          </a:p>
          <a:p>
            <a:pPr>
              <a:spcBef>
                <a:spcPts val="600"/>
              </a:spcBef>
              <a:defRPr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lanc.write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"%d\n"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(1,6))</a:t>
            </a:r>
          </a:p>
          <a:p>
            <a:pPr>
              <a:spcBef>
                <a:spcPts val="600"/>
              </a:spcBef>
              <a:defRPr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lanc.close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9185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puc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modelopuc</Template>
  <TotalTime>1745</TotalTime>
  <Words>2215</Words>
  <Application>Microsoft Office PowerPoint</Application>
  <PresentationFormat>Apresentação na tela (4:3)</PresentationFormat>
  <Paragraphs>477</Paragraphs>
  <Slides>39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9" baseType="lpstr">
      <vt:lpstr>Wingdings</vt:lpstr>
      <vt:lpstr>Times New Roman</vt:lpstr>
      <vt:lpstr>Arial</vt:lpstr>
      <vt:lpstr>Lucida Sans Unicode</vt:lpstr>
      <vt:lpstr>Symbol</vt:lpstr>
      <vt:lpstr>Calibri Light</vt:lpstr>
      <vt:lpstr>Calibri</vt:lpstr>
      <vt:lpstr>Courier New</vt:lpstr>
      <vt:lpstr>Lucida Calligraphy</vt:lpstr>
      <vt:lpstr>modelopuc</vt:lpstr>
      <vt:lpstr>Outras Aplicações Usuais com listas </vt:lpstr>
      <vt:lpstr>Apresentação do PowerPoint</vt:lpstr>
      <vt:lpstr>Desenvolvimento da Solução</vt:lpstr>
      <vt:lpstr>Desenvolvimento da Solução</vt:lpstr>
      <vt:lpstr>Desenvolvimento da Solução</vt:lpstr>
      <vt:lpstr>Desenvolvimento da Solução</vt:lpstr>
      <vt:lpstr>Teste do Programa</vt:lpstr>
      <vt:lpstr>Geração  de números aleatórios</vt:lpstr>
      <vt:lpstr>Gerar arquivo com lançamentos</vt:lpstr>
      <vt:lpstr>Solução</vt:lpstr>
      <vt:lpstr>Contabilizar Votos</vt:lpstr>
      <vt:lpstr>Contabilizar Votos</vt:lpstr>
      <vt:lpstr>Outra Versão</vt:lpstr>
      <vt:lpstr>Bloco Principal</vt:lpstr>
      <vt:lpstr>Problema: Quem é o vencedor?</vt:lpstr>
      <vt:lpstr>Desenvolvimento da Solução</vt:lpstr>
      <vt:lpstr>Desenvolvimento da Solução</vt:lpstr>
      <vt:lpstr>Desenvolvimento da Solução</vt:lpstr>
      <vt:lpstr>Desenvolvimento da Solução</vt:lpstr>
      <vt:lpstr>Apresentação do PowerPoint</vt:lpstr>
      <vt:lpstr>Gerar lista de números inteiros aleatórios</vt:lpstr>
      <vt:lpstr>Solução</vt:lpstr>
      <vt:lpstr>Contabilizar Votos</vt:lpstr>
      <vt:lpstr>Quem venceu</vt:lpstr>
      <vt:lpstr> Lista de Vencedores</vt:lpstr>
      <vt:lpstr>Gerar lista de sócio/voto</vt:lpstr>
      <vt:lpstr>Principal</vt:lpstr>
      <vt:lpstr> Lista de Vencedores</vt:lpstr>
      <vt:lpstr>Contabiliza e Mostra</vt:lpstr>
      <vt:lpstr>Problema: Quem é o vencedor?</vt:lpstr>
      <vt:lpstr>Desenvolvimento da Solução</vt:lpstr>
      <vt:lpstr>Desenvolvimento da Solução</vt:lpstr>
      <vt:lpstr>Exercícios</vt:lpstr>
      <vt:lpstr>Exercícios</vt:lpstr>
      <vt:lpstr>Exercícios</vt:lpstr>
      <vt:lpstr>Exercícios</vt:lpstr>
      <vt:lpstr>Exercícios</vt:lpstr>
      <vt:lpstr>Exercícios</vt:lpstr>
      <vt:lpstr>Exercício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Recursão</dc:title>
  <dc:creator>claudia ferlin</dc:creator>
  <cp:lastModifiedBy>Campus Agreement</cp:lastModifiedBy>
  <cp:revision>41</cp:revision>
  <dcterms:created xsi:type="dcterms:W3CDTF">2017-02-11T12:11:05Z</dcterms:created>
  <dcterms:modified xsi:type="dcterms:W3CDTF">2017-11-21T11:16:37Z</dcterms:modified>
</cp:coreProperties>
</file>