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9"/>
  </p:notesMasterIdLst>
  <p:handoutMasterIdLst>
    <p:handoutMasterId r:id="rId170"/>
  </p:handoutMasterIdLst>
  <p:sldIdLst>
    <p:sldId id="256" r:id="rId2"/>
    <p:sldId id="370" r:id="rId3"/>
    <p:sldId id="627" r:id="rId4"/>
    <p:sldId id="314" r:id="rId5"/>
    <p:sldId id="316" r:id="rId6"/>
    <p:sldId id="712" r:id="rId7"/>
    <p:sldId id="653" r:id="rId8"/>
    <p:sldId id="317" r:id="rId9"/>
    <p:sldId id="713" r:id="rId10"/>
    <p:sldId id="328" r:id="rId11"/>
    <p:sldId id="329" r:id="rId12"/>
    <p:sldId id="320" r:id="rId13"/>
    <p:sldId id="323" r:id="rId14"/>
    <p:sldId id="339" r:id="rId15"/>
    <p:sldId id="714" r:id="rId16"/>
    <p:sldId id="264" r:id="rId17"/>
    <p:sldId id="340" r:id="rId18"/>
    <p:sldId id="343" r:id="rId19"/>
    <p:sldId id="344" r:id="rId20"/>
    <p:sldId id="265" r:id="rId21"/>
    <p:sldId id="332" r:id="rId22"/>
    <p:sldId id="347" r:id="rId23"/>
    <p:sldId id="349" r:id="rId24"/>
    <p:sldId id="352" r:id="rId25"/>
    <p:sldId id="353" r:id="rId26"/>
    <p:sldId id="351" r:id="rId27"/>
    <p:sldId id="37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5" r:id="rId52"/>
    <p:sldId id="686" r:id="rId53"/>
    <p:sldId id="687" r:id="rId54"/>
    <p:sldId id="688" r:id="rId55"/>
    <p:sldId id="689" r:id="rId56"/>
    <p:sldId id="690" r:id="rId57"/>
    <p:sldId id="691" r:id="rId58"/>
    <p:sldId id="692" r:id="rId59"/>
    <p:sldId id="693" r:id="rId60"/>
    <p:sldId id="694" r:id="rId61"/>
    <p:sldId id="695" r:id="rId62"/>
    <p:sldId id="696" r:id="rId63"/>
    <p:sldId id="697" r:id="rId64"/>
    <p:sldId id="698" r:id="rId65"/>
    <p:sldId id="699" r:id="rId66"/>
    <p:sldId id="700" r:id="rId67"/>
    <p:sldId id="701" r:id="rId68"/>
    <p:sldId id="702" r:id="rId69"/>
    <p:sldId id="703" r:id="rId70"/>
    <p:sldId id="704" r:id="rId71"/>
    <p:sldId id="705" r:id="rId72"/>
    <p:sldId id="706" r:id="rId73"/>
    <p:sldId id="707" r:id="rId74"/>
    <p:sldId id="708" r:id="rId75"/>
    <p:sldId id="709" r:id="rId76"/>
    <p:sldId id="710" r:id="rId77"/>
    <p:sldId id="356" r:id="rId78"/>
    <p:sldId id="358" r:id="rId79"/>
    <p:sldId id="365" r:id="rId80"/>
    <p:sldId id="359" r:id="rId81"/>
    <p:sldId id="530" r:id="rId82"/>
    <p:sldId id="631" r:id="rId83"/>
    <p:sldId id="535" r:id="rId84"/>
    <p:sldId id="536" r:id="rId85"/>
    <p:sldId id="640" r:id="rId86"/>
    <p:sldId id="655" r:id="rId87"/>
    <p:sldId id="539" r:id="rId88"/>
    <p:sldId id="540" r:id="rId89"/>
    <p:sldId id="635" r:id="rId90"/>
    <p:sldId id="541" r:id="rId91"/>
    <p:sldId id="637" r:id="rId92"/>
    <p:sldId id="636" r:id="rId93"/>
    <p:sldId id="543" r:id="rId94"/>
    <p:sldId id="559" r:id="rId95"/>
    <p:sldId id="560" r:id="rId96"/>
    <p:sldId id="574" r:id="rId97"/>
    <p:sldId id="564" r:id="rId98"/>
    <p:sldId id="641" r:id="rId99"/>
    <p:sldId id="566" r:id="rId100"/>
    <p:sldId id="591" r:id="rId101"/>
    <p:sldId id="562" r:id="rId102"/>
    <p:sldId id="563" r:id="rId103"/>
    <p:sldId id="279" r:id="rId104"/>
    <p:sldId id="446" r:id="rId105"/>
    <p:sldId id="447" r:id="rId106"/>
    <p:sldId id="294" r:id="rId107"/>
    <p:sldId id="295" r:id="rId108"/>
    <p:sldId id="450" r:id="rId109"/>
    <p:sldId id="715" r:id="rId110"/>
    <p:sldId id="659" r:id="rId111"/>
    <p:sldId id="716" r:id="rId112"/>
    <p:sldId id="717" r:id="rId113"/>
    <p:sldId id="454" r:id="rId114"/>
    <p:sldId id="456" r:id="rId115"/>
    <p:sldId id="457" r:id="rId116"/>
    <p:sldId id="458" r:id="rId117"/>
    <p:sldId id="459" r:id="rId118"/>
    <p:sldId id="460" r:id="rId119"/>
    <p:sldId id="461" r:id="rId120"/>
    <p:sldId id="462" r:id="rId121"/>
    <p:sldId id="463" r:id="rId122"/>
    <p:sldId id="464" r:id="rId123"/>
    <p:sldId id="466" r:id="rId124"/>
    <p:sldId id="465" r:id="rId125"/>
    <p:sldId id="468" r:id="rId126"/>
    <p:sldId id="470" r:id="rId127"/>
    <p:sldId id="471" r:id="rId128"/>
    <p:sldId id="472" r:id="rId129"/>
    <p:sldId id="473" r:id="rId130"/>
    <p:sldId id="475" r:id="rId131"/>
    <p:sldId id="476" r:id="rId132"/>
    <p:sldId id="477" r:id="rId133"/>
    <p:sldId id="480" r:id="rId134"/>
    <p:sldId id="481" r:id="rId135"/>
    <p:sldId id="482" r:id="rId136"/>
    <p:sldId id="479" r:id="rId137"/>
    <p:sldId id="595" r:id="rId138"/>
    <p:sldId id="607" r:id="rId139"/>
    <p:sldId id="602" r:id="rId140"/>
    <p:sldId id="601" r:id="rId141"/>
    <p:sldId id="605" r:id="rId142"/>
    <p:sldId id="603" r:id="rId143"/>
    <p:sldId id="718" r:id="rId144"/>
    <p:sldId id="719" r:id="rId145"/>
    <p:sldId id="608" r:id="rId146"/>
    <p:sldId id="720" r:id="rId147"/>
    <p:sldId id="610" r:id="rId148"/>
    <p:sldId id="643" r:id="rId149"/>
    <p:sldId id="644" r:id="rId150"/>
    <p:sldId id="645" r:id="rId151"/>
    <p:sldId id="647" r:id="rId152"/>
    <p:sldId id="648" r:id="rId153"/>
    <p:sldId id="649" r:id="rId154"/>
    <p:sldId id="494" r:id="rId155"/>
    <p:sldId id="498" r:id="rId156"/>
    <p:sldId id="499" r:id="rId157"/>
    <p:sldId id="721" r:id="rId158"/>
    <p:sldId id="501" r:id="rId159"/>
    <p:sldId id="624" r:id="rId160"/>
    <p:sldId id="502" r:id="rId161"/>
    <p:sldId id="625" r:id="rId162"/>
    <p:sldId id="626" r:id="rId163"/>
    <p:sldId id="651" r:id="rId164"/>
    <p:sldId id="652" r:id="rId165"/>
    <p:sldId id="577" r:id="rId166"/>
    <p:sldId id="578" r:id="rId167"/>
    <p:sldId id="650" r:id="rId168"/>
  </p:sldIdLst>
  <p:sldSz cx="12192000" cy="6858000"/>
  <p:notesSz cx="6807200" cy="99393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E2"/>
    <a:srgbClr val="CC0066"/>
    <a:srgbClr val="E8F3E1"/>
    <a:srgbClr val="DDF9FF"/>
    <a:srgbClr val="008000"/>
    <a:srgbClr val="F5F9FD"/>
    <a:srgbClr val="F2F7FC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648"/>
    </p:cViewPr>
  </p:sorterViewPr>
  <p:notesViewPr>
    <p:cSldViewPr snapToGrid="0">
      <p:cViewPr varScale="1">
        <p:scale>
          <a:sx n="78" d="100"/>
          <a:sy n="78" d="100"/>
        </p:scale>
        <p:origin x="2874" y="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microsoft.com/office/2016/11/relationships/changesInfo" Target="changesInfos/changesInfo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CA08E98-0BA1-4D27-9B94-58B64A2F80F1}"/>
    <pc:docChg chg="modSld">
      <pc:chgData name="" userId="" providerId="" clId="Web-{8CA08E98-0BA1-4D27-9B94-58B64A2F80F1}" dt="2018-05-07T22:42:57.095" v="5"/>
      <pc:docMkLst>
        <pc:docMk/>
      </pc:docMkLst>
      <pc:sldChg chg="modSp">
        <pc:chgData name="" userId="" providerId="" clId="Web-{8CA08E98-0BA1-4D27-9B94-58B64A2F80F1}" dt="2018-05-07T22:42:57.095" v="4"/>
        <pc:sldMkLst>
          <pc:docMk/>
          <pc:sldMk cId="0" sldId="446"/>
        </pc:sldMkLst>
        <pc:spChg chg="mod">
          <ac:chgData name="" userId="" providerId="" clId="Web-{8CA08E98-0BA1-4D27-9B94-58B64A2F80F1}" dt="2018-05-07T22:42:57.095" v="4"/>
          <ac:spMkLst>
            <pc:docMk/>
            <pc:sldMk cId="0" sldId="44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1FF34-17A7-47B6-956D-44D94B4DD7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7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AB645A-F638-4803-B834-38C166904263}" type="datetimeFigureOut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15E5CAA-5D04-457C-B1CF-1337A5327F1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6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4632A-C8C8-405C-BAA3-5E8EC5138B84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496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7146-8AC8-4AA2-925B-3F9B5B0EBCA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513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 txBox="1">
            <a:spLocks noGrp="1" noChangeArrowheads="1"/>
          </p:cNvSpPr>
          <p:nvPr/>
        </p:nvSpPr>
        <p:spPr bwMode="auto">
          <a:xfrm>
            <a:off x="3857211" y="9441369"/>
            <a:ext cx="2949989" cy="4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0" rIns="18288" bIns="0" anchor="b"/>
          <a:lstStyle/>
          <a:p>
            <a:pPr algn="r" defTabSz="731246"/>
            <a:fld id="{8A2378FF-C525-425B-896F-58DE6E14B540}" type="slidenum">
              <a:rPr lang="pt-BR" sz="900" i="1">
                <a:latin typeface="Calibri" pitchFamily="34" charset="0"/>
              </a:rPr>
              <a:pPr algn="r" defTabSz="731246"/>
              <a:t>141</a:t>
            </a:fld>
            <a:endParaRPr lang="pt-BR" sz="900" i="1" dirty="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5308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 txBox="1">
            <a:spLocks noGrp="1" noChangeArrowheads="1"/>
          </p:cNvSpPr>
          <p:nvPr/>
        </p:nvSpPr>
        <p:spPr bwMode="auto">
          <a:xfrm>
            <a:off x="3857211" y="9441369"/>
            <a:ext cx="2949989" cy="4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0" rIns="18288" bIns="0" anchor="b"/>
          <a:lstStyle/>
          <a:p>
            <a:pPr algn="r" defTabSz="731246"/>
            <a:fld id="{8A2378FF-C525-425B-896F-58DE6E14B540}" type="slidenum">
              <a:rPr lang="pt-BR" sz="900" i="1">
                <a:latin typeface="Calibri" pitchFamily="34" charset="0"/>
              </a:rPr>
              <a:pPr algn="r" defTabSz="731246"/>
              <a:t>142</a:t>
            </a:fld>
            <a:endParaRPr lang="pt-BR" sz="900" i="1" dirty="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74312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3AFEB-50A0-4BFE-944E-EE0D16C05C3F}" type="slidenum">
              <a:rPr lang="pt-BR" smtClean="0"/>
              <a:pPr/>
              <a:t>148</a:t>
            </a:fld>
            <a:endParaRPr lang="pt-BR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381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3AFEB-50A0-4BFE-944E-EE0D16C05C3F}" type="slidenum">
              <a:rPr lang="pt-BR" smtClean="0"/>
              <a:pPr/>
              <a:t>149</a:t>
            </a:fld>
            <a:endParaRPr lang="pt-BR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72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7146-8AC8-4AA2-925B-3F9B5B0EBCA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8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7146-8AC8-4AA2-925B-3F9B5B0EBCA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4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23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59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58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22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4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3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4632A-C8C8-405C-BAA3-5E8EC5138B8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54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27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0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114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4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844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19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198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74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747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59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8DA7-699F-4535-8F0A-34E2FAB2E5E3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87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418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45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34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9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29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05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237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469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28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6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14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461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343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959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45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406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70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03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59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285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7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85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978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9865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401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48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881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2789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1925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6778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69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2140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11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0045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3590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570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0634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3459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3202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141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347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068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79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4417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80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7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870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1pPr>
            <a:lvl2pPr marL="685817" indent="-263776"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2pPr>
            <a:lvl3pPr marL="1055103" indent="-211021"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3pPr>
            <a:lvl4pPr marL="1477145" indent="-211021"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4pPr>
            <a:lvl5pPr marL="1899186" indent="-211021"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5pPr>
            <a:lvl6pPr marL="2321227" indent="-211021" defTabSz="414715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6pPr>
            <a:lvl7pPr marL="2743269" indent="-211021" defTabSz="414715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7pPr>
            <a:lvl8pPr marL="3165310" indent="-211021" defTabSz="414715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8pPr>
            <a:lvl9pPr marL="3587351" indent="-211021" defTabSz="414715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8232" algn="l"/>
                <a:tab pos="1336464" algn="l"/>
                <a:tab pos="2004696" algn="l"/>
                <a:tab pos="2672928" algn="l"/>
              </a:tabLst>
              <a:defRPr sz="1800">
                <a:solidFill>
                  <a:schemeClr val="bg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fld id="{C3B68ADE-05F4-4748-8C4E-439FA0C12DE7}" type="slidenum">
              <a:rPr lang="en-GB" sz="1200" smtClean="0">
                <a:solidFill>
                  <a:srgbClr val="000000"/>
                </a:solidFill>
                <a:latin typeface="Calibri" pitchFamily="34" charset="0"/>
              </a:rPr>
              <a:pPr/>
              <a:t>96</a:t>
            </a:fld>
            <a:endParaRPr lang="en-GB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6125"/>
            <a:ext cx="6627813" cy="3729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221" y="4720685"/>
            <a:ext cx="4988193" cy="43830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184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97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6132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98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2722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 txBox="1">
            <a:spLocks noGrp="1" noChangeArrowheads="1"/>
          </p:cNvSpPr>
          <p:nvPr/>
        </p:nvSpPr>
        <p:spPr bwMode="auto">
          <a:xfrm>
            <a:off x="3857211" y="9441369"/>
            <a:ext cx="2948468" cy="4964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277" tIns="0" rIns="18277" bIns="0" anchor="b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fld id="{B49875FE-D07F-4ED1-A95D-CEB6A89C5EC0}" type="slidenum">
              <a:rPr lang="pt-BR" sz="900" i="1">
                <a:solidFill>
                  <a:srgbClr val="000000"/>
                </a:solidFill>
                <a:latin typeface="Calibri" pitchFamily="34" charset="0"/>
              </a:rPr>
              <a:pPr algn="r">
                <a:tabLst>
                  <a:tab pos="0" algn="l"/>
                  <a:tab pos="844083" algn="l"/>
                  <a:tab pos="1688165" algn="l"/>
                  <a:tab pos="2532248" algn="l"/>
                  <a:tab pos="3376331" algn="l"/>
                  <a:tab pos="4220413" algn="l"/>
                  <a:tab pos="5064496" algn="l"/>
                  <a:tab pos="5908578" algn="l"/>
                  <a:tab pos="6752661" algn="l"/>
                  <a:tab pos="7596744" algn="l"/>
                  <a:tab pos="8440826" algn="l"/>
                  <a:tab pos="9284909" algn="l"/>
                </a:tabLst>
              </a:pPr>
              <a:t>103</a:t>
            </a:fld>
            <a:endParaRPr lang="pt-BR" sz="9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6663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 txBox="1">
            <a:spLocks noGrp="1" noChangeArrowheads="1"/>
          </p:cNvSpPr>
          <p:nvPr/>
        </p:nvSpPr>
        <p:spPr bwMode="auto">
          <a:xfrm>
            <a:off x="3857211" y="9441369"/>
            <a:ext cx="2949989" cy="4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0" rIns="18288" bIns="0" anchor="b"/>
          <a:lstStyle/>
          <a:p>
            <a:pPr algn="r" defTabSz="731246"/>
            <a:fld id="{8A2378FF-C525-425B-896F-58DE6E14B540}" type="slidenum">
              <a:rPr lang="pt-BR" sz="900" i="1">
                <a:latin typeface="Calibri" pitchFamily="34" charset="0"/>
              </a:rPr>
              <a:pPr algn="r" defTabSz="731246"/>
              <a:t>106</a:t>
            </a:fld>
            <a:endParaRPr lang="pt-BR" sz="900" i="1" dirty="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1685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E3BB1-2343-4371-A9D7-366C9E390F45}" type="slidenum">
              <a:rPr lang="pt-BR" smtClean="0"/>
              <a:pPr/>
              <a:t>107</a:t>
            </a:fld>
            <a:endParaRPr lang="pt-BR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1593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6897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557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2518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9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1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9681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0578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119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5836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19470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6248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804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182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633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3768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7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ED152-C7C1-4E2B-AB16-235A6600893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1209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127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0662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128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86621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129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25941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130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9401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131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162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132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91237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133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6372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134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945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135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4242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78D3-61CD-46E4-A3E8-1BB13C0CA692}" type="slidenum">
              <a:rPr lang="pt-BR" smtClean="0"/>
              <a:pPr/>
              <a:t>136</a:t>
            </a:fld>
            <a:endParaRPr lang="pt-BR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3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 baseline="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02" y="996043"/>
            <a:ext cx="11707201" cy="5529301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200" baseline="0"/>
            </a:lvl3pPr>
            <a:lvl4pPr algn="just">
              <a:buSzPct val="60000"/>
              <a:buFont typeface="Wingdings" pitchFamily="2" charset="2"/>
              <a:buChar char="§"/>
              <a:defRPr sz="2000" baseline="0"/>
            </a:lvl4pPr>
            <a:lvl5pPr algn="just">
              <a:buSzPct val="60000"/>
              <a:buFont typeface="Arial" pitchFamily="34" charset="0"/>
              <a:buChar char="•"/>
              <a:defRPr sz="20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50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4433A215-68FB-4713-89A6-E4CA1227EF8C}" type="datetime1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6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r>
              <a:rPr lang="pt-BR" dirty="0" err="1">
                <a:latin typeface="Calibri" pitchFamily="34" charset="0"/>
                <a:cs typeface="Calibri" pitchFamily="34" charset="0"/>
              </a:rPr>
              <a:t>Dept</a:t>
            </a:r>
            <a:r>
              <a:rPr lang="pt-BR" dirty="0">
                <a:latin typeface="Calibri" pitchFamily="34" charset="0"/>
                <a:cs typeface="Calibri" pitchFamily="34" charset="0"/>
              </a:rPr>
              <a:t>. Informática - 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PUC-Rio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00" y="996043"/>
            <a:ext cx="11712000" cy="5530757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50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46DF5842-45A4-4D7B-9B42-A0D480D2FCF6}" type="datetime1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6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r>
              <a:rPr lang="pt-BR" dirty="0" err="1">
                <a:latin typeface="Calibri" pitchFamily="34" charset="0"/>
                <a:cs typeface="Calibri" pitchFamily="34" charset="0"/>
              </a:rPr>
              <a:t>Dept</a:t>
            </a:r>
            <a:r>
              <a:rPr lang="pt-BR" dirty="0">
                <a:latin typeface="Calibri" pitchFamily="34" charset="0"/>
                <a:cs typeface="Calibri" pitchFamily="34" charset="0"/>
              </a:rPr>
              <a:t>. Informática - 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PUC-Rio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8" y="1012371"/>
            <a:ext cx="5760000" cy="551442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2371"/>
            <a:ext cx="5760000" cy="551442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617250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A423A75B-9489-4B60-A3D2-979106DD13AA}" type="datetime1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6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r>
              <a:rPr lang="pt-BR" dirty="0" err="1">
                <a:latin typeface="Calibri" pitchFamily="34" charset="0"/>
                <a:cs typeface="Calibri" pitchFamily="34" charset="0"/>
              </a:rPr>
              <a:t>Dept</a:t>
            </a:r>
            <a:r>
              <a:rPr lang="pt-BR" dirty="0">
                <a:latin typeface="Calibri" pitchFamily="34" charset="0"/>
                <a:cs typeface="Calibri" pitchFamily="34" charset="0"/>
              </a:rPr>
              <a:t>. Informática - 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PUC-Rio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50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19F01A5-FB9C-40F7-B203-A3278071F1CF}" type="datetime1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6" y="6615376"/>
            <a:ext cx="3860800" cy="198000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r>
              <a:rPr lang="pt-BR">
                <a:cs typeface="Calibri" pitchFamily="34" charset="0"/>
              </a:rPr>
              <a:t>Dept. Informática - PUC-Rio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50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19F01A5-FB9C-40F7-B203-A3278071F1CF}" type="datetime1">
              <a:rPr lang="pt-BR" smtClean="0"/>
              <a:pPr/>
              <a:t>07/05/2018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6" y="6615376"/>
            <a:ext cx="3860800" cy="198000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r>
              <a:rPr lang="pt-BR">
                <a:cs typeface="Calibri" pitchFamily="34" charset="0"/>
              </a:rPr>
              <a:t>Dept. Informática - PUC-Rio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585" y="58392"/>
            <a:ext cx="9840415" cy="643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53" y="1059929"/>
            <a:ext cx="11713300" cy="546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78287" y="836291"/>
            <a:ext cx="11887201" cy="89968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8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526338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288" y="116634"/>
            <a:ext cx="1407612" cy="58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2" r:id="rId7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40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</p:spTree>
    <p:extLst>
      <p:ext uri="{BB962C8B-B14F-4D97-AF65-F5344CB8AC3E}">
        <p14:creationId xmlns:p14="http://schemas.microsoft.com/office/powerpoint/2010/main" val="299739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3168" y="82497"/>
            <a:ext cx="7077710" cy="108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Uma Solução para vários horários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4294967295"/>
          </p:nvPr>
        </p:nvSpPr>
        <p:spPr>
          <a:xfrm>
            <a:off x="2550290" y="2129398"/>
            <a:ext cx="6433671" cy="13287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spcBef>
                <a:spcPts val="200"/>
              </a:spcBef>
            </a:pP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9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9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sz="19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1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2550290" y="2064326"/>
            <a:ext cx="6433671" cy="145223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91792" y="4407347"/>
            <a:ext cx="6707798" cy="400110"/>
          </a:xfrm>
          <a:prstGeom prst="rect">
            <a:avLst/>
          </a:prstGeom>
          <a:noFill/>
          <a:ln w="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>
                <a:latin typeface="Calibri" pitchFamily="34" charset="0"/>
              </a:rPr>
              <a:t>NECESSIDADE DE  </a:t>
            </a:r>
            <a:r>
              <a:rPr lang="pt-BR" sz="2000" b="1" dirty="0">
                <a:solidFill>
                  <a:srgbClr val="0070C0"/>
                </a:solidFill>
                <a:latin typeface="Calibri" pitchFamily="34" charset="0"/>
              </a:rPr>
              <a:t>REPETIR</a:t>
            </a:r>
            <a:r>
              <a:rPr lang="pt-BR" sz="20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pt-BR" sz="2000" b="1" dirty="0">
                <a:latin typeface="Calibri" pitchFamily="34" charset="0"/>
              </a:rPr>
              <a:t>UMA SEQÜÊNCIA DE INSTRUÇÕES!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Solução para 5 turmas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nTurmas</a:t>
            </a:r>
            <a:r>
              <a:rPr lang="pt-BR" sz="2400" dirty="0"/>
              <a:t> = 0</a:t>
            </a:r>
          </a:p>
          <a:p>
            <a:r>
              <a:rPr lang="pt-BR" sz="24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400" dirty="0"/>
              <a:t>(</a:t>
            </a:r>
            <a:r>
              <a:rPr lang="pt-BR" sz="2400" dirty="0" err="1"/>
              <a:t>nTurmas</a:t>
            </a:r>
            <a:r>
              <a:rPr lang="pt-BR" sz="2400" dirty="0"/>
              <a:t>&lt;5):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rgbClr val="7030A0"/>
                </a:solidFill>
              </a:rPr>
              <a:t> </a:t>
            </a:r>
            <a:r>
              <a:rPr lang="pt-BR" sz="2400" dirty="0" err="1">
                <a:solidFill>
                  <a:srgbClr val="7030A0"/>
                </a:solidFill>
              </a:rPr>
              <a:t>print</a:t>
            </a:r>
            <a:r>
              <a:rPr lang="pt-BR" sz="2400" dirty="0"/>
              <a:t>('\</a:t>
            </a:r>
            <a:r>
              <a:rPr lang="pt-BR" sz="2400" dirty="0" err="1"/>
              <a:t>nTurma</a:t>
            </a:r>
            <a:r>
              <a:rPr lang="pt-BR" sz="2400" dirty="0"/>
              <a:t> ',</a:t>
            </a:r>
            <a:r>
              <a:rPr lang="pt-BR" sz="2400" dirty="0" err="1"/>
              <a:t>nTurmas</a:t>
            </a:r>
            <a:r>
              <a:rPr lang="pt-BR" sz="2400" dirty="0"/>
              <a:t>+1)</a:t>
            </a:r>
          </a:p>
          <a:p>
            <a:r>
              <a:rPr lang="pt-BR" sz="2400" dirty="0"/>
              <a:t>    n=</a:t>
            </a:r>
            <a:r>
              <a:rPr lang="pt-BR" sz="2400" dirty="0" err="1">
                <a:solidFill>
                  <a:srgbClr val="7030A0"/>
                </a:solidFill>
              </a:rPr>
              <a:t>int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7030A0"/>
                </a:solidFill>
              </a:rPr>
              <a:t>input</a:t>
            </a:r>
            <a:r>
              <a:rPr lang="pt-BR" sz="2400" dirty="0"/>
              <a:t>("Quantos alunos?"))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procTurma</a:t>
            </a:r>
            <a:r>
              <a:rPr lang="pt-BR" sz="2400" dirty="0"/>
              <a:t>(n)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nTurmas</a:t>
            </a:r>
            <a:r>
              <a:rPr lang="pt-BR" sz="2400" dirty="0"/>
              <a:t>=</a:t>
            </a:r>
            <a:r>
              <a:rPr lang="pt-BR" sz="2400" dirty="0" err="1"/>
              <a:t>nTurmas</a:t>
            </a:r>
            <a:r>
              <a:rPr lang="pt-BR" sz="2400" dirty="0"/>
              <a:t>+1</a:t>
            </a:r>
          </a:p>
          <a:p>
            <a:endParaRPr lang="pt-BR" sz="2400" dirty="0">
              <a:solidFill>
                <a:srgbClr val="7030A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29264" y="1298303"/>
            <a:ext cx="6463264" cy="36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99690" y="4932221"/>
            <a:ext cx="641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DESAFIO: Exibir no final o total de litros consumido pelas 5 turmas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pt-BR" sz="2400" dirty="0">
                <a:solidFill>
                  <a:schemeClr val="tx2"/>
                </a:solidFill>
              </a:rPr>
              <a:t>Há problemas que solicitam como saída o melhor, o maior, o mais, o menor, o pior, o menor, o menos...</a:t>
            </a:r>
          </a:p>
          <a:p>
            <a:pPr>
              <a:lnSpc>
                <a:spcPct val="100000"/>
              </a:lnSpc>
            </a:pPr>
            <a:endParaRPr lang="pt-BR" altLang="pt-B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pt-BR" altLang="pt-BR" sz="2400" b="1" dirty="0">
                <a:solidFill>
                  <a:schemeClr val="tx2"/>
                </a:solidFill>
              </a:rPr>
              <a:t>A solução deve  "separar"  o valor calculado  mais adequado  de acordo com  um critério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maior quantidade consumida individualmente?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09748" y="3801337"/>
            <a:ext cx="7326066" cy="40229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Variável para armazenar 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a maior quantidade consumida</a:t>
            </a:r>
            <a:endParaRPr lang="pt-B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642372" y="3050590"/>
            <a:ext cx="56938" cy="48768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52021" y="4879574"/>
            <a:ext cx="6897304" cy="154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dirty="0">
                <a:latin typeface="Calibri" pitchFamily="34" charset="0"/>
                <a:cs typeface="Calibri" pitchFamily="34" charset="0"/>
                <a:sym typeface="Wingdings" pitchFamily="2" charset="2"/>
              </a:rPr>
              <a:t>Qual o valor  inicial?  </a:t>
            </a:r>
            <a:endParaRPr lang="pt-BR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Qual o valor final? </a:t>
            </a:r>
            <a:endParaRPr lang="pt-BR" dirty="0">
              <a:solidFill>
                <a:srgbClr val="FF000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dirty="0">
                <a:latin typeface="Calibri" pitchFamily="34" charset="0"/>
                <a:cs typeface="Calibri" pitchFamily="34" charset="0"/>
                <a:sym typeface="Wingdings" pitchFamily="2" charset="2"/>
              </a:rPr>
              <a:t>Quando atualizar o acumulador?  </a:t>
            </a:r>
            <a:endParaRPr lang="pt-BR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exibir?  </a:t>
            </a:r>
            <a:endParaRPr lang="pt-B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endParaRPr lang="pt-B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/>
              <a:t>Uma Solução em Python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80"/>
                </a:solidFill>
              </a:rPr>
              <a:t>procTurma</a:t>
            </a:r>
            <a:r>
              <a:rPr lang="pt-BR" sz="1800" dirty="0"/>
              <a:t>(n):</a:t>
            </a:r>
          </a:p>
          <a:p>
            <a:pPr marL="539750">
              <a:lnSpc>
                <a:spcPct val="120000"/>
              </a:lnSpc>
            </a:pPr>
            <a:r>
              <a:rPr lang="pt-BR" sz="1800" dirty="0"/>
              <a:t>qtSup2l=0</a:t>
            </a:r>
          </a:p>
          <a:p>
            <a:pPr marL="539750"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=0</a:t>
            </a:r>
          </a:p>
          <a:p>
            <a:pPr marL="539750">
              <a:lnSpc>
                <a:spcPct val="120000"/>
              </a:lnSpc>
            </a:pPr>
            <a:r>
              <a:rPr lang="pt-BR" sz="1800" dirty="0" err="1"/>
              <a:t>jaFiz</a:t>
            </a:r>
            <a:r>
              <a:rPr lang="pt-BR" sz="1800" dirty="0"/>
              <a:t>=0</a:t>
            </a:r>
          </a:p>
          <a:p>
            <a:pPr marL="539750">
              <a:lnSpc>
                <a:spcPct val="120000"/>
              </a:lnSpc>
            </a:pPr>
            <a:r>
              <a:rPr lang="pt-BR" sz="1800" b="1" dirty="0" err="1"/>
              <a:t>maiorQt</a:t>
            </a:r>
            <a:r>
              <a:rPr lang="pt-BR" sz="1800" b="1" dirty="0"/>
              <a:t> = -1</a:t>
            </a:r>
          </a:p>
          <a:p>
            <a:pPr marL="539750"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800" dirty="0"/>
              <a:t> </a:t>
            </a:r>
            <a:r>
              <a:rPr lang="pt-BR" sz="1800" dirty="0" err="1"/>
              <a:t>jaFiz</a:t>
            </a:r>
            <a:r>
              <a:rPr lang="pt-BR" sz="1800" dirty="0"/>
              <a:t> &lt; n:</a:t>
            </a:r>
          </a:p>
          <a:p>
            <a:pPr marL="539750">
              <a:lnSpc>
                <a:spcPct val="120000"/>
              </a:lnSpc>
            </a:pPr>
            <a:r>
              <a:rPr lang="pt-BR" sz="1800" dirty="0"/>
              <a:t>    peso = </a:t>
            </a:r>
            <a:r>
              <a:rPr lang="pt-BR" sz="1800" dirty="0" err="1">
                <a:solidFill>
                  <a:srgbClr val="7030A0"/>
                </a:solidFill>
              </a:rPr>
              <a:t>float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("Peso do aluno " + </a:t>
            </a:r>
            <a:r>
              <a:rPr lang="pt-BR" sz="1800" dirty="0" err="1">
                <a:solidFill>
                  <a:srgbClr val="7030A0"/>
                </a:solidFill>
              </a:rPr>
              <a:t>str</a:t>
            </a:r>
            <a:r>
              <a:rPr lang="pt-BR" sz="1800" dirty="0"/>
              <a:t>(jaFiz+1)))</a:t>
            </a:r>
          </a:p>
          <a:p>
            <a:pPr marL="539750"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/>
              <a:t>lAgua</a:t>
            </a:r>
            <a:r>
              <a:rPr lang="pt-BR" sz="1800" dirty="0"/>
              <a:t> = </a:t>
            </a:r>
            <a:r>
              <a:rPr lang="pt-BR" sz="1800" dirty="0" err="1"/>
              <a:t>AguaIndiv</a:t>
            </a:r>
            <a:r>
              <a:rPr lang="pt-BR" sz="1800" dirty="0"/>
              <a:t>(peso)</a:t>
            </a:r>
          </a:p>
          <a:p>
            <a:pPr marL="539750">
              <a:lnSpc>
                <a:spcPct val="120000"/>
              </a:lnSpc>
            </a:pP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800" dirty="0"/>
              <a:t> </a:t>
            </a:r>
            <a:r>
              <a:rPr lang="pt-BR" sz="1800" dirty="0" err="1"/>
              <a:t>lAgua</a:t>
            </a:r>
            <a:r>
              <a:rPr lang="pt-BR" sz="1800" dirty="0"/>
              <a:t>&gt;2:</a:t>
            </a:r>
          </a:p>
          <a:p>
            <a:pPr marL="1081088">
              <a:lnSpc>
                <a:spcPct val="120000"/>
              </a:lnSpc>
            </a:pPr>
            <a:r>
              <a:rPr lang="pt-BR" sz="1800" dirty="0"/>
              <a:t>    qtSup2l=qtSup2l+1</a:t>
            </a:r>
          </a:p>
          <a:p>
            <a:pPr marL="1081088" indent="-541338">
              <a:lnSpc>
                <a:spcPct val="120000"/>
              </a:lnSpc>
            </a:pPr>
            <a:r>
              <a:rPr lang="pt-BR" sz="1800" b="1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800" b="1" dirty="0"/>
              <a:t> </a:t>
            </a:r>
            <a:r>
              <a:rPr lang="pt-BR" sz="1800" b="1" dirty="0" err="1"/>
              <a:t>lAgua</a:t>
            </a:r>
            <a:r>
              <a:rPr lang="pt-BR" sz="1800" b="1" dirty="0"/>
              <a:t>&gt;</a:t>
            </a:r>
            <a:r>
              <a:rPr lang="pt-BR" sz="1800" b="1" dirty="0" err="1"/>
              <a:t>maiorQT</a:t>
            </a:r>
            <a:r>
              <a:rPr lang="pt-BR" sz="1800" b="1" dirty="0"/>
              <a:t>:</a:t>
            </a:r>
          </a:p>
          <a:p>
            <a:pPr marL="1081088">
              <a:lnSpc>
                <a:spcPct val="120000"/>
              </a:lnSpc>
            </a:pPr>
            <a:r>
              <a:rPr lang="pt-BR" sz="1800" b="1" dirty="0"/>
              <a:t>    </a:t>
            </a:r>
            <a:r>
              <a:rPr lang="pt-BR" sz="1800" b="1" dirty="0" err="1"/>
              <a:t>maiorQt</a:t>
            </a:r>
            <a:r>
              <a:rPr lang="pt-BR" sz="1800" b="1" dirty="0"/>
              <a:t>=</a:t>
            </a:r>
            <a:r>
              <a:rPr lang="pt-BR" sz="1800" b="1" dirty="0" err="1"/>
              <a:t>lAgua</a:t>
            </a:r>
            <a:endParaRPr lang="pt-BR" sz="1800" b="1" dirty="0"/>
          </a:p>
          <a:p>
            <a:pPr marL="1081088" indent="-541338"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+=</a:t>
            </a:r>
            <a:r>
              <a:rPr lang="pt-BR" sz="1800" dirty="0" err="1"/>
              <a:t>lAgua</a:t>
            </a:r>
            <a:endParaRPr lang="pt-BR" sz="1800" dirty="0"/>
          </a:p>
          <a:p>
            <a:pPr marL="1081088" indent="-541338"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('Aluno %d-Peso:%6.2f-Litros de água:%6.2f' %(jaFiz+1,peso,lAgua))</a:t>
            </a:r>
          </a:p>
          <a:p>
            <a:pPr marL="1081088" indent="-541338">
              <a:lnSpc>
                <a:spcPct val="120000"/>
              </a:lnSpc>
            </a:pPr>
            <a:r>
              <a:rPr lang="pt-BR" sz="1800" dirty="0" err="1"/>
              <a:t>jaFiz</a:t>
            </a:r>
            <a:r>
              <a:rPr lang="pt-BR" sz="1800" dirty="0"/>
              <a:t>=jaFiz+1</a:t>
            </a:r>
          </a:p>
          <a:p>
            <a:pPr marL="539750"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(qtSup2l,'alunos devem ingerir + de 2l/dia')</a:t>
            </a:r>
            <a:endParaRPr lang="pt-BR" sz="1800" dirty="0">
              <a:solidFill>
                <a:srgbClr val="7030A0"/>
              </a:solidFill>
            </a:endParaRPr>
          </a:p>
          <a:p>
            <a:pPr marL="539750"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('Consumo total da turma: ',</a:t>
            </a:r>
            <a:r>
              <a:rPr lang="pt-BR" sz="1800" dirty="0" err="1"/>
              <a:t>totLit</a:t>
            </a:r>
            <a:r>
              <a:rPr lang="pt-BR" sz="1800" dirty="0"/>
              <a:t>) </a:t>
            </a:r>
          </a:p>
          <a:p>
            <a:pPr marL="539750">
              <a:lnSpc>
                <a:spcPct val="120000"/>
              </a:lnSpc>
            </a:pPr>
            <a:r>
              <a:rPr lang="pt-BR" sz="1900" dirty="0" err="1">
                <a:solidFill>
                  <a:srgbClr val="7030A0"/>
                </a:solidFill>
              </a:rPr>
              <a:t>print</a:t>
            </a:r>
            <a:r>
              <a:rPr lang="pt-BR" sz="1900" dirty="0"/>
              <a:t>('Consumo médio por aluno: ',</a:t>
            </a:r>
            <a:r>
              <a:rPr lang="pt-BR" sz="1900" dirty="0" err="1"/>
              <a:t>totLit</a:t>
            </a:r>
            <a:r>
              <a:rPr lang="pt-BR" sz="1900" dirty="0"/>
              <a:t>/n)</a:t>
            </a:r>
          </a:p>
          <a:p>
            <a:pPr marL="539750">
              <a:lnSpc>
                <a:spcPct val="120000"/>
              </a:lnSpc>
            </a:pPr>
            <a:r>
              <a:rPr lang="pt-BR" sz="1900" b="1" dirty="0" err="1">
                <a:solidFill>
                  <a:srgbClr val="7030A0"/>
                </a:solidFill>
              </a:rPr>
              <a:t>print</a:t>
            </a:r>
            <a:r>
              <a:rPr lang="pt-BR" sz="1900" b="1" dirty="0"/>
              <a:t>('Maior consumo individual', </a:t>
            </a:r>
            <a:r>
              <a:rPr lang="pt-BR" sz="1900" b="1" dirty="0" err="1"/>
              <a:t>maiorQt</a:t>
            </a:r>
            <a:r>
              <a:rPr lang="pt-BR" sz="1900" b="1" dirty="0"/>
              <a:t>)</a:t>
            </a:r>
          </a:p>
          <a:p>
            <a:pPr>
              <a:lnSpc>
                <a:spcPct val="120000"/>
              </a:lnSpc>
            </a:pPr>
            <a:endParaRPr lang="pt-BR" sz="19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pt-BR" sz="2000" dirty="0"/>
              <a:t>Crie a função </a:t>
            </a:r>
            <a:r>
              <a:rPr lang="pt-BR" sz="2000" b="1" dirty="0"/>
              <a:t>Tabuada </a:t>
            </a:r>
            <a:r>
              <a:rPr lang="pt-BR" sz="2000" dirty="0"/>
              <a:t> que recebe um número e exibe  a tabuada deste número de 1 a 10</a:t>
            </a:r>
          </a:p>
          <a:p>
            <a:pPr marL="342900" indent="17463">
              <a:spcBef>
                <a:spcPts val="0"/>
              </a:spcBef>
            </a:pPr>
            <a:r>
              <a:rPr lang="pt-BR" sz="2000" dirty="0"/>
              <a:t> Exemplo:  numero  recebido – 5: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1 x 5 = 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2 x 5 = 10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3 x 5 = 15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4 x 5 = 20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5 x 5 = 25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6 x 5 = 30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7 x 5 = 35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8 x 5 = 40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  9 x 5 = 45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	10 x 5 = 50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 </a:t>
            </a:r>
          </a:p>
          <a:p>
            <a:pPr marL="342900" indent="-342900">
              <a:spcBef>
                <a:spcPts val="0"/>
              </a:spcBef>
              <a:buAutoNum type="arabicPeriod" startAt="2"/>
            </a:pPr>
            <a:r>
              <a:rPr lang="pt-BR" sz="2000" dirty="0"/>
              <a:t>Faça um programa que mostra na tela as tabuadas de todos os números entre  1 a 10.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 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da Tabuada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Tabuada: uma Solução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80"/>
                </a:solidFill>
              </a:rPr>
              <a:t>tabuada</a:t>
            </a:r>
            <a:r>
              <a:rPr lang="pt-BR" sz="2000" dirty="0"/>
              <a:t>(n):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mult</a:t>
            </a:r>
            <a:r>
              <a:rPr lang="pt-BR" sz="2000" dirty="0"/>
              <a:t>=1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</a:t>
            </a:r>
            <a:r>
              <a:rPr lang="pt-BR" sz="2000" dirty="0" err="1"/>
              <a:t>mult</a:t>
            </a:r>
            <a:r>
              <a:rPr lang="pt-BR" sz="2000" dirty="0"/>
              <a:t>&lt;=10:</a:t>
            </a:r>
          </a:p>
          <a:p>
            <a:r>
              <a:rPr lang="pt-BR" sz="2000" dirty="0"/>
              <a:t>        </a:t>
            </a:r>
            <a:r>
              <a:rPr lang="pt-BR" sz="2000" dirty="0">
                <a:solidFill>
                  <a:srgbClr val="7030A0"/>
                </a:solidFill>
              </a:rPr>
              <a:t>print</a:t>
            </a:r>
            <a:r>
              <a:rPr lang="pt-BR" sz="2000" dirty="0"/>
              <a:t>('\t%2d  x  %2d = %d'%(mult,n,mult*n))</a:t>
            </a:r>
          </a:p>
          <a:p>
            <a:r>
              <a:rPr lang="pt-BR" sz="2000" dirty="0"/>
              <a:t>        </a:t>
            </a:r>
            <a:r>
              <a:rPr lang="pt-BR" sz="2000" dirty="0" err="1"/>
              <a:t>mult</a:t>
            </a:r>
            <a:r>
              <a:rPr lang="pt-BR" sz="2000" dirty="0"/>
              <a:t>=mult+1</a:t>
            </a:r>
          </a:p>
          <a:p>
            <a:r>
              <a:rPr lang="pt-BR" sz="2000" dirty="0"/>
              <a:t>   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2000" dirty="0"/>
          </a:p>
          <a:p>
            <a:r>
              <a:rPr lang="pt-BR" sz="2000" dirty="0"/>
              <a:t>num=1</a:t>
            </a:r>
          </a:p>
          <a:p>
            <a:r>
              <a:rPr lang="pt-BR" sz="200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num&lt;=10:</a:t>
            </a:r>
          </a:p>
          <a:p>
            <a:r>
              <a:rPr lang="pt-BR" sz="2000" dirty="0"/>
              <a:t>    </a:t>
            </a:r>
            <a:r>
              <a:rPr lang="pt-BR" sz="2000" dirty="0">
                <a:solidFill>
                  <a:srgbClr val="7030A0"/>
                </a:solidFill>
              </a:rPr>
              <a:t>print</a:t>
            </a:r>
            <a:r>
              <a:rPr lang="pt-BR" sz="2000" dirty="0"/>
              <a:t>('\n Tabuada do ',num)</a:t>
            </a:r>
          </a:p>
          <a:p>
            <a:r>
              <a:rPr lang="pt-BR" sz="2000" dirty="0"/>
              <a:t>    tabuada(num)</a:t>
            </a:r>
          </a:p>
          <a:p>
            <a:r>
              <a:rPr lang="pt-BR" sz="2000" dirty="0"/>
              <a:t>    num=num+1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/>
              <a:t>        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Tabuada: números do usuário?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80"/>
                </a:solidFill>
              </a:rPr>
              <a:t>tabuada</a:t>
            </a:r>
            <a:r>
              <a:rPr lang="pt-BR" sz="2000" dirty="0"/>
              <a:t>(n):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mult</a:t>
            </a:r>
            <a:r>
              <a:rPr lang="pt-BR" sz="2000" dirty="0"/>
              <a:t>=1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</a:t>
            </a:r>
            <a:r>
              <a:rPr lang="pt-BR" sz="2000" dirty="0" err="1"/>
              <a:t>mult</a:t>
            </a:r>
            <a:r>
              <a:rPr lang="pt-BR" sz="2000" dirty="0"/>
              <a:t>&lt;=10:</a:t>
            </a:r>
          </a:p>
          <a:p>
            <a:r>
              <a:rPr lang="pt-BR" sz="2000" dirty="0"/>
              <a:t>    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('\t%2d  x  %2d = %d'%(</a:t>
            </a:r>
            <a:r>
              <a:rPr lang="pt-BR" sz="2000" dirty="0" err="1"/>
              <a:t>mult</a:t>
            </a:r>
            <a:r>
              <a:rPr lang="pt-BR" sz="2000" dirty="0"/>
              <a:t>,n,</a:t>
            </a:r>
            <a:r>
              <a:rPr lang="pt-BR" sz="2000" dirty="0" err="1"/>
              <a:t>mult</a:t>
            </a:r>
            <a:r>
              <a:rPr lang="pt-BR" sz="2000" dirty="0"/>
              <a:t>*n))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mult</a:t>
            </a:r>
            <a:r>
              <a:rPr lang="pt-BR" sz="2000" dirty="0"/>
              <a:t>=</a:t>
            </a:r>
            <a:r>
              <a:rPr lang="pt-BR" sz="2000" dirty="0" err="1"/>
              <a:t>mult</a:t>
            </a:r>
            <a:r>
              <a:rPr lang="pt-BR" sz="2000" dirty="0"/>
              <a:t>+1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2000" dirty="0"/>
          </a:p>
          <a:p>
            <a:r>
              <a:rPr lang="pt-BR" sz="2000" dirty="0"/>
              <a:t>num=1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num&lt;=10: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('\n Tabuada do ',num)</a:t>
            </a:r>
          </a:p>
          <a:p>
            <a:r>
              <a:rPr lang="pt-BR" sz="2000" dirty="0"/>
              <a:t>    tabuada(num)</a:t>
            </a:r>
          </a:p>
          <a:p>
            <a:r>
              <a:rPr lang="pt-BR" sz="2000" dirty="0"/>
              <a:t>    num=num+1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/>
              <a:t>        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7040661" y="3255818"/>
            <a:ext cx="2976321" cy="2396836"/>
          </a:xfrm>
          <a:prstGeom prst="cloudCallout">
            <a:avLst>
              <a:gd name="adj1" fmla="val -60653"/>
              <a:gd name="adj2" fmla="val -1467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Como modificar o programa para exibir a tabuada de números escolhidos pelo usuário?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Como exibir a tabuada de números escolhidos pelo usuário?</a:t>
            </a:r>
          </a:p>
          <a:p>
            <a:pPr>
              <a:defRPr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Repetição indeterminada </a:t>
            </a:r>
            <a:endParaRPr lang="en-US" dirty="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738326" y="5593052"/>
            <a:ext cx="2425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pt-BR" sz="2800" b="1" dirty="0">
                <a:solidFill>
                  <a:srgbClr val="FF0000"/>
                </a:solidFill>
                <a:latin typeface="Calibri" pitchFamily="34" charset="0"/>
              </a:rPr>
              <a:t>COMO PARAR?</a:t>
            </a:r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2659655" y="1817881"/>
            <a:ext cx="6915894" cy="223404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 usuário quiser </a:t>
            </a:r>
            <a:r>
              <a:rPr lang="pt-BR" sz="2400" b="1" i="1" dirty="0">
                <a:latin typeface="Courier New" pitchFamily="49" charset="0"/>
                <a:cs typeface="Courier New" pitchFamily="49" charset="0"/>
              </a:rPr>
              <a:t>: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num = 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('Número? ')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 usuário deve "dizer"  ao programa quando parar!!!</a:t>
            </a:r>
            <a:endParaRPr lang="pt-BR" dirty="0">
              <a:sym typeface="Wingdings" pitchFamily="2" charset="2"/>
            </a:endParaRPr>
          </a:p>
          <a:p>
            <a:pPr>
              <a:defRPr/>
            </a:pPr>
            <a:r>
              <a:rPr lang="pt-BR" dirty="0">
                <a:sym typeface="Wingdings" pitchFamily="2" charset="2"/>
              </a:rPr>
              <a:t> Como?  </a:t>
            </a:r>
          </a:p>
          <a:p>
            <a:pPr lvl="1">
              <a:defRPr/>
            </a:pP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	introduzindo um valor (via entrada de dados)</a:t>
            </a:r>
          </a:p>
          <a:p>
            <a:pPr>
              <a:defRPr/>
            </a:pPr>
            <a:r>
              <a:rPr lang="pt-BR" dirty="0">
                <a:sym typeface="Wingdings" pitchFamily="2" charset="2"/>
              </a:rPr>
              <a:t>Qual valor?</a:t>
            </a:r>
          </a:p>
          <a:p>
            <a:pPr lvl="1">
              <a:defRPr/>
            </a:pP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um valor pré-estabelecido, reconhecido pelo código do programa  como  sinalizador do fim (</a:t>
            </a:r>
            <a:r>
              <a:rPr lang="pt-BR" i="1" dirty="0" err="1">
                <a:solidFill>
                  <a:srgbClr val="FF0000"/>
                </a:solidFill>
                <a:sym typeface="Wingdings" pitchFamily="2" charset="2"/>
              </a:rPr>
              <a:t>flag</a:t>
            </a:r>
            <a:r>
              <a:rPr lang="pt-BR" i="1" dirty="0">
                <a:sym typeface="Wingdings" pitchFamily="2" charset="2"/>
              </a:rPr>
              <a:t>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/>
              <a:t>Repetição indeterminada: parada? </a:t>
            </a:r>
            <a:endParaRPr lang="en-US" sz="3600" dirty="0"/>
          </a:p>
        </p:txBody>
      </p:sp>
      <p:sp>
        <p:nvSpPr>
          <p:cNvPr id="39940" name="Retângulo 3"/>
          <p:cNvSpPr>
            <a:spLocks noChangeArrowheads="1"/>
          </p:cNvSpPr>
          <p:nvPr/>
        </p:nvSpPr>
        <p:spPr bwMode="auto">
          <a:xfrm>
            <a:off x="367570" y="4557863"/>
            <a:ext cx="11486404" cy="83099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 </a:t>
            </a:r>
          </a:p>
          <a:p>
            <a:r>
              <a:rPr lang="pt-BR" sz="2400" b="1" u="sng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da Solução</a:t>
            </a:r>
          </a:p>
        </p:txBody>
      </p:sp>
      <p:sp>
        <p:nvSpPr>
          <p:cNvPr id="9" name="Espaço Reservado para Conteúdo 4"/>
          <p:cNvSpPr txBox="1">
            <a:spLocks noGrp="1"/>
          </p:cNvSpPr>
          <p:nvPr>
            <p:ph idx="4294967295"/>
          </p:nvPr>
        </p:nvSpPr>
        <p:spPr>
          <a:xfrm>
            <a:off x="2281671" y="2056701"/>
            <a:ext cx="7793037" cy="339725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endParaRPr lang="pt-BR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lnSpc>
                <a:spcPct val="90000"/>
              </a:lnSpc>
              <a:defRPr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i="1" strike="sngStrik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 usuário quiser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398842" y="1074053"/>
            <a:ext cx="11558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 </a:t>
            </a:r>
          </a:p>
          <a:p>
            <a:r>
              <a:rPr lang="pt-BR" sz="2200" b="1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77279" y="2913133"/>
            <a:ext cx="2329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 != 0</a:t>
            </a:r>
            <a:endParaRPr lang="pt-BR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30252" y="3518824"/>
            <a:ext cx="3222193" cy="1343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('\n Tabuada do ',num)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tabuada(num)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603023" y="3767503"/>
            <a:ext cx="2575166" cy="98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Bloco de Comandos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da Solução</a:t>
            </a:r>
          </a:p>
        </p:txBody>
      </p:sp>
      <p:sp>
        <p:nvSpPr>
          <p:cNvPr id="9" name="Espaço Reservado para Conteúdo 4"/>
          <p:cNvSpPr txBox="1">
            <a:spLocks noGrp="1"/>
          </p:cNvSpPr>
          <p:nvPr>
            <p:ph idx="4294967295"/>
          </p:nvPr>
        </p:nvSpPr>
        <p:spPr>
          <a:xfrm>
            <a:off x="2281671" y="2056701"/>
            <a:ext cx="7793037" cy="339725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endParaRPr lang="pt-BR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lnSpc>
                <a:spcPct val="90000"/>
              </a:lnSpc>
              <a:defRPr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i="1" strike="sngStrik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 usuário quiser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398842" y="1074053"/>
            <a:ext cx="11558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 </a:t>
            </a:r>
          </a:p>
          <a:p>
            <a:r>
              <a:rPr lang="pt-BR" sz="2200" b="1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77279" y="2913133"/>
            <a:ext cx="2329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 != 0</a:t>
            </a:r>
            <a:endParaRPr lang="pt-BR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30252" y="3518824"/>
            <a:ext cx="3222193" cy="1343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('\n Tabuada do ',num)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tabuada(num)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603023" y="3767503"/>
            <a:ext cx="2575166" cy="98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Bloco de Comandos</a:t>
            </a: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984738" y="2056701"/>
            <a:ext cx="3092541" cy="1052945"/>
          </a:xfrm>
          <a:prstGeom prst="cloudCallout">
            <a:avLst>
              <a:gd name="adj1" fmla="val 62537"/>
              <a:gd name="adj2" fmla="val 4539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Preenchido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7665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519" y="20962"/>
            <a:ext cx="7078655" cy="1080000"/>
          </a:xfrm>
        </p:spPr>
        <p:txBody>
          <a:bodyPr/>
          <a:lstStyle/>
          <a:p>
            <a:pPr>
              <a:defRPr/>
            </a:pPr>
            <a:r>
              <a:rPr lang="pt-BR" dirty="0"/>
              <a:t>Repetição para vários horários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4294967295"/>
          </p:nvPr>
        </p:nvSpPr>
        <p:spPr>
          <a:xfrm>
            <a:off x="2491792" y="2138487"/>
            <a:ext cx="6380163" cy="13287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>
              <a:spcBef>
                <a:spcPts val="200"/>
              </a:spcBef>
            </a:pP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pPr>
              <a:spcBef>
                <a:spcPts val="200"/>
              </a:spcBef>
            </a:pP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sz="2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'Sensação térmica equivalente: 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pt-BR" sz="2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46181" name="Text Box 5"/>
          <p:cNvSpPr txBox="1">
            <a:spLocks noChangeArrowheads="1"/>
          </p:cNvSpPr>
          <p:nvPr/>
        </p:nvSpPr>
        <p:spPr bwMode="auto">
          <a:xfrm>
            <a:off x="2491792" y="4407347"/>
            <a:ext cx="6707798" cy="400110"/>
          </a:xfrm>
          <a:prstGeom prst="rect">
            <a:avLst/>
          </a:prstGeom>
          <a:noFill/>
          <a:ln w="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>
                <a:latin typeface="Calibri" pitchFamily="34" charset="0"/>
              </a:rPr>
              <a:t>NECESSIDADE DE  </a:t>
            </a:r>
            <a:r>
              <a:rPr lang="pt-BR" sz="2000" b="1" dirty="0">
                <a:solidFill>
                  <a:srgbClr val="0070C0"/>
                </a:solidFill>
                <a:latin typeface="Calibri" pitchFamily="34" charset="0"/>
              </a:rPr>
              <a:t>REPETIR</a:t>
            </a:r>
            <a:r>
              <a:rPr lang="pt-BR" sz="20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pt-BR" sz="2000" b="1" dirty="0">
                <a:latin typeface="Calibri" pitchFamily="34" charset="0"/>
              </a:rPr>
              <a:t>UMA SEQÜÊNCIA DE INSTRUÇÕES!</a:t>
            </a:r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8075903" y="3491346"/>
            <a:ext cx="3493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385" y="1482009"/>
            <a:ext cx="1841599" cy="20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2550290" y="2064326"/>
            <a:ext cx="6433671" cy="145223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8295892" y="2092038"/>
            <a:ext cx="401157" cy="0"/>
          </a:xfrm>
          <a:prstGeom prst="line">
            <a:avLst/>
          </a:prstGeom>
          <a:ln w="63500"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 da Solução em Python</a:t>
            </a:r>
          </a:p>
        </p:txBody>
      </p:sp>
      <p:sp>
        <p:nvSpPr>
          <p:cNvPr id="9" name="Espaço Reservado para Conteúdo 4"/>
          <p:cNvSpPr txBox="1">
            <a:spLocks noGrp="1"/>
          </p:cNvSpPr>
          <p:nvPr>
            <p:ph idx="4294967295"/>
          </p:nvPr>
        </p:nvSpPr>
        <p:spPr>
          <a:xfrm>
            <a:off x="1465385" y="2496528"/>
            <a:ext cx="9331570" cy="339725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endParaRPr lang="pt-BR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('Número? ')</a:t>
            </a: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#obtém 1º número</a:t>
            </a:r>
            <a:endParaRPr lang="pt-B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 != 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422032" y="1380693"/>
            <a:ext cx="114182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</a:t>
            </a:r>
          </a:p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200" b="1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 da Solução em Python</a:t>
            </a:r>
          </a:p>
        </p:txBody>
      </p:sp>
      <p:sp>
        <p:nvSpPr>
          <p:cNvPr id="9" name="Espaço Reservado para Conteúdo 4"/>
          <p:cNvSpPr txBox="1">
            <a:spLocks noGrp="1"/>
          </p:cNvSpPr>
          <p:nvPr>
            <p:ph idx="4294967295"/>
          </p:nvPr>
        </p:nvSpPr>
        <p:spPr>
          <a:xfrm>
            <a:off x="1465385" y="2496528"/>
            <a:ext cx="9331570" cy="339725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endParaRPr lang="pt-BR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('Número? ')</a:t>
            </a: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#obtém 1º número</a:t>
            </a:r>
            <a:endParaRPr lang="pt-B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 != 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422032" y="1380693"/>
            <a:ext cx="114182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</a:t>
            </a:r>
          </a:p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200" b="1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0858091" flipH="1">
            <a:off x="2363875" y="3466467"/>
            <a:ext cx="319575" cy="1457371"/>
          </a:xfrm>
          <a:prstGeom prst="curvedRightArrow">
            <a:avLst>
              <a:gd name="adj1" fmla="val 105315"/>
              <a:gd name="adj2" fmla="val 210630"/>
              <a:gd name="adj3" fmla="val 3656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4934171" y="5367305"/>
            <a:ext cx="3811244" cy="1052945"/>
          </a:xfrm>
          <a:prstGeom prst="cloudCallout">
            <a:avLst>
              <a:gd name="adj1" fmla="val -86373"/>
              <a:gd name="adj2" fmla="val -6513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e o próximo número?</a:t>
            </a:r>
          </a:p>
        </p:txBody>
      </p:sp>
    </p:spTree>
    <p:extLst>
      <p:ext uri="{BB962C8B-B14F-4D97-AF65-F5344CB8AC3E}">
        <p14:creationId xmlns:p14="http://schemas.microsoft.com/office/powerpoint/2010/main" val="19372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 da Solução em Python</a:t>
            </a:r>
          </a:p>
        </p:txBody>
      </p:sp>
      <p:sp>
        <p:nvSpPr>
          <p:cNvPr id="9" name="Espaço Reservado para Conteúdo 4"/>
          <p:cNvSpPr txBox="1">
            <a:spLocks noGrp="1"/>
          </p:cNvSpPr>
          <p:nvPr>
            <p:ph idx="4294967295"/>
          </p:nvPr>
        </p:nvSpPr>
        <p:spPr>
          <a:xfrm>
            <a:off x="1465385" y="2496528"/>
            <a:ext cx="9331570" cy="339725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endParaRPr lang="pt-BR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('Número? ')</a:t>
            </a: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#obtém 1º número</a:t>
            </a:r>
            <a:endParaRPr lang="pt-B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 != 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pPr marL="1181100" lvl="1" indent="-457200">
              <a:spcBef>
                <a:spcPts val="1000"/>
              </a:spcBef>
              <a:buNone/>
              <a:defRPr/>
            </a:pPr>
            <a:r>
              <a:rPr lang="pt-BR" sz="2400" dirty="0"/>
              <a:t>		num = </a:t>
            </a:r>
            <a:r>
              <a:rPr lang="pt-BR" sz="2400" dirty="0">
                <a:solidFill>
                  <a:srgbClr val="7030A0"/>
                </a:solidFill>
              </a:rPr>
              <a:t>int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7030A0"/>
                </a:solidFill>
              </a:rPr>
              <a:t>input</a:t>
            </a:r>
            <a:r>
              <a:rPr lang="pt-BR" sz="2400" dirty="0"/>
              <a:t>('Número? ')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1600" dirty="0">
                <a:solidFill>
                  <a:srgbClr val="FF0000"/>
                </a:solidFill>
              </a:rPr>
              <a:t>#obtém próx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1181100" lvl="1" indent="-457200">
              <a:spcBef>
                <a:spcPts val="1000"/>
              </a:spcBef>
              <a:buNone/>
              <a:defRPr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422032" y="1380693"/>
            <a:ext cx="114182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Faça um programa que mostra na tela a tabuada de números fornecidos pelo usuário.  </a:t>
            </a:r>
          </a:p>
          <a:p>
            <a:r>
              <a:rPr lang="pt-BR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200" b="1" dirty="0">
                <a:solidFill>
                  <a:srgbClr val="AB011A"/>
                </a:solidFill>
                <a:latin typeface="Calibri" pitchFamily="34" charset="0"/>
                <a:cs typeface="Calibri" pitchFamily="34" charset="0"/>
              </a:rPr>
              <a:t>O  término da entrada de dados ocorre quando o usuário digitar 0 como valor do número</a:t>
            </a:r>
          </a:p>
        </p:txBody>
      </p:sp>
    </p:spTree>
    <p:extLst>
      <p:ext uri="{BB962C8B-B14F-4D97-AF65-F5344CB8AC3E}">
        <p14:creationId xmlns:p14="http://schemas.microsoft.com/office/powerpoint/2010/main" val="38070308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(1/12)</a:t>
            </a:r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6" y="2538154"/>
            <a:ext cx="6511152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6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(2/12)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85407" marR="854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57248" y="30991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(3/12)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pt-BR" sz="2000" b="1" dirty="0">
                        <a:solidFill>
                          <a:srgbClr val="00008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29540" y="350088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(4/12)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66664" y="376412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(5/12)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96071" y="4055069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(6/12)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70190" y="4359867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da tabuada </a:t>
            </a:r>
            <a:r>
              <a:rPr lang="pt-BR" sz="2000" dirty="0"/>
              <a:t>(7/12)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rgbClr val="00008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87063" y="3487029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010564" y="1296061"/>
            <a:ext cx="8201138" cy="3734611"/>
          </a:xfrm>
          <a:prstGeom prst="rect">
            <a:avLst/>
          </a:prstGeom>
        </p:spPr>
        <p:txBody>
          <a:bodyPr vert="horz" wrap="square" lIns="0" tIns="147573" rIns="0" bIns="0" rtlCol="0">
            <a:spAutoFit/>
          </a:bodyPr>
          <a:lstStyle/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r>
              <a:rPr lang="pt-BR" spc="-5" dirty="0"/>
              <a:t>Permitem  que </a:t>
            </a:r>
            <a:r>
              <a:rPr lang="pt-BR" dirty="0"/>
              <a:t>um </a:t>
            </a:r>
            <a:r>
              <a:rPr lang="pt-BR" spc="-10" dirty="0"/>
              <a:t>bloco </a:t>
            </a:r>
            <a:r>
              <a:rPr lang="pt-BR" dirty="0"/>
              <a:t>de </a:t>
            </a:r>
            <a:r>
              <a:rPr lang="pt-BR" spc="-5" dirty="0"/>
              <a:t>instruções  seja executado </a:t>
            </a:r>
            <a:r>
              <a:rPr lang="pt-BR" i="1" spc="-5" dirty="0"/>
              <a:t>mais de uma vez </a:t>
            </a:r>
            <a:r>
              <a:rPr lang="pt-BR" spc="-5" dirty="0"/>
              <a:t>(também </a:t>
            </a:r>
            <a:r>
              <a:rPr lang="pt-BR" dirty="0"/>
              <a:t>chamada de </a:t>
            </a:r>
            <a:r>
              <a:rPr lang="pt-BR" i="1" spc="-5" dirty="0"/>
              <a:t>loop</a:t>
            </a:r>
            <a:r>
              <a:rPr lang="pt-BR" spc="-5" dirty="0"/>
              <a:t>  ou laço </a:t>
            </a:r>
            <a:r>
              <a:rPr lang="pt-BR" dirty="0"/>
              <a:t>).</a:t>
            </a:r>
            <a:endParaRPr lang="pt-BR" i="1" spc="-5" dirty="0"/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i="1" spc="-5" dirty="0"/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i="1" spc="-5" dirty="0"/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spc="-15" dirty="0"/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spc="-15" dirty="0"/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i="1" spc="-15" dirty="0">
              <a:solidFill>
                <a:srgbClr val="FF0000"/>
              </a:solidFill>
            </a:endParaRPr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endParaRPr lang="pt-BR" i="1" spc="-15" dirty="0">
              <a:solidFill>
                <a:srgbClr val="FF0000"/>
              </a:solidFill>
            </a:endParaRPr>
          </a:p>
          <a:p>
            <a:pPr marL="137160" marR="5080" indent="-91440">
              <a:spcBef>
                <a:spcPts val="600"/>
              </a:spcBef>
              <a:buClr>
                <a:srgbClr val="99CA38"/>
              </a:buClr>
              <a:tabLst>
                <a:tab pos="220345" algn="l"/>
              </a:tabLst>
            </a:pPr>
            <a:r>
              <a:rPr lang="pt-BR" i="1" spc="-15" dirty="0">
                <a:solidFill>
                  <a:srgbClr val="FF0000"/>
                </a:solidFill>
              </a:rPr>
              <a:t>Problema</a:t>
            </a:r>
            <a:r>
              <a:rPr lang="pt-BR" spc="-15" dirty="0">
                <a:solidFill>
                  <a:srgbClr val="FF0000"/>
                </a:solidFill>
              </a:rPr>
              <a:t>:  Como/quando </a:t>
            </a:r>
            <a:r>
              <a:rPr lang="pt-BR" b="1" u="sng" spc="-15" dirty="0">
                <a:solidFill>
                  <a:srgbClr val="FF0000"/>
                </a:solidFill>
              </a:rPr>
              <a:t>parar</a:t>
            </a:r>
            <a:r>
              <a:rPr lang="pt-BR" spc="-15" dirty="0">
                <a:solidFill>
                  <a:srgbClr val="FF0000"/>
                </a:solidFill>
              </a:rPr>
              <a:t> o ciclo  formado?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Estruturas </a:t>
            </a:r>
            <a:r>
              <a:rPr lang="pt-BR" spc="-25" dirty="0"/>
              <a:t>de</a:t>
            </a:r>
            <a:r>
              <a:rPr lang="pt-BR" spc="-180" dirty="0"/>
              <a:t> R</a:t>
            </a:r>
            <a:r>
              <a:rPr lang="pt-BR" spc="-60" dirty="0"/>
              <a:t>epetição</a:t>
            </a:r>
            <a:endParaRPr lang="pt-BR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69597" y="3178451"/>
            <a:ext cx="2544027" cy="916420"/>
          </a:xfrm>
          <a:prstGeom prst="rect">
            <a:avLst/>
          </a:prstGeom>
          <a:solidFill>
            <a:schemeClr val="accent1">
              <a:alpha val="9019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dirty="0">
                <a:latin typeface="Calibri" pitchFamily="34" charset="0"/>
              </a:rPr>
              <a:t> Bloco de instruções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0858091" flipH="1">
            <a:off x="3702112" y="3167327"/>
            <a:ext cx="371029" cy="936202"/>
          </a:xfrm>
          <a:prstGeom prst="curvedRightArrow">
            <a:avLst>
              <a:gd name="adj1" fmla="val 68567"/>
              <a:gd name="adj2" fmla="val 137134"/>
              <a:gd name="adj3" fmla="val 3333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da tabuada </a:t>
            </a:r>
            <a:r>
              <a:rPr lang="pt-BR" sz="2000" dirty="0"/>
              <a:t>(8/12)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70190" y="3764123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(9/12)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96071" y="4055069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(10/12)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72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85407" marR="854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70190" y="4373722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(11/12)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502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rgbClr val="00008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83130" y="3445467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da tabuada </a:t>
            </a:r>
            <a:r>
              <a:rPr lang="pt-BR" sz="2000" dirty="0"/>
              <a:t>(12/12)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502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00002" y="4678520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Tabuada: erros possíveis </a:t>
            </a:r>
            <a:r>
              <a:rPr lang="pt-BR" sz="2000" dirty="0"/>
              <a:t>(1/12)</a:t>
            </a:r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72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538154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cs typeface="Courier New" pitchFamily="49" charset="0"/>
              </a:rPr>
              <a:t>#próximos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18426" y="3445469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30785" y="5585756"/>
            <a:ext cx="4971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NameError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 name 'num' is not defined</a:t>
            </a:r>
            <a:endParaRPr lang="pt-BR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(2/12)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85407" marR="854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57248" y="30991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(3/12)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pt-BR" sz="2000" b="1" dirty="0">
                        <a:solidFill>
                          <a:srgbClr val="00008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57249" y="3431611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(4/12)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12875"/>
          <a:ext cx="820132" cy="48900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9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66664" y="37087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(5/12)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96071" y="40135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43562" y="0"/>
            <a:ext cx="6893416" cy="1080000"/>
          </a:xfrm>
        </p:spPr>
        <p:txBody>
          <a:bodyPr>
            <a:normAutofit/>
          </a:bodyPr>
          <a:lstStyle/>
          <a:p>
            <a:r>
              <a:rPr lang="pt-BR" dirty="0"/>
              <a:t>Controlando os tipos de repetição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6351815" y="1807091"/>
            <a:ext cx="4980214" cy="472757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82550" lvl="1" indent="-82550" algn="ctr">
              <a:spcBef>
                <a:spcPts val="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0" dirty="0">
                <a:solidFill>
                  <a:srgbClr val="FF0000"/>
                </a:solidFill>
                <a:latin typeface="+mn-lt"/>
              </a:rPr>
              <a:t>Indeterminada: </a:t>
            </a:r>
          </a:p>
          <a:p>
            <a:pPr marL="82550" lvl="1" indent="-8255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0" dirty="0">
                <a:solidFill>
                  <a:srgbClr val="404040"/>
                </a:solidFill>
                <a:latin typeface="+mn-lt"/>
              </a:rPr>
              <a:t>A</a:t>
            </a:r>
            <a:r>
              <a:rPr lang="pt-BR" sz="1800" spc="-5" dirty="0">
                <a:solidFill>
                  <a:srgbClr val="404040"/>
                </a:solidFill>
                <a:latin typeface="+mn-lt"/>
              </a:rPr>
              <a:t> </a:t>
            </a:r>
            <a:r>
              <a:rPr lang="pt-BR" sz="1800" spc="-10" dirty="0">
                <a:solidFill>
                  <a:srgbClr val="404040"/>
                </a:solidFill>
                <a:latin typeface="+mn-lt"/>
              </a:rPr>
              <a:t>quantidade </a:t>
            </a:r>
            <a:r>
              <a:rPr lang="pt-BR" sz="1800" spc="-5" dirty="0">
                <a:solidFill>
                  <a:srgbClr val="404040"/>
                </a:solidFill>
                <a:latin typeface="+mn-lt"/>
              </a:rPr>
              <a:t>de</a:t>
            </a:r>
            <a:r>
              <a:rPr lang="pt-BR" sz="1800" spc="105" dirty="0">
                <a:solidFill>
                  <a:srgbClr val="404040"/>
                </a:solidFill>
                <a:latin typeface="+mn-lt"/>
              </a:rPr>
              <a:t> </a:t>
            </a:r>
            <a:r>
              <a:rPr lang="pt-BR" sz="1800" spc="-20" dirty="0">
                <a:solidFill>
                  <a:srgbClr val="404040"/>
                </a:solidFill>
                <a:latin typeface="+mn-lt"/>
              </a:rPr>
              <a:t>execuções é desconhecida  </a:t>
            </a:r>
            <a:endParaRPr lang="pt-BR" sz="1800" dirty="0">
              <a:latin typeface="+mn-lt"/>
            </a:endParaRPr>
          </a:p>
          <a:p>
            <a:pPr marL="341313" lvl="1" indent="-341313">
              <a:spcBef>
                <a:spcPts val="12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7030A0"/>
                </a:solidFill>
                <a:latin typeface="+mn-lt"/>
              </a:rPr>
              <a:t>Nadar até cansar</a:t>
            </a:r>
          </a:p>
          <a:p>
            <a:pPr marL="341313" lvl="1" indent="-341313">
              <a:spcBef>
                <a:spcPts val="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7030A0"/>
                </a:solidFill>
                <a:latin typeface="+mn-lt"/>
              </a:rPr>
              <a:t>Lotação de um elevador por  peso máximo</a:t>
            </a:r>
            <a:endParaRPr lang="pt-BR" sz="1800" dirty="0">
              <a:latin typeface="+mn-lt"/>
            </a:endParaRPr>
          </a:p>
          <a:p>
            <a:pPr marL="341313" lvl="1" indent="-341313">
              <a:spcBef>
                <a:spcPts val="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800" dirty="0">
              <a:latin typeface="+mn-lt"/>
            </a:endParaRPr>
          </a:p>
          <a:p>
            <a:pPr marL="82550" indent="31750" algn="ctr"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spc="-15" dirty="0">
                <a:solidFill>
                  <a:srgbClr val="00B050"/>
                </a:solidFill>
                <a:latin typeface="+mn-lt"/>
              </a:rPr>
              <a:t>Quando parar o ciclo  formado?</a:t>
            </a:r>
            <a:endParaRPr lang="pt-BR" sz="1800" spc="-10" dirty="0">
              <a:solidFill>
                <a:srgbClr val="00B050"/>
              </a:solidFill>
              <a:latin typeface="+mn-lt"/>
            </a:endParaRPr>
          </a:p>
          <a:p>
            <a:pPr marL="425450" indent="-342900" algn="ctr">
              <a:spcBef>
                <a:spcPts val="600"/>
              </a:spcBef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Por determinação do usuário 	 </a:t>
            </a:r>
          </a:p>
          <a:p>
            <a:pPr marL="425450" indent="-342900" algn="ctr">
              <a:spcBef>
                <a:spcPts val="600"/>
              </a:spcBef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Por determinado contexto   	</a:t>
            </a:r>
          </a:p>
          <a:p>
            <a:pPr marL="82550" indent="31750" algn="ctr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spc="-15" dirty="0">
                <a:solidFill>
                  <a:srgbClr val="00B050"/>
                </a:solidFill>
                <a:latin typeface="+mn-lt"/>
              </a:rPr>
              <a:t>Como controlar?</a:t>
            </a:r>
            <a:endParaRPr lang="pt-BR" sz="1800" spc="-10" dirty="0">
              <a:solidFill>
                <a:srgbClr val="00B050"/>
              </a:solidFill>
              <a:latin typeface="+mn-lt"/>
            </a:endParaRPr>
          </a:p>
          <a:p>
            <a:pPr marL="82550" indent="31750" algn="ctr">
              <a:spcBef>
                <a:spcPts val="600"/>
              </a:spcBef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 Entrada de um valor finalizador</a:t>
            </a:r>
          </a:p>
          <a:p>
            <a:pPr marL="82550" indent="31750" algn="ctr">
              <a:spcBef>
                <a:spcPts val="600"/>
              </a:spcBef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solidFill>
                  <a:srgbClr val="000000"/>
                </a:solidFill>
                <a:latin typeface="+mn-lt"/>
              </a:rPr>
              <a:t> Avaliação de valores das variáveis</a:t>
            </a:r>
          </a:p>
          <a:p>
            <a:pPr lvl="4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>
              <a:latin typeface="+mn-lt"/>
            </a:endParaRPr>
          </a:p>
          <a:p>
            <a:pPr>
              <a:spcBef>
                <a:spcPts val="600"/>
              </a:spcBef>
            </a:pPr>
            <a:endParaRPr lang="pt-BR" sz="1800" dirty="0">
              <a:latin typeface="+mn-lt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40871" y="1770774"/>
            <a:ext cx="5250803" cy="474027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lvl="1" indent="0" algn="ctr">
              <a:spcBef>
                <a:spcPts val="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0" dirty="0">
                <a:solidFill>
                  <a:srgbClr val="FF0000"/>
                </a:solidFill>
              </a:rPr>
              <a:t>Determinada: </a:t>
            </a:r>
          </a:p>
          <a:p>
            <a:pPr marL="0" lvl="1" indent="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0" dirty="0">
                <a:solidFill>
                  <a:srgbClr val="404040"/>
                </a:solidFill>
              </a:rPr>
              <a:t>A quantidade de execuções é  conhecida a priori.  </a:t>
            </a:r>
          </a:p>
          <a:p>
            <a:pPr marL="341313" lvl="1" indent="-341313">
              <a:spcBef>
                <a:spcPts val="12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7030A0"/>
                </a:solidFill>
              </a:rPr>
              <a:t>Nadar 50 piscinas </a:t>
            </a:r>
          </a:p>
          <a:p>
            <a:pPr marL="341313" lvl="1" indent="-341313">
              <a:spcBef>
                <a:spcPts val="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7030A0"/>
                </a:solidFill>
              </a:rPr>
              <a:t>Lotação de um elevador por número de pessoas</a:t>
            </a:r>
            <a:endParaRPr lang="pt-BR" sz="1800" dirty="0"/>
          </a:p>
          <a:p>
            <a:pPr marL="0" lvl="1" indent="0" algn="ctr">
              <a:spcBef>
                <a:spcPts val="18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5" dirty="0">
                <a:solidFill>
                  <a:srgbClr val="00B050"/>
                </a:solidFill>
              </a:rPr>
              <a:t>Quando parar o ciclo  formado?</a:t>
            </a:r>
            <a:endParaRPr lang="pt-BR" sz="1800" spc="-10" dirty="0">
              <a:solidFill>
                <a:srgbClr val="00B050"/>
              </a:solidFill>
            </a:endParaRPr>
          </a:p>
          <a:p>
            <a:pPr marL="0" lvl="1" indent="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000000"/>
                </a:solidFill>
              </a:rPr>
              <a:t> Ao atingir a meta determinada</a:t>
            </a:r>
            <a:endParaRPr lang="pt-BR" sz="1800" dirty="0"/>
          </a:p>
          <a:p>
            <a:pPr marL="0" lvl="1" indent="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800" spc="-15" dirty="0">
              <a:solidFill>
                <a:srgbClr val="00B050"/>
              </a:solidFill>
            </a:endParaRPr>
          </a:p>
          <a:p>
            <a:pPr marL="0" lvl="1" indent="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spc="-15" dirty="0">
                <a:solidFill>
                  <a:srgbClr val="00B050"/>
                </a:solidFill>
              </a:rPr>
              <a:t>Como controlar?</a:t>
            </a:r>
            <a:endParaRPr lang="pt-BR" sz="1800" spc="-10" dirty="0">
              <a:solidFill>
                <a:srgbClr val="00B050"/>
              </a:solidFill>
            </a:endParaRPr>
          </a:p>
          <a:p>
            <a:pPr marL="0" lvl="1" indent="0" algn="ctr">
              <a:spcBef>
                <a:spcPts val="600"/>
              </a:spcBef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>
                <a:solidFill>
                  <a:srgbClr val="000000"/>
                </a:solidFill>
              </a:rPr>
              <a:t>Contando  número de execuções, </a:t>
            </a:r>
            <a:endParaRPr lang="pt-BR" sz="1800" dirty="0"/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800" dirty="0"/>
          </a:p>
          <a:p>
            <a:pPr lvl="4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>
              <a:spcBef>
                <a:spcPts val="600"/>
              </a:spcBef>
            </a:pP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91674" y="2951018"/>
            <a:ext cx="957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atin typeface="Calibri" pitchFamily="34" charset="0"/>
              </a:rPr>
              <a:t>X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8556" y="1263942"/>
            <a:ext cx="80878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785" indent="-172085" algn="ctr">
              <a:buClr>
                <a:srgbClr val="99CA38"/>
              </a:buClr>
              <a:tabLst>
                <a:tab pos="185420" algn="l"/>
              </a:tabLst>
            </a:pPr>
            <a:r>
              <a:rPr lang="pt-BR" sz="2200" spc="-10" dirty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Quanto </a:t>
            </a:r>
            <a:r>
              <a:rPr lang="pt-BR" sz="2200" dirty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200" spc="-5" dirty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quantidade de </a:t>
            </a:r>
            <a:r>
              <a:rPr lang="pt-BR" sz="2200" spc="-10" dirty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ciclos,  a repetição </a:t>
            </a:r>
            <a:r>
              <a:rPr lang="pt-BR" sz="2200" spc="-5" dirty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pode ser:</a:t>
            </a:r>
            <a:endParaRPr lang="pt-BR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(6/12)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2850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pt-BR" sz="2000" b="1" dirty="0">
                        <a:solidFill>
                          <a:srgbClr val="00008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1" kern="1200" dirty="0">
                        <a:solidFill>
                          <a:srgbClr val="00008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70190" y="3445466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(7/12)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70190" y="3722558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(8/12)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96071" y="40135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(9/12)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pt-BR" sz="2000" b="1" dirty="0">
                        <a:solidFill>
                          <a:srgbClr val="00008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1" kern="1200" dirty="0">
                        <a:solidFill>
                          <a:srgbClr val="00008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70190" y="3445466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(10/12)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70190" y="3722558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(11/12)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96071" y="4013504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Tabuada: erros possíveis </a:t>
            </a:r>
            <a:r>
              <a:rPr lang="pt-BR" sz="2000" dirty="0"/>
              <a:t>(12/12)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11371263" y="1443038"/>
          <a:ext cx="820132" cy="472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pt-BR" sz="2000" b="1" dirty="0">
                        <a:solidFill>
                          <a:srgbClr val="00008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7" marR="854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394147" y="2496589"/>
            <a:ext cx="6121735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('Número? ') 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#1º 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 != 0: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('\n Tabuada do ',num)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tabuada(num)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BR" sz="13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83130" y="3445467"/>
            <a:ext cx="5812763" cy="2952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857830" y="5587599"/>
            <a:ext cx="2405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 </a:t>
            </a:r>
            <a:r>
              <a:rPr lang="pt-BR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infinito!!!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artesão deseja dividir  aproximadamente ao meio o que sobrou  de um frasco de essência com uma pipeta de 10ml. Cada vez que ele transfere do frasco original (frasco1)  para o novo frasco (frasco 2), 0.35% da essência do frasco original evapora enquanto  a evaporação do novo frasco é de 0.12%.</a:t>
            </a:r>
          </a:p>
          <a:p>
            <a:pPr algn="just"/>
            <a:r>
              <a:rPr lang="pt-BR" dirty="0"/>
              <a:t>Faça uma função que receba a quantidade  inicial do frasco de essência (40&lt;=</a:t>
            </a:r>
            <a:r>
              <a:rPr lang="pt-BR" dirty="0" err="1"/>
              <a:t>qt</a:t>
            </a:r>
            <a:r>
              <a:rPr lang="pt-BR" dirty="0"/>
              <a:t> &lt;230) e mostre a quantidade final em cada um dos frascos.</a:t>
            </a:r>
          </a:p>
          <a:p>
            <a:pPr algn="just"/>
            <a:r>
              <a:rPr lang="pt-BR" sz="2000" dirty="0"/>
              <a:t>Exemplo:</a:t>
            </a:r>
          </a:p>
          <a:p>
            <a:pPr algn="just"/>
            <a:endParaRPr lang="pt-BR" sz="2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Mão na massa: Frascos de essência</a:t>
            </a:r>
          </a:p>
        </p:txBody>
      </p:sp>
      <p:pic>
        <p:nvPicPr>
          <p:cNvPr id="65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366" y="4096189"/>
            <a:ext cx="7931737" cy="22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artesão deseja dividir  aproximadamente ao meio o que sobrou  de um frasco de essência com uma pipeta de 10ml. Cada vez que ele transfere do frasco original (frasco1)  para o novo frasco (frasco 2), 0.35% da essência do frasco original evapora enquanto  a evaporação do novo frasco é de 0.12%.</a:t>
            </a:r>
          </a:p>
          <a:p>
            <a:pPr algn="just"/>
            <a:r>
              <a:rPr lang="pt-BR" dirty="0"/>
              <a:t>Faça uma função que receba a quantidade  inicial do frasco de essência (40&lt;=</a:t>
            </a:r>
            <a:r>
              <a:rPr lang="pt-BR" dirty="0" err="1"/>
              <a:t>qt</a:t>
            </a:r>
            <a:r>
              <a:rPr lang="pt-BR" dirty="0"/>
              <a:t> &lt;230) e mostre a quantidade final em cada um dos frascos.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Frascos de essência: ideia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61876" y="4320005"/>
            <a:ext cx="7984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Dados necessários ? </a:t>
            </a:r>
            <a:endParaRPr lang="pt-BR" altLang="pt-BR" sz="2000" i="1" dirty="0">
              <a:solidFill>
                <a:srgbClr val="00008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Respostas Exibidas  ?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BR" altLang="pt-BR" sz="2000" i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Como  Dados</a:t>
            </a:r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Respostas </a:t>
            </a:r>
            <a:r>
              <a:rPr lang="pt-BR" altLang="pt-BR" sz="20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?  </a:t>
            </a:r>
            <a:endParaRPr lang="pt-BR" altLang="pt-BR" sz="20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artesão deseja dividir  aproximadamente ao meio o que sobrou  de um frasco de essência com uma pipeta de 10ml. Cada vez que ele transfere do frasco original (frasco1)  para o novo frasco (frasco 2), 0.35% da essência do frasco original evapora enquanto  a evaporação do novo frasco é de 0.12%.</a:t>
            </a:r>
          </a:p>
          <a:p>
            <a:pPr algn="just"/>
            <a:r>
              <a:rPr lang="pt-BR" dirty="0"/>
              <a:t>Faça uma função que receba a quantidade  inicial do frasco de essência (40&lt;=</a:t>
            </a:r>
            <a:r>
              <a:rPr lang="pt-BR" dirty="0" err="1"/>
              <a:t>qt</a:t>
            </a:r>
            <a:r>
              <a:rPr lang="pt-BR" dirty="0"/>
              <a:t> &lt;230) e mostre a quantidade final em cada um dos frascos.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Frascos de essência: 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62078" y="4320002"/>
            <a:ext cx="79843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Dados necessários ?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Quantidade inicial do frasco1</a:t>
            </a: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Respostas Exibidas  ?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 Quantidade final  do frasco1 </a:t>
            </a:r>
          </a:p>
          <a:p>
            <a:pPr marL="2147888"/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Quantidade inicial do frasco2</a:t>
            </a:r>
            <a:endParaRPr lang="pt-BR" altLang="pt-BR" sz="2000" i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Como  Dados</a:t>
            </a:r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Respostas </a:t>
            </a:r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? 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Transferir frasco1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 frasco 2 de 10 em 10 ml</a:t>
            </a:r>
            <a:endParaRPr lang="pt-BR" altLang="pt-BR" sz="2000" b="1" i="1" dirty="0">
              <a:solidFill>
                <a:srgbClr val="00008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Estrutura de repetição:  </a:t>
            </a:r>
            <a:r>
              <a:rPr lang="pt-BR" i="1" dirty="0" err="1"/>
              <a:t>while</a:t>
            </a:r>
            <a:r>
              <a:rPr lang="pt-BR" dirty="0"/>
              <a:t> 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6200" y="1918662"/>
            <a:ext cx="3748088" cy="24384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lvl="1">
              <a:buFontTx/>
              <a:buNone/>
              <a:defRPr/>
            </a:pPr>
            <a:r>
              <a:rPr lang="pt-BR" sz="2800" b="1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pt-BR" sz="2800" b="1" dirty="0">
                <a:latin typeface="Courier New" pitchFamily="49" charset="0"/>
              </a:rPr>
              <a:t> </a:t>
            </a:r>
            <a:r>
              <a:rPr lang="pt-BR" sz="2800" b="1" dirty="0">
                <a:solidFill>
                  <a:schemeClr val="accent2"/>
                </a:solidFill>
                <a:latin typeface="Courier New" pitchFamily="49" charset="0"/>
              </a:rPr>
              <a:t>condição</a:t>
            </a:r>
            <a:r>
              <a:rPr lang="pt-BR" sz="2800" b="1" dirty="0">
                <a:latin typeface="Courier New" pitchFamily="49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pt-BR" sz="2800" b="1" dirty="0">
                <a:latin typeface="Courier New" pitchFamily="49" charset="0"/>
              </a:rPr>
              <a:t>		</a:t>
            </a:r>
            <a:r>
              <a:rPr lang="pt-BR" sz="2800" dirty="0">
                <a:latin typeface="Courier New" pitchFamily="49" charset="0"/>
              </a:rPr>
              <a:t>i</a:t>
            </a:r>
            <a:r>
              <a:rPr lang="pt-BR" sz="2800" baseline="-25000" dirty="0">
                <a:latin typeface="Courier New" pitchFamily="49" charset="0"/>
              </a:rPr>
              <a:t>1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i</a:t>
            </a:r>
            <a:r>
              <a:rPr lang="pt-BR" sz="2800" baseline="-25000" dirty="0">
                <a:latin typeface="Courier New" pitchFamily="49" charset="0"/>
              </a:rPr>
              <a:t>2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...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i</a:t>
            </a:r>
            <a:r>
              <a:rPr lang="pt-BR" sz="2800" baseline="-25000" dirty="0">
                <a:latin typeface="Courier New" pitchFamily="49" charset="0"/>
              </a:rPr>
              <a:t>n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251488" y="1360120"/>
            <a:ext cx="1786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200" dirty="0">
                <a:latin typeface="Calibri" pitchFamily="34" charset="0"/>
                <a:cs typeface="Calibri" pitchFamily="34" charset="0"/>
              </a:rPr>
              <a:t>Sintaxe</a:t>
            </a:r>
            <a:r>
              <a:rPr lang="pt-BR" dirty="0">
                <a:latin typeface="Calibri" pitchFamily="34" charset="0"/>
              </a:rPr>
              <a:t>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24544" y="5075977"/>
            <a:ext cx="11185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Executa a sequência de instruções  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enquanto 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certa condição for verdadeira.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Quando a condição for falsa, "pula"  o bloco de instruções  interno  e  executa o resto do programa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Frascos: Desenvolvendo a Solução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 flipV="1">
            <a:off x="2873808" y="2258294"/>
            <a:ext cx="698789" cy="1163781"/>
          </a:xfrm>
          <a:prstGeom prst="curvedLeftArrow">
            <a:avLst>
              <a:gd name="adj1" fmla="val 11418"/>
              <a:gd name="adj2" fmla="val 77778"/>
              <a:gd name="adj3" fmla="val 40741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50241" y="2147455"/>
            <a:ext cx="6159693" cy="152400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Tira 10 ml do frasco 1</a:t>
            </a:r>
          </a:p>
          <a:p>
            <a:pPr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Coloca 10 ml no frasco 2</a:t>
            </a:r>
          </a:p>
          <a:p>
            <a:pPr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Atualiza as  quantidades em função da evaporação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78360" y="4290725"/>
            <a:ext cx="2834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pt-BR" sz="2800" b="1" dirty="0">
                <a:solidFill>
                  <a:srgbClr val="FF0000"/>
                </a:solidFill>
                <a:latin typeface="Calibri" pitchFamily="34" charset="0"/>
              </a:rPr>
              <a:t>QUANDO PARAR?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/>
              <a:t>Frascos: repetição indeterminada</a:t>
            </a:r>
            <a:endParaRPr lang="en-US" sz="3600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2431404" y="2989121"/>
            <a:ext cx="7402148" cy="190153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457200" indent="-457200">
              <a:lnSpc>
                <a:spcPct val="130000"/>
              </a:lnSpc>
              <a:defRPr/>
            </a:pP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 frascos não estiverem em equilíbrio </a:t>
            </a:r>
            <a:r>
              <a:rPr lang="pt-BR" sz="2400" b="1" i="1" dirty="0">
                <a:latin typeface="Calibri" pitchFamily="34" charset="0"/>
                <a:cs typeface="Calibri" pitchFamily="34" charset="0"/>
              </a:rPr>
              <a:t>:</a:t>
            </a:r>
            <a:endParaRPr lang="pt-BR" sz="2400" b="1" dirty="0">
              <a:latin typeface="Calibri" pitchFamily="34" charset="0"/>
              <a:cs typeface="Calibri" pitchFamily="34" charset="0"/>
            </a:endParaRP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Tira 10 ml do frasco 1</a:t>
            </a: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Coloca 10 ml no frasco 2</a:t>
            </a: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Atualiza as  quantidades em função da evaporação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marL="457200" indent="-457200">
              <a:lnSpc>
                <a:spcPct val="130000"/>
              </a:lnSpc>
              <a:defRPr/>
            </a:pPr>
            <a:endParaRPr lang="pt-BR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30000"/>
              </a:lnSpc>
              <a:defRPr/>
            </a:pPr>
            <a:endParaRPr lang="pt-B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Frascos: condição de parada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901894" y="1607126"/>
            <a:ext cx="4102148" cy="8174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80"/>
                </a:solidFill>
              </a:rPr>
              <a:t>A diferença entre eles ser inferior a 10ml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7364172" y="2452260"/>
            <a:ext cx="129406" cy="637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2431404" y="2989121"/>
            <a:ext cx="7402148" cy="190153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457200" indent="-457200">
              <a:lnSpc>
                <a:spcPct val="130000"/>
              </a:lnSpc>
              <a:defRPr/>
            </a:pP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 frascos não estiverem em equilíbrio </a:t>
            </a:r>
            <a:r>
              <a:rPr lang="pt-BR" sz="2400" b="1" i="1" dirty="0">
                <a:latin typeface="Calibri" pitchFamily="34" charset="0"/>
                <a:cs typeface="Calibri" pitchFamily="34" charset="0"/>
              </a:rPr>
              <a:t>:</a:t>
            </a:r>
            <a:endParaRPr lang="pt-BR" sz="2400" b="1" dirty="0">
              <a:latin typeface="Calibri" pitchFamily="34" charset="0"/>
              <a:cs typeface="Calibri" pitchFamily="34" charset="0"/>
            </a:endParaRP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Tira 10 ml do frasco 1</a:t>
            </a: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Coloca 10 ml no frasco 2</a:t>
            </a:r>
          </a:p>
          <a:p>
            <a:pPr indent="1081088">
              <a:lnSpc>
                <a:spcPct val="130000"/>
              </a:lnSpc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cs typeface="Calibri" pitchFamily="34" charset="0"/>
              </a:rPr>
              <a:t>Atualiza as  quantidades em função da evaporação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marL="457200" indent="-457200">
              <a:lnSpc>
                <a:spcPct val="130000"/>
              </a:lnSpc>
              <a:defRPr/>
            </a:pPr>
            <a:endParaRPr lang="pt-BR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30000"/>
              </a:lnSpc>
              <a:defRPr/>
            </a:pPr>
            <a:endParaRPr lang="pt-B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Frascos: código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</a:rPr>
              <a:t>transfere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Escreve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cabeçalho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"%15s %15s %15s %15s %15s %15s %15s %15s"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"Qt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"Qt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"Orig antes Evap"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"Novo antes Evap"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"Evap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"Evap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"Nova Qt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"Nova Qt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</a:rPr>
              <a:t># Escreve valores após  cada troca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%15.2f"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%15.2f"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evaf1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0.035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evaf2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0.012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 %15.2f %15.2f"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814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Frascos: observações no código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</a:rPr>
              <a:t>transfere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Escreve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cabeçalho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"%15s %15s %15s %15s %15s %15s %15s %15s"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"Qt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"Qt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"Orig antes Evap"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"Novo antes Evap"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"Evap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"Evap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"Nova Qt Orig"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</a:rPr>
              <a:t>"Nova Qt Novo"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</a:rPr>
              <a:t># Escreve valores após  cada troca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%15.2f"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%15.2f"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8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evaf1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0.035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evaf2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0.012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</a:rPr>
              <a:t>"%15.2f %15.2f %15.2f %15.2f"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evaf2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frasco2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628184" y="2297190"/>
            <a:ext cx="3024553" cy="2145268"/>
          </a:xfrm>
          <a:prstGeom prst="wedgeRoundRectCallout">
            <a:avLst>
              <a:gd name="adj1" fmla="val -62057"/>
              <a:gd name="adj2" fmla="val -1145"/>
              <a:gd name="adj3" fmla="val 16667"/>
            </a:avLst>
          </a:prstGeom>
          <a:solidFill>
            <a:srgbClr val="E8F3E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padrão do comando </a:t>
            </a:r>
            <a:r>
              <a:rPr lang="pt-B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/>
              <a:t> é mudar para uma nova linha quando termina. Para "quebrar" este padrão, use o parâmetro </a:t>
            </a:r>
            <a:r>
              <a:rPr lang="pt-B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7068" y="4510573"/>
            <a:ext cx="2641947" cy="2145268"/>
          </a:xfrm>
          <a:prstGeom prst="wedgeRoundRectCallout">
            <a:avLst>
              <a:gd name="adj1" fmla="val 29692"/>
              <a:gd name="adj2" fmla="val -85741"/>
              <a:gd name="adj3" fmla="val 16667"/>
            </a:avLst>
          </a:prstGeom>
          <a:solidFill>
            <a:srgbClr val="E8F3E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OBSERVAÇÃO</a:t>
            </a:r>
          </a:p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a= a+x;  </a:t>
            </a:r>
            <a:r>
              <a:rPr lang="pt-BR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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a += x;</a:t>
            </a:r>
          </a:p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a= a-x; </a:t>
            </a:r>
            <a:r>
              <a:rPr lang="pt-BR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</a:t>
            </a:r>
            <a:r>
              <a:rPr lang="pt-BR" sz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a -= x;</a:t>
            </a:r>
          </a:p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a= a*x;  </a:t>
            </a:r>
            <a:r>
              <a:rPr lang="pt-BR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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a*= x;</a:t>
            </a:r>
          </a:p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a= a/x;  </a:t>
            </a:r>
            <a:r>
              <a:rPr lang="pt-BR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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 a /=x;</a:t>
            </a:r>
          </a:p>
          <a:p>
            <a:pPr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a= a%x;  </a:t>
            </a:r>
            <a:r>
              <a:rPr lang="pt-BR" sz="12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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%=x;</a:t>
            </a:r>
          </a:p>
        </p:txBody>
      </p:sp>
    </p:spTree>
    <p:extLst>
      <p:ext uri="{BB962C8B-B14F-4D97-AF65-F5344CB8AC3E}">
        <p14:creationId xmlns:p14="http://schemas.microsoft.com/office/powerpoint/2010/main" val="27634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80"/>
                </a:solidFill>
              </a:rPr>
              <a:t>Chamada da função transfere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/>
              <a:t>frasco1 = </a:t>
            </a:r>
            <a:r>
              <a:rPr lang="pt-BR" dirty="0" err="1">
                <a:solidFill>
                  <a:srgbClr val="7030A0"/>
                </a:solidFill>
              </a:rPr>
              <a:t>float</a:t>
            </a:r>
            <a:r>
              <a:rPr lang="pt-BR" dirty="0"/>
              <a:t>(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(“</a:t>
            </a:r>
            <a:r>
              <a:rPr lang="pt-BR" sz="1800" dirty="0"/>
              <a:t>Ml no frasco original? "</a:t>
            </a:r>
            <a:r>
              <a:rPr lang="pt-BR" dirty="0"/>
              <a:t>))</a:t>
            </a:r>
          </a:p>
          <a:p>
            <a:r>
              <a:rPr lang="pt-BR" dirty="0"/>
              <a:t>transfere(frasco1)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Frascos: função Transfere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4002" y="5480295"/>
            <a:ext cx="11301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Faça uma função que receba a quantidade  inicial do frasco de essência (40&lt;=</a:t>
            </a:r>
            <a:r>
              <a:rPr lang="pt-BR" sz="2400" dirty="0" err="1">
                <a:latin typeface="Calibri" pitchFamily="34" charset="0"/>
                <a:cs typeface="Calibri" pitchFamily="34" charset="0"/>
              </a:rPr>
              <a:t>qt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 &lt;230)  ....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80"/>
                </a:solidFill>
              </a:rPr>
              <a:t>Chamada da função transfere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/>
              <a:t>frasco1 = </a:t>
            </a:r>
            <a:r>
              <a:rPr lang="pt-BR" dirty="0" err="1">
                <a:solidFill>
                  <a:srgbClr val="7030A0"/>
                </a:solidFill>
              </a:rPr>
              <a:t>float</a:t>
            </a:r>
            <a:r>
              <a:rPr lang="pt-BR" dirty="0"/>
              <a:t>(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(“</a:t>
            </a:r>
            <a:r>
              <a:rPr lang="pt-BR" sz="1800" dirty="0"/>
              <a:t>Ml no frasco original? "</a:t>
            </a:r>
            <a:r>
              <a:rPr lang="pt-BR" dirty="0"/>
              <a:t>))</a:t>
            </a:r>
          </a:p>
          <a:p>
            <a:r>
              <a:rPr lang="pt-BR" dirty="0"/>
              <a:t>transfere(frasco1)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Frascos: função Transfere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4002" y="5480295"/>
            <a:ext cx="11301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Faça uma função que receba a quantidade  inicial do frasco de essência (40&lt;=</a:t>
            </a:r>
            <a:r>
              <a:rPr lang="pt-BR" sz="2400" dirty="0" err="1">
                <a:latin typeface="Calibri" pitchFamily="34" charset="0"/>
                <a:cs typeface="Calibri" pitchFamily="34" charset="0"/>
              </a:rPr>
              <a:t>qt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 &lt;230)  ....</a:t>
            </a: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5057295" y="2937733"/>
            <a:ext cx="4428993" cy="1645920"/>
          </a:xfrm>
          <a:prstGeom prst="cloudCallout">
            <a:avLst>
              <a:gd name="adj1" fmla="val -52762"/>
              <a:gd name="adj2" fmla="val -78911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C0128"/>
                </a:solidFill>
                <a:latin typeface="Calibri" pitchFamily="34" charset="0"/>
              </a:rPr>
              <a:t>Qualquer valor digitado pode ser aceito como quantidade?</a:t>
            </a:r>
          </a:p>
        </p:txBody>
      </p:sp>
    </p:spTree>
    <p:extLst>
      <p:ext uri="{BB962C8B-B14F-4D97-AF65-F5344CB8AC3E}">
        <p14:creationId xmlns:p14="http://schemas.microsoft.com/office/powerpoint/2010/main" val="6986794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Frascos:  entrada de dados validada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2000" dirty="0">
                <a:solidFill>
                  <a:srgbClr val="000080"/>
                </a:solidFill>
              </a:rPr>
              <a:t>Chamada da função transfere</a:t>
            </a: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0070C0"/>
                </a:solidFill>
              </a:rPr>
              <a:t>qtValida</a:t>
            </a:r>
            <a:r>
              <a:rPr lang="pt-BR" sz="2000" dirty="0"/>
              <a:t>():</a:t>
            </a:r>
          </a:p>
          <a:p>
            <a:pPr lvl="0">
              <a:lnSpc>
                <a:spcPct val="110000"/>
              </a:lnSpc>
            </a:pPr>
            <a:r>
              <a:rPr lang="pt-BR" sz="2000" dirty="0"/>
              <a:t>    </a:t>
            </a:r>
            <a:r>
              <a:rPr lang="pt-BR" sz="2000" dirty="0" err="1"/>
              <a:t>qt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("Quantidade no frasco original? "))</a:t>
            </a:r>
          </a:p>
          <a:p>
            <a:pPr lvl="0">
              <a:lnSpc>
                <a:spcPct val="110000"/>
              </a:lnSpc>
              <a:defRPr/>
            </a:pPr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(</a:t>
            </a:r>
            <a:r>
              <a:rPr lang="pt-BR" sz="2000" dirty="0" err="1"/>
              <a:t>qt</a:t>
            </a:r>
            <a:r>
              <a:rPr lang="pt-BR" sz="2000" dirty="0"/>
              <a:t>&lt;40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pt-BR" sz="2000" dirty="0"/>
              <a:t> </a:t>
            </a:r>
            <a:r>
              <a:rPr lang="pt-BR" sz="2000" dirty="0" err="1"/>
              <a:t>qt</a:t>
            </a:r>
            <a:r>
              <a:rPr lang="pt-BR" sz="2000" dirty="0"/>
              <a:t> &gt;=230):  </a:t>
            </a:r>
            <a:r>
              <a:rPr lang="pt-BR" sz="2000" dirty="0">
                <a:solidFill>
                  <a:srgbClr val="FF0000"/>
                </a:solidFill>
              </a:rPr>
              <a:t>#</a:t>
            </a:r>
            <a:r>
              <a:rPr lang="pt-BR" sz="2000" dirty="0">
                <a:solidFill>
                  <a:srgbClr val="FF0000"/>
                </a:solidFill>
                <a:ea typeface="Times New Roman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ea typeface="Times New Roman" pitchFamily="18" charset="0"/>
              </a:rPr>
              <a:t>Enqto</a:t>
            </a:r>
            <a:r>
              <a:rPr lang="pt-BR" sz="2000" dirty="0">
                <a:solidFill>
                  <a:srgbClr val="FF0000"/>
                </a:solidFill>
                <a:ea typeface="Times New Roman" pitchFamily="18" charset="0"/>
              </a:rPr>
              <a:t> não digitar valor correto</a:t>
            </a:r>
            <a:endParaRPr lang="pt-BR" sz="2000" dirty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  <a:defRPr/>
            </a:pPr>
            <a:r>
              <a:rPr lang="pt-BR" sz="2000" dirty="0"/>
              <a:t>    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('</a:t>
            </a:r>
            <a:r>
              <a:rPr lang="pt-BR" sz="2000" dirty="0" err="1"/>
              <a:t>Qt</a:t>
            </a:r>
            <a:r>
              <a:rPr lang="pt-BR" sz="2000" dirty="0"/>
              <a:t> inválida.Digite um valor entre 40 e 230')</a:t>
            </a:r>
          </a:p>
          <a:p>
            <a:pPr lvl="0">
              <a:lnSpc>
                <a:spcPct val="110000"/>
              </a:lnSpc>
            </a:pPr>
            <a:r>
              <a:rPr lang="pt-BR" sz="2000" dirty="0"/>
              <a:t>        </a:t>
            </a:r>
            <a:r>
              <a:rPr lang="pt-BR" sz="2000" dirty="0" err="1"/>
              <a:t>qt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("Quantidade frasco original?"))</a:t>
            </a:r>
          </a:p>
          <a:p>
            <a:pPr lvl="0">
              <a:lnSpc>
                <a:spcPct val="110000"/>
              </a:lnSpc>
              <a:defRPr/>
            </a:pPr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 err="1"/>
              <a:t>qt</a:t>
            </a:r>
            <a:endParaRPr lang="pt-BR" sz="2000" dirty="0"/>
          </a:p>
          <a:p>
            <a:pPr lvl="0">
              <a:lnSpc>
                <a:spcPct val="110000"/>
              </a:lnSpc>
              <a:defRPr/>
            </a:pPr>
            <a:endParaRPr lang="pt-BR" sz="2000" dirty="0"/>
          </a:p>
          <a:p>
            <a:r>
              <a:rPr lang="pt-BR" sz="2000" dirty="0"/>
              <a:t>frasco1 = </a:t>
            </a:r>
            <a:r>
              <a:rPr lang="pt-BR" sz="2000" dirty="0" err="1"/>
              <a:t>qtValida</a:t>
            </a:r>
            <a:r>
              <a:rPr lang="pt-BR" sz="2000" dirty="0"/>
              <a:t>()</a:t>
            </a:r>
          </a:p>
          <a:p>
            <a:r>
              <a:rPr lang="pt-BR" sz="2000" dirty="0"/>
              <a:t>transfere(frasco1)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dirty="0"/>
              <a:t>Faça um programa que obtenha a matrícula , a nota da prova e a média dos trabalhos dos alunos de </a:t>
            </a:r>
            <a:r>
              <a:rPr lang="pt-BR" sz="2400" u="sng" dirty="0">
                <a:solidFill>
                  <a:srgbClr val="FF0000"/>
                </a:solidFill>
              </a:rPr>
              <a:t>uma turma</a:t>
            </a:r>
            <a:r>
              <a:rPr lang="pt-BR" sz="2400" dirty="0"/>
              <a:t>, mostrando a média final de cada um.</a:t>
            </a:r>
          </a:p>
          <a:p>
            <a:pPr>
              <a:spcBef>
                <a:spcPts val="0"/>
              </a:spcBef>
            </a:pPr>
            <a:r>
              <a:rPr lang="pt-BR" sz="2400" dirty="0"/>
              <a:t> O término da entrada de dados ocorre quando for introduzido 0 como número de matrícula.</a:t>
            </a:r>
          </a:p>
          <a:p>
            <a:pPr>
              <a:spcBef>
                <a:spcPts val="0"/>
              </a:spcBef>
            </a:pPr>
            <a:r>
              <a:rPr lang="pt-BR" sz="2400" dirty="0"/>
              <a:t>A média de um aluno é calculada da seguinte forma:</a:t>
            </a:r>
          </a:p>
          <a:p>
            <a:pPr>
              <a:spcBef>
                <a:spcPts val="0"/>
              </a:spcBef>
            </a:pPr>
            <a:r>
              <a:rPr lang="pt-BR" sz="2400" dirty="0"/>
              <a:t>	 0.85*nota da prova+ 0.15*média dos trabalhos </a:t>
            </a:r>
          </a:p>
          <a:p>
            <a:pPr>
              <a:spcBef>
                <a:spcPts val="0"/>
              </a:spcBef>
            </a:pPr>
            <a:endParaRPr lang="pt-BR" sz="2400" dirty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Exercício: média de uma turma</a:t>
            </a:r>
            <a:endParaRPr 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786165" y="4225039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31918" y="3428402"/>
            <a:ext cx="7971367" cy="1593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30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</a:t>
            </a:r>
            <a:endParaRPr lang="pt-BR" sz="2000" i="1" dirty="0">
              <a:latin typeface="Calibri" pitchFamily="34" charset="0"/>
            </a:endParaRPr>
          </a:p>
          <a:p>
            <a:pPr marL="341313" indent="-341313">
              <a:spcBef>
                <a:spcPts val="6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	       </a:t>
            </a:r>
            <a:r>
              <a:rPr lang="pt-BR" sz="20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Dados</a:t>
            </a:r>
            <a:r>
              <a:rPr lang="pt-BR" sz="20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1Aluno </a:t>
            </a: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:        </a:t>
            </a:r>
            <a:r>
              <a:rPr lang="pt-BR" sz="20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matr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, nota Prova e média Trabalhos</a:t>
            </a:r>
          </a:p>
          <a:p>
            <a:pPr marL="341313" indent="-341313">
              <a:spcBef>
                <a:spcPts val="6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	       </a:t>
            </a:r>
            <a:r>
              <a:rPr lang="pt-BR" sz="20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Respostas</a:t>
            </a:r>
            <a:r>
              <a:rPr lang="pt-BR" sz="20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1Aluno</a:t>
            </a:r>
            <a:r>
              <a:rPr lang="pt-BR" sz="2000" i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: 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20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matr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, média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flipH="1" flipV="1">
            <a:off x="3110634" y="3865676"/>
            <a:ext cx="336588" cy="720725"/>
          </a:xfrm>
          <a:prstGeom prst="curvedLeftArrow">
            <a:avLst>
              <a:gd name="adj1" fmla="val 18833"/>
              <a:gd name="adj2" fmla="val 96463"/>
              <a:gd name="adj3" fmla="val 33333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22626" y="4051843"/>
            <a:ext cx="1008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t-BR" b="1" i="1" dirty="0">
                <a:solidFill>
                  <a:srgbClr val="FF0000"/>
                </a:solidFill>
                <a:latin typeface="Calibri" pitchFamily="34" charset="0"/>
              </a:rPr>
              <a:t>?????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dirty="0"/>
              <a:t>Faça um programa que obtenha a matrícula , a nota da prova e a média dos trabalhos dos alunos de uma turma, mostrando a média final de cada um.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u="sng" dirty="0">
                <a:solidFill>
                  <a:srgbClr val="FF0000"/>
                </a:solidFill>
              </a:rPr>
              <a:t>O término da entrada de dados ocorre quando for introduzido 0 como número de matrícula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pt-BR" sz="2400" dirty="0"/>
              <a:t>A média de um aluno é calculada da seguinte forma:</a:t>
            </a:r>
          </a:p>
          <a:p>
            <a:pPr>
              <a:spcBef>
                <a:spcPts val="0"/>
              </a:spcBef>
            </a:pPr>
            <a:r>
              <a:rPr lang="pt-BR" sz="2400" dirty="0"/>
              <a:t>	 0.85*nota da prova+ 0.15*média dos trabalhos </a:t>
            </a:r>
          </a:p>
          <a:p>
            <a:pPr>
              <a:spcBef>
                <a:spcPts val="0"/>
              </a:spcBef>
            </a:pPr>
            <a:endParaRPr lang="pt-BR" sz="2400" dirty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Média: ideias</a:t>
            </a:r>
            <a:endParaRPr 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715826" y="3967134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65860" y="3216386"/>
            <a:ext cx="7971367" cy="1593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spcBef>
                <a:spcPts val="30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</a:t>
            </a:r>
            <a:endParaRPr lang="pt-BR" sz="2000" i="1" dirty="0">
              <a:latin typeface="Calibri" pitchFamily="34" charset="0"/>
            </a:endParaRPr>
          </a:p>
          <a:p>
            <a:pPr marL="341313" indent="-341313">
              <a:spcBef>
                <a:spcPts val="6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	       </a:t>
            </a:r>
            <a:r>
              <a:rPr lang="pt-BR" sz="20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Dados</a:t>
            </a:r>
            <a:r>
              <a:rPr lang="pt-BR" sz="20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1Aluno </a:t>
            </a: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:        </a:t>
            </a:r>
            <a:r>
              <a:rPr lang="pt-BR" sz="20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matr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, nota Prova e média Trabalhos</a:t>
            </a:r>
          </a:p>
          <a:p>
            <a:pPr marL="341313" indent="-341313">
              <a:spcBef>
                <a:spcPts val="600"/>
              </a:spcBef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		       </a:t>
            </a:r>
            <a:r>
              <a:rPr lang="pt-BR" sz="20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Respostas</a:t>
            </a:r>
            <a:r>
              <a:rPr lang="pt-BR" sz="20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1Aluno</a:t>
            </a:r>
            <a:r>
              <a:rPr lang="pt-BR" sz="2000" i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: 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20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matr</a:t>
            </a:r>
            <a:r>
              <a:rPr lang="pt-B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, média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flipH="1" flipV="1">
            <a:off x="3040295" y="3607771"/>
            <a:ext cx="336588" cy="720725"/>
          </a:xfrm>
          <a:prstGeom prst="curvedLeftArrow">
            <a:avLst>
              <a:gd name="adj1" fmla="val 18833"/>
              <a:gd name="adj2" fmla="val 96463"/>
              <a:gd name="adj3" fmla="val 33333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52287" y="3793938"/>
            <a:ext cx="1008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t-BR" b="1" i="1" dirty="0">
                <a:solidFill>
                  <a:srgbClr val="FF0000"/>
                </a:solidFill>
                <a:latin typeface="Calibri" pitchFamily="34" charset="0"/>
              </a:rPr>
              <a:t>?????</a:t>
            </a:r>
          </a:p>
        </p:txBody>
      </p:sp>
      <p:cxnSp>
        <p:nvCxnSpPr>
          <p:cNvPr id="9" name="Conector de seta reta 8"/>
          <p:cNvCxnSpPr>
            <a:stCxn id="7" idx="2"/>
          </p:cNvCxnSpPr>
          <p:nvPr/>
        </p:nvCxnSpPr>
        <p:spPr>
          <a:xfrm>
            <a:off x="2756428" y="4163275"/>
            <a:ext cx="745833" cy="79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566963" y="4795808"/>
            <a:ext cx="1177589" cy="3740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matr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  <a:sym typeface="Symbol"/>
              </a:rPr>
              <a:t> 0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Estrutura de repetição:  </a:t>
            </a:r>
            <a:r>
              <a:rPr lang="pt-BR" i="1" dirty="0" err="1"/>
              <a:t>while</a:t>
            </a:r>
            <a:r>
              <a:rPr lang="pt-BR" dirty="0"/>
              <a:t> 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6200" y="1918662"/>
            <a:ext cx="3748088" cy="24384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lvl="1">
              <a:buFontTx/>
              <a:buNone/>
              <a:defRPr/>
            </a:pPr>
            <a:r>
              <a:rPr lang="pt-BR" sz="2800" b="1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pt-BR" sz="2800" b="1" dirty="0">
                <a:latin typeface="Courier New" pitchFamily="49" charset="0"/>
              </a:rPr>
              <a:t> </a:t>
            </a:r>
            <a:r>
              <a:rPr lang="pt-BR" sz="2800" b="1" dirty="0">
                <a:solidFill>
                  <a:schemeClr val="accent2"/>
                </a:solidFill>
                <a:latin typeface="Courier New" pitchFamily="49" charset="0"/>
              </a:rPr>
              <a:t>condição</a:t>
            </a:r>
            <a:r>
              <a:rPr lang="pt-BR" sz="2800" b="1" dirty="0">
                <a:latin typeface="Courier New" pitchFamily="49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pt-BR" sz="2800" b="1" dirty="0">
                <a:latin typeface="Courier New" pitchFamily="49" charset="0"/>
              </a:rPr>
              <a:t>		</a:t>
            </a:r>
            <a:r>
              <a:rPr lang="pt-BR" sz="2800" dirty="0">
                <a:latin typeface="Courier New" pitchFamily="49" charset="0"/>
              </a:rPr>
              <a:t>i</a:t>
            </a:r>
            <a:r>
              <a:rPr lang="pt-BR" sz="2800" baseline="-25000" dirty="0">
                <a:latin typeface="Courier New" pitchFamily="49" charset="0"/>
              </a:rPr>
              <a:t>1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i</a:t>
            </a:r>
            <a:r>
              <a:rPr lang="pt-BR" sz="2800" baseline="-25000" dirty="0">
                <a:latin typeface="Courier New" pitchFamily="49" charset="0"/>
              </a:rPr>
              <a:t>2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...</a:t>
            </a:r>
          </a:p>
          <a:p>
            <a:pPr lvl="1">
              <a:buFontTx/>
              <a:buNone/>
              <a:defRPr/>
            </a:pPr>
            <a:r>
              <a:rPr lang="pt-BR" sz="2800" dirty="0">
                <a:latin typeface="Courier New" pitchFamily="49" charset="0"/>
              </a:rPr>
              <a:t>		i</a:t>
            </a:r>
            <a:r>
              <a:rPr lang="pt-BR" sz="2800" baseline="-25000" dirty="0">
                <a:latin typeface="Courier New" pitchFamily="49" charset="0"/>
              </a:rPr>
              <a:t>n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251488" y="1360120"/>
            <a:ext cx="1786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200" dirty="0">
                <a:latin typeface="Calibri" pitchFamily="34" charset="0"/>
                <a:cs typeface="Calibri" pitchFamily="34" charset="0"/>
              </a:rPr>
              <a:t>Sintaxe</a:t>
            </a:r>
            <a:r>
              <a:rPr lang="pt-BR" dirty="0">
                <a:latin typeface="Calibri" pitchFamily="34" charset="0"/>
              </a:rPr>
              <a:t>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24543" y="5075977"/>
            <a:ext cx="11332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Executa a sequência de instruções  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enquanto 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certa condição for verdadeira.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Quando a condição for falsa, "pula"  o bloco de instruções  interno  e  executa o resto do programa</a:t>
            </a:r>
          </a:p>
        </p:txBody>
      </p:sp>
      <p:grpSp>
        <p:nvGrpSpPr>
          <p:cNvPr id="6" name="Grupo 4"/>
          <p:cNvGrpSpPr/>
          <p:nvPr/>
        </p:nvGrpSpPr>
        <p:grpSpPr>
          <a:xfrm>
            <a:off x="4743774" y="2479509"/>
            <a:ext cx="4069739" cy="2567443"/>
            <a:chOff x="2499848" y="4097754"/>
            <a:chExt cx="3455706" cy="4242688"/>
          </a:xfrm>
        </p:grpSpPr>
        <p:sp>
          <p:nvSpPr>
            <p:cNvPr id="7" name="CaixaDeTexto 6"/>
            <p:cNvSpPr txBox="1"/>
            <p:nvPr/>
          </p:nvSpPr>
          <p:spPr>
            <a:xfrm>
              <a:off x="2499848" y="7272383"/>
              <a:ext cx="3455706" cy="10680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Instruções internas  (que serão repetidas) devem estar </a:t>
              </a:r>
              <a:r>
                <a:rPr lang="pt-BR" dirty="0" err="1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identadas</a:t>
              </a:r>
              <a:endParaRPr lang="pt-BR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2582255" y="4097754"/>
              <a:ext cx="9525" cy="345783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83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Média: uma solução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0070C0"/>
                </a:solidFill>
              </a:rPr>
              <a:t>mediaPond</a:t>
            </a:r>
            <a:r>
              <a:rPr lang="pt-BR" sz="2000" dirty="0"/>
              <a:t>( </a:t>
            </a:r>
            <a:r>
              <a:rPr lang="pt-BR" sz="2000" dirty="0" err="1"/>
              <a:t>nPr</a:t>
            </a:r>
            <a:r>
              <a:rPr lang="pt-BR" sz="2000" dirty="0"/>
              <a:t>, </a:t>
            </a:r>
            <a:r>
              <a:rPr lang="pt-BR" sz="2000" dirty="0" err="1"/>
              <a:t>mTr</a:t>
            </a:r>
            <a:r>
              <a:rPr lang="pt-BR" sz="2000" dirty="0"/>
              <a:t>):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 err="1"/>
              <a:t>nPr</a:t>
            </a:r>
            <a:r>
              <a:rPr lang="pt-BR" sz="2000" dirty="0"/>
              <a:t>*0.85 + </a:t>
            </a:r>
            <a:r>
              <a:rPr lang="pt-BR" sz="2000" dirty="0" err="1"/>
              <a:t>mTr</a:t>
            </a:r>
            <a:r>
              <a:rPr lang="pt-BR" sz="2000" dirty="0"/>
              <a:t>*0.15</a:t>
            </a:r>
          </a:p>
          <a:p>
            <a:endParaRPr lang="pt-BR" sz="2000" dirty="0"/>
          </a:p>
          <a:p>
            <a:r>
              <a:rPr lang="pt-BR" sz="2000" dirty="0" err="1"/>
              <a:t>matr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("\</a:t>
            </a:r>
            <a:r>
              <a:rPr lang="pt-BR" sz="2000" dirty="0" err="1"/>
              <a:t>tMatrícula</a:t>
            </a:r>
            <a:r>
              <a:rPr lang="pt-BR" sz="2000" dirty="0"/>
              <a:t>? 0 finaliza "))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</a:t>
            </a:r>
            <a:r>
              <a:rPr lang="pt-BR" sz="2000" dirty="0" err="1"/>
              <a:t>matr</a:t>
            </a:r>
            <a:r>
              <a:rPr lang="pt-BR" sz="2000" dirty="0"/>
              <a:t> !=0: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nPr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('\t\</a:t>
            </a:r>
            <a:r>
              <a:rPr lang="pt-BR" sz="2000" dirty="0" err="1"/>
              <a:t>tNota</a:t>
            </a:r>
            <a:r>
              <a:rPr lang="pt-BR" sz="2000" dirty="0"/>
              <a:t> da Prova?'))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('\t\</a:t>
            </a:r>
            <a:r>
              <a:rPr lang="pt-BR" sz="2000" dirty="0" err="1"/>
              <a:t>tMédia</a:t>
            </a:r>
            <a:r>
              <a:rPr lang="pt-BR" sz="2000" dirty="0"/>
              <a:t> de Trabalhos?'))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med</a:t>
            </a:r>
            <a:r>
              <a:rPr lang="pt-BR" sz="2000" dirty="0"/>
              <a:t> = </a:t>
            </a:r>
            <a:r>
              <a:rPr lang="pt-BR" sz="2000" dirty="0" err="1"/>
              <a:t>mediaPond</a:t>
            </a:r>
            <a:r>
              <a:rPr lang="pt-BR" sz="2000" dirty="0"/>
              <a:t>(</a:t>
            </a:r>
            <a:r>
              <a:rPr lang="pt-BR" sz="2000" dirty="0" err="1"/>
              <a:t>nPr</a:t>
            </a:r>
            <a:r>
              <a:rPr lang="pt-BR" sz="2000" dirty="0"/>
              <a:t>,</a:t>
            </a:r>
            <a:r>
              <a:rPr lang="pt-BR" sz="2000" dirty="0" err="1"/>
              <a:t>mTr</a:t>
            </a:r>
            <a:r>
              <a:rPr lang="pt-BR" sz="2000" dirty="0"/>
              <a:t>)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("Matricula: %d - Media: %.1f"%(</a:t>
            </a:r>
            <a:r>
              <a:rPr lang="pt-BR" sz="2000" dirty="0" err="1"/>
              <a:t>matr</a:t>
            </a:r>
            <a:r>
              <a:rPr lang="pt-BR" sz="2000" dirty="0"/>
              <a:t>,</a:t>
            </a:r>
            <a:r>
              <a:rPr lang="pt-BR" sz="2000" dirty="0" err="1"/>
              <a:t>med</a:t>
            </a:r>
            <a:r>
              <a:rPr lang="pt-BR" sz="2000" dirty="0"/>
              <a:t>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matr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("\</a:t>
            </a:r>
            <a:r>
              <a:rPr lang="pt-BR" sz="2000" dirty="0" err="1"/>
              <a:t>tMatrícula</a:t>
            </a:r>
            <a:r>
              <a:rPr lang="pt-BR" sz="2000" dirty="0"/>
              <a:t>? 0 finaliza "))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Média: valor da nota!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0070C0"/>
                </a:solidFill>
              </a:rPr>
              <a:t>mediaPond</a:t>
            </a:r>
            <a:r>
              <a:rPr lang="pt-BR" sz="2000" dirty="0"/>
              <a:t>( </a:t>
            </a:r>
            <a:r>
              <a:rPr lang="pt-BR" sz="2000" dirty="0" err="1"/>
              <a:t>nPr</a:t>
            </a:r>
            <a:r>
              <a:rPr lang="pt-BR" sz="2000" dirty="0"/>
              <a:t>, </a:t>
            </a:r>
            <a:r>
              <a:rPr lang="pt-BR" sz="2000" dirty="0" err="1"/>
              <a:t>mTr</a:t>
            </a:r>
            <a:r>
              <a:rPr lang="pt-BR" sz="2000" dirty="0"/>
              <a:t>):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 err="1"/>
              <a:t>nPr</a:t>
            </a:r>
            <a:r>
              <a:rPr lang="pt-BR" sz="2000" dirty="0"/>
              <a:t>*0.85 + </a:t>
            </a:r>
            <a:r>
              <a:rPr lang="pt-BR" sz="2000" dirty="0" err="1"/>
              <a:t>mTr</a:t>
            </a:r>
            <a:r>
              <a:rPr lang="pt-BR" sz="2000" dirty="0"/>
              <a:t>*0.15</a:t>
            </a:r>
          </a:p>
          <a:p>
            <a:endParaRPr lang="pt-BR" sz="2000" dirty="0"/>
          </a:p>
          <a:p>
            <a:r>
              <a:rPr lang="pt-BR" sz="2000" dirty="0" err="1"/>
              <a:t>matr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("\</a:t>
            </a:r>
            <a:r>
              <a:rPr lang="pt-BR" sz="2000" dirty="0" err="1"/>
              <a:t>tMatrícula</a:t>
            </a:r>
            <a:r>
              <a:rPr lang="pt-BR" sz="2000" dirty="0"/>
              <a:t>? 0 finaliza "))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</a:t>
            </a:r>
            <a:r>
              <a:rPr lang="pt-BR" sz="2000" dirty="0" err="1"/>
              <a:t>matr</a:t>
            </a:r>
            <a:r>
              <a:rPr lang="pt-BR" sz="2000" dirty="0"/>
              <a:t> !=0: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nPr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('\t\</a:t>
            </a:r>
            <a:r>
              <a:rPr lang="pt-BR" sz="2000" dirty="0" err="1"/>
              <a:t>tNota</a:t>
            </a:r>
            <a:r>
              <a:rPr lang="pt-BR" sz="2000" dirty="0"/>
              <a:t> da Prova?'))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('\t\</a:t>
            </a:r>
            <a:r>
              <a:rPr lang="pt-BR" sz="2000" dirty="0" err="1"/>
              <a:t>tMédia</a:t>
            </a:r>
            <a:r>
              <a:rPr lang="pt-BR" sz="2000" dirty="0"/>
              <a:t> de Trabalhos?'))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med</a:t>
            </a:r>
            <a:r>
              <a:rPr lang="pt-BR" sz="2000" dirty="0"/>
              <a:t> = </a:t>
            </a:r>
            <a:r>
              <a:rPr lang="pt-BR" sz="2000" dirty="0" err="1"/>
              <a:t>mediaPond</a:t>
            </a:r>
            <a:r>
              <a:rPr lang="pt-BR" sz="2000" dirty="0"/>
              <a:t>(</a:t>
            </a:r>
            <a:r>
              <a:rPr lang="pt-BR" sz="2000" dirty="0" err="1"/>
              <a:t>nPr</a:t>
            </a:r>
            <a:r>
              <a:rPr lang="pt-BR" sz="2000" dirty="0"/>
              <a:t>,</a:t>
            </a:r>
            <a:r>
              <a:rPr lang="pt-BR" sz="2000" dirty="0" err="1"/>
              <a:t>mTr</a:t>
            </a:r>
            <a:r>
              <a:rPr lang="pt-BR" sz="2000" dirty="0"/>
              <a:t>)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("Matricula: %d - Media: %.1f"%(</a:t>
            </a:r>
            <a:r>
              <a:rPr lang="pt-BR" sz="2000" dirty="0" err="1"/>
              <a:t>matr</a:t>
            </a:r>
            <a:r>
              <a:rPr lang="pt-BR" sz="2000" dirty="0"/>
              <a:t>,</a:t>
            </a:r>
            <a:r>
              <a:rPr lang="pt-BR" sz="2000" dirty="0" err="1"/>
              <a:t>med</a:t>
            </a:r>
            <a:r>
              <a:rPr lang="pt-BR" sz="2000" dirty="0"/>
              <a:t>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matr</a:t>
            </a:r>
            <a:r>
              <a:rPr lang="pt-BR" sz="2000" dirty="0"/>
              <a:t> = </a:t>
            </a:r>
            <a:r>
              <a:rPr lang="pt-BR" sz="2000" dirty="0" err="1">
                <a:solidFill>
                  <a:srgbClr val="7030A0"/>
                </a:solidFill>
              </a:rPr>
              <a:t>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("\</a:t>
            </a:r>
            <a:r>
              <a:rPr lang="pt-BR" sz="2000" dirty="0" err="1"/>
              <a:t>tMatrícula</a:t>
            </a:r>
            <a:r>
              <a:rPr lang="pt-BR" sz="2000" dirty="0"/>
              <a:t>? 0 finaliza "))</a:t>
            </a: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7573108" y="1253950"/>
            <a:ext cx="4127150" cy="2051958"/>
          </a:xfrm>
          <a:prstGeom prst="cloudCallout">
            <a:avLst>
              <a:gd name="adj1" fmla="val -57971"/>
              <a:gd name="adj2" fmla="val 3456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C0128"/>
                </a:solidFill>
                <a:latin typeface="Calibri" pitchFamily="34" charset="0"/>
              </a:rPr>
              <a:t>Qualquer valor digitado pode ser aceito como nota?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Média: ler somente notas válidas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mediaPond</a:t>
            </a:r>
            <a:r>
              <a:rPr lang="pt-BR" sz="1700" dirty="0"/>
              <a:t>( </a:t>
            </a:r>
            <a:r>
              <a:rPr lang="pt-BR" sz="1700" dirty="0" err="1"/>
              <a:t>nPr</a:t>
            </a:r>
            <a:r>
              <a:rPr lang="pt-BR" sz="1700" dirty="0"/>
              <a:t>, </a:t>
            </a:r>
            <a:r>
              <a:rPr lang="pt-BR" sz="1700" dirty="0" err="1"/>
              <a:t>mTr</a:t>
            </a:r>
            <a:r>
              <a:rPr lang="pt-BR" sz="17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/>
              <a:t> </a:t>
            </a:r>
            <a:r>
              <a:rPr lang="pt-BR" sz="1700" dirty="0" err="1"/>
              <a:t>nPr</a:t>
            </a:r>
            <a:r>
              <a:rPr lang="pt-BR" sz="1700" dirty="0"/>
              <a:t>*0.85 + </a:t>
            </a:r>
            <a:r>
              <a:rPr lang="pt-BR" sz="1700" dirty="0" err="1"/>
              <a:t>mTr</a:t>
            </a:r>
            <a:r>
              <a:rPr lang="pt-BR" sz="1700" dirty="0"/>
              <a:t>*0.15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NotaValida</a:t>
            </a:r>
            <a:r>
              <a:rPr lang="pt-BR" sz="1700" dirty="0"/>
              <a:t>(</a:t>
            </a:r>
            <a:r>
              <a:rPr lang="pt-BR" sz="1700" dirty="0" err="1"/>
              <a:t>mensTipoNota</a:t>
            </a:r>
            <a:r>
              <a:rPr lang="pt-BR" sz="17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nota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('\t\t' + </a:t>
            </a:r>
            <a:r>
              <a:rPr lang="pt-BR" sz="1700" dirty="0" err="1"/>
              <a:t>mensTipoNota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(nota&lt;0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pt-BR" sz="1700" dirty="0"/>
              <a:t> nota &gt; 10):  </a:t>
            </a:r>
            <a:r>
              <a:rPr lang="pt-BR" sz="1700" dirty="0">
                <a:solidFill>
                  <a:srgbClr val="FF0000"/>
                </a:solidFill>
                <a:latin typeface="+mn-lt"/>
              </a:rPr>
              <a:t>#</a:t>
            </a:r>
            <a:r>
              <a:rPr lang="pt-BR" sz="1700" dirty="0">
                <a:solidFill>
                  <a:srgbClr val="FF0000"/>
                </a:solidFill>
                <a:latin typeface="+mn-lt"/>
                <a:ea typeface="Times New Roman" pitchFamily="18" charset="0"/>
              </a:rPr>
              <a:t> </a:t>
            </a:r>
            <a:r>
              <a:rPr lang="pt-BR" sz="1700" dirty="0" err="1">
                <a:solidFill>
                  <a:srgbClr val="FF0000"/>
                </a:solidFill>
                <a:latin typeface="+mn-lt"/>
                <a:ea typeface="Times New Roman" pitchFamily="18" charset="0"/>
              </a:rPr>
              <a:t>Enqto</a:t>
            </a:r>
            <a:r>
              <a:rPr lang="pt-BR" sz="1700" dirty="0">
                <a:solidFill>
                  <a:srgbClr val="FF0000"/>
                </a:solidFill>
                <a:latin typeface="+mn-lt"/>
                <a:ea typeface="Times New Roman" pitchFamily="18" charset="0"/>
              </a:rPr>
              <a:t> não digitar valor correto</a:t>
            </a:r>
            <a:endParaRPr lang="pt-BR" sz="17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('Nota inválida.Digite valor entre 0 e 10')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    nota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('\t\t' + </a:t>
            </a:r>
            <a:r>
              <a:rPr lang="pt-BR" sz="1700" dirty="0" err="1"/>
              <a:t>mensTipoNota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/>
              <a:t> nota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700" dirty="0" err="1"/>
              <a:t>matr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("\</a:t>
            </a:r>
            <a:r>
              <a:rPr lang="pt-BR" sz="1700" dirty="0" err="1"/>
              <a:t>tMatrícula</a:t>
            </a:r>
            <a:r>
              <a:rPr lang="pt-BR" sz="1700" dirty="0"/>
              <a:t>? 0 finaliza "))</a:t>
            </a:r>
          </a:p>
          <a:p>
            <a:pPr>
              <a:lnSpc>
                <a:spcPct val="110000"/>
              </a:lnSpc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 </a:t>
            </a:r>
            <a:r>
              <a:rPr lang="pt-BR" sz="1700" dirty="0" err="1"/>
              <a:t>matr</a:t>
            </a:r>
            <a:r>
              <a:rPr lang="pt-BR" sz="1700" dirty="0"/>
              <a:t> !=0: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0000E2"/>
                </a:solidFill>
              </a:rPr>
              <a:t>nPr</a:t>
            </a:r>
            <a:r>
              <a:rPr lang="pt-BR" sz="1700" dirty="0">
                <a:solidFill>
                  <a:srgbClr val="0000E2"/>
                </a:solidFill>
              </a:rPr>
              <a:t> = </a:t>
            </a:r>
            <a:r>
              <a:rPr lang="pt-BR" sz="1700" dirty="0" err="1">
                <a:solidFill>
                  <a:srgbClr val="0000E2"/>
                </a:solidFill>
              </a:rPr>
              <a:t>NotaValida</a:t>
            </a:r>
            <a:r>
              <a:rPr lang="pt-BR" sz="1700" dirty="0">
                <a:solidFill>
                  <a:srgbClr val="0000E2"/>
                </a:solidFill>
              </a:rPr>
              <a:t>('Nota da Prova?')</a:t>
            </a:r>
          </a:p>
          <a:p>
            <a:pPr>
              <a:lnSpc>
                <a:spcPct val="110000"/>
              </a:lnSpc>
            </a:pPr>
            <a:r>
              <a:rPr lang="pt-BR" sz="1700" dirty="0">
                <a:solidFill>
                  <a:srgbClr val="0000E2"/>
                </a:solidFill>
              </a:rPr>
              <a:t>    </a:t>
            </a:r>
            <a:r>
              <a:rPr lang="pt-BR" sz="1700" dirty="0" err="1">
                <a:solidFill>
                  <a:srgbClr val="0000E2"/>
                </a:solidFill>
              </a:rPr>
              <a:t>mTr</a:t>
            </a:r>
            <a:r>
              <a:rPr lang="pt-BR" sz="1700" dirty="0">
                <a:solidFill>
                  <a:srgbClr val="0000E2"/>
                </a:solidFill>
              </a:rPr>
              <a:t> = </a:t>
            </a:r>
            <a:r>
              <a:rPr lang="pt-BR" sz="1700" dirty="0" err="1">
                <a:solidFill>
                  <a:srgbClr val="0000E2"/>
                </a:solidFill>
              </a:rPr>
              <a:t>NotaValida</a:t>
            </a:r>
            <a:r>
              <a:rPr lang="pt-BR" sz="1700" dirty="0">
                <a:solidFill>
                  <a:srgbClr val="0000E2"/>
                </a:solidFill>
              </a:rPr>
              <a:t>('Média de Trabalhos?')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/>
              <a:t>med</a:t>
            </a:r>
            <a:r>
              <a:rPr lang="pt-BR" sz="1700" dirty="0"/>
              <a:t> = </a:t>
            </a:r>
            <a:r>
              <a:rPr lang="pt-BR" sz="1700" dirty="0" err="1"/>
              <a:t>mediaPond</a:t>
            </a:r>
            <a:r>
              <a:rPr lang="pt-BR" sz="1700" dirty="0"/>
              <a:t>(</a:t>
            </a:r>
            <a:r>
              <a:rPr lang="pt-BR" sz="1700" dirty="0" err="1"/>
              <a:t>nPr</a:t>
            </a:r>
            <a:r>
              <a:rPr lang="pt-BR" sz="1700" dirty="0"/>
              <a:t>,</a:t>
            </a:r>
            <a:r>
              <a:rPr lang="pt-BR" sz="1700" dirty="0" err="1"/>
              <a:t>mTr</a:t>
            </a:r>
            <a:r>
              <a:rPr lang="pt-BR" sz="1700" dirty="0"/>
              <a:t>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("Matricula: %d - Media: %.1f"%(</a:t>
            </a:r>
            <a:r>
              <a:rPr lang="pt-BR" sz="1700" dirty="0" err="1"/>
              <a:t>matr</a:t>
            </a:r>
            <a:r>
              <a:rPr lang="pt-BR" sz="1700" dirty="0"/>
              <a:t>,</a:t>
            </a:r>
            <a:r>
              <a:rPr lang="pt-BR" sz="1700" dirty="0" err="1"/>
              <a:t>med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/>
              <a:t>matr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("\</a:t>
            </a:r>
            <a:r>
              <a:rPr lang="pt-BR" sz="1700" dirty="0" err="1"/>
              <a:t>tMatrícula</a:t>
            </a:r>
            <a:r>
              <a:rPr lang="pt-BR" sz="1700" dirty="0"/>
              <a:t>? 0 finaliza "))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		Média: modificações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mediaPond</a:t>
            </a:r>
            <a:r>
              <a:rPr lang="pt-BR" sz="1700" dirty="0"/>
              <a:t>( </a:t>
            </a:r>
            <a:r>
              <a:rPr lang="pt-BR" sz="1700" dirty="0" err="1"/>
              <a:t>nPr</a:t>
            </a:r>
            <a:r>
              <a:rPr lang="pt-BR" sz="1700" dirty="0"/>
              <a:t>, </a:t>
            </a:r>
            <a:r>
              <a:rPr lang="pt-BR" sz="1700" dirty="0" err="1"/>
              <a:t>mTr</a:t>
            </a:r>
            <a:r>
              <a:rPr lang="pt-BR" sz="17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/>
              <a:t> </a:t>
            </a:r>
            <a:r>
              <a:rPr lang="pt-BR" sz="1700" dirty="0" err="1"/>
              <a:t>nPr</a:t>
            </a:r>
            <a:r>
              <a:rPr lang="pt-BR" sz="1700" dirty="0"/>
              <a:t>*0.85 + </a:t>
            </a:r>
            <a:r>
              <a:rPr lang="pt-BR" sz="1700" dirty="0" err="1"/>
              <a:t>mTr</a:t>
            </a:r>
            <a:r>
              <a:rPr lang="pt-BR" sz="1700" dirty="0"/>
              <a:t>*0.15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NotaValida</a:t>
            </a:r>
            <a:r>
              <a:rPr lang="pt-BR" sz="1700" dirty="0"/>
              <a:t>(</a:t>
            </a:r>
            <a:r>
              <a:rPr lang="pt-BR" sz="1700" dirty="0" err="1"/>
              <a:t>mensTipoNota</a:t>
            </a:r>
            <a:r>
              <a:rPr lang="pt-BR" sz="17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nota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('\t\t' + </a:t>
            </a:r>
            <a:r>
              <a:rPr lang="pt-BR" sz="1700" dirty="0" err="1"/>
              <a:t>mensTipoNota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(nota&lt;0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pt-BR" sz="1700" dirty="0"/>
              <a:t> nota &gt; 10):  </a:t>
            </a:r>
            <a:r>
              <a:rPr lang="pt-BR" sz="1700" dirty="0">
                <a:solidFill>
                  <a:srgbClr val="FF0000"/>
                </a:solidFill>
                <a:latin typeface="+mn-lt"/>
              </a:rPr>
              <a:t>#</a:t>
            </a:r>
            <a:r>
              <a:rPr lang="pt-BR" sz="1700" dirty="0">
                <a:solidFill>
                  <a:srgbClr val="FF0000"/>
                </a:solidFill>
                <a:latin typeface="+mn-lt"/>
                <a:ea typeface="Times New Roman" pitchFamily="18" charset="0"/>
              </a:rPr>
              <a:t> </a:t>
            </a:r>
            <a:r>
              <a:rPr lang="pt-BR" sz="1700" dirty="0" err="1">
                <a:solidFill>
                  <a:srgbClr val="FF0000"/>
                </a:solidFill>
                <a:latin typeface="+mn-lt"/>
                <a:ea typeface="Times New Roman" pitchFamily="18" charset="0"/>
              </a:rPr>
              <a:t>Enqto</a:t>
            </a:r>
            <a:r>
              <a:rPr lang="pt-BR" sz="1700" dirty="0">
                <a:solidFill>
                  <a:srgbClr val="FF0000"/>
                </a:solidFill>
                <a:latin typeface="+mn-lt"/>
                <a:ea typeface="Times New Roman" pitchFamily="18" charset="0"/>
              </a:rPr>
              <a:t> não digitar valor correto</a:t>
            </a:r>
            <a:endParaRPr lang="pt-BR" sz="17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('Nota inválida.Digite um valor entre 0 e 10')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    nota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('\t\t' + </a:t>
            </a:r>
            <a:r>
              <a:rPr lang="pt-BR" sz="1700" dirty="0" err="1"/>
              <a:t>mensTipoNota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/>
              <a:t> nota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700" dirty="0" err="1"/>
              <a:t>matr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("\</a:t>
            </a:r>
            <a:r>
              <a:rPr lang="pt-BR" sz="1700" dirty="0" err="1"/>
              <a:t>tMatrícula</a:t>
            </a:r>
            <a:r>
              <a:rPr lang="pt-BR" sz="1700" dirty="0"/>
              <a:t>? 0 finaliza "))</a:t>
            </a:r>
          </a:p>
          <a:p>
            <a:pPr>
              <a:lnSpc>
                <a:spcPct val="110000"/>
              </a:lnSpc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 </a:t>
            </a:r>
            <a:r>
              <a:rPr lang="pt-BR" sz="1700" dirty="0" err="1"/>
              <a:t>matr</a:t>
            </a:r>
            <a:r>
              <a:rPr lang="pt-BR" sz="1700" dirty="0"/>
              <a:t> !=0: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0000E2"/>
                </a:solidFill>
              </a:rPr>
              <a:t>nPr</a:t>
            </a:r>
            <a:r>
              <a:rPr lang="pt-BR" sz="1700" dirty="0">
                <a:solidFill>
                  <a:srgbClr val="0000E2"/>
                </a:solidFill>
              </a:rPr>
              <a:t> = </a:t>
            </a:r>
            <a:r>
              <a:rPr lang="pt-BR" sz="1700" dirty="0" err="1">
                <a:solidFill>
                  <a:srgbClr val="0000E2"/>
                </a:solidFill>
              </a:rPr>
              <a:t>NotaValida</a:t>
            </a:r>
            <a:r>
              <a:rPr lang="pt-BR" sz="1700" dirty="0">
                <a:solidFill>
                  <a:srgbClr val="0000E2"/>
                </a:solidFill>
              </a:rPr>
              <a:t>('Nota da Prova?')</a:t>
            </a:r>
          </a:p>
          <a:p>
            <a:pPr>
              <a:lnSpc>
                <a:spcPct val="110000"/>
              </a:lnSpc>
            </a:pPr>
            <a:r>
              <a:rPr lang="pt-BR" sz="1700" dirty="0">
                <a:solidFill>
                  <a:srgbClr val="0000E2"/>
                </a:solidFill>
              </a:rPr>
              <a:t>    </a:t>
            </a:r>
            <a:r>
              <a:rPr lang="pt-BR" sz="1700" dirty="0" err="1">
                <a:solidFill>
                  <a:srgbClr val="0000E2"/>
                </a:solidFill>
              </a:rPr>
              <a:t>mTr</a:t>
            </a:r>
            <a:r>
              <a:rPr lang="pt-BR" sz="1700" dirty="0">
                <a:solidFill>
                  <a:srgbClr val="0000E2"/>
                </a:solidFill>
              </a:rPr>
              <a:t> = </a:t>
            </a:r>
            <a:r>
              <a:rPr lang="pt-BR" sz="1700" dirty="0" err="1">
                <a:solidFill>
                  <a:srgbClr val="0000E2"/>
                </a:solidFill>
              </a:rPr>
              <a:t>NotaValida</a:t>
            </a:r>
            <a:r>
              <a:rPr lang="pt-BR" sz="1700" dirty="0">
                <a:solidFill>
                  <a:srgbClr val="0000E2"/>
                </a:solidFill>
              </a:rPr>
              <a:t>('Média de Trabalhos?')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/>
              <a:t>med</a:t>
            </a:r>
            <a:r>
              <a:rPr lang="pt-BR" sz="1700" dirty="0"/>
              <a:t> = </a:t>
            </a:r>
            <a:r>
              <a:rPr lang="pt-BR" sz="1700" dirty="0" err="1"/>
              <a:t>mediaPond</a:t>
            </a:r>
            <a:r>
              <a:rPr lang="pt-BR" sz="1700" dirty="0"/>
              <a:t>(</a:t>
            </a:r>
            <a:r>
              <a:rPr lang="pt-BR" sz="1700" dirty="0" err="1"/>
              <a:t>nPr</a:t>
            </a:r>
            <a:r>
              <a:rPr lang="pt-BR" sz="1700" dirty="0"/>
              <a:t>,</a:t>
            </a:r>
            <a:r>
              <a:rPr lang="pt-BR" sz="1700" dirty="0" err="1"/>
              <a:t>mTr</a:t>
            </a:r>
            <a:r>
              <a:rPr lang="pt-BR" sz="1700" dirty="0"/>
              <a:t>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("Matricula: %d - Media: %.1f"%(</a:t>
            </a:r>
            <a:r>
              <a:rPr lang="pt-BR" sz="1700" dirty="0" err="1"/>
              <a:t>matr</a:t>
            </a:r>
            <a:r>
              <a:rPr lang="pt-BR" sz="1700" dirty="0"/>
              <a:t>,</a:t>
            </a:r>
            <a:r>
              <a:rPr lang="pt-BR" sz="1700" dirty="0" err="1"/>
              <a:t>med</a:t>
            </a:r>
            <a:r>
              <a:rPr lang="pt-BR" sz="17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    </a:t>
            </a:r>
            <a:r>
              <a:rPr lang="pt-BR" sz="1700" dirty="0" err="1"/>
              <a:t>matr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("\</a:t>
            </a:r>
            <a:r>
              <a:rPr lang="pt-BR" sz="1700" dirty="0" err="1"/>
              <a:t>tMatrícula</a:t>
            </a:r>
            <a:r>
              <a:rPr lang="pt-BR" sz="1700" dirty="0"/>
              <a:t>? 0 finaliza "))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381111" y="1314000"/>
            <a:ext cx="1825196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Calibri" pitchFamily="34" charset="0"/>
              </a:rPr>
              <a:t>CALCULAR A MÉDIA DA TURMA!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8342992" y="1314000"/>
            <a:ext cx="1855258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Calibri" pitchFamily="34" charset="0"/>
              </a:rPr>
              <a:t>QUAL FOI A MAIOR MÉDIA DA TURMA?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BR" dirty="0"/>
              <a:t>Construa um programa para o usuário jogar par ou ímpar com o computador. </a:t>
            </a:r>
          </a:p>
          <a:p>
            <a:pPr lvl="0">
              <a:lnSpc>
                <a:spcPct val="100000"/>
              </a:lnSpc>
            </a:pPr>
            <a:r>
              <a:rPr lang="pt-BR" dirty="0"/>
              <a:t>Inicialmente o programa deve perguntar ao usuário a quantidade de partidas. Para cada partida devem ser mostrados os números escolhidos e quem venceu. </a:t>
            </a:r>
          </a:p>
          <a:p>
            <a:pPr lvl="0">
              <a:lnSpc>
                <a:spcPct val="100000"/>
              </a:lnSpc>
            </a:pPr>
            <a:r>
              <a:rPr lang="pt-BR" dirty="0"/>
              <a:t>No final, o programa deve  mostrar quantas partidas o usuário venceu, quantas partidas o computador venceu e quem venceu o jogo.</a:t>
            </a:r>
          </a:p>
          <a:p>
            <a:pPr lvl="0"/>
            <a:r>
              <a:rPr lang="pt-BR" i="1" dirty="0" err="1"/>
              <a:t>Obs</a:t>
            </a:r>
            <a:r>
              <a:rPr lang="pt-BR" i="1" dirty="0"/>
              <a:t>:  O usuário  sempre será par e deve-se usar as funções abaixo</a:t>
            </a:r>
          </a:p>
          <a:p>
            <a:pPr lvl="0">
              <a:lnSpc>
                <a:spcPct val="100000"/>
              </a:lnSpc>
            </a:pPr>
            <a:r>
              <a:rPr lang="pt-BR" sz="2000" dirty="0"/>
              <a:t>função </a:t>
            </a:r>
            <a:r>
              <a:rPr lang="pt-BR" sz="2000" b="1" dirty="0" err="1"/>
              <a:t>chuteJog</a:t>
            </a:r>
            <a:r>
              <a:rPr lang="pt-BR" sz="2000" b="1" dirty="0"/>
              <a:t>( )</a:t>
            </a:r>
            <a:r>
              <a:rPr lang="pt-BR" sz="2000" dirty="0"/>
              <a:t>:  pergunta ao usuário um  número, retornando-o. Só aceita números entre 0 e10</a:t>
            </a:r>
          </a:p>
          <a:p>
            <a:pPr lvl="0">
              <a:lnSpc>
                <a:spcPct val="100000"/>
              </a:lnSpc>
            </a:pPr>
            <a:r>
              <a:rPr lang="pt-BR" sz="2000" dirty="0"/>
              <a:t> função </a:t>
            </a:r>
            <a:r>
              <a:rPr lang="pt-BR" sz="2000" b="1" dirty="0" err="1"/>
              <a:t>vencPartida</a:t>
            </a:r>
            <a:r>
              <a:rPr lang="pt-BR" sz="2000" b="1" dirty="0"/>
              <a:t>(</a:t>
            </a:r>
            <a:r>
              <a:rPr lang="pt-BR" sz="2000" b="1" dirty="0" err="1"/>
              <a:t>nJog</a:t>
            </a:r>
            <a:r>
              <a:rPr lang="pt-BR" sz="2000" b="1" dirty="0"/>
              <a:t>,</a:t>
            </a:r>
            <a:r>
              <a:rPr lang="pt-BR" sz="2000" b="1" dirty="0" err="1"/>
              <a:t>nComp</a:t>
            </a:r>
            <a:r>
              <a:rPr lang="pt-BR" sz="2000" b="1" dirty="0"/>
              <a:t>)</a:t>
            </a:r>
            <a:r>
              <a:rPr lang="pt-BR" sz="2000" dirty="0"/>
              <a:t>: recebe os números da partida, verifica e exibe quem venceu, retornando 1 se o jogador venceu  ou 0 caso contrário.</a:t>
            </a:r>
          </a:p>
          <a:p>
            <a:pPr lvl="0">
              <a:lnSpc>
                <a:spcPct val="100000"/>
              </a:lnSpc>
            </a:pPr>
            <a:r>
              <a:rPr lang="pt-BR" sz="2000" dirty="0"/>
              <a:t>função </a:t>
            </a:r>
            <a:r>
              <a:rPr lang="pt-BR" sz="2000" b="1" dirty="0" err="1"/>
              <a:t>vencJogo</a:t>
            </a:r>
            <a:r>
              <a:rPr lang="pt-BR" sz="2000" b="1" dirty="0"/>
              <a:t>(</a:t>
            </a:r>
            <a:r>
              <a:rPr lang="pt-BR" sz="2000" b="1" dirty="0" err="1"/>
              <a:t>vJog</a:t>
            </a:r>
            <a:r>
              <a:rPr lang="pt-BR" sz="2000" b="1" dirty="0"/>
              <a:t>,</a:t>
            </a:r>
            <a:r>
              <a:rPr lang="pt-BR" sz="2000" b="1" dirty="0" err="1"/>
              <a:t>vComp</a:t>
            </a:r>
            <a:r>
              <a:rPr lang="pt-BR" sz="2000" b="1" dirty="0"/>
              <a:t>)</a:t>
            </a:r>
            <a:r>
              <a:rPr lang="pt-BR" sz="2000" dirty="0"/>
              <a:t>: recebe  a quantidade de vitórias do jogador e do computador, exibindo quem venceu o jogo ou deu empate.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do “par ou ímpar”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 ou ímpar: uma Solução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pt-BR" sz="1600" dirty="0"/>
              <a:t> </a:t>
            </a:r>
            <a:r>
              <a:rPr lang="pt-BR" sz="1600" dirty="0" err="1"/>
              <a:t>random</a:t>
            </a:r>
            <a:endParaRPr lang="pt-BR" sz="1600" dirty="0"/>
          </a:p>
          <a:p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>
                <a:solidFill>
                  <a:srgbClr val="0070C0"/>
                </a:solidFill>
              </a:rPr>
              <a:t>chuteJog</a:t>
            </a:r>
            <a:r>
              <a:rPr lang="pt-BR" sz="1600" dirty="0"/>
              <a:t>():</a:t>
            </a:r>
          </a:p>
          <a:p>
            <a:r>
              <a:rPr lang="pt-BR" sz="1600" dirty="0"/>
              <a:t>    num = </a:t>
            </a:r>
            <a:r>
              <a:rPr lang="pt-BR" sz="1600" dirty="0" err="1"/>
              <a:t>int</a:t>
            </a:r>
            <a:r>
              <a:rPr lang="pt-BR" sz="1600" dirty="0"/>
              <a:t>(input('\t\t Jogador, escolha um número inteiro: '))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600" dirty="0"/>
              <a:t>(num&lt;0 </a:t>
            </a:r>
            <a:r>
              <a:rPr lang="pt-BR" sz="1600" dirty="0" err="1"/>
              <a:t>or</a:t>
            </a:r>
            <a:r>
              <a:rPr lang="pt-BR" sz="1600" dirty="0"/>
              <a:t> num &gt; 10):</a:t>
            </a:r>
          </a:p>
          <a:p>
            <a:r>
              <a:rPr lang="pt-BR" sz="1600" dirty="0"/>
              <a:t>        </a:t>
            </a:r>
            <a:r>
              <a:rPr lang="pt-BR" sz="1600" dirty="0" err="1">
                <a:solidFill>
                  <a:srgbClr val="7030A0"/>
                </a:solidFill>
              </a:rPr>
              <a:t>print</a:t>
            </a:r>
            <a:r>
              <a:rPr lang="pt-BR" sz="1600" dirty="0"/>
              <a:t>('Número inválido. Valor deve estar entre 0 e 10')</a:t>
            </a:r>
          </a:p>
          <a:p>
            <a:r>
              <a:rPr lang="pt-BR" sz="1600" dirty="0"/>
              <a:t>        num = </a:t>
            </a:r>
            <a:r>
              <a:rPr lang="pt-BR" sz="1600" dirty="0" err="1">
                <a:solidFill>
                  <a:srgbClr val="7030A0"/>
                </a:solidFill>
              </a:rPr>
              <a:t>int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7030A0"/>
                </a:solidFill>
              </a:rPr>
              <a:t>input</a:t>
            </a:r>
            <a:r>
              <a:rPr lang="pt-BR" sz="1600" dirty="0"/>
              <a:t>('\t\</a:t>
            </a:r>
            <a:r>
              <a:rPr lang="pt-BR" sz="1600" dirty="0" err="1"/>
              <a:t>tJogador</a:t>
            </a:r>
            <a:r>
              <a:rPr lang="pt-BR" sz="1600" dirty="0"/>
              <a:t>, escolha um número: '))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600" dirty="0"/>
              <a:t> num</a:t>
            </a:r>
          </a:p>
          <a:p>
            <a:endParaRPr lang="pt-BR" sz="1600" dirty="0"/>
          </a:p>
          <a:p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>
                <a:solidFill>
                  <a:srgbClr val="0070C0"/>
                </a:solidFill>
              </a:rPr>
              <a:t>vencPartida</a:t>
            </a:r>
            <a:r>
              <a:rPr lang="pt-BR" sz="1600" dirty="0"/>
              <a:t>(</a:t>
            </a:r>
            <a:r>
              <a:rPr lang="pt-BR" sz="1600" dirty="0" err="1"/>
              <a:t>nJog</a:t>
            </a:r>
            <a:r>
              <a:rPr lang="pt-BR" sz="1600" dirty="0"/>
              <a:t>,</a:t>
            </a:r>
            <a:r>
              <a:rPr lang="pt-BR" sz="1600" dirty="0" err="1"/>
              <a:t>nComp</a:t>
            </a:r>
            <a:r>
              <a:rPr lang="pt-BR" sz="1600" dirty="0"/>
              <a:t>):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tot</a:t>
            </a:r>
            <a:r>
              <a:rPr lang="pt-BR" sz="1600" dirty="0"/>
              <a:t> = </a:t>
            </a:r>
            <a:r>
              <a:rPr lang="pt-BR" sz="1600" dirty="0" err="1"/>
              <a:t>nJog</a:t>
            </a:r>
            <a:r>
              <a:rPr lang="pt-BR" sz="1600" dirty="0"/>
              <a:t>+</a:t>
            </a:r>
            <a:r>
              <a:rPr lang="pt-BR" sz="1600" dirty="0" err="1"/>
              <a:t>nComp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rgbClr val="7030A0"/>
                </a:solidFill>
              </a:rPr>
              <a:t>print</a:t>
            </a:r>
            <a:r>
              <a:rPr lang="pt-BR" sz="1600" dirty="0"/>
              <a:t>('Jogador: %d x Computador: %d'%(</a:t>
            </a:r>
            <a:r>
              <a:rPr lang="pt-BR" sz="1600" dirty="0" err="1"/>
              <a:t>nJog</a:t>
            </a:r>
            <a:r>
              <a:rPr lang="pt-BR" sz="1600" dirty="0"/>
              <a:t>,</a:t>
            </a:r>
            <a:r>
              <a:rPr lang="pt-BR" sz="1600" dirty="0" err="1"/>
              <a:t>nComp</a:t>
            </a:r>
            <a:r>
              <a:rPr lang="pt-BR" sz="1600" dirty="0"/>
              <a:t>))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600" dirty="0"/>
              <a:t> </a:t>
            </a:r>
            <a:r>
              <a:rPr lang="pt-BR" sz="1600" dirty="0" err="1"/>
              <a:t>tot</a:t>
            </a:r>
            <a:r>
              <a:rPr lang="pt-BR" sz="1600" dirty="0"/>
              <a:t>%2 == 0: </a:t>
            </a:r>
            <a:r>
              <a:rPr lang="pt-BR" sz="1600" dirty="0">
                <a:solidFill>
                  <a:srgbClr val="FF0000"/>
                </a:solidFill>
              </a:rPr>
              <a:t># par?</a:t>
            </a:r>
          </a:p>
          <a:p>
            <a:r>
              <a:rPr lang="pt-BR" sz="1600" dirty="0"/>
              <a:t>        </a:t>
            </a:r>
            <a:r>
              <a:rPr lang="pt-BR" sz="1600" dirty="0" err="1">
                <a:solidFill>
                  <a:srgbClr val="7030A0"/>
                </a:solidFill>
              </a:rPr>
              <a:t>print</a:t>
            </a:r>
            <a:r>
              <a:rPr lang="pt-BR" sz="1600" dirty="0"/>
              <a:t>('\t\t Par - Jogador venceu')</a:t>
            </a:r>
          </a:p>
          <a:p>
            <a:r>
              <a:rPr lang="pt-BR" sz="1600" dirty="0"/>
              <a:t>    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600" dirty="0"/>
              <a:t> 1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p</a:t>
            </a:r>
            <a:r>
              <a:rPr lang="pt-BR" sz="1600" dirty="0" err="1">
                <a:solidFill>
                  <a:srgbClr val="7030A0"/>
                </a:solidFill>
              </a:rPr>
              <a:t>rint</a:t>
            </a:r>
            <a:r>
              <a:rPr lang="pt-BR" sz="1600" dirty="0"/>
              <a:t>('\t\t Ímpar - Computador venceu')</a:t>
            </a:r>
          </a:p>
          <a:p>
            <a:r>
              <a:rPr lang="pt-BR" sz="1600" dirty="0"/>
              <a:t>       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600" dirty="0"/>
              <a:t> 0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    </a:t>
            </a:r>
          </a:p>
          <a:p>
            <a:endParaRPr lang="pt-BR" sz="1600" dirty="0"/>
          </a:p>
          <a:p>
            <a:pPr>
              <a:lnSpc>
                <a:spcPct val="120000"/>
              </a:lnSpc>
            </a:pPr>
            <a:endParaRPr lang="pt-BR" sz="16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 ou ímpar: continuação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vComp</a:t>
            </a:r>
            <a:r>
              <a:rPr lang="pt-BR" sz="1700" dirty="0"/>
              <a:t>):</a:t>
            </a:r>
          </a:p>
          <a:p>
            <a:pPr marL="1344613" indent="-1344613"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('Vitórias Jogador: %d x Vitórias Computador: %d‘ %(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vComp</a:t>
            </a:r>
            <a:r>
              <a:rPr lang="pt-BR" sz="1700" dirty="0"/>
              <a:t>))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700" dirty="0"/>
              <a:t> </a:t>
            </a:r>
            <a:r>
              <a:rPr lang="pt-BR" sz="1700" dirty="0" err="1"/>
              <a:t>vJog</a:t>
            </a:r>
            <a:r>
              <a:rPr lang="pt-BR" sz="1700" dirty="0"/>
              <a:t> &gt;</a:t>
            </a:r>
            <a:r>
              <a:rPr lang="pt-BR" sz="1700" dirty="0" err="1"/>
              <a:t>vComp</a:t>
            </a:r>
            <a:r>
              <a:rPr lang="pt-BR" sz="1700" dirty="0"/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/>
              <a:t>print</a:t>
            </a:r>
            <a:r>
              <a:rPr lang="pt-BR" sz="1700" dirty="0"/>
              <a:t>('\t\t Jogador venceu o jogo')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pt-BR" sz="1700" dirty="0"/>
              <a:t> </a:t>
            </a:r>
            <a:r>
              <a:rPr lang="pt-BR" sz="1700" dirty="0" err="1"/>
              <a:t>vJog</a:t>
            </a:r>
            <a:r>
              <a:rPr lang="pt-BR" sz="1700" dirty="0"/>
              <a:t> &lt;</a:t>
            </a:r>
            <a:r>
              <a:rPr lang="pt-BR" sz="1700" dirty="0" err="1"/>
              <a:t>vComp</a:t>
            </a:r>
            <a:r>
              <a:rPr lang="pt-BR" sz="1700" dirty="0"/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('\t\t Computador venceu o jogo')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pt-BR" sz="17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('\t\t Empate')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</a:p>
          <a:p>
            <a:pPr>
              <a:spcBef>
                <a:spcPts val="0"/>
              </a:spcBef>
            </a:pPr>
            <a:endParaRPr lang="pt-BR" sz="1700" dirty="0"/>
          </a:p>
          <a:p>
            <a:pPr>
              <a:spcBef>
                <a:spcPts val="0"/>
              </a:spcBef>
            </a:pPr>
            <a:r>
              <a:rPr lang="pt-BR" sz="1700" dirty="0" err="1"/>
              <a:t>nPart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>
                <a:solidFill>
                  <a:srgbClr val="7030A0"/>
                </a:solidFill>
              </a:rPr>
              <a:t>(input</a:t>
            </a:r>
            <a:r>
              <a:rPr lang="pt-BR" sz="1700" dirty="0"/>
              <a:t>('\t\</a:t>
            </a:r>
            <a:r>
              <a:rPr lang="pt-BR" sz="1700" dirty="0" err="1"/>
              <a:t>tJogador</a:t>
            </a:r>
            <a:r>
              <a:rPr lang="pt-BR" sz="1700" dirty="0"/>
              <a:t>,quantas partidas?'))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cont</a:t>
            </a:r>
            <a:r>
              <a:rPr lang="pt-BR" sz="1700" dirty="0"/>
              <a:t>=0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vJog</a:t>
            </a:r>
            <a:r>
              <a:rPr lang="pt-BR" sz="1700" dirty="0"/>
              <a:t>=0</a:t>
            </a:r>
          </a:p>
          <a:p>
            <a:pPr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(</a:t>
            </a:r>
            <a:r>
              <a:rPr lang="pt-BR" sz="1700" dirty="0" err="1"/>
              <a:t>cont</a:t>
            </a:r>
            <a:r>
              <a:rPr lang="pt-BR" sz="1700" dirty="0"/>
              <a:t>&lt; </a:t>
            </a:r>
            <a:r>
              <a:rPr lang="pt-BR" sz="1700" dirty="0" err="1"/>
              <a:t>nPart</a:t>
            </a:r>
            <a:r>
              <a:rPr lang="pt-BR" sz="17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nJog</a:t>
            </a:r>
            <a:r>
              <a:rPr lang="pt-BR" sz="1700" dirty="0"/>
              <a:t> = </a:t>
            </a:r>
            <a:r>
              <a:rPr lang="pt-BR" sz="1700" dirty="0" err="1"/>
              <a:t>chuteJog</a:t>
            </a:r>
            <a:r>
              <a:rPr lang="pt-BR" sz="1700" dirty="0"/>
              <a:t>()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nComp</a:t>
            </a:r>
            <a:r>
              <a:rPr lang="pt-BR" sz="1700" dirty="0"/>
              <a:t> = </a:t>
            </a:r>
            <a:r>
              <a:rPr lang="pt-BR" sz="1700" dirty="0" err="1"/>
              <a:t>random</a:t>
            </a:r>
            <a:r>
              <a:rPr lang="pt-BR" sz="1700" dirty="0"/>
              <a:t>.</a:t>
            </a:r>
            <a:r>
              <a:rPr lang="pt-BR" sz="1700" dirty="0" err="1"/>
              <a:t>randint</a:t>
            </a:r>
            <a:r>
              <a:rPr lang="pt-BR" sz="1700" dirty="0"/>
              <a:t>(0,10)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vJog</a:t>
            </a:r>
            <a:r>
              <a:rPr lang="pt-BR" sz="1700" dirty="0"/>
              <a:t> += </a:t>
            </a:r>
            <a:r>
              <a:rPr lang="pt-BR" sz="1700" dirty="0" err="1"/>
              <a:t>vencPartida</a:t>
            </a:r>
            <a:r>
              <a:rPr lang="pt-BR" sz="1700" dirty="0"/>
              <a:t>(</a:t>
            </a:r>
            <a:r>
              <a:rPr lang="pt-BR" sz="1700" dirty="0" err="1"/>
              <a:t>nJog</a:t>
            </a:r>
            <a:r>
              <a:rPr lang="pt-BR" sz="1700" dirty="0"/>
              <a:t>,</a:t>
            </a:r>
            <a:r>
              <a:rPr lang="pt-BR" sz="1700" dirty="0" err="1"/>
              <a:t>nComp</a:t>
            </a:r>
            <a:r>
              <a:rPr lang="pt-BR" sz="17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cont</a:t>
            </a:r>
            <a:r>
              <a:rPr lang="pt-BR" sz="1700" dirty="0"/>
              <a:t> = </a:t>
            </a:r>
            <a:r>
              <a:rPr lang="pt-BR" sz="1700" dirty="0" err="1"/>
              <a:t>cont</a:t>
            </a:r>
            <a:r>
              <a:rPr lang="pt-BR" sz="1700" dirty="0"/>
              <a:t>+1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nPart-vJog</a:t>
            </a:r>
            <a:r>
              <a:rPr lang="pt-BR" sz="1700" dirty="0"/>
              <a:t>)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 ou ímpar: continuação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70C0"/>
                </a:solidFill>
              </a:rPr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vComp</a:t>
            </a:r>
            <a:r>
              <a:rPr lang="pt-BR" sz="1700" dirty="0"/>
              <a:t>):</a:t>
            </a:r>
          </a:p>
          <a:p>
            <a:pPr marL="1344613" indent="-1344613"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('Vitórias Jogador: %d x Vitórias Computador: %d‘ %(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vComp</a:t>
            </a:r>
            <a:r>
              <a:rPr lang="pt-BR" sz="1700" dirty="0"/>
              <a:t>))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700" dirty="0"/>
              <a:t> </a:t>
            </a:r>
            <a:r>
              <a:rPr lang="pt-BR" sz="1700" dirty="0" err="1"/>
              <a:t>vJog</a:t>
            </a:r>
            <a:r>
              <a:rPr lang="pt-BR" sz="1700" dirty="0"/>
              <a:t> &gt;</a:t>
            </a:r>
            <a:r>
              <a:rPr lang="pt-BR" sz="1700" dirty="0" err="1"/>
              <a:t>vComp</a:t>
            </a:r>
            <a:r>
              <a:rPr lang="pt-BR" sz="1700" dirty="0"/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/>
              <a:t>print</a:t>
            </a:r>
            <a:r>
              <a:rPr lang="pt-BR" sz="1700" dirty="0"/>
              <a:t>('\t\t Jogador venceu o jogo')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pt-BR" sz="1700" dirty="0"/>
              <a:t> </a:t>
            </a:r>
            <a:r>
              <a:rPr lang="pt-BR" sz="1700" dirty="0" err="1"/>
              <a:t>vJog</a:t>
            </a:r>
            <a:r>
              <a:rPr lang="pt-BR" sz="1700" dirty="0"/>
              <a:t> &lt;</a:t>
            </a:r>
            <a:r>
              <a:rPr lang="pt-BR" sz="1700" dirty="0" err="1"/>
              <a:t>vComp</a:t>
            </a:r>
            <a:r>
              <a:rPr lang="pt-BR" sz="1700" dirty="0"/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('\t\t Computador venceu o jogo')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pt-BR" sz="17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('\t\t Empate')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</a:p>
          <a:p>
            <a:pPr>
              <a:spcBef>
                <a:spcPts val="0"/>
              </a:spcBef>
            </a:pPr>
            <a:endParaRPr lang="pt-BR" sz="1700" dirty="0"/>
          </a:p>
          <a:p>
            <a:pPr>
              <a:spcBef>
                <a:spcPts val="0"/>
              </a:spcBef>
            </a:pPr>
            <a:r>
              <a:rPr lang="pt-BR" sz="1700" dirty="0" err="1"/>
              <a:t>nPart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>
                <a:solidFill>
                  <a:srgbClr val="7030A0"/>
                </a:solidFill>
              </a:rPr>
              <a:t>(input</a:t>
            </a:r>
            <a:r>
              <a:rPr lang="pt-BR" sz="1700" dirty="0"/>
              <a:t>('\t\</a:t>
            </a:r>
            <a:r>
              <a:rPr lang="pt-BR" sz="1700" dirty="0" err="1"/>
              <a:t>tJogador</a:t>
            </a:r>
            <a:r>
              <a:rPr lang="pt-BR" sz="1700" dirty="0"/>
              <a:t>,quantas partidas?'))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cont</a:t>
            </a:r>
            <a:r>
              <a:rPr lang="pt-BR" sz="1700" dirty="0"/>
              <a:t>=0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vJog</a:t>
            </a:r>
            <a:r>
              <a:rPr lang="pt-BR" sz="1700" dirty="0"/>
              <a:t>=0</a:t>
            </a:r>
          </a:p>
          <a:p>
            <a:pPr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(</a:t>
            </a:r>
            <a:r>
              <a:rPr lang="pt-BR" sz="1700" dirty="0" err="1"/>
              <a:t>cont</a:t>
            </a:r>
            <a:r>
              <a:rPr lang="pt-BR" sz="1700" dirty="0"/>
              <a:t>&lt; </a:t>
            </a:r>
            <a:r>
              <a:rPr lang="pt-BR" sz="1700" dirty="0" err="1"/>
              <a:t>nPart</a:t>
            </a:r>
            <a:r>
              <a:rPr lang="pt-BR" sz="17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nJog</a:t>
            </a:r>
            <a:r>
              <a:rPr lang="pt-BR" sz="1700" dirty="0"/>
              <a:t> = </a:t>
            </a:r>
            <a:r>
              <a:rPr lang="pt-BR" sz="1700" dirty="0" err="1"/>
              <a:t>chuteJog</a:t>
            </a:r>
            <a:r>
              <a:rPr lang="pt-BR" sz="1700" dirty="0"/>
              <a:t>()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nComp</a:t>
            </a:r>
            <a:r>
              <a:rPr lang="pt-BR" sz="1700" dirty="0"/>
              <a:t> = </a:t>
            </a:r>
            <a:r>
              <a:rPr lang="pt-BR" sz="1700" dirty="0" err="1"/>
              <a:t>random</a:t>
            </a:r>
            <a:r>
              <a:rPr lang="pt-BR" sz="1700" dirty="0"/>
              <a:t>.</a:t>
            </a:r>
            <a:r>
              <a:rPr lang="pt-BR" sz="1700" dirty="0" err="1"/>
              <a:t>randint</a:t>
            </a:r>
            <a:r>
              <a:rPr lang="pt-BR" sz="1700" dirty="0"/>
              <a:t>(0,10)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vJog</a:t>
            </a:r>
            <a:r>
              <a:rPr lang="pt-BR" sz="1700" dirty="0"/>
              <a:t> += </a:t>
            </a:r>
            <a:r>
              <a:rPr lang="pt-BR" sz="1700" dirty="0" err="1"/>
              <a:t>vencPartida</a:t>
            </a:r>
            <a:r>
              <a:rPr lang="pt-BR" sz="1700" dirty="0"/>
              <a:t>(</a:t>
            </a:r>
            <a:r>
              <a:rPr lang="pt-BR" sz="1700" dirty="0" err="1"/>
              <a:t>nJog</a:t>
            </a:r>
            <a:r>
              <a:rPr lang="pt-BR" sz="1700" dirty="0"/>
              <a:t>,</a:t>
            </a:r>
            <a:r>
              <a:rPr lang="pt-BR" sz="1700" dirty="0" err="1"/>
              <a:t>nComp</a:t>
            </a:r>
            <a:r>
              <a:rPr lang="pt-BR" sz="17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cont</a:t>
            </a:r>
            <a:r>
              <a:rPr lang="pt-BR" sz="1700" dirty="0"/>
              <a:t> = </a:t>
            </a:r>
            <a:r>
              <a:rPr lang="pt-BR" sz="1700" dirty="0" err="1"/>
              <a:t>cont</a:t>
            </a:r>
            <a:r>
              <a:rPr lang="pt-BR" sz="1700" dirty="0"/>
              <a:t>+1</a:t>
            </a:r>
          </a:p>
          <a:p>
            <a:pPr>
              <a:spcBef>
                <a:spcPts val="0"/>
              </a:spcBef>
            </a:pPr>
            <a:r>
              <a:rPr lang="pt-BR" sz="1700" dirty="0" err="1"/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nPart-vJog</a:t>
            </a:r>
            <a:r>
              <a:rPr lang="pt-BR" sz="1700" dirty="0"/>
              <a:t>)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  <p:sp>
        <p:nvSpPr>
          <p:cNvPr id="6" name="Texto explicativo em forma de nuvem 8"/>
          <p:cNvSpPr/>
          <p:nvPr/>
        </p:nvSpPr>
        <p:spPr>
          <a:xfrm>
            <a:off x="8279974" y="2729257"/>
            <a:ext cx="3442277" cy="2064327"/>
          </a:xfrm>
          <a:prstGeom prst="cloudCallout">
            <a:avLst>
              <a:gd name="adj1" fmla="val -77508"/>
              <a:gd name="adj2" fmla="val -229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C0128"/>
                </a:solidFill>
                <a:latin typeface="Calibri" pitchFamily="34" charset="0"/>
              </a:rPr>
              <a:t>Sempre deve-se jogar n partidas?</a:t>
            </a:r>
          </a:p>
        </p:txBody>
      </p:sp>
    </p:spTree>
    <p:extLst>
      <p:ext uri="{BB962C8B-B14F-4D97-AF65-F5344CB8AC3E}">
        <p14:creationId xmlns:p14="http://schemas.microsoft.com/office/powerpoint/2010/main" val="349744566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84704" y="2625958"/>
            <a:ext cx="8204500" cy="3845180"/>
          </a:xfrm>
        </p:spPr>
        <p:txBody>
          <a:bodyPr>
            <a:noAutofit/>
          </a:bodyPr>
          <a:lstStyle/>
          <a:p>
            <a:r>
              <a:rPr lang="pt-BR" sz="1700" dirty="0" err="1"/>
              <a:t>nPart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>
                <a:solidFill>
                  <a:srgbClr val="7030A0"/>
                </a:solidFill>
              </a:rPr>
              <a:t>(input</a:t>
            </a:r>
            <a:r>
              <a:rPr lang="pt-BR" sz="1700" dirty="0"/>
              <a:t>('\t\</a:t>
            </a:r>
            <a:r>
              <a:rPr lang="pt-BR" sz="1700" dirty="0" err="1"/>
              <a:t>tJogador</a:t>
            </a:r>
            <a:r>
              <a:rPr lang="pt-BR" sz="1700" dirty="0"/>
              <a:t>,quantas partidas?'))</a:t>
            </a:r>
          </a:p>
          <a:p>
            <a:r>
              <a:rPr lang="pt-BR" sz="1700" dirty="0" err="1"/>
              <a:t>cont</a:t>
            </a:r>
            <a:r>
              <a:rPr lang="pt-BR" sz="1700" dirty="0"/>
              <a:t>=0</a:t>
            </a:r>
          </a:p>
          <a:p>
            <a:r>
              <a:rPr lang="pt-BR" sz="1700" dirty="0" err="1"/>
              <a:t>vJog</a:t>
            </a:r>
            <a:r>
              <a:rPr lang="pt-BR" sz="1700" dirty="0"/>
              <a:t>=0</a:t>
            </a:r>
          </a:p>
          <a:p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(</a:t>
            </a:r>
            <a:r>
              <a:rPr lang="pt-BR" sz="1700" dirty="0" err="1"/>
              <a:t>cont</a:t>
            </a:r>
            <a:r>
              <a:rPr lang="pt-BR" sz="1700" dirty="0"/>
              <a:t>&lt; </a:t>
            </a:r>
            <a:r>
              <a:rPr lang="pt-BR" sz="1700" dirty="0" err="1"/>
              <a:t>nPart</a:t>
            </a:r>
            <a:r>
              <a:rPr lang="pt-BR" sz="1700" dirty="0"/>
              <a:t>):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nJog</a:t>
            </a:r>
            <a:r>
              <a:rPr lang="pt-BR" sz="1700" dirty="0"/>
              <a:t> = </a:t>
            </a:r>
            <a:r>
              <a:rPr lang="pt-BR" sz="1700" dirty="0" err="1"/>
              <a:t>chuteJog</a:t>
            </a:r>
            <a:r>
              <a:rPr lang="pt-BR" sz="1700" dirty="0"/>
              <a:t>()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nComp</a:t>
            </a:r>
            <a:r>
              <a:rPr lang="pt-BR" sz="1700" dirty="0"/>
              <a:t> = </a:t>
            </a:r>
            <a:r>
              <a:rPr lang="pt-BR" sz="1700" dirty="0" err="1"/>
              <a:t>random</a:t>
            </a:r>
            <a:r>
              <a:rPr lang="pt-BR" sz="1700" dirty="0"/>
              <a:t>.</a:t>
            </a:r>
            <a:r>
              <a:rPr lang="pt-BR" sz="1700" dirty="0" err="1"/>
              <a:t>randint</a:t>
            </a:r>
            <a:r>
              <a:rPr lang="pt-BR" sz="1700" dirty="0"/>
              <a:t>(0,10)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vJog</a:t>
            </a:r>
            <a:r>
              <a:rPr lang="pt-BR" sz="1700" dirty="0"/>
              <a:t> += </a:t>
            </a:r>
            <a:r>
              <a:rPr lang="pt-BR" sz="1700" dirty="0" err="1"/>
              <a:t>vencPartida</a:t>
            </a:r>
            <a:r>
              <a:rPr lang="pt-BR" sz="1700" dirty="0"/>
              <a:t>(</a:t>
            </a:r>
            <a:r>
              <a:rPr lang="pt-BR" sz="1700" dirty="0" err="1"/>
              <a:t>nJog</a:t>
            </a:r>
            <a:r>
              <a:rPr lang="pt-BR" sz="1700" dirty="0"/>
              <a:t>,</a:t>
            </a:r>
            <a:r>
              <a:rPr lang="pt-BR" sz="1700" dirty="0" err="1"/>
              <a:t>nComp</a:t>
            </a:r>
            <a:r>
              <a:rPr lang="pt-BR" sz="1700" dirty="0"/>
              <a:t>)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cont</a:t>
            </a:r>
            <a:r>
              <a:rPr lang="pt-BR" sz="1700" dirty="0"/>
              <a:t> = </a:t>
            </a:r>
            <a:r>
              <a:rPr lang="pt-BR" sz="1700" dirty="0" err="1"/>
              <a:t>cont</a:t>
            </a:r>
            <a:r>
              <a:rPr lang="pt-BR" sz="1700" dirty="0"/>
              <a:t>+1</a:t>
            </a:r>
          </a:p>
          <a:p>
            <a:r>
              <a:rPr lang="pt-BR" sz="1700" dirty="0" err="1"/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dirty="0" err="1"/>
              <a:t>nPart-vJog</a:t>
            </a:r>
            <a:r>
              <a:rPr lang="pt-BR" sz="1700" dirty="0"/>
              <a:t>)</a:t>
            </a:r>
          </a:p>
          <a:p>
            <a:pPr>
              <a:lnSpc>
                <a:spcPct val="120000"/>
              </a:lnSpc>
            </a:pPr>
            <a:endParaRPr lang="pt-BR" sz="17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ou ímpar para N partidas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75121" y="1090229"/>
            <a:ext cx="8023129" cy="784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000" b="1" dirty="0">
                <a:solidFill>
                  <a:srgbClr val="FF0066"/>
                </a:solidFill>
                <a:latin typeface="Calibri" pitchFamily="34" charset="0"/>
              </a:rPr>
              <a:t>Total de Repetições: </a:t>
            </a:r>
            <a:r>
              <a:rPr lang="pt-BR" sz="2000" b="1" u="sng" dirty="0">
                <a:solidFill>
                  <a:srgbClr val="FF0066"/>
                </a:solidFill>
                <a:latin typeface="Calibri" pitchFamily="34" charset="0"/>
              </a:rPr>
              <a:t>no máximo</a:t>
            </a:r>
            <a:r>
              <a:rPr lang="pt-BR" sz="2000" b="1" dirty="0">
                <a:solidFill>
                  <a:srgbClr val="FF0066"/>
                </a:solidFill>
                <a:latin typeface="Calibri" pitchFamily="34" charset="0"/>
              </a:rPr>
              <a:t> </a:t>
            </a:r>
            <a:r>
              <a:rPr lang="pt-BR" sz="2000" b="1" i="1" dirty="0">
                <a:solidFill>
                  <a:srgbClr val="FF0066"/>
                </a:solidFill>
                <a:latin typeface="Calibri" pitchFamily="34" charset="0"/>
              </a:rPr>
              <a:t>n. </a:t>
            </a:r>
          </a:p>
          <a:p>
            <a:pPr algn="ctr">
              <a:spcBef>
                <a:spcPts val="600"/>
              </a:spcBef>
            </a:pPr>
            <a:r>
              <a:rPr lang="pt-BR" sz="2000" b="1" i="1" dirty="0">
                <a:solidFill>
                  <a:srgbClr val="FF0066"/>
                </a:solidFill>
                <a:latin typeface="Calibri" pitchFamily="34" charset="0"/>
              </a:rPr>
              <a:t>Parar </a:t>
            </a:r>
            <a:r>
              <a:rPr lang="pt-BR" sz="2000" b="1" dirty="0">
                <a:solidFill>
                  <a:srgbClr val="FF0066"/>
                </a:solidFill>
                <a:latin typeface="Calibri" pitchFamily="34" charset="0"/>
              </a:rPr>
              <a:t>quando um </a:t>
            </a:r>
            <a:r>
              <a:rPr lang="pt-BR" sz="2000" b="1" i="1" dirty="0">
                <a:solidFill>
                  <a:srgbClr val="FF0066"/>
                </a:solidFill>
                <a:latin typeface="Calibri" pitchFamily="34" charset="0"/>
              </a:rPr>
              <a:t>dos</a:t>
            </a:r>
            <a:r>
              <a:rPr lang="pt-BR" sz="2000" b="1" dirty="0">
                <a:solidFill>
                  <a:srgbClr val="FF0066"/>
                </a:solidFill>
                <a:latin typeface="Calibri" pitchFamily="34" charset="0"/>
              </a:rPr>
              <a:t> jogadores  venceu metade+1 das partidas </a:t>
            </a:r>
            <a:endParaRPr lang="pt-BR" sz="2000" b="1" i="1" dirty="0">
              <a:solidFill>
                <a:srgbClr val="FF00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dirty="0"/>
              <a:t>Em algumas situações, é útil forçar a interrupção da iteração. 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A instrução </a:t>
            </a:r>
            <a:r>
              <a:rPr lang="pt-BR" sz="2400" b="1" dirty="0" err="1">
                <a:solidFill>
                  <a:srgbClr val="FF0000"/>
                </a:solidFill>
              </a:rPr>
              <a:t>break</a:t>
            </a:r>
            <a:r>
              <a:rPr lang="pt-BR" sz="2400" dirty="0"/>
              <a:t> força a saída do </a:t>
            </a:r>
            <a:r>
              <a:rPr lang="pt-BR" sz="2400" dirty="0" err="1"/>
              <a:t>while</a:t>
            </a:r>
            <a:r>
              <a:rPr lang="pt-BR" sz="2400" dirty="0"/>
              <a:t> sem testar a condição de controle do loop.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</a:t>
            </a:r>
            <a:r>
              <a:rPr lang="pt-BR" i="1" dirty="0"/>
              <a:t>loops </a:t>
            </a:r>
            <a:r>
              <a:rPr lang="pt-BR" dirty="0"/>
              <a:t>com </a:t>
            </a:r>
            <a:r>
              <a:rPr lang="pt-BR" dirty="0" err="1"/>
              <a:t>break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20000" y="1440000"/>
            <a:ext cx="54000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800" dirty="0">
                <a:latin typeface="Calibri" pitchFamily="34" charset="0"/>
                <a:cs typeface="Calibri" pitchFamily="34" charset="0"/>
              </a:rPr>
              <a:t>Testa a condição.</a:t>
            </a: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i="1" dirty="0"/>
              <a:t> </a:t>
            </a:r>
            <a:r>
              <a:rPr lang="pt-BR" dirty="0"/>
              <a:t>em Funcionamento </a:t>
            </a:r>
            <a:r>
              <a:rPr lang="pt-BR" sz="2000" dirty="0"/>
              <a:t>(1/4)</a:t>
            </a:r>
          </a:p>
        </p:txBody>
      </p:sp>
      <p:grpSp>
        <p:nvGrpSpPr>
          <p:cNvPr id="25" name="Grupo 24"/>
          <p:cNvGrpSpPr>
            <a:grpSpLocks noChangeAspect="1"/>
          </p:cNvGrpSpPr>
          <p:nvPr/>
        </p:nvGrpSpPr>
        <p:grpSpPr>
          <a:xfrm>
            <a:off x="6881457" y="1579423"/>
            <a:ext cx="3043655" cy="3478292"/>
            <a:chOff x="5420714" y="1579418"/>
            <a:chExt cx="2997130" cy="4092108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6026726" y="2276475"/>
              <a:ext cx="1537855" cy="1008063"/>
            </a:xfrm>
            <a:prstGeom prst="flowChartDecision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5927522" y="3559473"/>
              <a:ext cx="1842655" cy="865187"/>
            </a:xfrm>
            <a:prstGeom prst="flowChartProcess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804025" y="18446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6800850" y="3284538"/>
              <a:ext cx="15586" cy="3037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5679931" y="2767445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6802582" y="4551796"/>
              <a:ext cx="1443" cy="311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5972511" y="3562932"/>
              <a:ext cx="1771241" cy="6879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Sequência de </a:t>
              </a:r>
            </a:p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instruções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6118583" y="2544650"/>
              <a:ext cx="140360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Condição?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6878492" y="3143713"/>
              <a:ext cx="153935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Verdadeira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5420714" y="2368118"/>
              <a:ext cx="860598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Falsa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5646304" y="2781299"/>
              <a:ext cx="38100" cy="26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666510" y="5458691"/>
              <a:ext cx="90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 flipV="1">
              <a:off x="7620000" y="2770908"/>
              <a:ext cx="332508" cy="13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7919315" y="2770909"/>
              <a:ext cx="19340" cy="2092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6770543" y="4877089"/>
              <a:ext cx="1150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650180" y="1579418"/>
              <a:ext cx="263236" cy="249382"/>
            </a:xfrm>
            <a:prstGeom prst="ellipse">
              <a:avLst/>
            </a:prstGeom>
            <a:solidFill>
              <a:srgbClr val="FF00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982687" y="1620982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início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594755" y="5306408"/>
              <a:ext cx="263236" cy="249382"/>
            </a:xfrm>
            <a:prstGeom prst="ellipse">
              <a:avLst/>
            </a:prstGeom>
            <a:solidFill>
              <a:srgbClr val="00B05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816432" y="5237018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fim</a:t>
              </a:r>
            </a:p>
          </p:txBody>
        </p: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ou ímpar: com break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700" dirty="0" err="1"/>
              <a:t>nPart</a:t>
            </a:r>
            <a:r>
              <a:rPr lang="pt-BR" sz="1700" dirty="0"/>
              <a:t> = 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>
                <a:solidFill>
                  <a:srgbClr val="7030A0"/>
                </a:solidFill>
              </a:rPr>
              <a:t>(input</a:t>
            </a:r>
            <a:r>
              <a:rPr lang="pt-BR" sz="1700" dirty="0"/>
              <a:t>('\t\</a:t>
            </a:r>
            <a:r>
              <a:rPr lang="pt-BR" sz="1700" dirty="0" err="1"/>
              <a:t>tJogador</a:t>
            </a:r>
            <a:r>
              <a:rPr lang="pt-BR" sz="1700" dirty="0"/>
              <a:t>,quantas partidas?'))</a:t>
            </a:r>
          </a:p>
          <a:p>
            <a:r>
              <a:rPr lang="pt-BR" sz="1700" dirty="0" err="1"/>
              <a:t>cont</a:t>
            </a:r>
            <a:r>
              <a:rPr lang="pt-BR" sz="1700" dirty="0"/>
              <a:t>=0</a:t>
            </a:r>
          </a:p>
          <a:p>
            <a:r>
              <a:rPr lang="pt-BR" sz="1700" dirty="0" err="1"/>
              <a:t>vJog</a:t>
            </a:r>
            <a:r>
              <a:rPr lang="pt-BR" sz="1700" dirty="0"/>
              <a:t>=0</a:t>
            </a:r>
          </a:p>
          <a:p>
            <a:r>
              <a:rPr lang="pt-BR" sz="1700" dirty="0"/>
              <a:t>meio =</a:t>
            </a:r>
            <a:r>
              <a:rPr lang="pt-BR" sz="1700" dirty="0" err="1"/>
              <a:t>nPart</a:t>
            </a:r>
            <a:r>
              <a:rPr lang="pt-BR" sz="1700" dirty="0"/>
              <a:t>//2</a:t>
            </a:r>
          </a:p>
          <a:p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  </a:t>
            </a:r>
            <a:r>
              <a:rPr lang="pt-BR" sz="1700" dirty="0" err="1"/>
              <a:t>cont</a:t>
            </a:r>
            <a:r>
              <a:rPr lang="pt-BR" sz="1700" dirty="0"/>
              <a:t>&lt; </a:t>
            </a:r>
            <a:r>
              <a:rPr lang="pt-BR" sz="1700" dirty="0" err="1"/>
              <a:t>nPart</a:t>
            </a:r>
            <a:r>
              <a:rPr lang="pt-BR" sz="1700" dirty="0"/>
              <a:t> :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cont</a:t>
            </a:r>
            <a:r>
              <a:rPr lang="pt-BR" sz="1700" dirty="0"/>
              <a:t> = </a:t>
            </a:r>
            <a:r>
              <a:rPr lang="pt-BR" sz="1700" dirty="0" err="1"/>
              <a:t>cont</a:t>
            </a:r>
            <a:r>
              <a:rPr lang="pt-BR" sz="1700" dirty="0"/>
              <a:t>+1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nJog</a:t>
            </a:r>
            <a:r>
              <a:rPr lang="pt-BR" sz="1700" dirty="0"/>
              <a:t> = </a:t>
            </a:r>
            <a:r>
              <a:rPr lang="pt-BR" sz="1700" dirty="0" err="1"/>
              <a:t>chuteJog</a:t>
            </a:r>
            <a:r>
              <a:rPr lang="pt-BR" sz="1700" dirty="0"/>
              <a:t>()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nComp</a:t>
            </a:r>
            <a:r>
              <a:rPr lang="pt-BR" sz="1700" dirty="0"/>
              <a:t> = </a:t>
            </a:r>
            <a:r>
              <a:rPr lang="pt-BR" sz="1700" dirty="0" err="1"/>
              <a:t>random</a:t>
            </a:r>
            <a:r>
              <a:rPr lang="pt-BR" sz="1700" dirty="0"/>
              <a:t>.</a:t>
            </a:r>
            <a:r>
              <a:rPr lang="pt-BR" sz="1700" dirty="0" err="1"/>
              <a:t>randint</a:t>
            </a:r>
            <a:r>
              <a:rPr lang="pt-BR" sz="1700" dirty="0"/>
              <a:t>(0,10)</a:t>
            </a:r>
          </a:p>
          <a:p>
            <a:r>
              <a:rPr lang="pt-BR" sz="1700" dirty="0"/>
              <a:t>    </a:t>
            </a:r>
            <a:r>
              <a:rPr lang="pt-BR" sz="1700" dirty="0" err="1"/>
              <a:t>vJog</a:t>
            </a:r>
            <a:r>
              <a:rPr lang="pt-BR" sz="1700" dirty="0"/>
              <a:t> += </a:t>
            </a:r>
            <a:r>
              <a:rPr lang="pt-BR" sz="1700" dirty="0" err="1"/>
              <a:t>vencPartida</a:t>
            </a:r>
            <a:r>
              <a:rPr lang="pt-BR" sz="1700" dirty="0"/>
              <a:t>(</a:t>
            </a:r>
            <a:r>
              <a:rPr lang="pt-BR" sz="1700" dirty="0" err="1"/>
              <a:t>nJog</a:t>
            </a:r>
            <a:r>
              <a:rPr lang="pt-BR" sz="1700" dirty="0"/>
              <a:t>,</a:t>
            </a:r>
            <a:r>
              <a:rPr lang="pt-BR" sz="1700" dirty="0" err="1"/>
              <a:t>nComp</a:t>
            </a:r>
            <a:r>
              <a:rPr lang="pt-BR" sz="1700" dirty="0"/>
              <a:t>)</a:t>
            </a:r>
          </a:p>
          <a:p>
            <a:r>
              <a:rPr lang="pt-BR" sz="1700" dirty="0"/>
              <a:t>    </a:t>
            </a:r>
            <a:r>
              <a:rPr lang="pt-BR" sz="1700" b="1" dirty="0" err="1">
                <a:solidFill>
                  <a:srgbClr val="0000E2"/>
                </a:solidFill>
              </a:rPr>
              <a:t>if</a:t>
            </a:r>
            <a:r>
              <a:rPr lang="pt-BR" sz="1700" b="1" dirty="0">
                <a:solidFill>
                  <a:srgbClr val="0000E2"/>
                </a:solidFill>
              </a:rPr>
              <a:t> </a:t>
            </a:r>
            <a:r>
              <a:rPr lang="pt-BR" sz="1700" b="1" dirty="0" err="1">
                <a:solidFill>
                  <a:srgbClr val="0000E2"/>
                </a:solidFill>
              </a:rPr>
              <a:t>vJog</a:t>
            </a:r>
            <a:r>
              <a:rPr lang="pt-BR" sz="1700" b="1" dirty="0">
                <a:solidFill>
                  <a:srgbClr val="0000E2"/>
                </a:solidFill>
              </a:rPr>
              <a:t> &gt; meio </a:t>
            </a:r>
            <a:r>
              <a:rPr lang="pt-BR" sz="1700" b="1" dirty="0" err="1">
                <a:solidFill>
                  <a:srgbClr val="0000E2"/>
                </a:solidFill>
              </a:rPr>
              <a:t>or</a:t>
            </a:r>
            <a:r>
              <a:rPr lang="pt-BR" sz="1700" b="1" dirty="0">
                <a:solidFill>
                  <a:srgbClr val="0000E2"/>
                </a:solidFill>
              </a:rPr>
              <a:t> </a:t>
            </a:r>
            <a:r>
              <a:rPr lang="pt-BR" sz="1700" b="1" dirty="0" err="1">
                <a:solidFill>
                  <a:srgbClr val="0000E2"/>
                </a:solidFill>
              </a:rPr>
              <a:t>cont-vJog</a:t>
            </a:r>
            <a:r>
              <a:rPr lang="pt-BR" sz="1700" b="1" dirty="0">
                <a:solidFill>
                  <a:srgbClr val="0000E2"/>
                </a:solidFill>
              </a:rPr>
              <a:t> &gt; meio: </a:t>
            </a:r>
            <a:r>
              <a:rPr lang="pt-B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 se alguém venceu</a:t>
            </a:r>
          </a:p>
          <a:p>
            <a:r>
              <a:rPr lang="pt-BR" sz="1700" dirty="0">
                <a:solidFill>
                  <a:srgbClr val="FF0000"/>
                </a:solidFill>
              </a:rPr>
              <a:t>		</a:t>
            </a:r>
            <a:r>
              <a:rPr lang="pt-BR" sz="1700" b="1" dirty="0" err="1">
                <a:solidFill>
                  <a:srgbClr val="0000E2"/>
                </a:solidFill>
              </a:rPr>
              <a:t>break</a:t>
            </a:r>
            <a:r>
              <a:rPr lang="pt-BR" sz="1700" b="1" dirty="0">
                <a:solidFill>
                  <a:srgbClr val="0000E2"/>
                </a:solidFill>
              </a:rPr>
              <a:t>	</a:t>
            </a:r>
            <a:r>
              <a:rPr lang="pt-BR" sz="1700" b="1" dirty="0">
                <a:solidFill>
                  <a:srgbClr val="FF0000"/>
                </a:solidFill>
              </a:rPr>
              <a:t>			     </a:t>
            </a:r>
            <a:r>
              <a:rPr lang="pt-B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#interrompe o jogo</a:t>
            </a:r>
          </a:p>
          <a:p>
            <a:r>
              <a:rPr lang="pt-BR" sz="1700" dirty="0"/>
              <a:t>    </a:t>
            </a:r>
          </a:p>
          <a:p>
            <a:r>
              <a:rPr lang="pt-BR" sz="1700" dirty="0" err="1"/>
              <a:t>vencJogo</a:t>
            </a:r>
            <a:r>
              <a:rPr lang="pt-BR" sz="1700" dirty="0"/>
              <a:t>(</a:t>
            </a:r>
            <a:r>
              <a:rPr lang="pt-BR" sz="1700" dirty="0" err="1"/>
              <a:t>vJog</a:t>
            </a:r>
            <a:r>
              <a:rPr lang="pt-BR" sz="1700" dirty="0"/>
              <a:t>,</a:t>
            </a:r>
            <a:r>
              <a:rPr lang="pt-BR" sz="1700" b="1" dirty="0">
                <a:solidFill>
                  <a:srgbClr val="FF0000"/>
                </a:solidFill>
              </a:rPr>
              <a:t> </a:t>
            </a:r>
            <a:r>
              <a:rPr lang="pt-BR" sz="1700" dirty="0" err="1"/>
              <a:t>cont-vJog</a:t>
            </a:r>
            <a:r>
              <a:rPr lang="pt-BR" sz="1700" dirty="0"/>
              <a:t>)</a:t>
            </a:r>
          </a:p>
          <a:p>
            <a:pPr>
              <a:lnSpc>
                <a:spcPct val="120000"/>
              </a:lnSpc>
            </a:pPr>
            <a:endParaRPr lang="pt-BR" sz="17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O vencedor do sorteio de um carro  do dia por um supermercado  será o primeiro consumidor cujo número de itens comprados  seja múltiplo de 93. Caso não haja vencedor neste dia, o carro será doado ao estado.</a:t>
            </a:r>
          </a:p>
          <a:p>
            <a:pPr>
              <a:lnSpc>
                <a:spcPct val="100000"/>
              </a:lnSpc>
            </a:pPr>
            <a:r>
              <a:rPr lang="pt-BR" dirty="0"/>
              <a:t>	Faça um programa que leia o número de itens dos participantes e 	verifique se houve um vencedor.</a:t>
            </a:r>
          </a:p>
          <a:p>
            <a:pPr>
              <a:lnSpc>
                <a:spcPct val="100000"/>
              </a:lnSpc>
            </a:pPr>
            <a:r>
              <a:rPr lang="pt-BR" dirty="0"/>
              <a:t>	Término da entrada de dados: nº de itens ==0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Escreva uma função que receba strings x e s e devolva o índice da posição a partir da qual x ocorre em s ou </a:t>
            </a:r>
            <a:r>
              <a:rPr lang="pt-BR" dirty="0" err="1"/>
              <a:t>False</a:t>
            </a:r>
            <a:r>
              <a:rPr lang="pt-BR" dirty="0"/>
              <a:t> se não ocorrer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t-BR" dirty="0"/>
              <a:t>Faça uma função que exiba os números gerados pela função </a:t>
            </a:r>
            <a:r>
              <a:rPr lang="pt-BR" dirty="0" err="1"/>
              <a:t>randint</a:t>
            </a:r>
            <a:r>
              <a:rPr lang="pt-BR" dirty="0"/>
              <a:t>(), até que um número múltiplo de 13 seja gerado, considerando que:</a:t>
            </a:r>
          </a:p>
          <a:p>
            <a:pPr marL="1181100" lvl="1" indent="-457200"/>
            <a:r>
              <a:rPr lang="pt-BR" dirty="0"/>
              <a:t>Múltiplos de 3 e 5, pares,  não são somados e quando ocorrerem, um novo  número deve ser gerado. Caso este seja múltiplo de 3 ou 5 o ciclo deve ser interrompido, senão é utilizado pelo programa.</a:t>
            </a:r>
          </a:p>
          <a:p>
            <a:pPr marL="1181100" lvl="1" indent="-457200">
              <a:buNone/>
            </a:pPr>
            <a:r>
              <a:rPr lang="pt-BR" dirty="0" err="1"/>
              <a:t>Obs</a:t>
            </a:r>
            <a:r>
              <a:rPr lang="pt-BR" dirty="0"/>
              <a:t>: No final, seu programa deve exibir a soma dos números gerados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diversos: repetição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Soluções Possíveis Ex. 1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nItens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itens? '))</a:t>
            </a:r>
          </a:p>
          <a:p>
            <a:pPr>
              <a:lnSpc>
                <a:spcPct val="120000"/>
              </a:lnSpc>
            </a:pP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nItens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&gt; 0 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nItens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%93 == 0: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UAU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!!O carro é seu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nNão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foi desta vez!!!!!")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nItens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Qtos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itens?'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nItens &lt;=0: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nCarro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doado ao estado"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000" dirty="0"/>
              <a:t>nItens = </a:t>
            </a:r>
            <a:r>
              <a:rPr lang="pt-BR" sz="2000" dirty="0">
                <a:solidFill>
                  <a:srgbClr val="7030A0"/>
                </a:solidFill>
              </a:rPr>
              <a:t>int(input</a:t>
            </a:r>
            <a:r>
              <a:rPr lang="pt-BR" sz="2000" dirty="0"/>
              <a:t>('Qtos itens? '))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nItens &gt; 0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pt-BR" sz="2000" dirty="0"/>
              <a:t> nItens%93 != 0:</a:t>
            </a:r>
          </a:p>
          <a:p>
            <a:pPr>
              <a:lnSpc>
                <a:spcPct val="120000"/>
              </a:lnSpc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7030A0"/>
                </a:solidFill>
              </a:rPr>
              <a:t>print</a:t>
            </a:r>
            <a:r>
              <a:rPr lang="pt-BR" sz="2000" dirty="0"/>
              <a:t>("\</a:t>
            </a:r>
            <a:r>
              <a:rPr lang="pt-BR" sz="1600" dirty="0"/>
              <a:t>nNão foi desta vez!!!!!")</a:t>
            </a:r>
          </a:p>
          <a:p>
            <a:pPr>
              <a:lnSpc>
                <a:spcPct val="120000"/>
              </a:lnSpc>
            </a:pPr>
            <a:r>
              <a:rPr lang="pt-BR" sz="2000" dirty="0"/>
              <a:t>    nItens = </a:t>
            </a:r>
            <a:r>
              <a:rPr lang="pt-BR" sz="2000" dirty="0">
                <a:solidFill>
                  <a:srgbClr val="7030A0"/>
                </a:solidFill>
              </a:rPr>
              <a:t>int(input</a:t>
            </a:r>
            <a:r>
              <a:rPr lang="pt-BR" sz="2000" dirty="0"/>
              <a:t>('</a:t>
            </a:r>
            <a:r>
              <a:rPr lang="pt-BR" sz="1600" dirty="0"/>
              <a:t>Qtos itens?'</a:t>
            </a:r>
            <a:r>
              <a:rPr lang="pt-BR" sz="2000" dirty="0"/>
              <a:t>))</a:t>
            </a: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2000" dirty="0"/>
              <a:t> nItens &lt;=0:</a:t>
            </a:r>
          </a:p>
          <a:p>
            <a:pPr>
              <a:lnSpc>
                <a:spcPct val="120000"/>
              </a:lnSpc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7030A0"/>
                </a:solidFill>
              </a:rPr>
              <a:t>print</a:t>
            </a:r>
            <a:r>
              <a:rPr lang="pt-BR" sz="2000" dirty="0"/>
              <a:t>( </a:t>
            </a:r>
            <a:r>
              <a:rPr lang="pt-BR" sz="1600" dirty="0"/>
              <a:t>"\nCarro  doado ao estado"</a:t>
            </a:r>
            <a:r>
              <a:rPr lang="pt-B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1600" dirty="0"/>
              <a:t>"\nUAU!!!O carro é seu"</a:t>
            </a:r>
            <a:r>
              <a:rPr lang="pt-BR" sz="2000" dirty="0"/>
              <a:t>)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Ex.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dirty="0"/>
              <a:t> </a:t>
            </a:r>
            <a:r>
              <a:rPr lang="pt-BR" dirty="0">
                <a:solidFill>
                  <a:srgbClr val="0000E2"/>
                </a:solidFill>
              </a:rPr>
              <a:t>mostra</a:t>
            </a:r>
            <a:r>
              <a:rPr lang="pt-BR" dirty="0"/>
              <a:t>(x,s):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tam</a:t>
            </a:r>
            <a:r>
              <a:rPr lang="pt-BR" dirty="0"/>
              <a:t>=</a:t>
            </a:r>
            <a:r>
              <a:rPr lang="pt-BR" dirty="0" err="1">
                <a:solidFill>
                  <a:srgbClr val="7030A0"/>
                </a:solidFill>
              </a:rPr>
              <a:t>len</a:t>
            </a:r>
            <a:r>
              <a:rPr lang="pt-BR" dirty="0"/>
              <a:t>(s)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ult</a:t>
            </a:r>
            <a:r>
              <a:rPr lang="pt-BR" dirty="0"/>
              <a:t>=</a:t>
            </a:r>
            <a:r>
              <a:rPr lang="pt-BR" dirty="0" err="1">
                <a:solidFill>
                  <a:srgbClr val="7030A0"/>
                </a:solidFill>
              </a:rPr>
              <a:t>len</a:t>
            </a:r>
            <a:r>
              <a:rPr lang="pt-BR" dirty="0"/>
              <a:t>(x)-</a:t>
            </a:r>
            <a:r>
              <a:rPr lang="pt-BR" dirty="0" err="1"/>
              <a:t>tam</a:t>
            </a:r>
            <a:r>
              <a:rPr lang="pt-BR" dirty="0"/>
              <a:t>+1 </a:t>
            </a:r>
            <a:r>
              <a:rPr lang="pt-BR" dirty="0">
                <a:solidFill>
                  <a:srgbClr val="CC0066"/>
                </a:solidFill>
                <a:latin typeface="+mn-lt"/>
              </a:rPr>
              <a:t>#+1 para incluir a última fatia</a:t>
            </a:r>
          </a:p>
          <a:p>
            <a:pPr>
              <a:spcBef>
                <a:spcPts val="0"/>
              </a:spcBef>
            </a:pPr>
            <a:r>
              <a:rPr lang="pt-BR" dirty="0"/>
              <a:t>    i=0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dirty="0"/>
              <a:t> i&lt;</a:t>
            </a:r>
            <a:r>
              <a:rPr lang="pt-BR" dirty="0" err="1"/>
              <a:t>ult</a:t>
            </a:r>
            <a:r>
              <a:rPr lang="pt-BR" dirty="0"/>
              <a:t>:</a:t>
            </a:r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dirty="0"/>
              <a:t> x[i:i+</a:t>
            </a:r>
            <a:r>
              <a:rPr lang="pt-BR" dirty="0" err="1"/>
              <a:t>tam</a:t>
            </a:r>
            <a:r>
              <a:rPr lang="pt-BR" dirty="0"/>
              <a:t>]==s: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dirty="0"/>
              <a:t> i</a:t>
            </a:r>
          </a:p>
          <a:p>
            <a:pPr>
              <a:spcBef>
                <a:spcPts val="0"/>
              </a:spcBef>
            </a:pPr>
            <a:r>
              <a:rPr lang="pt-BR" dirty="0"/>
              <a:t>        i=i+1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False</a:t>
            </a:r>
            <a:endParaRPr lang="pt-BR" dirty="0"/>
          </a:p>
          <a:p>
            <a:pPr>
              <a:spcBef>
                <a:spcPts val="0"/>
              </a:spcBef>
            </a:pPr>
            <a:endParaRPr lang="pt-BR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/>
              <a:t>mostra('abacate','ate'))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(mostra('abacate','</a:t>
            </a:r>
            <a:r>
              <a:rPr lang="pt-BR" dirty="0" err="1"/>
              <a:t>cot</a:t>
            </a:r>
            <a:r>
              <a:rPr lang="pt-BR" dirty="0"/>
              <a:t>'))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Ex.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dirty="0"/>
              <a:t> </a:t>
            </a:r>
            <a:r>
              <a:rPr lang="pt-BR" dirty="0">
                <a:solidFill>
                  <a:srgbClr val="0000E2"/>
                </a:solidFill>
              </a:rPr>
              <a:t>soma</a:t>
            </a:r>
            <a:r>
              <a:rPr lang="pt-BR" dirty="0"/>
              <a:t>():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tot</a:t>
            </a:r>
            <a:r>
              <a:rPr lang="pt-BR" dirty="0"/>
              <a:t>=0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num=</a:t>
            </a:r>
            <a:r>
              <a:rPr lang="pt-BR" dirty="0" err="1"/>
              <a:t>random</a:t>
            </a:r>
            <a:r>
              <a:rPr lang="pt-BR" dirty="0"/>
              <a:t>.</a:t>
            </a:r>
            <a:r>
              <a:rPr lang="pt-BR" dirty="0" err="1"/>
              <a:t>randint</a:t>
            </a:r>
            <a:r>
              <a:rPr lang="pt-BR" dirty="0"/>
              <a:t>(1,300)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dirty="0"/>
              <a:t> (num%13)!=0: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dirty="0"/>
              <a:t>(num%3==0)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pt-BR" dirty="0"/>
              <a:t>(num%5==0)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pt-BR" dirty="0"/>
              <a:t> (num%2==0):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  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(num,' desconsiderado')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    num=</a:t>
            </a:r>
            <a:r>
              <a:rPr lang="pt-BR" dirty="0" err="1"/>
              <a:t>random</a:t>
            </a:r>
            <a:r>
              <a:rPr lang="pt-BR" dirty="0"/>
              <a:t>.</a:t>
            </a:r>
            <a:r>
              <a:rPr lang="pt-BR" dirty="0" err="1"/>
              <a:t>randint</a:t>
            </a:r>
            <a:r>
              <a:rPr lang="pt-BR" dirty="0"/>
              <a:t>(1,300)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dirty="0"/>
              <a:t>(num%3==0)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pt-BR" dirty="0"/>
              <a:t>(num%5==0):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    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break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    </a:t>
            </a:r>
          </a:p>
          <a:p>
            <a:pPr marL="1163638">
              <a:lnSpc>
                <a:spcPct val="120000"/>
              </a:lnSpc>
              <a:spcBef>
                <a:spcPts val="0"/>
              </a:spcBef>
            </a:pP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(num)  </a:t>
            </a:r>
          </a:p>
          <a:p>
            <a:pPr marL="1163638"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tot</a:t>
            </a:r>
            <a:r>
              <a:rPr lang="pt-BR" dirty="0"/>
              <a:t>+=num</a:t>
            </a:r>
          </a:p>
          <a:p>
            <a:pPr marL="1163638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num=</a:t>
            </a:r>
            <a:r>
              <a:rPr lang="pt-BR" dirty="0" err="1"/>
              <a:t>random</a:t>
            </a:r>
            <a:r>
              <a:rPr lang="pt-BR" dirty="0"/>
              <a:t>.</a:t>
            </a:r>
            <a:r>
              <a:rPr lang="pt-BR" dirty="0" err="1"/>
              <a:t>randint</a:t>
            </a:r>
            <a:r>
              <a:rPr lang="pt-BR" dirty="0"/>
              <a:t>(1,300)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(num)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tot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print</a:t>
            </a:r>
            <a:r>
              <a:rPr lang="pt-BR" dirty="0"/>
              <a:t>(soma())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função para mostrar os valores das 28 peças do jogo de </a:t>
            </a:r>
            <a:r>
              <a:rPr lang="pt-BR" dirty="0">
                <a:solidFill>
                  <a:schemeClr val="accent2"/>
                </a:solidFill>
              </a:rPr>
              <a:t>dominó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jogo do dominó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45768" y="2276832"/>
            <a:ext cx="3430130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2800" dirty="0">
                <a:solidFill>
                  <a:schemeClr val="accent2"/>
                </a:solidFill>
              </a:rPr>
              <a:t>0 – 0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1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2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3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4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5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0 – 6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1 – 1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1 – 2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...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5 – 6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6 – 6</a:t>
            </a:r>
          </a:p>
        </p:txBody>
      </p:sp>
    </p:spTree>
    <p:extLst>
      <p:ext uri="{BB962C8B-B14F-4D97-AF65-F5344CB8AC3E}">
        <p14:creationId xmlns:p14="http://schemas.microsoft.com/office/powerpoint/2010/main" val="404710920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Dominó: ideia da solução</a:t>
            </a:r>
          </a:p>
        </p:txBody>
      </p:sp>
      <p:pic>
        <p:nvPicPr>
          <p:cNvPr id="21508" name="Picture 4" descr="Conjunto, Jogos, Telha, Óssea, Domino, Jogo, Osso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57" y="1327707"/>
            <a:ext cx="854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6"/>
          <p:cNvGrpSpPr/>
          <p:nvPr/>
        </p:nvGrpSpPr>
        <p:grpSpPr>
          <a:xfrm>
            <a:off x="5537725" y="1193619"/>
            <a:ext cx="3093844" cy="1200329"/>
            <a:chOff x="3059832" y="1823154"/>
            <a:chExt cx="3600400" cy="2275589"/>
          </a:xfrm>
        </p:grpSpPr>
        <p:sp>
          <p:nvSpPr>
            <p:cNvPr id="5" name="Chave direita 4"/>
            <p:cNvSpPr/>
            <p:nvPr/>
          </p:nvSpPr>
          <p:spPr>
            <a:xfrm>
              <a:off x="3059832" y="2132856"/>
              <a:ext cx="288032" cy="1656184"/>
            </a:xfrm>
            <a:prstGeom prst="rightBrace">
              <a:avLst>
                <a:gd name="adj1" fmla="val 36552"/>
                <a:gd name="adj2" fmla="val 50000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419872" y="1823154"/>
              <a:ext cx="3240360" cy="22755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dirty="0"/>
                <a:t>Um laço controla a </a:t>
              </a:r>
              <a:r>
                <a:rPr lang="pt-BR" sz="2400" dirty="0">
                  <a:solidFill>
                    <a:schemeClr val="accent2"/>
                  </a:solidFill>
                </a:rPr>
                <a:t>1ª</a:t>
              </a:r>
              <a:r>
                <a:rPr lang="pt-BR" sz="2400" dirty="0"/>
                <a:t> metade da peça </a:t>
              </a:r>
              <a:r>
                <a:rPr lang="pt-BR" sz="2400" dirty="0">
                  <a:solidFill>
                    <a:schemeClr val="accent2"/>
                  </a:solidFill>
                </a:rPr>
                <a:t>(</a:t>
              </a:r>
              <a:r>
                <a:rPr lang="pt-BR" sz="2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m1</a:t>
              </a:r>
              <a:r>
                <a:rPr lang="pt-BR" sz="24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4" name="Grupo 9"/>
          <p:cNvGrpSpPr/>
          <p:nvPr/>
        </p:nvGrpSpPr>
        <p:grpSpPr>
          <a:xfrm>
            <a:off x="5524783" y="2144288"/>
            <a:ext cx="3093844" cy="1200329"/>
            <a:chOff x="3059832" y="1520876"/>
            <a:chExt cx="3600400" cy="2880141"/>
          </a:xfrm>
        </p:grpSpPr>
        <p:sp>
          <p:nvSpPr>
            <p:cNvPr id="11" name="Chave direita 10"/>
            <p:cNvSpPr/>
            <p:nvPr/>
          </p:nvSpPr>
          <p:spPr>
            <a:xfrm>
              <a:off x="3059832" y="2132856"/>
              <a:ext cx="288032" cy="1656184"/>
            </a:xfrm>
            <a:prstGeom prst="rightBrace">
              <a:avLst>
                <a:gd name="adj1" fmla="val 36552"/>
                <a:gd name="adj2" fmla="val 50000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19872" y="1520876"/>
              <a:ext cx="3240360" cy="2880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dirty="0"/>
                <a:t>Um laço controla a </a:t>
              </a:r>
              <a:r>
                <a:rPr lang="pt-BR" sz="2400" dirty="0">
                  <a:solidFill>
                    <a:schemeClr val="accent2"/>
                  </a:solidFill>
                </a:rPr>
                <a:t>2ª</a:t>
              </a:r>
              <a:r>
                <a:rPr lang="pt-BR" sz="2400" dirty="0"/>
                <a:t> metade da peça </a:t>
              </a:r>
              <a:r>
                <a:rPr lang="pt-BR" sz="2400" dirty="0">
                  <a:solidFill>
                    <a:schemeClr val="accent2"/>
                  </a:solidFill>
                </a:rPr>
                <a:t>(</a:t>
              </a:r>
              <a:r>
                <a:rPr lang="pt-BR" sz="2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m2</a:t>
              </a:r>
              <a:r>
                <a:rPr lang="pt-BR" sz="24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2213843" y="3629916"/>
            <a:ext cx="262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Problema: </a:t>
            </a:r>
          </a:p>
        </p:txBody>
      </p:sp>
      <p:grpSp>
        <p:nvGrpSpPr>
          <p:cNvPr id="13" name="Grupo 12"/>
          <p:cNvGrpSpPr>
            <a:grpSpLocks noChangeAspect="1"/>
          </p:cNvGrpSpPr>
          <p:nvPr/>
        </p:nvGrpSpPr>
        <p:grpSpPr>
          <a:xfrm>
            <a:off x="2123257" y="4211487"/>
            <a:ext cx="1981778" cy="1320997"/>
            <a:chOff x="1043917" y="2103587"/>
            <a:chExt cx="5645585" cy="3514922"/>
          </a:xfrm>
        </p:grpSpPr>
        <p:pic>
          <p:nvPicPr>
            <p:cNvPr id="14" name="Picture 4" descr="Conjunto, Jogos, Telha, Óssea, Domino, Jogo, Osso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917" y="2103587"/>
              <a:ext cx="1757462" cy="351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gual 14"/>
            <p:cNvSpPr/>
            <p:nvPr/>
          </p:nvSpPr>
          <p:spPr>
            <a:xfrm>
              <a:off x="3409509" y="3403848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6" name="Picture 4" descr="Conjunto, Jogos, Telha, Óssea, Domino, Jogo, Osso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32040" y="2103587"/>
              <a:ext cx="1757462" cy="351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tângulo 16"/>
          <p:cNvSpPr/>
          <p:nvPr/>
        </p:nvSpPr>
        <p:spPr>
          <a:xfrm>
            <a:off x="4543137" y="3662286"/>
            <a:ext cx="5823240" cy="2862322"/>
          </a:xfrm>
          <a:prstGeom prst="rect">
            <a:avLst/>
          </a:prstGeom>
        </p:spPr>
        <p:txBody>
          <a:bodyPr wrap="square" numCol="7">
            <a:spAutoFit/>
          </a:bodyPr>
          <a:lstStyle/>
          <a:p>
            <a:r>
              <a:rPr lang="pt-BR" sz="2000" dirty="0"/>
              <a:t>0 – 0</a:t>
            </a:r>
          </a:p>
          <a:p>
            <a:r>
              <a:rPr lang="pt-BR" sz="2000" dirty="0"/>
              <a:t>0 – 1</a:t>
            </a:r>
          </a:p>
          <a:p>
            <a:r>
              <a:rPr lang="pt-BR" sz="2000" dirty="0"/>
              <a:t>0 – 2</a:t>
            </a:r>
          </a:p>
          <a:p>
            <a:r>
              <a:rPr lang="pt-BR" sz="2000" dirty="0"/>
              <a:t>0 – 3</a:t>
            </a:r>
          </a:p>
          <a:p>
            <a:r>
              <a:rPr lang="pt-BR" sz="2000" dirty="0"/>
              <a:t>0 – 4</a:t>
            </a:r>
          </a:p>
          <a:p>
            <a:r>
              <a:rPr lang="pt-BR" sz="2000" dirty="0"/>
              <a:t>0 – 5</a:t>
            </a:r>
          </a:p>
          <a:p>
            <a:r>
              <a:rPr lang="pt-BR" sz="2000" dirty="0"/>
              <a:t>0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1 – 0</a:t>
            </a:r>
          </a:p>
          <a:p>
            <a:r>
              <a:rPr lang="pt-BR" sz="2000" dirty="0"/>
              <a:t>1 – 1</a:t>
            </a:r>
          </a:p>
          <a:p>
            <a:r>
              <a:rPr lang="pt-BR" sz="2000" dirty="0"/>
              <a:t>1 – 2</a:t>
            </a:r>
          </a:p>
          <a:p>
            <a:r>
              <a:rPr lang="pt-BR" sz="2000" dirty="0"/>
              <a:t>1 – 3</a:t>
            </a:r>
          </a:p>
          <a:p>
            <a:r>
              <a:rPr lang="pt-BR" sz="2000" dirty="0"/>
              <a:t>1 – 4</a:t>
            </a:r>
          </a:p>
          <a:p>
            <a:r>
              <a:rPr lang="pt-BR" sz="2000" dirty="0"/>
              <a:t>1 – 5</a:t>
            </a:r>
          </a:p>
          <a:p>
            <a:r>
              <a:rPr lang="pt-BR" sz="2000" dirty="0"/>
              <a:t>1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2 – 0</a:t>
            </a:r>
          </a:p>
          <a:p>
            <a:r>
              <a:rPr lang="pt-BR" sz="2000" dirty="0"/>
              <a:t>2 – 1</a:t>
            </a:r>
          </a:p>
          <a:p>
            <a:r>
              <a:rPr lang="pt-BR" sz="2000" dirty="0"/>
              <a:t>2 – 2</a:t>
            </a:r>
          </a:p>
          <a:p>
            <a:r>
              <a:rPr lang="pt-BR" sz="2000" dirty="0"/>
              <a:t>2 – 3</a:t>
            </a:r>
          </a:p>
          <a:p>
            <a:r>
              <a:rPr lang="pt-BR" sz="2000" dirty="0"/>
              <a:t>2 – 4</a:t>
            </a:r>
          </a:p>
          <a:p>
            <a:r>
              <a:rPr lang="pt-BR" sz="2000" dirty="0"/>
              <a:t>2 – 5</a:t>
            </a:r>
          </a:p>
          <a:p>
            <a:r>
              <a:rPr lang="pt-BR" sz="2000" dirty="0"/>
              <a:t>2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3 – 0</a:t>
            </a:r>
          </a:p>
          <a:p>
            <a:r>
              <a:rPr lang="pt-BR" sz="2000" dirty="0"/>
              <a:t>3 – 1</a:t>
            </a:r>
          </a:p>
          <a:p>
            <a:r>
              <a:rPr lang="pt-BR" sz="2000" dirty="0"/>
              <a:t>3 – 2</a:t>
            </a:r>
          </a:p>
          <a:p>
            <a:r>
              <a:rPr lang="pt-BR" sz="2000" dirty="0"/>
              <a:t>3 – 3</a:t>
            </a:r>
          </a:p>
          <a:p>
            <a:r>
              <a:rPr lang="pt-BR" sz="2000" dirty="0"/>
              <a:t>3 – 4</a:t>
            </a:r>
          </a:p>
          <a:p>
            <a:r>
              <a:rPr lang="pt-BR" sz="2000" dirty="0"/>
              <a:t>3 – 5</a:t>
            </a:r>
          </a:p>
          <a:p>
            <a:r>
              <a:rPr lang="pt-BR" sz="2000" dirty="0"/>
              <a:t>3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4 – 0</a:t>
            </a:r>
          </a:p>
          <a:p>
            <a:r>
              <a:rPr lang="pt-BR" sz="2000" dirty="0"/>
              <a:t>4 – 1</a:t>
            </a:r>
          </a:p>
          <a:p>
            <a:r>
              <a:rPr lang="pt-BR" sz="2000" dirty="0"/>
              <a:t>4 – 2</a:t>
            </a:r>
          </a:p>
          <a:p>
            <a:r>
              <a:rPr lang="pt-BR" sz="2000" dirty="0"/>
              <a:t>4 – 3</a:t>
            </a:r>
          </a:p>
          <a:p>
            <a:r>
              <a:rPr lang="pt-BR" sz="2000" dirty="0"/>
              <a:t>4 – 4</a:t>
            </a:r>
          </a:p>
          <a:p>
            <a:r>
              <a:rPr lang="pt-BR" sz="2000" dirty="0"/>
              <a:t>4 – 5</a:t>
            </a:r>
          </a:p>
          <a:p>
            <a:r>
              <a:rPr lang="pt-BR" sz="2000" dirty="0"/>
              <a:t>4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5 – 0</a:t>
            </a:r>
          </a:p>
          <a:p>
            <a:r>
              <a:rPr lang="pt-BR" sz="2000" dirty="0"/>
              <a:t>5 – 1</a:t>
            </a:r>
          </a:p>
          <a:p>
            <a:r>
              <a:rPr lang="pt-BR" sz="2000" dirty="0"/>
              <a:t>5 – 2</a:t>
            </a:r>
          </a:p>
          <a:p>
            <a:r>
              <a:rPr lang="pt-BR" sz="2000" dirty="0"/>
              <a:t>5 – 3</a:t>
            </a:r>
          </a:p>
          <a:p>
            <a:r>
              <a:rPr lang="pt-BR" sz="2000" dirty="0"/>
              <a:t>5 – 4</a:t>
            </a:r>
          </a:p>
          <a:p>
            <a:r>
              <a:rPr lang="pt-BR" sz="2000" dirty="0"/>
              <a:t>5 – 5</a:t>
            </a:r>
          </a:p>
          <a:p>
            <a:r>
              <a:rPr lang="pt-BR" sz="2000" dirty="0"/>
              <a:t>5 – 6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6 – 0</a:t>
            </a:r>
          </a:p>
          <a:p>
            <a:r>
              <a:rPr lang="pt-BR" sz="2000" dirty="0"/>
              <a:t>6 – 1</a:t>
            </a:r>
          </a:p>
          <a:p>
            <a:r>
              <a:rPr lang="pt-BR" sz="2000" dirty="0"/>
              <a:t>6 – 2</a:t>
            </a:r>
          </a:p>
          <a:p>
            <a:r>
              <a:rPr lang="pt-BR" sz="2000" dirty="0"/>
              <a:t>6 – 3</a:t>
            </a:r>
          </a:p>
          <a:p>
            <a:r>
              <a:rPr lang="pt-BR" sz="2000" dirty="0"/>
              <a:t>6 – 4</a:t>
            </a:r>
          </a:p>
          <a:p>
            <a:r>
              <a:rPr lang="pt-BR" sz="2000" dirty="0"/>
              <a:t>6 – 5</a:t>
            </a:r>
          </a:p>
          <a:p>
            <a:r>
              <a:rPr lang="pt-BR" sz="2000" dirty="0"/>
              <a:t>6 – 6</a:t>
            </a:r>
          </a:p>
          <a:p>
            <a:endParaRPr lang="pt-BR" sz="2000" dirty="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5565422" y="379614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526599" y="379614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6406584" y="382385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6367762" y="382385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19525" y="412866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6380703" y="412866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7208923" y="382385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7170100" y="382385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7208923" y="4087098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7170100" y="4087098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7208923" y="443347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7170100" y="443347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V="1">
            <a:off x="8011201" y="38100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972380" y="38100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7946498" y="4100947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7907676" y="4100947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7998262" y="4405745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959441" y="4405745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8011201" y="47244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972380" y="47244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V="1">
            <a:off x="8865277" y="3740728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826453" y="3740728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flipV="1">
            <a:off x="8826455" y="4128655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787632" y="4128655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8826455" y="44196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8787632" y="44196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8826455" y="4738256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8787632" y="4738256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flipV="1">
            <a:off x="8826455" y="4987638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8787632" y="4987638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V="1">
            <a:off x="9589947" y="38100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9551124" y="38100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flipV="1">
            <a:off x="9615827" y="4128653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9577006" y="4128653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V="1">
            <a:off x="9628768" y="44196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9589947" y="44196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9628768" y="4724401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9589947" y="4724401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V="1">
            <a:off x="9615827" y="4987638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9577006" y="4987638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9602887" y="5306292"/>
            <a:ext cx="181167" cy="1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9564065" y="5306292"/>
            <a:ext cx="23292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Dominó: uma solução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 err="1"/>
              <a:t>def</a:t>
            </a:r>
            <a:r>
              <a:rPr lang="pt-BR" dirty="0"/>
              <a:t> exibe(m1,iniciom2):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(iniciom2 &lt;= 6):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/>
              <a:t>        	</a:t>
            </a:r>
            <a:r>
              <a:rPr lang="pt-BR" dirty="0" err="1"/>
              <a:t>print</a:t>
            </a:r>
            <a:r>
              <a:rPr lang="pt-BR" dirty="0"/>
              <a:t>(m1,"-",iniciom2)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/>
              <a:t>        	iniciom2 += 1</a:t>
            </a:r>
          </a:p>
          <a:p>
            <a:pPr indent="-14288">
              <a:lnSpc>
                <a:spcPct val="114000"/>
              </a:lnSpc>
              <a:spcBef>
                <a:spcPts val="0"/>
              </a:spcBef>
            </a:pPr>
            <a:r>
              <a:rPr lang="pt-BR" dirty="0" err="1"/>
              <a:t>return</a:t>
            </a:r>
            <a:endParaRPr lang="pt-BR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>
                <a:solidFill>
                  <a:srgbClr val="FF0000"/>
                </a:solidFill>
              </a:rPr>
              <a:t># Controla 1a. metade do dominó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 err="1"/>
              <a:t>while</a:t>
            </a:r>
            <a:r>
              <a:rPr lang="pt-BR" dirty="0"/>
              <a:t> (m1 &lt;= 6):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/>
              <a:t>    exibe(m1,m1)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pt-BR" dirty="0"/>
              <a:t>    m1 = m1 + 1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20000" y="1440000"/>
            <a:ext cx="54000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Testa a condição.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Caso a condição seja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falsa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sai do ciclo.</a:t>
            </a: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i="1" dirty="0"/>
              <a:t> </a:t>
            </a:r>
            <a:r>
              <a:rPr lang="pt-BR" dirty="0"/>
              <a:t>em Funcionamento </a:t>
            </a:r>
            <a:r>
              <a:rPr lang="pt-BR" sz="2000" dirty="0"/>
              <a:t>(2/4)</a:t>
            </a:r>
            <a:endParaRPr lang="pt-BR" dirty="0"/>
          </a:p>
        </p:txBody>
      </p:sp>
      <p:grpSp>
        <p:nvGrpSpPr>
          <p:cNvPr id="2" name="Grupo 24"/>
          <p:cNvGrpSpPr>
            <a:grpSpLocks noChangeAspect="1"/>
          </p:cNvGrpSpPr>
          <p:nvPr/>
        </p:nvGrpSpPr>
        <p:grpSpPr>
          <a:xfrm>
            <a:off x="6881457" y="1579423"/>
            <a:ext cx="3043655" cy="3478292"/>
            <a:chOff x="5420714" y="1579418"/>
            <a:chExt cx="2997130" cy="4092108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6026726" y="2276475"/>
              <a:ext cx="1537855" cy="1008063"/>
            </a:xfrm>
            <a:prstGeom prst="flowChartDecision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5927522" y="3559473"/>
              <a:ext cx="1842655" cy="865187"/>
            </a:xfrm>
            <a:prstGeom prst="flowChartProcess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804025" y="18446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6800850" y="3284538"/>
              <a:ext cx="15586" cy="3037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5679931" y="2767445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6802582" y="4551796"/>
              <a:ext cx="1443" cy="311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5972511" y="3562932"/>
              <a:ext cx="1771241" cy="6879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Sequência de </a:t>
              </a:r>
            </a:p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instruções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6118583" y="2544650"/>
              <a:ext cx="140360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Condição?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6878492" y="3143713"/>
              <a:ext cx="153935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Verdadeira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5420714" y="2368118"/>
              <a:ext cx="860598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Falsa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5646304" y="2781299"/>
              <a:ext cx="38100" cy="26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666510" y="5458691"/>
              <a:ext cx="90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 flipV="1">
              <a:off x="7620000" y="2770908"/>
              <a:ext cx="332508" cy="13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7919315" y="2770909"/>
              <a:ext cx="19340" cy="2092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6770543" y="4877089"/>
              <a:ext cx="1150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650180" y="1579418"/>
              <a:ext cx="263236" cy="249382"/>
            </a:xfrm>
            <a:prstGeom prst="ellipse">
              <a:avLst/>
            </a:prstGeom>
            <a:solidFill>
              <a:srgbClr val="FF00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982687" y="1620982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início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594755" y="5306408"/>
              <a:ext cx="263236" cy="249382"/>
            </a:xfrm>
            <a:prstGeom prst="ellipse">
              <a:avLst/>
            </a:prstGeom>
            <a:solidFill>
              <a:srgbClr val="00B05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816432" y="5237018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20000" y="1440000"/>
            <a:ext cx="54000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Testa a condição.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Caso a condição seja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falsa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sai do ciclo.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Caso a condição  seja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verdadeira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 executa todas as instruções da sequência interna.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i="1" dirty="0"/>
              <a:t> </a:t>
            </a:r>
            <a:r>
              <a:rPr lang="pt-BR" dirty="0"/>
              <a:t>em Funcionamento </a:t>
            </a:r>
            <a:r>
              <a:rPr lang="pt-BR" sz="2000" dirty="0"/>
              <a:t>(3/4)</a:t>
            </a:r>
            <a:endParaRPr lang="pt-BR" dirty="0"/>
          </a:p>
        </p:txBody>
      </p:sp>
      <p:grpSp>
        <p:nvGrpSpPr>
          <p:cNvPr id="2" name="Grupo 24"/>
          <p:cNvGrpSpPr>
            <a:grpSpLocks noChangeAspect="1"/>
          </p:cNvGrpSpPr>
          <p:nvPr/>
        </p:nvGrpSpPr>
        <p:grpSpPr>
          <a:xfrm>
            <a:off x="6881457" y="1579423"/>
            <a:ext cx="3043655" cy="3478292"/>
            <a:chOff x="5420714" y="1579418"/>
            <a:chExt cx="2997130" cy="4092108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6026726" y="2276475"/>
              <a:ext cx="1537855" cy="1008063"/>
            </a:xfrm>
            <a:prstGeom prst="flowChartDecision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5927522" y="3559473"/>
              <a:ext cx="1842655" cy="865187"/>
            </a:xfrm>
            <a:prstGeom prst="flowChartProcess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804025" y="18446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6800850" y="3284538"/>
              <a:ext cx="15586" cy="3037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5679931" y="2767445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6802582" y="4551796"/>
              <a:ext cx="1443" cy="311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5972511" y="3562932"/>
              <a:ext cx="1771241" cy="6879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Sequência de </a:t>
              </a:r>
            </a:p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instruções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6118583" y="2544650"/>
              <a:ext cx="140360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Condição?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6878492" y="3143713"/>
              <a:ext cx="153935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Verdadeira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5420714" y="2368118"/>
              <a:ext cx="860598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Falsa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5646304" y="2781299"/>
              <a:ext cx="38100" cy="26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666510" y="5458691"/>
              <a:ext cx="90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 flipV="1">
              <a:off x="7620000" y="2770908"/>
              <a:ext cx="332508" cy="13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7919315" y="2770909"/>
              <a:ext cx="19340" cy="2092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6770543" y="4877089"/>
              <a:ext cx="1150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650180" y="1579418"/>
              <a:ext cx="263236" cy="249382"/>
            </a:xfrm>
            <a:prstGeom prst="ellipse">
              <a:avLst/>
            </a:prstGeom>
            <a:solidFill>
              <a:srgbClr val="FF00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982687" y="1620982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início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594755" y="5306408"/>
              <a:ext cx="263236" cy="249382"/>
            </a:xfrm>
            <a:prstGeom prst="ellipse">
              <a:avLst/>
            </a:prstGeom>
            <a:solidFill>
              <a:srgbClr val="00B05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816432" y="5237018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20000" y="1440000"/>
            <a:ext cx="54000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Testa a condição.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Caso a condição seja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falsa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sai do ciclo.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 Caso a condição seja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verdadeira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 executa todas as instruções da sequência interna.</a:t>
            </a:r>
          </a:p>
          <a:p>
            <a:pPr marL="442913" indent="-44291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tabLst>
                <a:tab pos="442913" algn="l"/>
              </a:tabLst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Depois de executar  a última instrução da sequência interna ao </a:t>
            </a:r>
            <a:r>
              <a:rPr lang="pt-BR" sz="24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 retorna para o passo </a:t>
            </a:r>
            <a:r>
              <a:rPr lang="pt-BR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SzPct val="90000"/>
              <a:buFont typeface="Monotype Sorts" charset="2"/>
              <a:buAutoNum type="arabicPeriod"/>
              <a:defRPr/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i="1" dirty="0"/>
              <a:t> </a:t>
            </a:r>
            <a:r>
              <a:rPr lang="pt-BR" dirty="0"/>
              <a:t>em Funcionamento </a:t>
            </a:r>
            <a:r>
              <a:rPr lang="pt-BR" sz="2000" dirty="0"/>
              <a:t>(4/4)</a:t>
            </a:r>
            <a:endParaRPr lang="pt-BR" dirty="0"/>
          </a:p>
        </p:txBody>
      </p:sp>
      <p:grpSp>
        <p:nvGrpSpPr>
          <p:cNvPr id="2" name="Grupo 24"/>
          <p:cNvGrpSpPr>
            <a:grpSpLocks noChangeAspect="1"/>
          </p:cNvGrpSpPr>
          <p:nvPr/>
        </p:nvGrpSpPr>
        <p:grpSpPr>
          <a:xfrm>
            <a:off x="6881457" y="1579423"/>
            <a:ext cx="3043655" cy="3478292"/>
            <a:chOff x="5420714" y="1579418"/>
            <a:chExt cx="2997130" cy="4092108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6026726" y="2276475"/>
              <a:ext cx="1537855" cy="1008063"/>
            </a:xfrm>
            <a:prstGeom prst="flowChartDecision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5927522" y="3559473"/>
              <a:ext cx="1842655" cy="865187"/>
            </a:xfrm>
            <a:prstGeom prst="flowChartProcess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804025" y="18446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6800850" y="3284538"/>
              <a:ext cx="15586" cy="3037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5679931" y="2767445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6802582" y="4551796"/>
              <a:ext cx="1443" cy="311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5972511" y="3562932"/>
              <a:ext cx="1771241" cy="6879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Sequência de </a:t>
              </a:r>
            </a:p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instruções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6118583" y="2544650"/>
              <a:ext cx="140360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Condição?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6878492" y="3143713"/>
              <a:ext cx="1539352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Verdadeira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5420714" y="2368118"/>
              <a:ext cx="860598" cy="4345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Falsa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5646304" y="2781299"/>
              <a:ext cx="38100" cy="26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666510" y="5458691"/>
              <a:ext cx="90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 flipV="1">
              <a:off x="7620000" y="2770908"/>
              <a:ext cx="332508" cy="13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7919315" y="2770909"/>
              <a:ext cx="19340" cy="2092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6770543" y="4877089"/>
              <a:ext cx="1150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pt-B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650180" y="1579418"/>
              <a:ext cx="263236" cy="249382"/>
            </a:xfrm>
            <a:prstGeom prst="ellipse">
              <a:avLst/>
            </a:prstGeom>
            <a:solidFill>
              <a:srgbClr val="FF00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982687" y="1620982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início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594755" y="5306408"/>
              <a:ext cx="263236" cy="249382"/>
            </a:xfrm>
            <a:prstGeom prst="ellipse">
              <a:avLst/>
            </a:prstGeom>
            <a:solidFill>
              <a:srgbClr val="00B05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816432" y="5237018"/>
              <a:ext cx="1108363" cy="4345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 sensação térmica é influenciada por vários fatores climáticos, como a umidade e densidade do ar, mas principalmente pela velocidade do vento. A seguinte fórmula empírica calcula seu valor:</a:t>
            </a:r>
          </a:p>
          <a:p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motivador </a:t>
            </a:r>
            <a:r>
              <a:rPr lang="pt-BR" sz="2000" dirty="0"/>
              <a:t>(1/3)</a:t>
            </a:r>
          </a:p>
        </p:txBody>
      </p:sp>
      <p:pic>
        <p:nvPicPr>
          <p:cNvPr id="90114" name="Picture 2" descr="http://www.sofisica.com.br/conteudos/curiosidades/imagens/senster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896" y="2485344"/>
            <a:ext cx="3454159" cy="639763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317026" y="3366076"/>
            <a:ext cx="7337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Calibri" pitchFamily="34" charset="0"/>
              </a:rPr>
              <a:t>onde T é a temperatura em graus Celsius e v é a velocidade do vento em Km/h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17026" y="4170070"/>
            <a:ext cx="7588214" cy="217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Por exemplo, para temperatura  de 5ºC  e ventos de 40km/h, a sensação térmica é em torno de -9.8ºC.</a:t>
            </a:r>
          </a:p>
          <a:p>
            <a:pPr>
              <a:spcBef>
                <a:spcPts val="200"/>
              </a:spcBef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200"/>
              </a:spcBef>
              <a:defRPr/>
            </a:pPr>
            <a:r>
              <a:rPr lang="pt-BR" sz="2400" i="1" dirty="0">
                <a:solidFill>
                  <a:srgbClr val="000000"/>
                </a:solidFill>
                <a:latin typeface="Calibri" pitchFamily="34" charset="0"/>
              </a:rPr>
              <a:t>Faça um programa que  pergunte a temperatura e a velocidade do vento ocorridas  no início da manhã de um dia e mostre a sensação térmica equivalente.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912647" y="2660095"/>
            <a:ext cx="718199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condição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459" y="13063"/>
            <a:ext cx="7208339" cy="108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Usando </a:t>
            </a:r>
            <a:r>
              <a:rPr lang="pt-BR" i="1" dirty="0" err="1"/>
              <a:t>while</a:t>
            </a:r>
            <a:r>
              <a:rPr lang="pt-BR" dirty="0"/>
              <a:t> para vários horários</a:t>
            </a:r>
            <a:endParaRPr lang="en-US" dirty="0"/>
          </a:p>
        </p:txBody>
      </p:sp>
      <p:sp>
        <p:nvSpPr>
          <p:cNvPr id="5" name="Espaço Reservado para Conteúdo 8"/>
          <p:cNvSpPr txBox="1">
            <a:spLocks/>
          </p:cNvSpPr>
          <p:nvPr/>
        </p:nvSpPr>
        <p:spPr>
          <a:xfrm>
            <a:off x="3729582" y="3172704"/>
            <a:ext cx="7501125" cy="13293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912647" y="3020326"/>
            <a:ext cx="718199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???????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dirty="0"/>
              <a:t> infinito? </a:t>
            </a:r>
            <a:endParaRPr lang="en-US" dirty="0"/>
          </a:p>
        </p:txBody>
      </p:sp>
      <p:sp>
        <p:nvSpPr>
          <p:cNvPr id="5" name="Espaço Reservado para Conteúdo 8"/>
          <p:cNvSpPr txBox="1">
            <a:spLocks/>
          </p:cNvSpPr>
          <p:nvPr/>
        </p:nvSpPr>
        <p:spPr>
          <a:xfrm>
            <a:off x="3729583" y="3532934"/>
            <a:ext cx="8626540" cy="13293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3753765" y="1330036"/>
            <a:ext cx="4736234" cy="1316182"/>
          </a:xfrm>
          <a:prstGeom prst="cloudCallout">
            <a:avLst>
              <a:gd name="adj1" fmla="val -30587"/>
              <a:gd name="adj2" fmla="val 8379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p/ interromper  o ciclo, a condição deve se tornar </a:t>
            </a:r>
            <a:r>
              <a:rPr lang="pt-BR" sz="2400" u="sng" dirty="0">
                <a:solidFill>
                  <a:schemeClr val="tx1"/>
                </a:solidFill>
                <a:latin typeface="Calibri" pitchFamily="34" charset="0"/>
              </a:rPr>
              <a:t>falsa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912647" y="3020326"/>
            <a:ext cx="718199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???????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/>
              <a:t>While</a:t>
            </a:r>
            <a:r>
              <a:rPr lang="pt-BR" dirty="0"/>
              <a:t> e condição de parada</a:t>
            </a:r>
            <a:endParaRPr lang="en-US" dirty="0"/>
          </a:p>
        </p:txBody>
      </p:sp>
      <p:sp>
        <p:nvSpPr>
          <p:cNvPr id="5" name="Espaço Reservado para Conteúdo 8"/>
          <p:cNvSpPr txBox="1">
            <a:spLocks/>
          </p:cNvSpPr>
          <p:nvPr/>
        </p:nvSpPr>
        <p:spPr>
          <a:xfrm>
            <a:off x="3729583" y="3532934"/>
            <a:ext cx="7337002" cy="13293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defRPr/>
            </a:pP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3753765" y="1330036"/>
            <a:ext cx="4736234" cy="1316182"/>
          </a:xfrm>
          <a:prstGeom prst="cloudCallout">
            <a:avLst>
              <a:gd name="adj1" fmla="val -30587"/>
              <a:gd name="adj2" fmla="val 8379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p/ interromper o ciclo, a condição deve se tornar </a:t>
            </a:r>
            <a:r>
              <a:rPr lang="pt-BR" sz="2400" u="sng" dirty="0">
                <a:solidFill>
                  <a:schemeClr val="tx1"/>
                </a:solidFill>
                <a:latin typeface="Calibri" pitchFamily="34" charset="0"/>
              </a:rPr>
              <a:t>falsa</a:t>
            </a:r>
          </a:p>
        </p:txBody>
      </p:sp>
      <p:sp>
        <p:nvSpPr>
          <p:cNvPr id="8" name="Seta para a esquerda 7"/>
          <p:cNvSpPr/>
          <p:nvPr/>
        </p:nvSpPr>
        <p:spPr>
          <a:xfrm rot="11999968">
            <a:off x="6714055" y="2464619"/>
            <a:ext cx="782160" cy="352584"/>
          </a:xfrm>
          <a:prstGeom prst="lef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64175" y="2563095"/>
            <a:ext cx="270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Depende do tipo de repetição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Para repetir um número pré-determinado de vezes precisa-se:</a:t>
            </a: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Repetição Determinada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549968" y="1709381"/>
            <a:ext cx="6322528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200" b="1" dirty="0">
                <a:solidFill>
                  <a:schemeClr val="accent2"/>
                </a:solidFill>
                <a:latin typeface="Calibri" pitchFamily="34" charset="0"/>
              </a:rPr>
              <a:t>CONTAR</a:t>
            </a:r>
            <a:r>
              <a:rPr lang="pt-BR" sz="2200" dirty="0">
                <a:latin typeface="Calibri" pitchFamily="34" charset="0"/>
              </a:rPr>
              <a:t> quantas vezes  o bloco já foi executado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041647" y="2837659"/>
            <a:ext cx="7691726" cy="100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solidFill>
                  <a:srgbClr val="000080"/>
                </a:solidFill>
                <a:latin typeface="Calibri" pitchFamily="34" charset="0"/>
                <a:sym typeface="Wingdings" pitchFamily="2" charset="2"/>
              </a:rPr>
              <a:t>variável </a:t>
            </a:r>
            <a:r>
              <a:rPr lang="pt-BR" sz="2200" dirty="0">
                <a:latin typeface="Calibri" pitchFamily="34" charset="0"/>
                <a:sym typeface="Wingdings" pitchFamily="2" charset="2"/>
              </a:rPr>
              <a:t>para armazenar a contagem de execuções realizadas</a:t>
            </a:r>
          </a:p>
          <a:p>
            <a:pPr marL="742950" lvl="1" indent="-285750" algn="ctr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(</a:t>
            </a:r>
            <a:r>
              <a:rPr lang="pt-BR" sz="2200" dirty="0">
                <a:solidFill>
                  <a:srgbClr val="000080"/>
                </a:solidFill>
                <a:latin typeface="Calibri" pitchFamily="34" charset="0"/>
                <a:sym typeface="Wingdings" pitchFamily="2" charset="2"/>
              </a:rPr>
              <a:t>contador de execuções</a:t>
            </a:r>
            <a:r>
              <a:rPr lang="pt-BR" sz="2200" dirty="0">
                <a:latin typeface="Calibri" pitchFamily="34" charset="0"/>
                <a:sym typeface="Wingdings" pitchFamily="2" charset="2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2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200" b="1" dirty="0">
              <a:latin typeface="Courier New" pitchFamily="49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902629" y="5876930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 rot="16200000">
            <a:off x="4980282" y="2320131"/>
            <a:ext cx="554183" cy="38821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15149" y="3976864"/>
            <a:ext cx="6832600" cy="11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80"/>
                </a:solidFill>
                <a:latin typeface="Calibri" pitchFamily="34" charset="0"/>
                <a:sym typeface="Wingdings" pitchFamily="2" charset="2"/>
              </a:rPr>
              <a:t>Qual o valor  inicial? </a:t>
            </a:r>
            <a:endParaRPr lang="pt-BR" sz="2000" dirty="0">
              <a:solidFill>
                <a:srgbClr val="00008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80"/>
                </a:solidFill>
                <a:latin typeface="Calibri" pitchFamily="34" charset="0"/>
                <a:sym typeface="Wingdings" pitchFamily="2" charset="2"/>
              </a:rPr>
              <a:t> Qual o valor final?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80"/>
                </a:solidFill>
                <a:latin typeface="Calibri" pitchFamily="34" charset="0"/>
                <a:sym typeface="Wingdings" pitchFamily="2" charset="2"/>
              </a:rPr>
              <a:t> Qual o incremento cada vez que a repetição é executada?</a:t>
            </a:r>
            <a:endParaRPr lang="pt-BR" sz="2000" b="1" dirty="0">
              <a:solidFill>
                <a:srgbClr val="00008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179388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400" dirty="0">
                <a:sym typeface="Wingdings" pitchFamily="2" charset="2"/>
              </a:rPr>
              <a:t> Valor inicial:</a:t>
            </a:r>
          </a:p>
          <a:p>
            <a:pPr marL="457200" lvl="2" indent="179388">
              <a:spcBef>
                <a:spcPts val="1800"/>
              </a:spcBef>
              <a:buClr>
                <a:srgbClr val="FF0000"/>
              </a:buClr>
              <a:buSzPct val="100000"/>
            </a:pPr>
            <a:r>
              <a:rPr lang="pt-BR" sz="2400" dirty="0">
                <a:solidFill>
                  <a:srgbClr val="FF0000"/>
                </a:solidFill>
                <a:sym typeface="Wingdings" pitchFamily="2" charset="2"/>
              </a:rPr>
              <a:t> Atribuído ANTES do laço</a:t>
            </a:r>
          </a:p>
          <a:p>
            <a:pPr marL="514350" lvl="2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pt-BR" sz="2400" dirty="0">
                <a:sym typeface="Wingdings" pitchFamily="2" charset="2"/>
              </a:rPr>
              <a:t>Valor final (meta): </a:t>
            </a:r>
          </a:p>
          <a:p>
            <a:pPr marL="971550" lvl="2" indent="-514350">
              <a:spcBef>
                <a:spcPts val="1800"/>
              </a:spcBef>
              <a:buClr>
                <a:srgbClr val="FF0000"/>
              </a:buClr>
              <a:buSzPct val="100000"/>
              <a:tabLst>
                <a:tab pos="1081088" algn="l"/>
              </a:tabLst>
            </a:pPr>
            <a:r>
              <a:rPr lang="pt-BR" sz="2400" dirty="0">
                <a:solidFill>
                  <a:srgbClr val="FF0000"/>
                </a:solidFill>
                <a:sym typeface="Wingdings" pitchFamily="2" charset="2"/>
              </a:rPr>
              <a:t>Utilizado na condição do laço. Uma condição mal construída leva a um loop infinito</a:t>
            </a:r>
          </a:p>
          <a:p>
            <a:pPr marL="514350" lvl="1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pt-BR" sz="2400" dirty="0">
                <a:sym typeface="Wingdings" pitchFamily="2" charset="2"/>
              </a:rPr>
              <a:t>Incremento: </a:t>
            </a:r>
          </a:p>
          <a:p>
            <a:pPr marL="971550" lvl="2" indent="-514350">
              <a:spcBef>
                <a:spcPts val="1800"/>
              </a:spcBef>
              <a:buClr>
                <a:srgbClr val="FF0000"/>
              </a:buClr>
              <a:buSzPct val="100000"/>
            </a:pPr>
            <a:r>
              <a:rPr lang="pt-BR" sz="2400" dirty="0">
                <a:solidFill>
                  <a:srgbClr val="FF0000"/>
                </a:solidFill>
                <a:sym typeface="Wingdings" pitchFamily="2" charset="2"/>
              </a:rPr>
              <a:t>Determina a variação do contador, do </a:t>
            </a:r>
            <a:r>
              <a:rPr lang="pt-BR" sz="2400" u="sng" dirty="0">
                <a:solidFill>
                  <a:srgbClr val="FF0000"/>
                </a:solidFill>
                <a:sym typeface="Wingdings" pitchFamily="2" charset="2"/>
              </a:rPr>
              <a:t>valor inicial </a:t>
            </a:r>
            <a:r>
              <a:rPr lang="pt-BR" sz="2400" dirty="0">
                <a:solidFill>
                  <a:srgbClr val="FF0000"/>
                </a:solidFill>
                <a:sym typeface="Wingdings" pitchFamily="2" charset="2"/>
              </a:rPr>
              <a:t>até </a:t>
            </a:r>
            <a:r>
              <a:rPr lang="pt-BR" sz="2400" u="sng" dirty="0">
                <a:solidFill>
                  <a:srgbClr val="FF0000"/>
                </a:solidFill>
                <a:sym typeface="Wingdings" pitchFamily="2" charset="2"/>
              </a:rPr>
              <a:t>o valor final</a:t>
            </a:r>
            <a:r>
              <a:rPr lang="pt-BR" sz="2400" dirty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pt-BR" dirty="0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Repetição Determinada: contador de repetições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902629" y="5876930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Wingdings" pitchFamily="2" charset="2"/>
              </a:rPr>
              <a:t>Contador de repetições: 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jaFiz</a:t>
            </a:r>
            <a:endParaRPr lang="pt-BR" dirty="0">
              <a:solidFill>
                <a:srgbClr val="FF0000"/>
              </a:solidFill>
              <a:sym typeface="Wingdings" pitchFamily="2" charset="2"/>
            </a:endParaRPr>
          </a:p>
          <a:p>
            <a:endParaRPr lang="pt-BR" dirty="0">
              <a:solidFill>
                <a:srgbClr val="FF0000"/>
              </a:solidFill>
              <a:sym typeface="Wingdings" pitchFamily="2" charset="2"/>
            </a:endParaRPr>
          </a:p>
          <a:p>
            <a:endParaRPr lang="pt-BR" dirty="0">
              <a:solidFill>
                <a:srgbClr val="FF0000"/>
              </a:solidFill>
              <a:sym typeface="Wingdings" pitchFamily="2" charset="2"/>
            </a:endParaRPr>
          </a:p>
          <a:p>
            <a:pPr marL="533400" lvl="2" indent="1793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200" dirty="0">
                <a:sym typeface="Wingdings" pitchFamily="2" charset="2"/>
              </a:rPr>
              <a:t>Qual o valor  inicial?  </a:t>
            </a:r>
            <a:r>
              <a:rPr lang="pt-BR" sz="2200" dirty="0">
                <a:solidFill>
                  <a:srgbClr val="FF0000"/>
                </a:solidFill>
                <a:sym typeface="Wingdings" pitchFamily="2" charset="2"/>
              </a:rPr>
              <a:t>0</a:t>
            </a:r>
            <a:endParaRPr lang="pt-BR" sz="2200" dirty="0">
              <a:solidFill>
                <a:srgbClr val="FF0000"/>
              </a:solidFill>
            </a:endParaRPr>
          </a:p>
          <a:p>
            <a:pPr marL="533400" lvl="2" indent="1793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200" dirty="0">
                <a:sym typeface="Wingdings" pitchFamily="2" charset="2"/>
              </a:rPr>
              <a:t> Qual o valor final (meta)? </a:t>
            </a:r>
            <a:r>
              <a:rPr lang="pt-BR" sz="2200" dirty="0">
                <a:solidFill>
                  <a:srgbClr val="FF0000"/>
                </a:solidFill>
                <a:sym typeface="Wingdings" pitchFamily="2" charset="2"/>
              </a:rPr>
              <a:t>5</a:t>
            </a:r>
          </a:p>
          <a:p>
            <a:pPr marL="712788" lvl="2" indent="-1793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200" dirty="0">
                <a:sym typeface="Wingdings" pitchFamily="2" charset="2"/>
              </a:rPr>
              <a:t> Qual o incremento cada vez que a repetição é executada? </a:t>
            </a:r>
            <a:r>
              <a:rPr lang="pt-BR" sz="2200" dirty="0">
                <a:solidFill>
                  <a:srgbClr val="FF0000"/>
                </a:solidFill>
                <a:sym typeface="Wingdings" pitchFamily="2" charset="2"/>
              </a:rPr>
              <a:t>+1</a:t>
            </a:r>
            <a:endParaRPr lang="pt-BR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Uma Solução: 5 horários diários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902629" y="5876930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Código Python: 5 horários diários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jaFiz</a:t>
            </a:r>
            <a:r>
              <a:rPr lang="pt-BR" b="1" dirty="0">
                <a:solidFill>
                  <a:srgbClr val="FF0000"/>
                </a:solidFill>
              </a:rPr>
              <a:t> = 0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while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jaFiz</a:t>
            </a:r>
            <a:r>
              <a:rPr lang="pt-BR" b="1" dirty="0">
                <a:solidFill>
                  <a:srgbClr val="FF0000"/>
                </a:solidFill>
              </a:rPr>
              <a:t> &lt; 5</a:t>
            </a:r>
            <a:r>
              <a:rPr lang="pt-BR" b="1" dirty="0"/>
              <a:t>:</a:t>
            </a:r>
          </a:p>
          <a:p>
            <a:pPr marL="720725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dirty="0" err="1"/>
              <a:t>temp</a:t>
            </a:r>
            <a:r>
              <a:rPr lang="pt-BR" dirty="0"/>
              <a:t> = </a:t>
            </a:r>
            <a:r>
              <a:rPr lang="pt-BR" dirty="0" err="1">
                <a:solidFill>
                  <a:srgbClr val="7030A0"/>
                </a:solidFill>
              </a:rPr>
              <a:t>float</a:t>
            </a:r>
            <a:r>
              <a:rPr lang="pt-BR" dirty="0">
                <a:solidFill>
                  <a:srgbClr val="7030A0"/>
                </a:solidFill>
              </a:rPr>
              <a:t>(input</a:t>
            </a:r>
            <a:r>
              <a:rPr lang="pt-BR" dirty="0">
                <a:solidFill>
                  <a:schemeClr val="lt1"/>
                </a:solidFill>
              </a:rPr>
              <a:t>(</a:t>
            </a:r>
            <a:r>
              <a:rPr lang="pt-BR" dirty="0"/>
              <a:t>'Temperatura? '))</a:t>
            </a:r>
          </a:p>
          <a:p>
            <a:pPr marL="720725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dirty="0" err="1"/>
              <a:t>vel</a:t>
            </a:r>
            <a:r>
              <a:rPr lang="pt-BR" dirty="0"/>
              <a:t> = </a:t>
            </a:r>
            <a:r>
              <a:rPr lang="pt-BR" dirty="0" err="1">
                <a:solidFill>
                  <a:srgbClr val="7030A0"/>
                </a:solidFill>
              </a:rPr>
              <a:t>float</a:t>
            </a:r>
            <a:r>
              <a:rPr lang="pt-BR" dirty="0">
                <a:solidFill>
                  <a:srgbClr val="7030A0"/>
                </a:solidFill>
              </a:rPr>
              <a:t>(input(</a:t>
            </a:r>
            <a:r>
              <a:rPr lang="pt-BR" dirty="0"/>
              <a:t>'Velocidade do Vento? '))</a:t>
            </a:r>
          </a:p>
          <a:p>
            <a:pPr marL="720725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sensacaoTermica</a:t>
            </a:r>
            <a:r>
              <a:rPr lang="pt-BR" dirty="0"/>
              <a:t>(</a:t>
            </a:r>
            <a:r>
              <a:rPr lang="pt-BR" dirty="0" err="1"/>
              <a:t>temp</a:t>
            </a:r>
            <a:r>
              <a:rPr lang="pt-BR" dirty="0"/>
              <a:t>,</a:t>
            </a:r>
            <a:r>
              <a:rPr lang="pt-BR" dirty="0" err="1"/>
              <a:t>vel</a:t>
            </a:r>
            <a:r>
              <a:rPr lang="pt-BR" dirty="0"/>
              <a:t>)</a:t>
            </a:r>
          </a:p>
          <a:p>
            <a:pPr marL="720725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('Sensação térmica equivalente: ',</a:t>
            </a:r>
            <a:r>
              <a:rPr lang="pt-BR" dirty="0" err="1"/>
              <a:t>st</a:t>
            </a:r>
            <a:r>
              <a:rPr lang="pt-BR" dirty="0"/>
              <a:t>)</a:t>
            </a:r>
          </a:p>
          <a:p>
            <a:pPr marL="720725">
              <a:lnSpc>
                <a:spcPct val="120000"/>
              </a:lnSpc>
              <a:spcBef>
                <a:spcPts val="200"/>
              </a:spcBef>
            </a:pPr>
            <a:r>
              <a:rPr lang="pt-BR" b="1" dirty="0" err="1">
                <a:solidFill>
                  <a:srgbClr val="FF0000"/>
                </a:solidFill>
              </a:rPr>
              <a:t>jaFiz</a:t>
            </a:r>
            <a:r>
              <a:rPr lang="pt-BR" b="1" dirty="0">
                <a:solidFill>
                  <a:srgbClr val="FF0000"/>
                </a:solidFill>
              </a:rPr>
              <a:t> = </a:t>
            </a:r>
            <a:r>
              <a:rPr lang="pt-BR" b="1" dirty="0" err="1">
                <a:solidFill>
                  <a:srgbClr val="FF0000"/>
                </a:solidFill>
              </a:rPr>
              <a:t>jaFiz</a:t>
            </a:r>
            <a:r>
              <a:rPr lang="pt-BR" b="1" dirty="0">
                <a:solidFill>
                  <a:srgbClr val="FF0000"/>
                </a:solidFill>
              </a:rPr>
              <a:t> +1</a:t>
            </a:r>
            <a:endParaRPr lang="pt-BR" dirty="0"/>
          </a:p>
          <a:p>
            <a:endParaRPr lang="pt-BR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400" dirty="0"/>
              <a:t>É uma </a:t>
            </a:r>
            <a:r>
              <a:rPr lang="pt-BR" sz="2400" dirty="0">
                <a:solidFill>
                  <a:schemeClr val="accent2"/>
                </a:solidFill>
              </a:rPr>
              <a:t>simulação</a:t>
            </a:r>
            <a:r>
              <a:rPr lang="pt-BR" sz="2400" dirty="0"/>
              <a:t> da execução de código, linha a linha, acompanhando os valores das variáveis​​. Útil para  depurar e compreender  o quê o código faz.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Para rastrear  um programa deve-se:</a:t>
            </a:r>
          </a:p>
          <a:p>
            <a:pPr lvl="1">
              <a:spcBef>
                <a:spcPts val="600"/>
              </a:spcBef>
            </a:pPr>
            <a:r>
              <a:rPr lang="pt-BR" sz="2400" dirty="0">
                <a:solidFill>
                  <a:schemeClr val="accent2"/>
                </a:solidFill>
              </a:rPr>
              <a:t>escrever </a:t>
            </a:r>
            <a:r>
              <a:rPr lang="pt-BR" sz="2400" dirty="0"/>
              <a:t>os nomes das variáveis ​​</a:t>
            </a:r>
          </a:p>
          <a:p>
            <a:pPr lvl="1">
              <a:spcBef>
                <a:spcPts val="600"/>
              </a:spcBef>
            </a:pPr>
            <a:r>
              <a:rPr lang="pt-BR" sz="2400" dirty="0">
                <a:solidFill>
                  <a:schemeClr val="accent2"/>
                </a:solidFill>
              </a:rPr>
              <a:t>seguir</a:t>
            </a:r>
            <a:r>
              <a:rPr lang="pt-BR" sz="2400" dirty="0"/>
              <a:t> uma a uma as instruções</a:t>
            </a:r>
          </a:p>
          <a:p>
            <a:pPr lvl="1">
              <a:spcBef>
                <a:spcPts val="600"/>
              </a:spcBef>
            </a:pPr>
            <a:r>
              <a:rPr lang="pt-BR" sz="2400" dirty="0">
                <a:solidFill>
                  <a:schemeClr val="accent2"/>
                </a:solidFill>
              </a:rPr>
              <a:t>atualizar e observar</a:t>
            </a:r>
            <a:r>
              <a:rPr lang="pt-BR" sz="2400" dirty="0"/>
              <a:t> as variáveis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“Chinês”</a:t>
            </a:r>
          </a:p>
        </p:txBody>
      </p:sp>
      <p:pic>
        <p:nvPicPr>
          <p:cNvPr id="174084" name="Picture 4" descr="Resultado de imagem para desenho de detet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1792" y="2770375"/>
            <a:ext cx="2660087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85706"/>
              </p:ext>
            </p:extLst>
          </p:nvPr>
        </p:nvGraphicFramePr>
        <p:xfrm>
          <a:off x="6820135" y="1360356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(1/22)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1500554" y="2621280"/>
            <a:ext cx="5221768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+1</a:t>
            </a:r>
            <a:endParaRPr lang="pt-B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64083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(2/22)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8910638" y="1354138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24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2711176"/>
            <a:ext cx="4188295" cy="28800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 sensação térmica é influenciada por vários fatores climáticos, como a umidade e densidade do ar, mas principalmente pela velocidade do vento. A seguinte fórmula empírica calcula seu valor:</a:t>
            </a:r>
          </a:p>
          <a:p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motivador </a:t>
            </a:r>
            <a:r>
              <a:rPr lang="pt-BR" sz="2000" dirty="0"/>
              <a:t>(2/3)</a:t>
            </a:r>
            <a:endParaRPr lang="pt-BR" dirty="0"/>
          </a:p>
        </p:txBody>
      </p:sp>
      <p:pic>
        <p:nvPicPr>
          <p:cNvPr id="90114" name="Picture 2" descr="http://www.sofisica.com.br/conteudos/curiosidades/imagens/senster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896" y="2485344"/>
            <a:ext cx="3454159" cy="639763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184658" y="3059912"/>
            <a:ext cx="7337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Calibri" pitchFamily="34" charset="0"/>
              </a:rPr>
              <a:t>onde T é a temperatura em graus Celsius e v é a velocidade do vento em Km/h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27877" y="3863907"/>
            <a:ext cx="7588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Por exemplo, para temperatura  de 5ºC  e ventos de 40km/h, a sensação térmica é em torno de -9.8ºC. Faça um programa que  pergunte a temperatura e a velocidade do vento ocorridas  no início da manhã de um dia e mostre a sensação térmica equivalente.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47036" y="5382536"/>
            <a:ext cx="5447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Dados necessários ?</a:t>
            </a: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Respostas Exibidas  ?</a:t>
            </a: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Como  Dados</a:t>
            </a:r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Respostas </a:t>
            </a:r>
            <a:r>
              <a:rPr lang="pt-BR" altLang="pt-BR" sz="20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?  </a:t>
            </a:r>
            <a:endParaRPr lang="pt-BR" altLang="pt-BR" sz="20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(3/22)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8910638" y="1379538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29944" y="3076061"/>
            <a:ext cx="4330228" cy="2634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(4/22)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8910638" y="1393825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1344" y="3402056"/>
            <a:ext cx="4188295" cy="28800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(5/22)</a:t>
            </a:r>
            <a:endParaRPr lang="pt-BR" dirty="0"/>
          </a:p>
        </p:txBody>
      </p:sp>
      <p:graphicFrame>
        <p:nvGraphicFramePr>
          <p:cNvPr id="6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8910638" y="1397000"/>
          <a:ext cx="3280528" cy="5294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4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4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272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272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272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3272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97043" y="3839372"/>
            <a:ext cx="4188295" cy="28800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33644" y="1379913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-11.8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(6/22)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8910638" y="1381125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89876" y="4177298"/>
            <a:ext cx="4188295" cy="28800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-11.8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(7/22)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5610" y="4574858"/>
            <a:ext cx="4188295" cy="28800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(8/22)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4972419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(9/22)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3044258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  <a:cs typeface="Calibri" pitchFamily="34" charset="0"/>
                        </a:rPr>
                        <a:t>-11.8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Chinês: 3 horários diários </a:t>
            </a:r>
            <a:r>
              <a:rPr lang="pt-BR" sz="2000" dirty="0"/>
              <a:t>(10/22)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344181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(11/22)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3819495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6.5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Chinês: 3 horários diários </a:t>
            </a:r>
            <a:r>
              <a:rPr lang="pt-BR" sz="2000" dirty="0"/>
              <a:t>(12/22)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4177299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 sensação térmica é influenciada por vários fatores climáticos, como a umidade e densidade do ar, mas principalmente pela velocidade do vento. A seguinte fórmula empírica calcula seu valor:</a:t>
            </a:r>
          </a:p>
          <a:p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motivador </a:t>
            </a:r>
            <a:r>
              <a:rPr lang="pt-BR" sz="2000" dirty="0"/>
              <a:t>(3/3)</a:t>
            </a:r>
            <a:endParaRPr lang="pt-BR" dirty="0"/>
          </a:p>
        </p:txBody>
      </p:sp>
      <p:pic>
        <p:nvPicPr>
          <p:cNvPr id="90114" name="Picture 2" descr="http://www.sofisica.com.br/conteudos/curiosidades/imagens/senster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196" y="2565607"/>
            <a:ext cx="3454159" cy="639763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24171" y="3350772"/>
            <a:ext cx="7337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latin typeface="Calibri" pitchFamily="34" charset="0"/>
              </a:rPr>
              <a:t>onde T é a temperatura em graus Celsius e v é a velocidade do vento em Km/h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58378" y="3997103"/>
            <a:ext cx="7505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Por exemplo, para temperatura  de 5ºC  e ventos de 40km/h, a sensação térmica é em torno de -9.8ºC. Faça um programa que  pergunte a temperatura e a velocidade do vento ocorridas  no início da manhã de um dia e mostre a sensação térmica equivalente.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16661" y="5423683"/>
            <a:ext cx="6988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</a:rPr>
              <a:t>Dados necessários?</a:t>
            </a:r>
            <a:r>
              <a:rPr lang="pt-BR" altLang="pt-BR" sz="2000" i="1" dirty="0">
                <a:latin typeface="Calibri" pitchFamily="34" charset="0"/>
              </a:rPr>
              <a:t> 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</a:rPr>
              <a:t>Temperatura e velocidade do vento</a:t>
            </a: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</a:rPr>
              <a:t>Respostas Exibidas?</a:t>
            </a:r>
            <a:r>
              <a:rPr lang="pt-BR" altLang="pt-BR" sz="2000" i="1" dirty="0">
                <a:latin typeface="Calibri" pitchFamily="34" charset="0"/>
              </a:rPr>
              <a:t>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</a:rPr>
              <a:t>Sensação térmica</a:t>
            </a:r>
            <a:endParaRPr lang="pt-BR" altLang="pt-BR" sz="2000" i="1" dirty="0">
              <a:latin typeface="Calibri" pitchFamily="34" charset="0"/>
            </a:endParaRPr>
          </a:p>
          <a:p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</a:rPr>
              <a:t>Como  Dados</a:t>
            </a:r>
            <a:r>
              <a:rPr lang="pt-BR" altLang="pt-BR" sz="2000" i="1" dirty="0">
                <a:solidFill>
                  <a:srgbClr val="00B050"/>
                </a:solidFill>
                <a:latin typeface="Calibri" pitchFamily="34" charset="0"/>
                <a:sym typeface="Wingdings" pitchFamily="2" charset="2"/>
              </a:rPr>
              <a:t>Respostas</a:t>
            </a:r>
            <a:r>
              <a:rPr lang="pt-BR" altLang="pt-BR" sz="2000" dirty="0">
                <a:solidFill>
                  <a:srgbClr val="00B050"/>
                </a:solidFill>
                <a:latin typeface="Calibri" pitchFamily="34" charset="0"/>
              </a:rPr>
              <a:t>?</a:t>
            </a:r>
            <a:r>
              <a:rPr lang="pt-BR" altLang="pt-BR" sz="2000" dirty="0">
                <a:latin typeface="Calibri" pitchFamily="34" charset="0"/>
              </a:rPr>
              <a:t>  </a:t>
            </a:r>
            <a:r>
              <a:rPr lang="pt-BR" altLang="pt-BR" sz="2000" i="1" dirty="0">
                <a:solidFill>
                  <a:srgbClr val="000080"/>
                </a:solidFill>
                <a:latin typeface="Calibri" pitchFamily="34" charset="0"/>
              </a:rPr>
              <a:t>Fórmula no enunciado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24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6.5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(13/22)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7" y="4594737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78142"/>
          <a:ext cx="3280528" cy="5120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(14/22)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67078" y="5012180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1760"/>
          <a:ext cx="3280528" cy="5120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2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(15/22)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511" y="3064118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4165"/>
          <a:ext cx="3280528" cy="4998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(16/22)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04212" y="3441805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54"/>
          <a:ext cx="3280528" cy="4876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(17/22)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1345" y="3819492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49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44.19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(18/22)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1345" y="4197174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49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44.19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(19/22)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1345" y="4594734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49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libri" pitchFamily="34" charset="0"/>
                        </a:rPr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>
                          <a:latin typeface="Calibri" pitchFamily="34" charset="0"/>
                        </a:rPr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libri" pitchFamily="34" charset="0"/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44.19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(20/22)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41345" y="4972416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49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(21/22)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92810" y="306410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380549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0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6.5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Chinês: 3 horários diários </a:t>
            </a:r>
            <a:r>
              <a:rPr lang="pt-BR" sz="2000" dirty="0"/>
              <a:t>(22/22)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+1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1378" y="5389860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para 1 horário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spcBef>
                <a:spcPts val="200"/>
              </a:spcBef>
              <a:buNone/>
            </a:pPr>
            <a:endParaRPr lang="pt-BR" sz="18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sensacaoTermica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(temp,vel):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33+(10*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**0.5+10.45-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)* ((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-33)/22)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('Temperatura? '))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(input(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'Velocidade do Vento? '))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sensacaoTermica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('Sensação térmica equivalente:',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3 horários diários: solução #2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888474" y="2536133"/>
            <a:ext cx="6623826" cy="379984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(input('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'))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(input('Vento?'))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térmica:',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4265" y="1489166"/>
            <a:ext cx="43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 agora, o que </a:t>
            </a:r>
            <a:r>
              <a:rPr lang="en-US" sz="3200" dirty="0" err="1">
                <a:solidFill>
                  <a:srgbClr val="FF0000"/>
                </a:solidFill>
              </a:rPr>
              <a:t>acontece</a:t>
            </a:r>
            <a:r>
              <a:rPr lang="en-US" sz="3200" dirty="0">
                <a:solidFill>
                  <a:srgbClr val="FF0000"/>
                </a:solidFill>
              </a:rPr>
              <a:t>?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solução #2 </a:t>
            </a:r>
            <a:r>
              <a:rPr lang="pt-BR" sz="2000" dirty="0"/>
              <a:t>(1/10)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268201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pt-BR" sz="2000" b="1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solução #2 </a:t>
            </a:r>
            <a:r>
              <a:rPr lang="pt-BR" sz="2000" dirty="0"/>
              <a:t>(2/10)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92398" y="306809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-11.8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#2 </a:t>
            </a:r>
            <a:r>
              <a:rPr lang="pt-BR" sz="2000" dirty="0"/>
              <a:t>(3/10)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9337" y="3413532"/>
            <a:ext cx="4423062" cy="146326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solução #2 </a:t>
            </a:r>
            <a:r>
              <a:rPr lang="pt-BR" sz="2000" dirty="0"/>
              <a:t>(4/10)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73419" y="306809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6.5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solução #2 </a:t>
            </a:r>
            <a:r>
              <a:rPr lang="pt-BR" sz="2000" dirty="0"/>
              <a:t>(5/10)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73419" y="3393213"/>
            <a:ext cx="4423062" cy="152422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Chinês solução #2 </a:t>
            </a:r>
            <a:r>
              <a:rPr lang="pt-BR" sz="2000" dirty="0"/>
              <a:t>(6/10)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04777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</a:rPr>
                        <a:t>40</a:t>
                      </a:r>
                      <a:endParaRPr lang="pt-BR" sz="2000" b="1" i="0" u="none" strike="noStrike" kern="1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</a:rPr>
                        <a:t>20</a:t>
                      </a:r>
                      <a:endParaRPr lang="pt-BR" sz="2000" b="1" i="0" u="none" strike="noStrike" kern="1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</a:rPr>
                        <a:t>44.19</a:t>
                      </a:r>
                      <a:endParaRPr lang="pt-BR" sz="2000" b="1" i="0" u="none" strike="noStrike" kern="1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#2 </a:t>
            </a:r>
            <a:r>
              <a:rPr lang="pt-BR" sz="2000" dirty="0"/>
              <a:t>(7/10)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454173"/>
            <a:ext cx="4423062" cy="146326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+mn-lt"/>
                          <a:cs typeface="+mn-cs"/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#2 </a:t>
            </a:r>
            <a:r>
              <a:rPr lang="pt-BR" sz="2000" dirty="0"/>
              <a:t>(8/10)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49337" y="302745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#2 </a:t>
            </a:r>
            <a:r>
              <a:rPr lang="pt-BR" sz="2000" dirty="0"/>
              <a:t>(9/10)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49337" y="3454173"/>
            <a:ext cx="4423062" cy="144294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spcBef>
                <a:spcPts val="200"/>
              </a:spcBef>
              <a:buNone/>
            </a:pPr>
            <a:endParaRPr lang="pt-BR" sz="18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sensacaoTermica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(temp,vel):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33+(10*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**0.5+10.45-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)* ((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-33)/22)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('Temperatura? '))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(input(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'Velocidade do Vento? '))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sensacaoTermica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spcBef>
                <a:spcPts val="200"/>
              </a:spcBef>
              <a:buNone/>
            </a:pP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('Sensação térmica equivalente:',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o explicativo em forma de nuvem 4"/>
          <p:cNvSpPr/>
          <p:nvPr/>
        </p:nvSpPr>
        <p:spPr>
          <a:xfrm>
            <a:off x="7150373" y="4073241"/>
            <a:ext cx="3216002" cy="2050473"/>
          </a:xfrm>
          <a:prstGeom prst="cloudCallout">
            <a:avLst>
              <a:gd name="adj1" fmla="val -78133"/>
              <a:gd name="adj2" fmla="val -544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O que deve ser feito para  mostrar a sensação térmica</a:t>
            </a:r>
            <a:r>
              <a:rPr lang="pt-BR" sz="2000" b="1" u="sng" dirty="0">
                <a:solidFill>
                  <a:srgbClr val="FF0000"/>
                </a:solidFill>
                <a:latin typeface="Calibri" pitchFamily="34" charset="0"/>
              </a:rPr>
              <a:t> também no início da tarde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?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06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4754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..........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#2 </a:t>
            </a:r>
            <a:r>
              <a:rPr lang="pt-BR" sz="2000" dirty="0"/>
              <a:t>(10/10)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00713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89656" y="5906254"/>
            <a:ext cx="2405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 </a:t>
            </a:r>
            <a:r>
              <a:rPr lang="pt-BR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infinito!!!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3 horários diários: solução #3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888473" y="2008550"/>
            <a:ext cx="6623826" cy="379984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(input('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'))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(input('Vento?'))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térmica:',</a:t>
            </a:r>
            <a:r>
              <a:rPr lang="pt-BR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400" b="1" dirty="0" err="1">
                <a:solidFill>
                  <a:srgbClr val="0000E2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rgbClr val="0000E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>
                <a:solidFill>
                  <a:srgbClr val="0000E2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400" b="1" dirty="0">
                <a:solidFill>
                  <a:srgbClr val="0000E2"/>
                </a:solidFill>
                <a:latin typeface="Courier New" pitchFamily="49" charset="0"/>
                <a:cs typeface="Courier New" pitchFamily="49" charset="0"/>
              </a:rPr>
              <a:t> - 1</a:t>
            </a:r>
            <a:endParaRPr lang="pt-BR" sz="2400" dirty="0">
              <a:solidFill>
                <a:srgbClr val="0000E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2933" y="1124507"/>
            <a:ext cx="785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Tentativa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corrigir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 err="1">
                <a:solidFill>
                  <a:srgbClr val="FF0000"/>
                </a:solidFill>
              </a:rPr>
              <a:t>solução</a:t>
            </a:r>
            <a:r>
              <a:rPr lang="en-US" sz="2400" dirty="0">
                <a:solidFill>
                  <a:srgbClr val="FF0000"/>
                </a:solidFill>
              </a:rPr>
              <a:t> #2 para </a:t>
            </a:r>
            <a:r>
              <a:rPr lang="en-US" sz="2400" dirty="0" err="1">
                <a:solidFill>
                  <a:srgbClr val="FF0000"/>
                </a:solidFill>
              </a:rPr>
              <a:t>interromper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repetição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#3 </a:t>
            </a:r>
            <a:r>
              <a:rPr lang="pt-BR" sz="2000" dirty="0"/>
              <a:t>(1/14)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268201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pt-BR" sz="2000" b="1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#3 </a:t>
            </a:r>
            <a:r>
              <a:rPr lang="pt-BR" sz="2000" dirty="0"/>
              <a:t>(2/14)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92398" y="306809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-11.8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(3/14)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9337" y="3413532"/>
            <a:ext cx="4423062" cy="146326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(4/14)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344234" y="493753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(5/14)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73419" y="306809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6.5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(6/14)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73419" y="3393213"/>
            <a:ext cx="4423062" cy="152422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(7/14)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495785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-2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(8/14)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04777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 Solução (?) para 2 horários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		def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80"/>
                </a:solidFill>
              </a:rPr>
              <a:t>sensacaoTermica</a:t>
            </a:r>
            <a:r>
              <a:rPr lang="pt-BR" sz="2000" dirty="0"/>
              <a:t>(temp,vel):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			 st = 33+(10*vel**0.5+10.45-vel)* ((temp-33)/22)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 			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return </a:t>
            </a:r>
            <a:r>
              <a:rPr lang="pt-BR" sz="2000" dirty="0"/>
              <a:t>st</a:t>
            </a:r>
          </a:p>
          <a:p>
            <a:pPr>
              <a:spcBef>
                <a:spcPts val="200"/>
              </a:spcBef>
            </a:pPr>
            <a:endParaRPr lang="pt-BR" sz="2000" dirty="0"/>
          </a:p>
          <a:p>
            <a:pPr>
              <a:spcBef>
                <a:spcPts val="200"/>
              </a:spcBef>
            </a:pPr>
            <a:r>
              <a:rPr lang="pt-BR" sz="2000" dirty="0"/>
              <a:t>		temp = </a:t>
            </a:r>
            <a:r>
              <a:rPr lang="pt-BR" sz="2000" dirty="0">
                <a:solidFill>
                  <a:srgbClr val="7030A0"/>
                </a:solidFill>
              </a:rPr>
              <a:t>float(input</a:t>
            </a:r>
            <a:r>
              <a:rPr lang="pt-BR" sz="2000" dirty="0"/>
              <a:t>('Temperatura? '))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		vel = </a:t>
            </a:r>
            <a:r>
              <a:rPr lang="pt-BR" sz="2000" dirty="0">
                <a:solidFill>
                  <a:srgbClr val="7030A0"/>
                </a:solidFill>
              </a:rPr>
              <a:t>float (input(</a:t>
            </a:r>
            <a:r>
              <a:rPr lang="pt-BR" sz="2000" dirty="0"/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		st = sensacaoTermica(temp,vel)</a:t>
            </a:r>
          </a:p>
          <a:p>
            <a:pPr>
              <a:spcBef>
                <a:spcPts val="200"/>
              </a:spcBef>
            </a:pPr>
            <a:r>
              <a:rPr lang="pt-BR" sz="2000" dirty="0">
                <a:solidFill>
                  <a:srgbClr val="7030A0"/>
                </a:solidFill>
              </a:rPr>
              <a:t>		print</a:t>
            </a:r>
            <a:r>
              <a:rPr lang="pt-BR" sz="2000" dirty="0"/>
              <a:t>('Sensação térmica equivalente:',st)</a:t>
            </a: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7150373" y="4073241"/>
            <a:ext cx="3216002" cy="2050473"/>
          </a:xfrm>
          <a:prstGeom prst="cloudCallout">
            <a:avLst>
              <a:gd name="adj1" fmla="val -61233"/>
              <a:gd name="adj2" fmla="val -4298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pt-BR" sz="2000" b="1" dirty="0" err="1">
                <a:solidFill>
                  <a:srgbClr val="FF0000"/>
                </a:solidFill>
                <a:latin typeface="Calibri" pitchFamily="34" charset="0"/>
              </a:rPr>
              <a:t>Copy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/Paste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64702" y="2227682"/>
            <a:ext cx="8113713" cy="142701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(9/14)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454173"/>
            <a:ext cx="4423062" cy="146326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-3</a:t>
                      </a: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(10/14)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92398" y="495785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-3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(11/14)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49337" y="302745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Chinês solução #3 </a:t>
            </a:r>
            <a:r>
              <a:rPr lang="pt-BR" sz="2000" dirty="0"/>
              <a:t>(12/14)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49337" y="3454173"/>
            <a:ext cx="4423062" cy="144294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(13/14)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9337" y="499849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85920"/>
              </p:ext>
            </p:extLst>
          </p:nvPr>
        </p:nvGraphicFramePr>
        <p:xfrm>
          <a:off x="6820135" y="1468344"/>
          <a:ext cx="328052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jaFiz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temp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vel</a:t>
                      </a:r>
                      <a:endParaRPr lang="pt-BR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</a:t>
                      </a:r>
                      <a:endParaRPr lang="pt-B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-11.8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-1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1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-2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44.19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-3</a:t>
                      </a:r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-4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-4</a:t>
                      </a:r>
                      <a:endParaRPr lang="pt-BR" sz="2000" b="1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20.19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..........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5408" marR="8540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 Chinês solução #3 </a:t>
            </a:r>
            <a:r>
              <a:rPr lang="pt-BR" sz="2000" dirty="0"/>
              <a:t>(14/14)</a:t>
            </a:r>
            <a:endParaRPr lang="pt-BR" dirty="0"/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1" y="4436054"/>
            <a:ext cx="107649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2148276" y="2621280"/>
            <a:ext cx="4574046" cy="280416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91440" bIns="0" rtlCol="0" anchor="ctr">
            <a:no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while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&lt; 3: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emp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? 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v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el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(input(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'Vento?'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sensacaoTermica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('</a:t>
            </a:r>
            <a:r>
              <a:rPr lang="pt-BR" dirty="0">
                <a:solidFill>
                  <a:schemeClr val="tx1"/>
                </a:solidFill>
                <a:cs typeface="Courier New" pitchFamily="49" charset="0"/>
              </a:rPr>
              <a:t>Sensação térmica: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',</a:t>
            </a:r>
            <a:r>
              <a:rPr lang="pt-BR" sz="2000" dirty="0" err="1">
                <a:solidFill>
                  <a:schemeClr val="tx1"/>
                </a:solidFill>
                <a:cs typeface="Courier New" pitchFamily="49" charset="0"/>
              </a:rPr>
              <a:t>st</a:t>
            </a:r>
            <a:r>
              <a:rPr lang="pt-BR" sz="20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chemeClr val="tx1"/>
                </a:solidFill>
                <a:cs typeface="Courier New" pitchFamily="49" charset="0"/>
              </a:rPr>
              <a:t> - 1</a:t>
            </a:r>
            <a:endParaRPr lang="pt-BR" sz="20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73419" y="3007133"/>
            <a:ext cx="4423062" cy="315189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89655" y="5906254"/>
            <a:ext cx="368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 </a:t>
            </a:r>
            <a:r>
              <a:rPr lang="pt-BR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infinito de novo!!!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pt-BR" dirty="0"/>
              <a:t> Problema #1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27956" y="2064344"/>
            <a:ext cx="7181995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&lt; 5: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3147261" y="2812489"/>
            <a:ext cx="6352090" cy="20366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endParaRPr lang="pt-BR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endParaRPr lang="pt-BR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6963017" y="207823"/>
            <a:ext cx="3403358" cy="1953491"/>
          </a:xfrm>
          <a:prstGeom prst="cloudCallout">
            <a:avLst>
              <a:gd name="adj1" fmla="val -40544"/>
              <a:gd name="adj2" fmla="val 5253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FC0128"/>
                </a:solidFill>
                <a:latin typeface="Calibri" pitchFamily="34" charset="0"/>
              </a:rPr>
              <a:t>O que </a:t>
            </a:r>
            <a:r>
              <a:rPr lang="pt-BR" sz="2000" b="1" dirty="0">
                <a:solidFill>
                  <a:srgbClr val="FC0128"/>
                </a:solidFill>
                <a:latin typeface="Calibri" pitchFamily="34" charset="0"/>
              </a:rPr>
              <a:t>muda</a:t>
            </a:r>
            <a:r>
              <a:rPr lang="pt-BR" sz="2000" dirty="0">
                <a:solidFill>
                  <a:srgbClr val="FC0128"/>
                </a:solidFill>
                <a:latin typeface="Calibri" pitchFamily="34" charset="0"/>
              </a:rPr>
              <a:t> se houvesse </a:t>
            </a:r>
            <a:r>
              <a:rPr lang="pt-BR" sz="2000" b="1" u="sng" dirty="0">
                <a:solidFill>
                  <a:srgbClr val="FC0128"/>
                </a:solidFill>
                <a:latin typeface="Calibri" pitchFamily="34" charset="0"/>
              </a:rPr>
              <a:t>1 medição por hora</a:t>
            </a:r>
            <a:r>
              <a:rPr lang="pt-BR" sz="2000" u="sng" dirty="0">
                <a:solidFill>
                  <a:srgbClr val="FC0128"/>
                </a:solidFill>
                <a:latin typeface="Calibri" pitchFamily="34" charset="0"/>
              </a:rPr>
              <a:t> </a:t>
            </a:r>
            <a:r>
              <a:rPr lang="pt-BR" sz="2000" b="1" u="sng" dirty="0">
                <a:solidFill>
                  <a:srgbClr val="FC0128"/>
                </a:solidFill>
                <a:latin typeface="Calibri" pitchFamily="34" charset="0"/>
              </a:rPr>
              <a:t>diariamente</a:t>
            </a:r>
            <a:r>
              <a:rPr lang="pt-BR" sz="2000" dirty="0">
                <a:solidFill>
                  <a:srgbClr val="FC0128"/>
                </a:solidFill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Repetição Determinada Constante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27956" y="2064344"/>
            <a:ext cx="7181995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24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3147261" y="2812489"/>
            <a:ext cx="6352090" cy="20366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endParaRPr lang="pt-BR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endParaRPr lang="pt-BR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Problema #2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27956" y="2064344"/>
            <a:ext cx="7181995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&lt; 24: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3147261" y="2812489"/>
            <a:ext cx="6352090" cy="20366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endParaRPr lang="pt-BR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endParaRPr lang="pt-BR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5681906" y="1330039"/>
            <a:ext cx="4684471" cy="1357747"/>
          </a:xfrm>
          <a:prstGeom prst="cloudCallout">
            <a:avLst>
              <a:gd name="adj1" fmla="val -61025"/>
              <a:gd name="adj2" fmla="val 35943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FC0128"/>
                </a:solidFill>
                <a:latin typeface="Calibri" pitchFamily="34" charset="0"/>
              </a:rPr>
              <a:t>E se a </a:t>
            </a:r>
            <a:r>
              <a:rPr lang="pt-BR" sz="2000" b="1" u="sng" dirty="0">
                <a:solidFill>
                  <a:srgbClr val="FC0128"/>
                </a:solidFill>
                <a:latin typeface="Calibri" pitchFamily="34" charset="0"/>
              </a:rPr>
              <a:t>quantidade de medições dependesse do dia e o usuário  sabe qual é?</a:t>
            </a:r>
            <a:endParaRPr lang="pt-BR" sz="2000" dirty="0">
              <a:solidFill>
                <a:srgbClr val="FC0128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Repetição Determinada </a:t>
            </a:r>
            <a:br>
              <a:rPr lang="pt-BR" dirty="0"/>
            </a:br>
            <a:r>
              <a:rPr lang="pt-BR" i="1" dirty="0"/>
              <a:t>não</a:t>
            </a:r>
            <a:r>
              <a:rPr lang="pt-BR" dirty="0"/>
              <a:t> constante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27956" y="2064344"/>
            <a:ext cx="7181995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3147261" y="2812489"/>
            <a:ext cx="6352090" cy="20366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endParaRPr lang="pt-BR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endParaRPr lang="pt-BR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825862" y="2355276"/>
            <a:ext cx="219988" cy="37407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5203104" y="1399309"/>
            <a:ext cx="4451543" cy="914400"/>
          </a:xfrm>
          <a:prstGeom prst="cloudCallout">
            <a:avLst>
              <a:gd name="adj1" fmla="val -51929"/>
              <a:gd name="adj2" fmla="val 6401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Valor variável fornecido pelo usuário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(?) para 2 horários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		def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80"/>
                </a:solidFill>
              </a:rPr>
              <a:t>sensacaoTermica</a:t>
            </a:r>
            <a:r>
              <a:rPr lang="pt-BR" sz="2000" dirty="0"/>
              <a:t>(temp,vel):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 		st = 33+(10*vel**0.5+10.45-vel)* ((temp-33)/22)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		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return </a:t>
            </a:r>
            <a:r>
              <a:rPr lang="pt-BR" sz="2000" dirty="0"/>
              <a:t>st</a:t>
            </a:r>
          </a:p>
          <a:p>
            <a:pPr>
              <a:spcBef>
                <a:spcPts val="200"/>
              </a:spcBef>
            </a:pPr>
            <a:endParaRPr lang="pt-BR" sz="2000" dirty="0"/>
          </a:p>
        </p:txBody>
      </p:sp>
      <p:pic>
        <p:nvPicPr>
          <p:cNvPr id="212996" name="Picture 4" descr="Resultado de imagem para imagem de pessoa desconfi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968" y="3292976"/>
            <a:ext cx="1966960" cy="2452255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1269183" y="4019526"/>
            <a:ext cx="8123846" cy="1570383"/>
          </a:xfrm>
          <a:prstGeom prst="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(input(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69183" y="2580176"/>
            <a:ext cx="8113713" cy="14256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(input(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 Uma Solução para </a:t>
            </a:r>
            <a:r>
              <a:rPr lang="pt-BR" i="1" dirty="0"/>
              <a:t>n</a:t>
            </a:r>
            <a:r>
              <a:rPr lang="pt-BR" dirty="0"/>
              <a:t> (informado) medições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760283" y="4436057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101481" y="2410726"/>
            <a:ext cx="7953743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(input('quantas medições foram realizadas?'))</a:t>
            </a:r>
          </a:p>
          <a:p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  <a:p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spaço Reservado para Conteúdo 8"/>
          <p:cNvSpPr txBox="1">
            <a:spLocks/>
          </p:cNvSpPr>
          <p:nvPr/>
        </p:nvSpPr>
        <p:spPr>
          <a:xfrm>
            <a:off x="3082558" y="3394413"/>
            <a:ext cx="6352090" cy="20366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defRPr/>
            </a:pPr>
            <a:r>
              <a:rPr lang="pt-BR" sz="2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endParaRPr lang="pt-BR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endParaRPr lang="pt-BR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Um professor,  sabendo que a dose diária de água é individual, resolveu calcular a quantidade mínima de litros de água que deve ser ingerida por cada um dos seus n (lido) alunos de uma turma.  Esta medida é calculada por:</a:t>
            </a:r>
          </a:p>
          <a:p>
            <a:pPr>
              <a:spcBef>
                <a:spcPts val="0"/>
              </a:spcBef>
            </a:pPr>
            <a:r>
              <a:rPr lang="pt-BR" dirty="0"/>
              <a:t> 	litros de água/dia  =  35ml de água  * peso corporal/1000</a:t>
            </a:r>
          </a:p>
          <a:p>
            <a:pPr>
              <a:spcBef>
                <a:spcPts val="0"/>
              </a:spcBef>
            </a:pPr>
            <a:r>
              <a:rPr lang="pt-BR" dirty="0"/>
              <a:t>Faça um programa que inicialmente  obtenha a quantidade  de alunos da turma (</a:t>
            </a:r>
            <a:r>
              <a:rPr lang="pt-BR" i="1" dirty="0"/>
              <a:t>n</a:t>
            </a:r>
            <a:r>
              <a:rPr lang="pt-BR" dirty="0"/>
              <a:t>). A seguir, para cada um dos alunos, obtenha o  peso  e mostre a quantidade mínima de litros que o aluno deve consumir.</a:t>
            </a:r>
          </a:p>
          <a:p>
            <a:pPr>
              <a:spcBef>
                <a:spcPts val="1200"/>
              </a:spcBef>
            </a:pPr>
            <a:r>
              <a:rPr lang="pt-BR" u="sng" dirty="0"/>
              <a:t>Exemplo: 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7030A0"/>
                </a:solidFill>
              </a:rPr>
              <a:t>Entrada	</a:t>
            </a:r>
            <a:r>
              <a:rPr lang="pt-BR" sz="2000" dirty="0"/>
              <a:t>		</a:t>
            </a:r>
            <a:r>
              <a:rPr lang="pt-BR" sz="2000" dirty="0">
                <a:solidFill>
                  <a:srgbClr val="7030A0"/>
                </a:solidFill>
              </a:rPr>
              <a:t>Saída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Quantos alunos?3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Peso do aluno 1: 75  	Aluno 1 - Peso:  75.00 - Litros de água:   2.62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Peso do aluno 2: 50	Aluno 2 - Peso:  50.00 - Litros de água:   1.75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Peso do aluno 3: 90	Aluno 3 - Peso:  90.00 - Litros de água:   3.15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Mãos na massa: doses de água!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Um professor,  sabendo que a dose diária de água é individual, resolveu calcular a quantidade mínima de litros de água que deve ser ingerida por cada um dos seus n (lido) alunos de uma turma.  Esta medida é calculada por:</a:t>
            </a:r>
          </a:p>
          <a:p>
            <a:pPr>
              <a:spcBef>
                <a:spcPts val="0"/>
              </a:spcBef>
            </a:pPr>
            <a:r>
              <a:rPr lang="pt-BR" dirty="0"/>
              <a:t> 	litros de água/dia  =  35ml de água  * peso corporal/1000</a:t>
            </a:r>
          </a:p>
          <a:p>
            <a:pPr>
              <a:spcBef>
                <a:spcPts val="0"/>
              </a:spcBef>
            </a:pPr>
            <a:r>
              <a:rPr lang="pt-BR" dirty="0"/>
              <a:t>Faça um programa que inicialmente  obtenha a quantidade  de alunos da turma (</a:t>
            </a:r>
            <a:r>
              <a:rPr lang="pt-BR" i="1" dirty="0"/>
              <a:t>n</a:t>
            </a:r>
            <a:r>
              <a:rPr lang="pt-BR" dirty="0"/>
              <a:t>). A seguir, para cada um dos alunos, obtenha o  peso  e mostre a quantidade mínima de litros que o aluno deve consumir.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Desenvolvendo “doses de água”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123258" y="4516584"/>
            <a:ext cx="7971367" cy="2071715"/>
            <a:chOff x="318654" y="4599709"/>
            <a:chExt cx="8534400" cy="207171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18654" y="4599709"/>
              <a:ext cx="8534400" cy="20717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2160" tIns="46080" rIns="92160" bIns="46080"/>
            <a:lstStyle/>
            <a:p>
              <a:pPr marL="341313" indent="-341313">
                <a:spcBef>
                  <a:spcPts val="3000"/>
                </a:spcBef>
                <a:buSzPct val="75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/>
              </a:pPr>
              <a:r>
                <a:rPr lang="pt-BR" sz="2000" i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	</a:t>
              </a:r>
              <a:r>
                <a:rPr lang="pt-BR" sz="2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Dados:</a:t>
              </a:r>
              <a:r>
                <a:rPr lang="pt-BR" sz="2000" i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 </a:t>
              </a:r>
              <a:r>
                <a:rPr lang="pt-BR" sz="2000" i="1" dirty="0">
                  <a:latin typeface="Calibri" pitchFamily="34" charset="0"/>
                </a:rPr>
                <a:t>nº de alunos (n)</a:t>
              </a:r>
            </a:p>
            <a:p>
              <a:pPr marL="341313" indent="-341313">
                <a:spcBef>
                  <a:spcPts val="600"/>
                </a:spcBef>
                <a:buSzPct val="75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/>
              </a:pPr>
              <a:r>
                <a:rPr lang="pt-BR" sz="20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		       </a:t>
              </a:r>
              <a:r>
                <a:rPr lang="pt-BR" sz="2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Dados</a:t>
              </a:r>
              <a:r>
                <a:rPr lang="pt-BR" sz="2000" i="1" baseline="-25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1aluno </a:t>
              </a:r>
              <a:r>
                <a:rPr lang="pt-BR" sz="2000" i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:        </a:t>
              </a:r>
              <a:r>
                <a:rPr lang="pt-BR" sz="20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peso</a:t>
              </a:r>
            </a:p>
            <a:p>
              <a:pPr marL="341313" indent="-341313">
                <a:spcBef>
                  <a:spcPts val="600"/>
                </a:spcBef>
                <a:buSzPct val="75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/>
              </a:pPr>
              <a:r>
                <a:rPr lang="pt-BR" sz="20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		       </a:t>
              </a:r>
              <a:r>
                <a:rPr lang="pt-BR" sz="2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Respostas</a:t>
              </a:r>
              <a:r>
                <a:rPr lang="pt-BR" sz="2000" i="1" baseline="-25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1aluno</a:t>
              </a:r>
              <a:r>
                <a:rPr lang="pt-BR" sz="2000" i="1" baseline="-250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</a:t>
              </a:r>
              <a:r>
                <a:rPr lang="pt-BR" sz="2000" i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:</a:t>
              </a:r>
              <a:r>
                <a:rPr lang="pt-BR" sz="20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 litros de água</a:t>
              </a:r>
            </a:p>
            <a:p>
              <a:pPr marL="341313" indent="-341313">
                <a:spcBef>
                  <a:spcPts val="600"/>
                </a:spcBef>
                <a:buSzPct val="75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/>
              </a:pPr>
              <a:r>
                <a:rPr lang="pt-BR" sz="20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					</a:t>
              </a: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flipH="1" flipV="1">
              <a:off x="1361917" y="5004974"/>
              <a:ext cx="360362" cy="720725"/>
            </a:xfrm>
            <a:prstGeom prst="curvedLeftArrow">
              <a:avLst>
                <a:gd name="adj1" fmla="val 18833"/>
                <a:gd name="adj2" fmla="val 96463"/>
                <a:gd name="adj3" fmla="val 33333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latin typeface="Calibri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90537" y="5301951"/>
              <a:ext cx="1079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400" dirty="0">
                  <a:latin typeface="Calibri" pitchFamily="34" charset="0"/>
                </a:rPr>
                <a:t> </a:t>
              </a:r>
              <a:r>
                <a:rPr lang="pt-BR" sz="1400" i="1" dirty="0">
                  <a:solidFill>
                    <a:srgbClr val="000000"/>
                  </a:solidFill>
                  <a:latin typeface="Calibri" pitchFamily="34" charset="0"/>
                </a:rPr>
                <a:t>n vezes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Doses de água: uma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000080"/>
                </a:solidFill>
              </a:rPr>
              <a:t>AguaIndiv</a:t>
            </a:r>
            <a:r>
              <a:rPr lang="pt-BR" sz="2000" dirty="0"/>
              <a:t>(peso):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2000" dirty="0"/>
              <a:t> peso*35/1000</a:t>
            </a:r>
          </a:p>
          <a:p>
            <a:endParaRPr lang="pt-BR" sz="2000" dirty="0"/>
          </a:p>
          <a:p>
            <a:r>
              <a:rPr lang="pt-BR" sz="2000" dirty="0"/>
              <a:t>n=</a:t>
            </a:r>
            <a:r>
              <a:rPr lang="pt-BR" sz="2000" dirty="0" err="1">
                <a:solidFill>
                  <a:srgbClr val="7030A0"/>
                </a:solidFill>
              </a:rPr>
              <a:t>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("Quantos alunos?"))</a:t>
            </a:r>
          </a:p>
          <a:p>
            <a:r>
              <a:rPr lang="pt-BR" sz="2000" dirty="0" err="1"/>
              <a:t>jaFiz</a:t>
            </a:r>
            <a:r>
              <a:rPr lang="pt-BR" sz="2000" dirty="0"/>
              <a:t>=0</a:t>
            </a:r>
          </a:p>
          <a:p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2000" dirty="0"/>
              <a:t> </a:t>
            </a:r>
            <a:r>
              <a:rPr lang="pt-BR" sz="2000" dirty="0" err="1"/>
              <a:t>jaFiz</a:t>
            </a:r>
            <a:r>
              <a:rPr lang="pt-BR" sz="2000" dirty="0"/>
              <a:t> &lt; n:</a:t>
            </a:r>
          </a:p>
          <a:p>
            <a:r>
              <a:rPr lang="pt-BR" sz="2000" dirty="0"/>
              <a:t>    peso =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7030A0"/>
                </a:solidFill>
              </a:rPr>
              <a:t>input</a:t>
            </a:r>
            <a:r>
              <a:rPr lang="pt-BR" sz="2000" dirty="0"/>
              <a:t>("Peso do aluno " + </a:t>
            </a:r>
            <a:r>
              <a:rPr lang="pt-BR" sz="2000" dirty="0" err="1">
                <a:solidFill>
                  <a:srgbClr val="7030A0"/>
                </a:solidFill>
              </a:rPr>
              <a:t>str</a:t>
            </a:r>
            <a:r>
              <a:rPr lang="pt-BR" sz="2000" dirty="0"/>
              <a:t>(jaFiz+1)))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lAgua</a:t>
            </a:r>
            <a:r>
              <a:rPr lang="pt-BR" sz="2000" dirty="0"/>
              <a:t> = </a:t>
            </a:r>
            <a:r>
              <a:rPr lang="pt-BR" sz="2000" dirty="0" err="1"/>
              <a:t>AguaIndiv</a:t>
            </a:r>
            <a:r>
              <a:rPr lang="pt-BR" sz="2000" dirty="0"/>
              <a:t>(peso)</a:t>
            </a:r>
          </a:p>
          <a:p>
            <a:pPr marL="1620838" indent="-1620838"/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('Aluno %d-Peso:%6.2f-Litros de água:%6.2f' %(jaFiz+1,peso,lAgua))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jaFiz</a:t>
            </a:r>
            <a:r>
              <a:rPr lang="pt-BR" sz="2000" dirty="0"/>
              <a:t>=jaFiz+1</a:t>
            </a:r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pt-BR" sz="2400" i="1" dirty="0">
                <a:solidFill>
                  <a:srgbClr val="C00000"/>
                </a:solidFill>
              </a:rPr>
              <a:t>Quantos alunos devem ingerir mais de 2l ou menos de 2l ou exatamente 2l?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pt-BR" sz="2400" i="1" dirty="0">
                <a:solidFill>
                  <a:srgbClr val="C00000"/>
                </a:solidFill>
              </a:rPr>
              <a:t>Qual a quantidade total de litros de água será consumida pela turma?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pt-BR" sz="2400" i="1" dirty="0">
                <a:solidFill>
                  <a:srgbClr val="C00000"/>
                </a:solidFill>
              </a:rPr>
              <a:t>Qual a média consumida por aluno?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pt-BR" sz="2400" i="1" dirty="0">
                <a:solidFill>
                  <a:srgbClr val="C00000"/>
                </a:solidFill>
              </a:rPr>
              <a:t>Qual a maior/menor  quantidade consumida individualmente?  De qual aluno ou  quantos alunos  a consomem?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pt-BR" sz="2400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Questionamentos possíveis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/>
              <a:t>Quantos alunos devem consumir mais que 2l?</a:t>
            </a:r>
          </a:p>
          <a:p>
            <a:pPr>
              <a:spcBef>
                <a:spcPts val="1800"/>
              </a:spcBef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Questionamento 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25626" y="2122132"/>
            <a:ext cx="8165476" cy="13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Contador de alunos com quantidade superior a 2l: </a:t>
            </a:r>
            <a:r>
              <a:rPr lang="pt-BR" sz="22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qtSup2l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b="1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70626" y="3240000"/>
            <a:ext cx="6586732" cy="291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Qual o valor  inicial? 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Qual o valor final?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Incremento?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Quando incrementar o contador?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exibir? 	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Quantos alunos devem consumir mais que 2l?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do questionamento 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25626" y="2122132"/>
            <a:ext cx="8165476" cy="13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Contador de alunos com quantidade superior a 2l: </a:t>
            </a:r>
            <a:r>
              <a:rPr lang="pt-BR" sz="22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qtSup2l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b="1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658008" y="3198436"/>
            <a:ext cx="7036999" cy="291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Qual o valor  inicial?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0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Qual o valor final?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Calculado pelo programa</a:t>
            </a: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Incremento?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+1</a:t>
            </a: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Quando incrementar o contador?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Quando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litros calculados &gt; 2</a:t>
            </a: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exibir? 	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Após processar toda a turma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/>
              <a:t>Questionamento 1: </a:t>
            </a:r>
            <a:r>
              <a:rPr lang="pt-BR" sz="5400" dirty="0" err="1"/>
              <a:t>python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80"/>
                </a:solidFill>
              </a:rPr>
              <a:t>AguaIndiv</a:t>
            </a:r>
            <a:r>
              <a:rPr lang="pt-BR" sz="1800" dirty="0"/>
              <a:t>(peso):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800" dirty="0"/>
              <a:t> peso*35/1000</a:t>
            </a:r>
          </a:p>
          <a:p>
            <a:pPr>
              <a:lnSpc>
                <a:spcPct val="110000"/>
              </a:lnSpc>
            </a:pPr>
            <a:endParaRPr lang="pt-BR" sz="1800" dirty="0"/>
          </a:p>
          <a:p>
            <a:pPr>
              <a:lnSpc>
                <a:spcPct val="110000"/>
              </a:lnSpc>
            </a:pPr>
            <a:r>
              <a:rPr lang="pt-BR" sz="1800" dirty="0"/>
              <a:t>n=</a:t>
            </a:r>
            <a:r>
              <a:rPr lang="pt-BR" sz="1800" dirty="0" err="1">
                <a:solidFill>
                  <a:srgbClr val="7030A0"/>
                </a:solidFill>
              </a:rPr>
              <a:t>int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("Quantos alunos?"))</a:t>
            </a:r>
          </a:p>
          <a:p>
            <a:pPr>
              <a:lnSpc>
                <a:spcPct val="110000"/>
              </a:lnSpc>
            </a:pPr>
            <a:r>
              <a:rPr lang="pt-BR" b="1" dirty="0"/>
              <a:t>qtSup2l=0</a:t>
            </a:r>
          </a:p>
          <a:p>
            <a:pPr>
              <a:lnSpc>
                <a:spcPct val="110000"/>
              </a:lnSpc>
            </a:pPr>
            <a:r>
              <a:rPr lang="pt-BR" sz="1800" dirty="0" err="1"/>
              <a:t>jaFiz</a:t>
            </a:r>
            <a:r>
              <a:rPr lang="pt-BR" sz="1800" dirty="0"/>
              <a:t>=0</a:t>
            </a:r>
          </a:p>
          <a:p>
            <a:pPr>
              <a:lnSpc>
                <a:spcPct val="11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800" dirty="0"/>
              <a:t> </a:t>
            </a:r>
            <a:r>
              <a:rPr lang="pt-BR" sz="1800" dirty="0" err="1"/>
              <a:t>jaFiz</a:t>
            </a:r>
            <a:r>
              <a:rPr lang="pt-BR" sz="1800" dirty="0"/>
              <a:t> &lt; n: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peso = </a:t>
            </a:r>
            <a:r>
              <a:rPr lang="pt-BR" sz="1800" dirty="0" err="1">
                <a:solidFill>
                  <a:srgbClr val="7030A0"/>
                </a:solidFill>
              </a:rPr>
              <a:t>float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("Peso do aluno " + </a:t>
            </a:r>
            <a:r>
              <a:rPr lang="pt-BR" sz="1800" dirty="0" err="1">
                <a:solidFill>
                  <a:srgbClr val="7030A0"/>
                </a:solidFill>
              </a:rPr>
              <a:t>str</a:t>
            </a:r>
            <a:r>
              <a:rPr lang="pt-BR" sz="1800" dirty="0"/>
              <a:t>(jaFiz+1)))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lAgua</a:t>
            </a:r>
            <a:r>
              <a:rPr lang="pt-BR" sz="1800" dirty="0"/>
              <a:t> = </a:t>
            </a:r>
            <a:r>
              <a:rPr lang="pt-BR" sz="1800" dirty="0" err="1"/>
              <a:t>AguaIndiv</a:t>
            </a:r>
            <a:r>
              <a:rPr lang="pt-BR" sz="1800" dirty="0"/>
              <a:t>(peso)</a:t>
            </a:r>
          </a:p>
          <a:p>
            <a:pPr marL="623888" indent="-84138">
              <a:lnSpc>
                <a:spcPct val="110000"/>
              </a:lnSpc>
            </a:pP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b="1" dirty="0"/>
              <a:t> </a:t>
            </a:r>
            <a:r>
              <a:rPr lang="pt-BR" b="1" dirty="0" err="1"/>
              <a:t>lAgua</a:t>
            </a:r>
            <a:r>
              <a:rPr lang="pt-BR" b="1" dirty="0"/>
              <a:t>&gt;2:</a:t>
            </a:r>
          </a:p>
          <a:p>
            <a:pPr marL="623888" indent="457200">
              <a:lnSpc>
                <a:spcPct val="110000"/>
              </a:lnSpc>
            </a:pPr>
            <a:r>
              <a:rPr lang="pt-BR" b="1" dirty="0"/>
              <a:t>qtSup2l=qtSup2l+1</a:t>
            </a:r>
          </a:p>
          <a:p>
            <a:pPr marL="2327275" indent="-2327275"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('Aluno %d-Peso:%6.2f-Litros de água:%6.2f' %(jaFiz+1,peso,lAgua))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jaFiz</a:t>
            </a:r>
            <a:r>
              <a:rPr lang="pt-BR" sz="1800" dirty="0"/>
              <a:t>=jaFiz+1</a:t>
            </a:r>
          </a:p>
          <a:p>
            <a:pPr>
              <a:lnSpc>
                <a:spcPct val="110000"/>
              </a:lnSpc>
            </a:pPr>
            <a:r>
              <a:rPr lang="pt-BR" b="1" dirty="0" err="1">
                <a:solidFill>
                  <a:srgbClr val="7030A0"/>
                </a:solidFill>
              </a:rPr>
              <a:t>print</a:t>
            </a:r>
            <a:r>
              <a:rPr lang="pt-BR" sz="1800" b="1" dirty="0"/>
              <a:t>(qtSup2l,'alunos devem ingerir diariamente mais de 2l')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Total de litros consumidos pela turma?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Questionamento 2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7082" y="1525574"/>
            <a:ext cx="7725496" cy="40229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Total de litros consumidos pela turma =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litros de cada aluno</a:t>
            </a:r>
            <a:endParaRPr lang="pt-BR" sz="20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16797" y="2651410"/>
            <a:ext cx="7326066" cy="40229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Variável para armazenar 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de  litros de cada aluno</a:t>
            </a:r>
            <a:endParaRPr lang="pt-B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5014139" y="1954614"/>
            <a:ext cx="56938" cy="48768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259213" y="3350148"/>
            <a:ext cx="6919734" cy="230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Acumulador de litros: </a:t>
            </a:r>
            <a:r>
              <a:rPr lang="pt-BR" sz="2200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totLit</a:t>
            </a:r>
            <a:endParaRPr lang="pt-BR" sz="22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b="1" dirty="0">
              <a:latin typeface="Courier New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70626" y="3960000"/>
            <a:ext cx="6897304" cy="277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Qual o valor  inicial? 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Qual o valor final?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Valor a somar?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Quando atualizar o acumulador?  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exibir?  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/>
      <p:bldP spid="1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Total de litros consumidos pela turma?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do questionamento 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16797" y="2651410"/>
            <a:ext cx="7326066" cy="40229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Variável para armazenar 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de  litros de cada aluno</a:t>
            </a:r>
            <a:endParaRPr lang="pt-B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5154816" y="1954614"/>
            <a:ext cx="56938" cy="48768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59411" y="3347615"/>
            <a:ext cx="6919734" cy="230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Acumulador de litros: </a:t>
            </a:r>
            <a:r>
              <a:rPr lang="pt-BR" sz="2200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totLit</a:t>
            </a:r>
            <a:endParaRPr lang="pt-BR" sz="22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400" b="1" dirty="0">
              <a:latin typeface="Courier New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70626" y="3960000"/>
            <a:ext cx="6897304" cy="277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Qual o valor  inicial?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0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Qual o valor final?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Calculado pelo programa</a:t>
            </a: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Valor a somar?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+litros do aluno</a:t>
            </a: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 Quando atualizar o acumulador?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Em cada repetição</a:t>
            </a:r>
            <a:endParaRPr lang="pt-B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exibir?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Após processar toda a turma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714242" y="1528845"/>
            <a:ext cx="6806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Total de litros consumidos pela turma =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litros de cada aluno</a:t>
            </a:r>
            <a:endParaRPr lang="pt-BR" sz="20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(?) para 2 horários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		def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80"/>
                </a:solidFill>
              </a:rPr>
              <a:t>sensacaoTermica</a:t>
            </a:r>
            <a:r>
              <a:rPr lang="pt-BR" sz="2000" dirty="0"/>
              <a:t>(temp,vel):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 		st = 33+(10*vel**0.5+10.45-vel)* ((temp-33)/22)</a:t>
            </a:r>
          </a:p>
          <a:p>
            <a:pPr>
              <a:spcBef>
                <a:spcPts val="200"/>
              </a:spcBef>
            </a:pPr>
            <a:r>
              <a:rPr lang="pt-BR" sz="2000" dirty="0"/>
              <a:t>   		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return </a:t>
            </a:r>
            <a:r>
              <a:rPr lang="pt-BR" sz="2000" dirty="0"/>
              <a:t>st</a:t>
            </a:r>
          </a:p>
          <a:p>
            <a:pPr>
              <a:spcBef>
                <a:spcPts val="200"/>
              </a:spcBef>
            </a:pP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269183" y="4019526"/>
            <a:ext cx="8123846" cy="1570383"/>
          </a:xfrm>
          <a:prstGeom prst="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(input(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69183" y="2580176"/>
            <a:ext cx="8113713" cy="14256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'Temperatura?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(input(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'Velocidade do Vento? '))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sensacaoTermica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('Sensação térmica equivalente: ',</a:t>
            </a:r>
            <a:r>
              <a:rPr lang="pt-B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pt-B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8" name="Picture 4" descr="Resultado de imagem para imagem de pessoa desconfi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968" y="3292976"/>
            <a:ext cx="1966960" cy="2452255"/>
          </a:xfrm>
          <a:prstGeom prst="rect">
            <a:avLst/>
          </a:prstGeom>
          <a:noFill/>
        </p:spPr>
      </p:pic>
      <p:sp>
        <p:nvSpPr>
          <p:cNvPr id="9" name="Texto explicativo em forma de nuvem 7"/>
          <p:cNvSpPr/>
          <p:nvPr/>
        </p:nvSpPr>
        <p:spPr>
          <a:xfrm>
            <a:off x="4426673" y="5514108"/>
            <a:ext cx="5706772" cy="1343897"/>
          </a:xfrm>
          <a:prstGeom prst="cloudCallout">
            <a:avLst>
              <a:gd name="adj1" fmla="val 19348"/>
              <a:gd name="adj2" fmla="val -6260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pt-BR" sz="2000" b="1" dirty="0">
                <a:latin typeface="Calibri" pitchFamily="34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E para  mostrar a sensação térmica de </a:t>
            </a:r>
            <a:r>
              <a:rPr lang="pt-BR" sz="2000" b="1" u="sng" dirty="0">
                <a:solidFill>
                  <a:srgbClr val="FF0000"/>
                </a:solidFill>
                <a:latin typeface="Calibri" pitchFamily="34" charset="0"/>
              </a:rPr>
              <a:t>vários horários do dia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?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156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/>
              <a:t>Questionamento 2: Python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0080"/>
                </a:solidFill>
              </a:rPr>
              <a:t>AguaIndiv</a:t>
            </a:r>
            <a:r>
              <a:rPr lang="pt-BR" sz="1700" dirty="0"/>
              <a:t>(peso):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700" dirty="0"/>
              <a:t> peso*35/1000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17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n=</a:t>
            </a:r>
            <a:r>
              <a:rPr lang="pt-BR" sz="1700" dirty="0" err="1">
                <a:solidFill>
                  <a:srgbClr val="7030A0"/>
                </a:solidFill>
              </a:rPr>
              <a:t>int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("Quantos alunos?"))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qtSup2l=0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b="1" dirty="0" err="1"/>
              <a:t>totLit</a:t>
            </a:r>
            <a:r>
              <a:rPr lang="pt-BR" sz="1700" b="1" dirty="0"/>
              <a:t>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 err="1"/>
              <a:t>jaFiz</a:t>
            </a:r>
            <a:r>
              <a:rPr lang="pt-BR" sz="1700" dirty="0"/>
              <a:t>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 </a:t>
            </a:r>
            <a:r>
              <a:rPr lang="pt-BR" sz="1700" dirty="0" err="1"/>
              <a:t>jaFiz</a:t>
            </a:r>
            <a:r>
              <a:rPr lang="pt-BR" sz="1700" dirty="0"/>
              <a:t> &lt; 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peso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("Peso do aluno " + </a:t>
            </a:r>
            <a:r>
              <a:rPr lang="pt-BR" sz="1700" dirty="0" err="1">
                <a:solidFill>
                  <a:srgbClr val="7030A0"/>
                </a:solidFill>
              </a:rPr>
              <a:t>str</a:t>
            </a:r>
            <a:r>
              <a:rPr lang="pt-BR" sz="1700" dirty="0"/>
              <a:t>(jaFiz+1)))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lAgua</a:t>
            </a:r>
            <a:r>
              <a:rPr lang="pt-BR" sz="1700" dirty="0"/>
              <a:t> = </a:t>
            </a:r>
            <a:r>
              <a:rPr lang="pt-BR" sz="1700" dirty="0" err="1"/>
              <a:t>AguaIndiv</a:t>
            </a:r>
            <a:r>
              <a:rPr lang="pt-BR" sz="1700" dirty="0"/>
              <a:t>(peso)</a:t>
            </a:r>
          </a:p>
          <a:p>
            <a:pPr marL="539750" indent="84138">
              <a:lnSpc>
                <a:spcPct val="110000"/>
              </a:lnSpc>
              <a:spcBef>
                <a:spcPts val="0"/>
              </a:spcBef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700" dirty="0"/>
              <a:t> </a:t>
            </a:r>
            <a:r>
              <a:rPr lang="pt-BR" sz="1700" dirty="0" err="1"/>
              <a:t>lAgua</a:t>
            </a:r>
            <a:r>
              <a:rPr lang="pt-BR" sz="1700" dirty="0"/>
              <a:t>&gt;2: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    qtSup2l=qtSup2l+1</a:t>
            </a:r>
          </a:p>
          <a:p>
            <a:pPr marL="539750" indent="0">
              <a:lnSpc>
                <a:spcPct val="110000"/>
              </a:lnSpc>
              <a:spcBef>
                <a:spcPts val="0"/>
              </a:spcBef>
            </a:pPr>
            <a:r>
              <a:rPr lang="pt-BR" sz="1700" b="1" dirty="0" err="1"/>
              <a:t>totLit</a:t>
            </a:r>
            <a:r>
              <a:rPr lang="pt-BR" sz="1700" b="1" dirty="0"/>
              <a:t>+=</a:t>
            </a:r>
            <a:r>
              <a:rPr lang="pt-BR" sz="1700" b="1" dirty="0" err="1"/>
              <a:t>lAgua</a:t>
            </a:r>
            <a:endParaRPr lang="pt-BR" sz="1700" b="1" dirty="0"/>
          </a:p>
          <a:p>
            <a:pPr marL="1344613" indent="-1344613"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('Aluno %d-Peso:%6.2f-Litros de água:%6.2f' %(jaFiz+1,peso,lAgua))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/>
              <a:t>    </a:t>
            </a:r>
            <a:r>
              <a:rPr lang="pt-BR" sz="1700" dirty="0" err="1"/>
              <a:t>jaFiz</a:t>
            </a:r>
            <a:r>
              <a:rPr lang="pt-BR" sz="1700" dirty="0"/>
              <a:t>=jaFiz+1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(qtSup2l,'alunos devem ingerir diariamente mais de 2l')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700" b="1" dirty="0" err="1">
                <a:solidFill>
                  <a:srgbClr val="7030A0"/>
                </a:solidFill>
              </a:rPr>
              <a:t>print</a:t>
            </a:r>
            <a:r>
              <a:rPr lang="pt-BR" sz="1700" b="1" dirty="0"/>
              <a:t>('Consumo total da turma: ',</a:t>
            </a:r>
            <a:r>
              <a:rPr lang="pt-BR" sz="1700" b="1" dirty="0" err="1"/>
              <a:t>totLit</a:t>
            </a:r>
            <a:r>
              <a:rPr lang="pt-BR" sz="1700" b="1" dirty="0"/>
              <a:t>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Qual o consumo médio por aluno?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Questionamento 3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0900" y="2082950"/>
            <a:ext cx="8165476" cy="13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Consumo médio =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litros por aluno / nº de alunos</a:t>
            </a:r>
            <a:endParaRPr lang="pt-BR" sz="2000" b="1" dirty="0">
              <a:solidFill>
                <a:srgbClr val="7030A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0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0626" y="3240000"/>
            <a:ext cx="6586732" cy="291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9388" lvl="1" indent="-1793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calcular e exibir?  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Qual o consumo médio por aluno?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do questionamento 3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0626" y="3240000"/>
            <a:ext cx="6586732" cy="291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9388" lvl="1" indent="-1793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Quando calcular e exibir?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Após processar toda a turma</a:t>
            </a: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79388" lvl="1" indent="-179388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02227" y="2084400"/>
            <a:ext cx="61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Consumo médio = </a:t>
            </a:r>
            <a:r>
              <a:rPr lang="pt-BR" sz="2000" b="1" dirty="0">
                <a:solidFill>
                  <a:srgbClr val="7030A0"/>
                </a:solidFill>
                <a:latin typeface="Calibri" pitchFamily="34" charset="0"/>
                <a:cs typeface="Arial" pitchFamily="34" charset="0"/>
              </a:rPr>
              <a:t>∑ litros por aluno / nº de alunos</a:t>
            </a:r>
            <a:endParaRPr lang="pt-BR" sz="20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Questionamento 3: Python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80"/>
                </a:solidFill>
              </a:rPr>
              <a:t>AguaIndiv</a:t>
            </a:r>
            <a:r>
              <a:rPr lang="pt-BR" sz="1800" dirty="0"/>
              <a:t>(peso):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800" dirty="0"/>
              <a:t> peso*35/1000</a:t>
            </a:r>
          </a:p>
          <a:p>
            <a:pPr>
              <a:lnSpc>
                <a:spcPct val="120000"/>
              </a:lnSpc>
            </a:pPr>
            <a:endParaRPr lang="pt-BR" sz="1800" dirty="0"/>
          </a:p>
          <a:p>
            <a:pPr>
              <a:lnSpc>
                <a:spcPct val="120000"/>
              </a:lnSpc>
            </a:pPr>
            <a:r>
              <a:rPr lang="pt-BR" sz="1800" dirty="0"/>
              <a:t>n=</a:t>
            </a:r>
            <a:r>
              <a:rPr lang="pt-BR" sz="1800" dirty="0" err="1">
                <a:solidFill>
                  <a:srgbClr val="7030A0"/>
                </a:solidFill>
              </a:rPr>
              <a:t>int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("Quantos alunos?"))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qtSup2l=0</a:t>
            </a:r>
          </a:p>
          <a:p>
            <a:pPr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=0</a:t>
            </a:r>
          </a:p>
          <a:p>
            <a:pPr>
              <a:lnSpc>
                <a:spcPct val="120000"/>
              </a:lnSpc>
            </a:pPr>
            <a:r>
              <a:rPr lang="pt-BR" sz="1800" dirty="0" err="1"/>
              <a:t>jaFiz</a:t>
            </a:r>
            <a:r>
              <a:rPr lang="pt-BR" sz="1800" dirty="0"/>
              <a:t>=0</a:t>
            </a: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800" dirty="0"/>
              <a:t> </a:t>
            </a:r>
            <a:r>
              <a:rPr lang="pt-BR" sz="1800" dirty="0" err="1"/>
              <a:t>jaFiz</a:t>
            </a:r>
            <a:r>
              <a:rPr lang="pt-BR" sz="1800" dirty="0"/>
              <a:t> &lt; n: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peso = </a:t>
            </a:r>
            <a:r>
              <a:rPr lang="pt-BR" sz="1800" dirty="0" err="1">
                <a:solidFill>
                  <a:srgbClr val="7030A0"/>
                </a:solidFill>
              </a:rPr>
              <a:t>float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("Peso do aluno " + </a:t>
            </a:r>
            <a:r>
              <a:rPr lang="pt-BR" sz="1800" dirty="0" err="1">
                <a:solidFill>
                  <a:srgbClr val="7030A0"/>
                </a:solidFill>
              </a:rPr>
              <a:t>str</a:t>
            </a:r>
            <a:r>
              <a:rPr lang="pt-BR" sz="1800" dirty="0"/>
              <a:t>(jaFiz+1)))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/>
              <a:t>lAgua</a:t>
            </a:r>
            <a:r>
              <a:rPr lang="pt-BR" sz="1800" dirty="0"/>
              <a:t> = </a:t>
            </a:r>
            <a:r>
              <a:rPr lang="pt-BR" sz="1800" dirty="0" err="1"/>
              <a:t>AguaIndiv</a:t>
            </a:r>
            <a:r>
              <a:rPr lang="pt-BR" sz="1800" dirty="0"/>
              <a:t>(peso)</a:t>
            </a:r>
          </a:p>
          <a:p>
            <a:pPr marL="539750" indent="-96838"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800" dirty="0"/>
              <a:t> </a:t>
            </a:r>
            <a:r>
              <a:rPr lang="pt-BR" sz="1800" dirty="0" err="1"/>
              <a:t>lAgua</a:t>
            </a:r>
            <a:r>
              <a:rPr lang="pt-BR" sz="1800" dirty="0"/>
              <a:t>&gt;2: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    qtSup2l=qtSup2l+1</a:t>
            </a:r>
          </a:p>
          <a:p>
            <a:pPr indent="-14288"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+=</a:t>
            </a:r>
            <a:r>
              <a:rPr lang="pt-BR" sz="1800" dirty="0" err="1"/>
              <a:t>lAgua</a:t>
            </a:r>
            <a:endParaRPr lang="pt-BR" sz="1800" dirty="0"/>
          </a:p>
          <a:p>
            <a:pPr marL="1260475" indent="-1260475"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('Aluno %d-Peso:%6.2f-Litros de água:%6.2f' %(jaFiz+1,peso,lAgua))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/>
              <a:t>jaFiz</a:t>
            </a:r>
            <a:r>
              <a:rPr lang="pt-BR" sz="1800" dirty="0"/>
              <a:t>=jaFiz+1</a:t>
            </a: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(qtSup2l,'alunos devem ingerir diariamente mais de 2l')</a:t>
            </a:r>
            <a:endParaRPr lang="pt-BR" sz="18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('Consumo total da turma: ',</a:t>
            </a:r>
            <a:r>
              <a:rPr lang="pt-BR" sz="1800" dirty="0" err="1"/>
              <a:t>totLit</a:t>
            </a:r>
            <a:r>
              <a:rPr lang="pt-BR" sz="1800" dirty="0"/>
              <a:t>) </a:t>
            </a:r>
          </a:p>
          <a:p>
            <a:pPr>
              <a:lnSpc>
                <a:spcPct val="120000"/>
              </a:lnSpc>
            </a:pPr>
            <a:r>
              <a:rPr lang="pt-BR" sz="1900" b="1" dirty="0" err="1">
                <a:solidFill>
                  <a:srgbClr val="7030A0"/>
                </a:solidFill>
              </a:rPr>
              <a:t>print</a:t>
            </a:r>
            <a:r>
              <a:rPr lang="pt-BR" sz="1900" b="1" dirty="0"/>
              <a:t>('Consumo médio por aluno: ',</a:t>
            </a:r>
            <a:r>
              <a:rPr lang="pt-BR" sz="1900" b="1" dirty="0" err="1"/>
              <a:t>totLit</a:t>
            </a:r>
            <a:r>
              <a:rPr lang="pt-BR" sz="1900" b="1" dirty="0"/>
              <a:t>/n)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turmas com M alunos?</a:t>
            </a:r>
          </a:p>
        </p:txBody>
      </p:sp>
      <p:sp>
        <p:nvSpPr>
          <p:cNvPr id="11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80"/>
                </a:solidFill>
              </a:rPr>
              <a:t>AguaIndiv</a:t>
            </a:r>
            <a:r>
              <a:rPr lang="pt-BR" sz="1800" dirty="0"/>
              <a:t>(peso):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pt-BR" sz="1800" dirty="0"/>
              <a:t> peso*35/1000</a:t>
            </a:r>
          </a:p>
          <a:p>
            <a:pPr>
              <a:lnSpc>
                <a:spcPct val="120000"/>
              </a:lnSpc>
            </a:pPr>
            <a:endParaRPr lang="pt-BR" sz="1800" dirty="0"/>
          </a:p>
          <a:p>
            <a:pPr>
              <a:lnSpc>
                <a:spcPct val="120000"/>
              </a:lnSpc>
            </a:pPr>
            <a:r>
              <a:rPr lang="pt-BR" sz="1800" dirty="0"/>
              <a:t>n=</a:t>
            </a:r>
            <a:r>
              <a:rPr lang="pt-BR" sz="1800" dirty="0" err="1">
                <a:solidFill>
                  <a:srgbClr val="7030A0"/>
                </a:solidFill>
              </a:rPr>
              <a:t>int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("Quantos alunos?"))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qtSup2l=0</a:t>
            </a:r>
          </a:p>
          <a:p>
            <a:pPr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=0</a:t>
            </a:r>
          </a:p>
          <a:p>
            <a:pPr>
              <a:lnSpc>
                <a:spcPct val="120000"/>
              </a:lnSpc>
            </a:pPr>
            <a:r>
              <a:rPr lang="pt-BR" sz="1800" dirty="0" err="1"/>
              <a:t>jaFiz</a:t>
            </a:r>
            <a:r>
              <a:rPr lang="pt-BR" sz="1800" dirty="0"/>
              <a:t>=0</a:t>
            </a: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800" dirty="0"/>
              <a:t> </a:t>
            </a:r>
            <a:r>
              <a:rPr lang="pt-BR" sz="1800" dirty="0" err="1"/>
              <a:t>jaFiz</a:t>
            </a:r>
            <a:r>
              <a:rPr lang="pt-BR" sz="1800" dirty="0"/>
              <a:t> &lt; n: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peso = </a:t>
            </a:r>
            <a:r>
              <a:rPr lang="pt-BR" sz="1800" dirty="0" err="1">
                <a:solidFill>
                  <a:srgbClr val="7030A0"/>
                </a:solidFill>
              </a:rPr>
              <a:t>float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7030A0"/>
                </a:solidFill>
              </a:rPr>
              <a:t>input</a:t>
            </a:r>
            <a:r>
              <a:rPr lang="pt-BR" sz="1800" dirty="0"/>
              <a:t>("Peso do aluno " + </a:t>
            </a:r>
            <a:r>
              <a:rPr lang="pt-BR" sz="1800" dirty="0" err="1">
                <a:solidFill>
                  <a:srgbClr val="7030A0"/>
                </a:solidFill>
              </a:rPr>
              <a:t>str</a:t>
            </a:r>
            <a:r>
              <a:rPr lang="pt-BR" sz="1800" dirty="0"/>
              <a:t>(jaFiz+1)))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/>
              <a:t>lAgua</a:t>
            </a:r>
            <a:r>
              <a:rPr lang="pt-BR" sz="1800" dirty="0"/>
              <a:t> = </a:t>
            </a:r>
            <a:r>
              <a:rPr lang="pt-BR" sz="1800" dirty="0" err="1"/>
              <a:t>AguaIndiv</a:t>
            </a:r>
            <a:r>
              <a:rPr lang="pt-BR" sz="1800" dirty="0"/>
              <a:t>(peso)</a:t>
            </a:r>
          </a:p>
          <a:p>
            <a:pPr marL="539750" indent="-96838">
              <a:lnSpc>
                <a:spcPct val="120000"/>
              </a:lnSpc>
            </a:pP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800" dirty="0"/>
              <a:t> </a:t>
            </a:r>
            <a:r>
              <a:rPr lang="pt-BR" sz="1800" dirty="0" err="1"/>
              <a:t>lAgua</a:t>
            </a:r>
            <a:r>
              <a:rPr lang="pt-BR" sz="1800" dirty="0"/>
              <a:t>&gt;2: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    qtSup2l=qtSup2l+1</a:t>
            </a:r>
          </a:p>
          <a:p>
            <a:pPr marL="539750" indent="-96838">
              <a:lnSpc>
                <a:spcPct val="120000"/>
              </a:lnSpc>
            </a:pPr>
            <a:r>
              <a:rPr lang="pt-BR" sz="1800" dirty="0" err="1"/>
              <a:t>totLit</a:t>
            </a:r>
            <a:r>
              <a:rPr lang="pt-BR" sz="1800" dirty="0"/>
              <a:t>+=</a:t>
            </a:r>
            <a:r>
              <a:rPr lang="pt-BR" sz="1800" dirty="0" err="1"/>
              <a:t>lAgua</a:t>
            </a:r>
            <a:endParaRPr lang="pt-BR" sz="1800" dirty="0"/>
          </a:p>
          <a:p>
            <a:pPr marL="1163638" indent="-1163638"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('Aluno %d-Peso:%6.2f-Litros de água:%6.2f' %(jaFiz+1,peso,lAgua))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    </a:t>
            </a:r>
            <a:r>
              <a:rPr lang="pt-BR" sz="1800" dirty="0" err="1"/>
              <a:t>jaFiz</a:t>
            </a:r>
            <a:r>
              <a:rPr lang="pt-BR" sz="1800" dirty="0"/>
              <a:t>=jaFiz+1</a:t>
            </a: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(qtSup2l,'alunos devem ingerir diariamente mais de 2l')</a:t>
            </a:r>
            <a:endParaRPr lang="pt-BR" sz="18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('Consumo total da turma: ',</a:t>
            </a:r>
            <a:r>
              <a:rPr lang="pt-BR" sz="1800" dirty="0" err="1"/>
              <a:t>totLit</a:t>
            </a:r>
            <a:r>
              <a:rPr lang="pt-BR" sz="1800" dirty="0"/>
              <a:t>) </a:t>
            </a:r>
          </a:p>
          <a:p>
            <a:pPr>
              <a:lnSpc>
                <a:spcPct val="120000"/>
              </a:lnSpc>
            </a:pPr>
            <a:r>
              <a:rPr lang="pt-BR" sz="1900" b="1" dirty="0" err="1">
                <a:solidFill>
                  <a:srgbClr val="7030A0"/>
                </a:solidFill>
              </a:rPr>
              <a:t>print</a:t>
            </a:r>
            <a:r>
              <a:rPr lang="pt-BR" sz="1900" b="1" dirty="0"/>
              <a:t>('Consumo médio por aluno: ',</a:t>
            </a:r>
            <a:r>
              <a:rPr lang="pt-BR" sz="1900" b="1" dirty="0" err="1"/>
              <a:t>totLit</a:t>
            </a:r>
            <a:r>
              <a:rPr lang="pt-BR" sz="1900" b="1" dirty="0"/>
              <a:t>/n)</a:t>
            </a: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5785429" y="1246911"/>
            <a:ext cx="4580948" cy="1590075"/>
          </a:xfrm>
          <a:prstGeom prst="cloudCallout">
            <a:avLst>
              <a:gd name="adj1" fmla="val -36604"/>
              <a:gd name="adj2" fmla="val 62102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dirty="0">
                <a:solidFill>
                  <a:srgbClr val="FC0128"/>
                </a:solidFill>
                <a:latin typeface="Calibri" pitchFamily="34" charset="0"/>
              </a:rPr>
              <a:t>Como processar as 5 turmas do professor com quantidade diferente de alunos ?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 turma com M alunos!</a:t>
            </a:r>
          </a:p>
        </p:txBody>
      </p:sp>
      <p:sp>
        <p:nvSpPr>
          <p:cNvPr id="6" name="Espaço Reservado para Conteúdo 6"/>
          <p:cNvSpPr txBox="1">
            <a:spLocks/>
          </p:cNvSpPr>
          <p:nvPr/>
        </p:nvSpPr>
        <p:spPr>
          <a:xfrm>
            <a:off x="2775366" y="1316182"/>
            <a:ext cx="8994603" cy="5347854"/>
          </a:xfrm>
          <a:prstGeom prst="rect">
            <a:avLst/>
          </a:prstGeom>
          <a:solidFill>
            <a:srgbClr val="DDF9FF">
              <a:alpha val="10000"/>
            </a:srgb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vert="horz" lIns="91440" tIns="0" rIns="91440" bIns="0" rtlCol="0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n=</a:t>
            </a: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("Quantos alunos?"))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qtSup2l=0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totLit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>
              <a:lnSpc>
                <a:spcPct val="110000"/>
              </a:lnSpc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maiorQt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-1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n: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peso = </a:t>
            </a: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("Peso aluno " +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(jaFiz+1)))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lAgua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AguaIndiv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(peso)</a:t>
            </a:r>
          </a:p>
          <a:p>
            <a:pPr marL="539750" indent="-96838">
              <a:lnSpc>
                <a:spcPct val="110000"/>
              </a:lnSpc>
              <a:defRPr/>
            </a:pP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lAgua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&gt;2: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qtSup2l=qtSup2l+1</a:t>
            </a:r>
          </a:p>
          <a:p>
            <a:pPr marL="539750" indent="-96838">
              <a:lnSpc>
                <a:spcPct val="110000"/>
              </a:lnSpc>
              <a:defRPr/>
            </a:pPr>
            <a:r>
              <a:rPr lang="pt-BR" sz="16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lAgua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maiorQT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10000"/>
              </a:lnSpc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maiorQt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lAgua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2327275" indent="-1884363">
              <a:lnSpc>
                <a:spcPct val="110000"/>
              </a:lnSpc>
              <a:defRPr/>
            </a:pP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totLit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lAgua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1163638" indent="-720725">
              <a:lnSpc>
                <a:spcPct val="110000"/>
              </a:lnSpc>
              <a:defRPr/>
            </a:pP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('Aluno %d-Peso:%6.2f-Litros de água:%6.2f' %(jaFiz+1,peso,lAgua))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jaFiz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=jaFiz+1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(qtSup2l,'alunos devem ingerir + de 2l/dia')</a:t>
            </a:r>
            <a:endParaRPr lang="pt-BR" sz="16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('Consumo total da turma: ',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totLit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110000"/>
              </a:lnSpc>
              <a:defRPr/>
            </a:pPr>
            <a:r>
              <a:rPr lang="pt-BR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('Consumo médio por aluno: ',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totLit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/n)</a:t>
            </a:r>
          </a:p>
          <a:p>
            <a:pPr>
              <a:lnSpc>
                <a:spcPct val="110000"/>
              </a:lnSpc>
              <a:defRPr/>
            </a:pPr>
            <a:r>
              <a:rPr lang="pt-BR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('Maior consumo individual',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maiorQt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0858091" flipH="1">
            <a:off x="1363468" y="1140204"/>
            <a:ext cx="1321743" cy="5348923"/>
          </a:xfrm>
          <a:prstGeom prst="curvedRightArrow">
            <a:avLst>
              <a:gd name="adj1" fmla="val 40514"/>
              <a:gd name="adj2" fmla="val 74157"/>
              <a:gd name="adj3" fmla="val 24272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91525" y="3335849"/>
            <a:ext cx="481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5X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330072" y="333584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1 turma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pt-BR" dirty="0"/>
              <a:t>Uma estrutura de repetição pode ser utilizada dentro de outra estrutura de repetição </a:t>
            </a:r>
            <a:endParaRPr lang="pt-BR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pt-BR" dirty="0"/>
              <a:t>Cada laço </a:t>
            </a:r>
            <a:r>
              <a:rPr lang="pt-BR" b="1" dirty="0" err="1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pt-BR" dirty="0"/>
              <a:t> têm sua própria </a:t>
            </a:r>
            <a:r>
              <a:rPr lang="pt-BR" b="1" dirty="0">
                <a:solidFill>
                  <a:schemeClr val="accent2"/>
                </a:solidFill>
                <a:latin typeface="Courier New" pitchFamily="49" charset="0"/>
              </a:rPr>
              <a:t>variável de controle</a:t>
            </a:r>
          </a:p>
        </p:txBody>
      </p:sp>
      <p:sp>
        <p:nvSpPr>
          <p:cNvPr id="2887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Repetições Aninhadas</a:t>
            </a:r>
          </a:p>
        </p:txBody>
      </p:sp>
    </p:spTree>
    <p:extLst>
      <p:ext uri="{BB962C8B-B14F-4D97-AF65-F5344CB8AC3E}">
        <p14:creationId xmlns:p14="http://schemas.microsoft.com/office/powerpoint/2010/main" val="2089774663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Processando 5 turmas</a:t>
            </a: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Ideia: N turmas com M alunos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202227" y="2084405"/>
            <a:ext cx="7534374" cy="13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Contador de repetições de turmas: </a:t>
            </a:r>
            <a:r>
              <a:rPr lang="pt-BR" sz="2200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nTurmas</a:t>
            </a:r>
            <a:endParaRPr lang="pt-BR" sz="22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8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800" b="1" dirty="0">
              <a:latin typeface="Courier New" pitchFamily="49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902629" y="5876930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70625" y="3240000"/>
            <a:ext cx="6872236" cy="160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Qual o valor  inicial?  </a:t>
            </a:r>
            <a:endParaRPr lang="pt-BR" sz="2000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 Qual o valor final (meta)? </a:t>
            </a:r>
            <a:endParaRPr lang="pt-BR" sz="20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 Qual o incremento cada vez que a repetição é executada? </a:t>
            </a:r>
            <a:endParaRPr lang="pt-BR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Processando 5 turmas</a:t>
            </a: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4313" y="58392"/>
            <a:ext cx="7402063" cy="108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Resolvendo com 5 turmas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202227" y="2084405"/>
            <a:ext cx="7534374" cy="13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60363"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sz="2200" dirty="0">
                <a:latin typeface="Calibri" pitchFamily="34" charset="0"/>
                <a:sym typeface="Wingdings" pitchFamily="2" charset="2"/>
              </a:rPr>
              <a:t>Contador de repetições de turmas: </a:t>
            </a:r>
            <a:r>
              <a:rPr lang="pt-BR" sz="2200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nTurmas</a:t>
            </a:r>
            <a:endParaRPr lang="pt-BR" sz="22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800" dirty="0">
              <a:latin typeface="Calibri" pitchFamily="34" charset="0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sz="2800" b="1" dirty="0">
              <a:latin typeface="Courier New" pitchFamily="49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6902629" y="5876930"/>
            <a:ext cx="1076491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70625" y="3240000"/>
            <a:ext cx="6872236" cy="160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Qual o valor  inicial?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0</a:t>
            </a:r>
            <a:endParaRPr lang="pt-BR" sz="2000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indent="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 Qual o valor final (meta)?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5</a:t>
            </a:r>
          </a:p>
          <a:p>
            <a:pPr marL="179388" lvl="1" indent="-179388">
              <a:spcBef>
                <a:spcPts val="12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pt-BR" sz="2000" dirty="0">
                <a:latin typeface="Calibri" pitchFamily="34" charset="0"/>
                <a:sym typeface="Wingdings" pitchFamily="2" charset="2"/>
              </a:rPr>
              <a:t> Qual o incremento cada vez que a repetição é executada?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+1</a:t>
            </a:r>
            <a:endParaRPr lang="pt-BR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Solução para 1 turma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pt-BR" sz="1700" dirty="0"/>
              <a:t> </a:t>
            </a:r>
            <a:r>
              <a:rPr lang="pt-BR" sz="1700" dirty="0" err="1">
                <a:solidFill>
                  <a:srgbClr val="000080"/>
                </a:solidFill>
              </a:rPr>
              <a:t>procTurma</a:t>
            </a:r>
            <a:r>
              <a:rPr lang="pt-BR" sz="1700" dirty="0"/>
              <a:t>(n):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/>
              <a:t>qtSup2l=0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/>
              <a:t>totLit</a:t>
            </a:r>
            <a:r>
              <a:rPr lang="pt-BR" sz="1700" dirty="0"/>
              <a:t>=0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/>
              <a:t>jaFiz</a:t>
            </a:r>
            <a:r>
              <a:rPr lang="pt-BR" sz="1700" dirty="0"/>
              <a:t>=0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pt-BR" sz="1700" dirty="0"/>
              <a:t> </a:t>
            </a:r>
            <a:r>
              <a:rPr lang="pt-BR" sz="1700" dirty="0" err="1"/>
              <a:t>jaFiz</a:t>
            </a:r>
            <a:r>
              <a:rPr lang="pt-BR" sz="1700" dirty="0"/>
              <a:t> &lt; n: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/>
              <a:t>    peso = </a:t>
            </a:r>
            <a:r>
              <a:rPr lang="pt-BR" sz="1700" dirty="0" err="1">
                <a:solidFill>
                  <a:srgbClr val="7030A0"/>
                </a:solidFill>
              </a:rPr>
              <a:t>float</a:t>
            </a:r>
            <a:r>
              <a:rPr lang="pt-BR" sz="1700" dirty="0"/>
              <a:t>(</a:t>
            </a:r>
            <a:r>
              <a:rPr lang="pt-BR" sz="1700" dirty="0">
                <a:solidFill>
                  <a:srgbClr val="7030A0"/>
                </a:solidFill>
              </a:rPr>
              <a:t>input</a:t>
            </a:r>
            <a:r>
              <a:rPr lang="pt-BR" sz="1700" dirty="0"/>
              <a:t>("Peso do aluno " + </a:t>
            </a:r>
            <a:r>
              <a:rPr lang="pt-BR" sz="1700" dirty="0" err="1">
                <a:solidFill>
                  <a:srgbClr val="7030A0"/>
                </a:solidFill>
              </a:rPr>
              <a:t>str</a:t>
            </a:r>
            <a:r>
              <a:rPr lang="pt-BR" sz="1700" dirty="0"/>
              <a:t>(jaFiz+1)))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/>
              <a:t>    </a:t>
            </a:r>
            <a:r>
              <a:rPr lang="pt-BR" sz="1700" dirty="0" err="1"/>
              <a:t>lAgua</a:t>
            </a:r>
            <a:r>
              <a:rPr lang="pt-BR" sz="1700" dirty="0"/>
              <a:t> = </a:t>
            </a:r>
            <a:r>
              <a:rPr lang="pt-BR" sz="1700" dirty="0" err="1"/>
              <a:t>AguaIndiv</a:t>
            </a:r>
            <a:r>
              <a:rPr lang="pt-BR" sz="1700" dirty="0"/>
              <a:t>(peso)</a:t>
            </a:r>
          </a:p>
          <a:p>
            <a:pPr marL="539750" indent="623888">
              <a:lnSpc>
                <a:spcPct val="110000"/>
              </a:lnSpc>
              <a:defRPr/>
            </a:pPr>
            <a:r>
              <a:rPr lang="pt-BR" sz="1700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pt-BR" sz="1700" dirty="0"/>
              <a:t> </a:t>
            </a:r>
            <a:r>
              <a:rPr lang="pt-BR" sz="1700" dirty="0" err="1"/>
              <a:t>lAgua</a:t>
            </a:r>
            <a:r>
              <a:rPr lang="pt-BR" sz="1700" dirty="0"/>
              <a:t>&gt;2: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/>
              <a:t>        qtSup2l=qtSup2l+1</a:t>
            </a:r>
          </a:p>
          <a:p>
            <a:pPr marL="539750" indent="623888">
              <a:lnSpc>
                <a:spcPct val="110000"/>
              </a:lnSpc>
              <a:defRPr/>
            </a:pPr>
            <a:r>
              <a:rPr lang="pt-BR" sz="1700" dirty="0" err="1"/>
              <a:t>totLit</a:t>
            </a:r>
            <a:r>
              <a:rPr lang="pt-BR" sz="1700" dirty="0"/>
              <a:t>+=</a:t>
            </a:r>
            <a:r>
              <a:rPr lang="pt-BR" sz="1700" dirty="0" err="1"/>
              <a:t>lAgua</a:t>
            </a:r>
            <a:endParaRPr lang="pt-BR" sz="1700" dirty="0"/>
          </a:p>
          <a:p>
            <a:pPr marL="2063750" indent="-900113">
              <a:lnSpc>
                <a:spcPct val="110000"/>
              </a:lnSpc>
              <a:defRPr/>
            </a:pP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('Aluno %d-Peso:%6.2f-Litros de água:%6.2f' %(jaFiz+1,peso,lAgua))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/>
              <a:t>    </a:t>
            </a:r>
            <a:r>
              <a:rPr lang="pt-BR" sz="1700" dirty="0" err="1"/>
              <a:t>jaFiz</a:t>
            </a:r>
            <a:r>
              <a:rPr lang="pt-BR" sz="1700" dirty="0"/>
              <a:t>=jaFiz+1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(qtSup2l, 'alunos devem ingerir + de 2l/dia')</a:t>
            </a:r>
            <a:endParaRPr lang="pt-BR" sz="1700" dirty="0">
              <a:solidFill>
                <a:srgbClr val="7030A0"/>
              </a:solidFill>
            </a:endParaRP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('Consumo total da turma: ',</a:t>
            </a:r>
            <a:r>
              <a:rPr lang="pt-BR" sz="1700" dirty="0" err="1"/>
              <a:t>totLit</a:t>
            </a:r>
            <a:r>
              <a:rPr lang="pt-BR" sz="1700" dirty="0"/>
              <a:t>) 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dirty="0" err="1">
                <a:solidFill>
                  <a:srgbClr val="7030A0"/>
                </a:solidFill>
              </a:rPr>
              <a:t>print</a:t>
            </a:r>
            <a:r>
              <a:rPr lang="pt-BR" sz="1700" dirty="0"/>
              <a:t>('Consumo médio por aluno: ',</a:t>
            </a:r>
            <a:r>
              <a:rPr lang="pt-BR" sz="1700" dirty="0" err="1"/>
              <a:t>totLit</a:t>
            </a:r>
            <a:r>
              <a:rPr lang="pt-BR" sz="1700" dirty="0"/>
              <a:t>/n)</a:t>
            </a:r>
          </a:p>
          <a:p>
            <a:pPr marL="539750" indent="0">
              <a:lnSpc>
                <a:spcPct val="110000"/>
              </a:lnSpc>
              <a:defRPr/>
            </a:pPr>
            <a:r>
              <a:rPr lang="pt-BR" sz="1700" b="1" dirty="0" err="1">
                <a:solidFill>
                  <a:schemeClr val="accent4">
                    <a:lumMod val="75000"/>
                  </a:schemeClr>
                </a:solidFill>
              </a:rPr>
              <a:t>return</a:t>
            </a:r>
            <a:endParaRPr lang="pt-BR" sz="17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9719</Words>
  <Application>Microsoft Office PowerPoint</Application>
  <PresentationFormat>Widescreen</PresentationFormat>
  <Paragraphs>2935</Paragraphs>
  <Slides>167</Slides>
  <Notes>103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167</vt:i4>
      </vt:variant>
    </vt:vector>
  </HeadingPairs>
  <TitlesOfParts>
    <vt:vector size="168" baseType="lpstr">
      <vt:lpstr>1_modelopuc</vt:lpstr>
      <vt:lpstr>Repetição</vt:lpstr>
      <vt:lpstr>Exemplo motivador (1/3)</vt:lpstr>
      <vt:lpstr>Exemplo motivador (2/3)</vt:lpstr>
      <vt:lpstr>Exemplo motivador (3/3)</vt:lpstr>
      <vt:lpstr>Uma Solução para 1 horário</vt:lpstr>
      <vt:lpstr>Problema</vt:lpstr>
      <vt:lpstr>Uma  Solução (?) para 2 horários</vt:lpstr>
      <vt:lpstr>Uma Solução (?) para 2 horários</vt:lpstr>
      <vt:lpstr>Uma Solução (?) para 2 horários</vt:lpstr>
      <vt:lpstr>Uma Solução para vários horários</vt:lpstr>
      <vt:lpstr>Repetição para vários horários</vt:lpstr>
      <vt:lpstr>Estruturas de Repetição</vt:lpstr>
      <vt:lpstr>Controlando os tipos de repetição</vt:lpstr>
      <vt:lpstr>Estrutura de repetição:  while </vt:lpstr>
      <vt:lpstr>Estrutura de repetição:  while </vt:lpstr>
      <vt:lpstr>While em Funcionamento (1/4)</vt:lpstr>
      <vt:lpstr>While em Funcionamento (2/4)</vt:lpstr>
      <vt:lpstr>While em Funcionamento (3/4)</vt:lpstr>
      <vt:lpstr>While em Funcionamento (4/4)</vt:lpstr>
      <vt:lpstr>Usando while para vários horários</vt:lpstr>
      <vt:lpstr>While infinito? </vt:lpstr>
      <vt:lpstr>While e condição de parada</vt:lpstr>
      <vt:lpstr>Repetição Determinada</vt:lpstr>
      <vt:lpstr>Repetição Determinada: contador de repetições</vt:lpstr>
      <vt:lpstr>Uma Solução: 5 horários diários</vt:lpstr>
      <vt:lpstr> Código Python: 5 horários diários</vt:lpstr>
      <vt:lpstr>“Chinês”</vt:lpstr>
      <vt:lpstr>  Chinês: 3 horários diários (1/22)</vt:lpstr>
      <vt:lpstr>  Chinês: 3 horários diários (2/22)</vt:lpstr>
      <vt:lpstr>  Chinês: 3 horários diários (3/22)</vt:lpstr>
      <vt:lpstr>  Chinês: 3 horários diários (4/22)</vt:lpstr>
      <vt:lpstr>  Chinês: 3 horários diários (5/22)</vt:lpstr>
      <vt:lpstr>  Chinês: 3 horários diários (6/22)</vt:lpstr>
      <vt:lpstr>  Chinês: 3 horários diários (7/22)</vt:lpstr>
      <vt:lpstr>  Chinês: 3 horários diários (8/22)</vt:lpstr>
      <vt:lpstr>  Chinês: 3 horários diários (9/22)</vt:lpstr>
      <vt:lpstr>  Chinês: 3 horários diários (10/22)</vt:lpstr>
      <vt:lpstr> Chinês: 3 horários diários (11/22)</vt:lpstr>
      <vt:lpstr>Chinês: 3 horários diários (12/22)</vt:lpstr>
      <vt:lpstr> Chinês: 3 horários diários (13/22)</vt:lpstr>
      <vt:lpstr> Chinês: 3 horários diários (14/22)</vt:lpstr>
      <vt:lpstr> Chinês: 3 horários diários (15/22)</vt:lpstr>
      <vt:lpstr> Chinês: 3 horários diários (16/22)</vt:lpstr>
      <vt:lpstr> Chinês: 3 horários diários (17/22)</vt:lpstr>
      <vt:lpstr> Chinês: 3 horários diários (18/22)</vt:lpstr>
      <vt:lpstr> Chinês: 3 horários diários (19/22)</vt:lpstr>
      <vt:lpstr> Chinês: 3 horários diários (20/22)</vt:lpstr>
      <vt:lpstr> Chinês: 3 horários diários (21/22)</vt:lpstr>
      <vt:lpstr> Chinês: 3 horários diários (22/22)</vt:lpstr>
      <vt:lpstr>3 horários diários: solução #2</vt:lpstr>
      <vt:lpstr>Chinês solução #2 (1/10)</vt:lpstr>
      <vt:lpstr>Chinês solução #2 (2/10)</vt:lpstr>
      <vt:lpstr> Chinês solução #2 (3/10)</vt:lpstr>
      <vt:lpstr>Chinês solução #2 (4/10)</vt:lpstr>
      <vt:lpstr>Chinês solução #2 (5/10)</vt:lpstr>
      <vt:lpstr>Chinês solução #2 (6/10)</vt:lpstr>
      <vt:lpstr> Chinês solução #2 (7/10)</vt:lpstr>
      <vt:lpstr> Chinês solução #2 (8/10)</vt:lpstr>
      <vt:lpstr> Chinês solução #2 (9/10)</vt:lpstr>
      <vt:lpstr> Chinês solução #2 (10/10)</vt:lpstr>
      <vt:lpstr>3 horários diários: solução #3</vt:lpstr>
      <vt:lpstr> Chinês solução #3 (1/14)</vt:lpstr>
      <vt:lpstr> Chinês solução #3 (2/14)</vt:lpstr>
      <vt:lpstr>  Chinês solução #3 (3/14)</vt:lpstr>
      <vt:lpstr>  Chinês solução #3 (4/14)</vt:lpstr>
      <vt:lpstr>  Chinês solução #3 (5/14)</vt:lpstr>
      <vt:lpstr>  Chinês solução #3 (6/14)</vt:lpstr>
      <vt:lpstr>  Chinês solução #3 (7/14)</vt:lpstr>
      <vt:lpstr>  Chinês solução #3 (8/14)</vt:lpstr>
      <vt:lpstr>  Chinês solução #3 (9/14)</vt:lpstr>
      <vt:lpstr>  Chinês solução #3 (10/14)</vt:lpstr>
      <vt:lpstr>  Chinês solução #3 (11/14)</vt:lpstr>
      <vt:lpstr> Chinês solução #3 (12/14)</vt:lpstr>
      <vt:lpstr>  Chinês solução #3 (13/14)</vt:lpstr>
      <vt:lpstr>  Chinês solução #3 (14/14)</vt:lpstr>
      <vt:lpstr> Problema #1</vt:lpstr>
      <vt:lpstr> Repetição Determinada Constante</vt:lpstr>
      <vt:lpstr> Problema #2</vt:lpstr>
      <vt:lpstr>Repetição Determinada  não constante</vt:lpstr>
      <vt:lpstr> Uma Solução para n (informado) medições</vt:lpstr>
      <vt:lpstr>Mãos na massa: doses de água!</vt:lpstr>
      <vt:lpstr>Desenvolvendo “doses de água”</vt:lpstr>
      <vt:lpstr>Doses de água: uma Solução</vt:lpstr>
      <vt:lpstr>Questionamentos possíveis</vt:lpstr>
      <vt:lpstr>Questionamento 1</vt:lpstr>
      <vt:lpstr>Solução do questionamento 1</vt:lpstr>
      <vt:lpstr>Questionamento 1: python</vt:lpstr>
      <vt:lpstr>Questionamento 2</vt:lpstr>
      <vt:lpstr>Solução do questionamento 2</vt:lpstr>
      <vt:lpstr>Questionamento 2: Python</vt:lpstr>
      <vt:lpstr>Questionamento 3</vt:lpstr>
      <vt:lpstr>Solução do questionamento 3</vt:lpstr>
      <vt:lpstr>Questionamento 3: Python</vt:lpstr>
      <vt:lpstr>N turmas com M alunos?</vt:lpstr>
      <vt:lpstr>1 turma com M alunos!</vt:lpstr>
      <vt:lpstr>Repetições Aninhadas</vt:lpstr>
      <vt:lpstr>Ideia: N turmas com M alunos</vt:lpstr>
      <vt:lpstr>Resolvendo com 5 turmas</vt:lpstr>
      <vt:lpstr>Uma Solução para 1 turma</vt:lpstr>
      <vt:lpstr>Uma Solução para 5 turmas</vt:lpstr>
      <vt:lpstr>Qual a maior quantidade consumida individualmente?</vt:lpstr>
      <vt:lpstr>Uma Solução em Python</vt:lpstr>
      <vt:lpstr>Exercício da Tabuada</vt:lpstr>
      <vt:lpstr>Tabuada: uma Solução</vt:lpstr>
      <vt:lpstr>Tabuada: números do usuário?</vt:lpstr>
      <vt:lpstr>Repetição indeterminada </vt:lpstr>
      <vt:lpstr>Repetição indeterminada: parada? </vt:lpstr>
      <vt:lpstr>Ideia da Solução</vt:lpstr>
      <vt:lpstr>Ideia da Solução</vt:lpstr>
      <vt:lpstr>Rascunho da Solução em Python</vt:lpstr>
      <vt:lpstr>Rascunho da Solução em Python</vt:lpstr>
      <vt:lpstr>Rascunho da Solução em Python</vt:lpstr>
      <vt:lpstr> Chinês da tabuada (1/12)</vt:lpstr>
      <vt:lpstr> Chinês da tabuada (2/12)</vt:lpstr>
      <vt:lpstr> Chinês da tabuada (3/12)</vt:lpstr>
      <vt:lpstr> Chinês da tabuada (4/12)</vt:lpstr>
      <vt:lpstr> Chinês da tabuada (5/12)</vt:lpstr>
      <vt:lpstr> Chinês da tabuada (6/12)</vt:lpstr>
      <vt:lpstr>Chinês da tabuada (7/12)</vt:lpstr>
      <vt:lpstr>Chinês da tabuada (8/12)</vt:lpstr>
      <vt:lpstr> Chinês da tabuada (9/12)</vt:lpstr>
      <vt:lpstr> Chinês da tabuada (10/12)</vt:lpstr>
      <vt:lpstr> Chinês da tabuada (11/12)</vt:lpstr>
      <vt:lpstr> Chinês da tabuada (12/12)</vt:lpstr>
      <vt:lpstr>Tabuada: erros possíveis (1/12)</vt:lpstr>
      <vt:lpstr> Tabuada: erros possíveis (2/12)</vt:lpstr>
      <vt:lpstr> Tabuada: erros possíveis (3/12)</vt:lpstr>
      <vt:lpstr> Tabuada: erros possíveis (4/12)</vt:lpstr>
      <vt:lpstr> Tabuada: erros possíveis (5/12)</vt:lpstr>
      <vt:lpstr> Tabuada: erros possíveis (6/12)</vt:lpstr>
      <vt:lpstr> Tabuada: erros possíveis (7/12)</vt:lpstr>
      <vt:lpstr> Tabuada: erros possíveis (8/12)</vt:lpstr>
      <vt:lpstr> Tabuada: erros possíveis (9/12)</vt:lpstr>
      <vt:lpstr> Tabuada: erros possíveis (10/12)</vt:lpstr>
      <vt:lpstr> Tabuada: erros possíveis (11/12)</vt:lpstr>
      <vt:lpstr> Tabuada: erros possíveis (12/12)</vt:lpstr>
      <vt:lpstr>Mão na massa: Frascos de essência</vt:lpstr>
      <vt:lpstr>Frascos de essência: ideia</vt:lpstr>
      <vt:lpstr>Frascos de essência: solução</vt:lpstr>
      <vt:lpstr>Frascos: Desenvolvendo a Solução</vt:lpstr>
      <vt:lpstr>Frascos: repetição indeterminada</vt:lpstr>
      <vt:lpstr>Frascos: condição de parada</vt:lpstr>
      <vt:lpstr>Frascos: código Python</vt:lpstr>
      <vt:lpstr>Frascos: observações no código Python</vt:lpstr>
      <vt:lpstr>Frascos: função Transfere</vt:lpstr>
      <vt:lpstr>Frascos: função Transfere</vt:lpstr>
      <vt:lpstr>Frascos:  entrada de dados validada</vt:lpstr>
      <vt:lpstr>Exercício: média de uma turma</vt:lpstr>
      <vt:lpstr>Média: ideias</vt:lpstr>
      <vt:lpstr>Média: uma solução</vt:lpstr>
      <vt:lpstr>Média: valor da nota!</vt:lpstr>
      <vt:lpstr>Média: ler somente notas válidas</vt:lpstr>
      <vt:lpstr>  Média: modificações</vt:lpstr>
      <vt:lpstr>Jogo do “par ou ímpar”</vt:lpstr>
      <vt:lpstr>Par ou ímpar: uma Solução</vt:lpstr>
      <vt:lpstr>Par ou ímpar: continuação</vt:lpstr>
      <vt:lpstr>Par ou ímpar: continuação</vt:lpstr>
      <vt:lpstr>Par ou ímpar para N partidas</vt:lpstr>
      <vt:lpstr>Finalizando loops com break</vt:lpstr>
      <vt:lpstr>Par ou ímpar: com break</vt:lpstr>
      <vt:lpstr>Exercícios diversos: repetição</vt:lpstr>
      <vt:lpstr>Duas Soluções Possíveis Ex. 1</vt:lpstr>
      <vt:lpstr>Uma Solução Ex. 2</vt:lpstr>
      <vt:lpstr>Uma Solução Ex. 3</vt:lpstr>
      <vt:lpstr>Exercício: jogo do dominó</vt:lpstr>
      <vt:lpstr>Dominó: ideia da solução</vt:lpstr>
      <vt:lpstr>Dominó: uma solução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Repetição</dc:title>
  <dc:creator>claudia ferlin;Sergio Lifschitz</dc:creator>
  <cp:lastModifiedBy>Claudia Ferlin</cp:lastModifiedBy>
  <cp:revision>86</cp:revision>
  <cp:lastPrinted>2017-10-10T13:32:44Z</cp:lastPrinted>
  <dcterms:created xsi:type="dcterms:W3CDTF">2017-01-26T02:20:49Z</dcterms:created>
  <dcterms:modified xsi:type="dcterms:W3CDTF">2018-05-07T22:44:00Z</dcterms:modified>
</cp:coreProperties>
</file>