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2" r:id="rId2"/>
    <p:sldId id="275" r:id="rId3"/>
    <p:sldId id="281" r:id="rId4"/>
    <p:sldId id="277" r:id="rId5"/>
    <p:sldId id="278" r:id="rId6"/>
    <p:sldId id="280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640"/>
    <a:srgbClr val="285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25" autoAdjust="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2BEB4-770A-4FCD-B602-2B3E023783F4}" type="datetimeFigureOut">
              <a:rPr lang="bg-BG" smtClean="0"/>
              <a:t>7.7.2022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84BBD-7604-49C1-A330-6AC511747D7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110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F5C2-FB4B-CB90-36D6-712F1503F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8C3DD-28DC-E1D5-F9AF-A7636F3C9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B042B-B799-BA25-FAB8-0E57679B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478A-8F0B-4528-9E2F-AC2A9291CDAA}" type="datetimeFigureOut">
              <a:rPr lang="bg-BG" smtClean="0"/>
              <a:t>7.7.2022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90BFD-D64C-F659-FA18-5A46A284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EB6AD-980D-145D-9F9D-73990139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124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4F44-3053-9E15-F18B-70590D34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1DB08-F18D-C4D6-4DC1-0C27E01C4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469AD-C9E5-7CD7-006F-6CE0D398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478A-8F0B-4528-9E2F-AC2A9291CDAA}" type="datetimeFigureOut">
              <a:rPr lang="bg-BG" smtClean="0"/>
              <a:t>7.7.2022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388E4-1DC7-B6D4-A21D-A065BE5E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55D5E-2655-B499-57A3-FBB16E5E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116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C04E2-E4BC-4629-9490-FB10E180C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3782E-FE5A-EB22-CE0F-01B93404F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7638-9C72-E7FE-6BAF-5A542D40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478A-8F0B-4528-9E2F-AC2A9291CDAA}" type="datetimeFigureOut">
              <a:rPr lang="bg-BG" smtClean="0"/>
              <a:t>7.7.2022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84454-EA91-CE34-69A4-318E5738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7CD48-2755-BCC4-D684-BBB9F43A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964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4F56-0E3F-790D-0E10-590EE8F4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04AD-2742-9D96-4EAE-E136133A1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9E020-B886-77E8-BC22-4805AF4E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478A-8F0B-4528-9E2F-AC2A9291CDAA}" type="datetimeFigureOut">
              <a:rPr lang="bg-BG" smtClean="0"/>
              <a:t>7.7.2022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5F13A-F48D-238D-4FC8-6ADB121E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EC713-9885-28DD-750F-D29FA35F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142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7B22-6DBD-362C-4648-AF7659D6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84E31-0A82-4769-9F58-DD5C4DF67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79D4F-968B-AC50-3035-DAAFAED7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478A-8F0B-4528-9E2F-AC2A9291CDAA}" type="datetimeFigureOut">
              <a:rPr lang="bg-BG" smtClean="0"/>
              <a:t>7.7.2022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9A9BD-7841-C46E-ECF0-3584404E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3797-36B5-6A31-637D-62BD63E2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927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4AC8-FE2F-07CD-49D3-34E9B217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96B6-9F50-085E-F4BB-0ACC8BD2D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AA94A-CEA7-F254-97CD-F6189BE9C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3959C-7635-77D1-8EA3-A6057CDC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478A-8F0B-4528-9E2F-AC2A9291CDAA}" type="datetimeFigureOut">
              <a:rPr lang="bg-BG" smtClean="0"/>
              <a:t>7.7.2022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855BE-8939-FC53-5D1D-EC3A699E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3B8F2-8B19-648A-377D-D1520F9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750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A4CF-E9BE-E67E-E2D6-BDAD0ABA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73E01-348F-E134-9FE7-AD4DBD2CA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BED35-4510-5BDC-D9C3-317DCBDC2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2747E-3C23-7DAD-B1B7-1CA1343EB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B1928-87EC-484E-166D-97F7F0503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769CA-58D9-E94B-3888-1740DD67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478A-8F0B-4528-9E2F-AC2A9291CDAA}" type="datetimeFigureOut">
              <a:rPr lang="bg-BG" smtClean="0"/>
              <a:t>7.7.2022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BB968-ED17-0ED4-C01D-811C1543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9C0DF-4795-1CD1-89B7-09E69394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344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9E31-CDDA-BACC-CC08-3A17C453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8E45A-AB63-406E-2117-1A2A2F49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478A-8F0B-4528-9E2F-AC2A9291CDAA}" type="datetimeFigureOut">
              <a:rPr lang="bg-BG" smtClean="0"/>
              <a:t>7.7.2022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34626-055A-3BB9-A08E-B4F56115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0FC80-89EF-CEF2-8261-0906BB9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733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36F05-B6E5-3389-C4AB-2F0DBEFA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478A-8F0B-4528-9E2F-AC2A9291CDAA}" type="datetimeFigureOut">
              <a:rPr lang="bg-BG" smtClean="0"/>
              <a:t>7.7.2022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79E8F-5BA0-1959-07BF-02A0641F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EBD40-AD40-7395-BB77-E085470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081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6D8F-80B3-4C0F-AE6B-AA76BC90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1B7A-265B-F667-A7FF-FCAEBB7D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BE33C-9FE6-8B93-39C7-F52816C3A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AA14C-F600-8356-3147-0BDF74B1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478A-8F0B-4528-9E2F-AC2A9291CDAA}" type="datetimeFigureOut">
              <a:rPr lang="bg-BG" smtClean="0"/>
              <a:t>7.7.2022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47300-B4E7-59FE-09FB-BAE10077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C09EF-4772-6A6E-1099-06B9C4B6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534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56ED-C9B1-B94C-683A-FC69EFD3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343D3-BD7F-47B2-3E7A-1AAE71A7D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EDC55-1D66-D762-4047-088B90EE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E2C19-0D43-860F-EA78-A786F95A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478A-8F0B-4528-9E2F-AC2A9291CDAA}" type="datetimeFigureOut">
              <a:rPr lang="bg-BG" smtClean="0"/>
              <a:t>7.7.2022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290BE-2E12-9233-7427-3BB98650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B7C7F-D10E-D789-C562-41DDBA24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712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4CD9A-B504-8529-DF46-D87BD27B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4CD73-88FB-B96D-7846-1922671F7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8058-4AC7-F9C7-4494-1C4C27EF0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5478A-8F0B-4528-9E2F-AC2A9291CDAA}" type="datetimeFigureOut">
              <a:rPr lang="bg-BG" smtClean="0"/>
              <a:t>7.7.2022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D72DE-912E-6CFE-B0EE-8DB3770DE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53CC-59C1-70DD-8856-8E1F6B3EE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6E195-251D-4997-8C81-23E3C7D837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922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" TargetMode="External"/><Relationship Id="rId5" Type="http://schemas.openxmlformats.org/officeDocument/2006/relationships/hyperlink" Target="https://vladmihalcea.com/" TargetMode="External"/><Relationship Id="rId4" Type="http://schemas.openxmlformats.org/officeDocument/2006/relationships/hyperlink" Target="https://docs.orac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3CD07C-7494-AD62-8A53-CB3EF2F4E45A}"/>
              </a:ext>
            </a:extLst>
          </p:cNvPr>
          <p:cNvSpPr txBox="1"/>
          <p:nvPr/>
        </p:nvSpPr>
        <p:spPr>
          <a:xfrm>
            <a:off x="1679501" y="2110601"/>
            <a:ext cx="883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Bidirectional Many-to-One Associations</a:t>
            </a:r>
            <a:endParaRPr lang="bg-BG" sz="3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527EF-173C-6C03-DA44-5A827B2C7BFF}"/>
              </a:ext>
            </a:extLst>
          </p:cNvPr>
          <p:cNvSpPr txBox="1"/>
          <p:nvPr/>
        </p:nvSpPr>
        <p:spPr>
          <a:xfrm>
            <a:off x="4759354" y="2844225"/>
            <a:ext cx="2673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Good practices</a:t>
            </a:r>
            <a:endParaRPr lang="bg-BG" sz="3200" dirty="0">
              <a:solidFill>
                <a:schemeClr val="bg1"/>
              </a:solidFill>
            </a:endParaRPr>
          </a:p>
        </p:txBody>
      </p:sp>
      <p:pic>
        <p:nvPicPr>
          <p:cNvPr id="16" name="Picture 15" descr="Text, logo&#10;&#10;Description automatically generated">
            <a:extLst>
              <a:ext uri="{FF2B5EF4-FFF2-40B4-BE49-F238E27FC236}">
                <a16:creationId xmlns:a16="http://schemas.microsoft.com/office/drawing/2014/main" id="{344FA9DF-3BC2-B1B3-D9D6-BA57A9A5A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4749754"/>
            <a:ext cx="3429000" cy="134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0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C1D5CF-7A88-EC87-A8FB-CE67754DC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38AF7D-D232-9058-4284-D7FCD3DEB540}"/>
              </a:ext>
            </a:extLst>
          </p:cNvPr>
          <p:cNvSpPr txBox="1"/>
          <p:nvPr/>
        </p:nvSpPr>
        <p:spPr>
          <a:xfrm>
            <a:off x="1442973" y="2828835"/>
            <a:ext cx="41071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Bidirectional Association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@OneToMany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@ManyToOne 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4A511-4B24-9142-57EF-46E37C0B0676}"/>
              </a:ext>
            </a:extLst>
          </p:cNvPr>
          <p:cNvSpPr txBox="1"/>
          <p:nvPr/>
        </p:nvSpPr>
        <p:spPr>
          <a:xfrm>
            <a:off x="1442973" y="2244060"/>
            <a:ext cx="1959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5E04F2D-5D4F-BDA5-C616-3059D210C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543" y="452713"/>
            <a:ext cx="5022482" cy="595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4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C1D5CF-7A88-EC87-A8FB-CE67754DC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-1" y="1282"/>
            <a:ext cx="12191980" cy="6856718"/>
          </a:xfrm>
          <a:prstGeom prst="rect">
            <a:avLst/>
          </a:prstGeom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F6D220E5-4C1B-6818-FE60-5F5C6316A593}"/>
              </a:ext>
            </a:extLst>
          </p:cNvPr>
          <p:cNvSpPr/>
          <p:nvPr/>
        </p:nvSpPr>
        <p:spPr>
          <a:xfrm>
            <a:off x="0" y="873822"/>
            <a:ext cx="8212531" cy="601569"/>
          </a:xfrm>
          <a:prstGeom prst="snip2Diag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Bidirectional Association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98747C-F96C-0647-A604-0B29D251381F}"/>
              </a:ext>
            </a:extLst>
          </p:cNvPr>
          <p:cNvSpPr/>
          <p:nvPr/>
        </p:nvSpPr>
        <p:spPr>
          <a:xfrm>
            <a:off x="1839751" y="4649230"/>
            <a:ext cx="2139696" cy="1106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B77C8C-1A76-2C61-60CF-4B52CF3FD60A}"/>
              </a:ext>
            </a:extLst>
          </p:cNvPr>
          <p:cNvSpPr/>
          <p:nvPr/>
        </p:nvSpPr>
        <p:spPr>
          <a:xfrm>
            <a:off x="8085734" y="4649230"/>
            <a:ext cx="2139696" cy="1106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  <a:endParaRPr lang="bg-B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A040E7-DA79-E278-B8FB-5D98251C08BC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979447" y="5202442"/>
            <a:ext cx="41062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7298BA5-6A35-D6FA-A9CF-CD0ED808BCDE}"/>
              </a:ext>
            </a:extLst>
          </p:cNvPr>
          <p:cNvSpPr/>
          <p:nvPr/>
        </p:nvSpPr>
        <p:spPr>
          <a:xfrm>
            <a:off x="1839751" y="2440460"/>
            <a:ext cx="2139696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bg-B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0B3280-3EEA-A915-1C44-726CE1ED2524}"/>
              </a:ext>
            </a:extLst>
          </p:cNvPr>
          <p:cNvSpPr/>
          <p:nvPr/>
        </p:nvSpPr>
        <p:spPr>
          <a:xfrm>
            <a:off x="8085734" y="2438421"/>
            <a:ext cx="2139696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  <a:endParaRPr lang="bg-B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0779BC-B223-00DB-30AE-0DBB14933477}"/>
              </a:ext>
            </a:extLst>
          </p:cNvPr>
          <p:cNvCxnSpPr>
            <a:endCxn id="18" idx="1"/>
          </p:cNvCxnSpPr>
          <p:nvPr/>
        </p:nvCxnSpPr>
        <p:spPr>
          <a:xfrm flipV="1">
            <a:off x="3979468" y="2991633"/>
            <a:ext cx="4104000" cy="18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67BCAF-21DA-FF89-A636-978A1CB03BB1}"/>
              </a:ext>
            </a:extLst>
          </p:cNvPr>
          <p:cNvCxnSpPr/>
          <p:nvPr/>
        </p:nvCxnSpPr>
        <p:spPr>
          <a:xfrm flipH="1">
            <a:off x="4007989" y="2888516"/>
            <a:ext cx="192024" cy="2011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DC7566-8B77-0894-1794-DC16C51D871F}"/>
              </a:ext>
            </a:extLst>
          </p:cNvPr>
          <p:cNvCxnSpPr>
            <a:cxnSpLocks/>
          </p:cNvCxnSpPr>
          <p:nvPr/>
        </p:nvCxnSpPr>
        <p:spPr>
          <a:xfrm rot="5400000" flipH="1">
            <a:off x="4003417" y="2893088"/>
            <a:ext cx="192024" cy="2011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808746-4718-EA17-F90A-341483D3EC41}"/>
              </a:ext>
            </a:extLst>
          </p:cNvPr>
          <p:cNvSpPr txBox="1"/>
          <p:nvPr/>
        </p:nvSpPr>
        <p:spPr>
          <a:xfrm>
            <a:off x="1098106" y="2101906"/>
            <a:ext cx="1334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unidirectional</a:t>
            </a:r>
            <a:endParaRPr lang="bg-BG" sz="16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5BBF6A-1501-C4AD-D8BB-1355EE62E43C}"/>
              </a:ext>
            </a:extLst>
          </p:cNvPr>
          <p:cNvSpPr txBox="1"/>
          <p:nvPr/>
        </p:nvSpPr>
        <p:spPr>
          <a:xfrm>
            <a:off x="1098106" y="4310676"/>
            <a:ext cx="1352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bidirectional</a:t>
            </a:r>
            <a:endParaRPr lang="bg-B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2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C1D5CF-7A88-EC87-A8FB-CE67754DC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-1" y="1282"/>
            <a:ext cx="12191980" cy="6856718"/>
          </a:xfrm>
          <a:prstGeom prst="rect">
            <a:avLst/>
          </a:prstGeom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47A0A4C9-3C19-7625-F4E1-7AC28FD46D13}"/>
              </a:ext>
            </a:extLst>
          </p:cNvPr>
          <p:cNvSpPr/>
          <p:nvPr/>
        </p:nvSpPr>
        <p:spPr>
          <a:xfrm>
            <a:off x="-1" y="848544"/>
            <a:ext cx="8212531" cy="601569"/>
          </a:xfrm>
          <a:prstGeom prst="snip2Diag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bg-BG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3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OneToMany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33E6CE-A289-256B-ECD0-7FC52FE6560F}"/>
              </a:ext>
            </a:extLst>
          </p:cNvPr>
          <p:cNvSpPr/>
          <p:nvPr/>
        </p:nvSpPr>
        <p:spPr>
          <a:xfrm>
            <a:off x="6940033" y="2465028"/>
            <a:ext cx="4096776" cy="2368843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  <a:effectLst>
            <a:outerShdw sx="1000" sy="1000" algn="ctr" rotWithShape="0">
              <a:schemeClr val="bg1">
                <a:lumMod val="95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@OneToMany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latin typeface="Consolas" panose="020B0609020204030204" pitchFamily="49" charset="0"/>
              </a:rPr>
              <a:t>mappedBy</a:t>
            </a:r>
            <a:r>
              <a:rPr lang="en-US" sz="1400" dirty="0">
                <a:latin typeface="Consolas" panose="020B0609020204030204" pitchFamily="49" charset="0"/>
              </a:rPr>
              <a:t> = “post",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cascade = </a:t>
            </a:r>
            <a:r>
              <a:rPr lang="en-US" sz="1400" dirty="0" err="1">
                <a:latin typeface="Consolas" panose="020B0609020204030204" pitchFamily="49" charset="0"/>
              </a:rPr>
              <a:t>CascadeType.ALL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latin typeface="Consolas" panose="020B0609020204030204" pitchFamily="49" charset="0"/>
              </a:rPr>
              <a:t>orphanRemoval</a:t>
            </a:r>
            <a:r>
              <a:rPr lang="en-US" sz="1400" dirty="0">
                <a:latin typeface="Consolas" panose="020B0609020204030204" pitchFamily="49" charset="0"/>
              </a:rPr>
              <a:t> = true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latin typeface="Consolas" panose="020B0609020204030204" pitchFamily="49" charset="0"/>
              </a:rPr>
              <a:t> Set&lt;Comment&gt; comments;</a:t>
            </a:r>
            <a:endParaRPr lang="bg-BG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9B416-6F4C-255E-8375-932F95D48303}"/>
              </a:ext>
            </a:extLst>
          </p:cNvPr>
          <p:cNvSpPr txBox="1"/>
          <p:nvPr/>
        </p:nvSpPr>
        <p:spPr>
          <a:xfrm>
            <a:off x="1371663" y="2667194"/>
            <a:ext cx="489197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Owner of the relationship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Cascade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Entity child remove operation</a:t>
            </a:r>
            <a:endParaRPr lang="bg-BG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C1D5CF-7A88-EC87-A8FB-CE67754DC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342FAEB5-309D-82FD-7CF9-08114794961B}"/>
              </a:ext>
            </a:extLst>
          </p:cNvPr>
          <p:cNvSpPr/>
          <p:nvPr/>
        </p:nvSpPr>
        <p:spPr>
          <a:xfrm>
            <a:off x="-1" y="848544"/>
            <a:ext cx="8212531" cy="601569"/>
          </a:xfrm>
          <a:prstGeom prst="snip2Diag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bg-BG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3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ManyToOne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47FF0-21C4-FA1F-E5BF-527576BAF5C8}"/>
              </a:ext>
            </a:extLst>
          </p:cNvPr>
          <p:cNvSpPr txBox="1"/>
          <p:nvPr/>
        </p:nvSpPr>
        <p:spPr>
          <a:xfrm>
            <a:off x="1371663" y="2667194"/>
            <a:ext cx="489197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Reference to another 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Expressing the relationship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Fetch type</a:t>
            </a:r>
            <a:endParaRPr lang="bg-BG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36A57-B250-2A55-3D9C-9413C2330558}"/>
              </a:ext>
            </a:extLst>
          </p:cNvPr>
          <p:cNvSpPr/>
          <p:nvPr/>
        </p:nvSpPr>
        <p:spPr>
          <a:xfrm>
            <a:off x="6940033" y="2465028"/>
            <a:ext cx="4096776" cy="2368843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  <a:effectLst>
            <a:outerShdw sx="1000" sy="1000" algn="ctr" rotWithShape="0">
              <a:schemeClr val="bg1">
                <a:lumMod val="95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@ManyToOne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fetch = </a:t>
            </a:r>
            <a:r>
              <a:rPr lang="en-US" sz="1400" dirty="0" err="1">
                <a:latin typeface="Consolas" panose="020B0609020204030204" pitchFamily="49" charset="0"/>
              </a:rPr>
              <a:t>FetchType.LAZY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@JoinColumn</a:t>
            </a:r>
            <a:r>
              <a:rPr lang="en-US" sz="1400" dirty="0">
                <a:latin typeface="Consolas" panose="020B0609020204030204" pitchFamily="49" charset="0"/>
              </a:rPr>
              <a:t>(name = "</a:t>
            </a:r>
            <a:r>
              <a:rPr lang="en-US" sz="1400" dirty="0" err="1">
                <a:latin typeface="Consolas" panose="020B0609020204030204" pitchFamily="49" charset="0"/>
              </a:rPr>
              <a:t>fk_post</a:t>
            </a:r>
            <a:r>
              <a:rPr lang="en-US" sz="1400" dirty="0">
                <a:latin typeface="Consolas" panose="020B0609020204030204" pitchFamily="49" charset="0"/>
              </a:rPr>
              <a:t>")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EE8640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latin typeface="Consolas" panose="020B0609020204030204" pitchFamily="49" charset="0"/>
              </a:rPr>
              <a:t> Post </a:t>
            </a:r>
            <a:r>
              <a:rPr lang="en-US" sz="1400" dirty="0" err="1">
                <a:latin typeface="Consolas" panose="020B0609020204030204" pitchFamily="49" charset="0"/>
              </a:rPr>
              <a:t>post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1220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8497E47-5970-419E-48CA-644A2D3D2D7C}"/>
              </a:ext>
            </a:extLst>
          </p:cNvPr>
          <p:cNvSpPr txBox="1"/>
          <p:nvPr/>
        </p:nvSpPr>
        <p:spPr>
          <a:xfrm>
            <a:off x="4592564" y="3074416"/>
            <a:ext cx="3006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bg-BG" sz="40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80A57E-8D65-661A-21D7-6B3E340CED3C}"/>
              </a:ext>
            </a:extLst>
          </p:cNvPr>
          <p:cNvSpPr txBox="1"/>
          <p:nvPr/>
        </p:nvSpPr>
        <p:spPr>
          <a:xfrm>
            <a:off x="3014462" y="6144768"/>
            <a:ext cx="6309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Resource:</a:t>
            </a:r>
          </a:p>
          <a:p>
            <a:r>
              <a:rPr lang="en-US" sz="1100" i="1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</a:t>
            </a:r>
            <a:r>
              <a:rPr lang="en-US" sz="1100" i="1" dirty="0">
                <a:solidFill>
                  <a:schemeClr val="bg1">
                    <a:lumMod val="65000"/>
                  </a:schemeClr>
                </a:solidFill>
              </a:rPr>
              <a:t>; </a:t>
            </a:r>
            <a:r>
              <a:rPr lang="en-US" sz="1100" i="1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</a:t>
            </a:r>
            <a:r>
              <a:rPr lang="en-US" sz="1100" i="1" dirty="0">
                <a:solidFill>
                  <a:schemeClr val="bg1">
                    <a:lumMod val="65000"/>
                  </a:schemeClr>
                </a:solidFill>
              </a:rPr>
              <a:t>; </a:t>
            </a:r>
            <a:r>
              <a:rPr lang="en-US" sz="1100" i="1" dirty="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https://vladmihalcea.com/</a:t>
            </a:r>
            <a:r>
              <a:rPr lang="en-US" sz="1100" i="1" dirty="0">
                <a:solidFill>
                  <a:schemeClr val="bg1">
                    <a:lumMod val="65000"/>
                  </a:schemeClr>
                </a:solidFill>
              </a:rPr>
              <a:t>; </a:t>
            </a:r>
            <a:r>
              <a:rPr lang="en-US" sz="1100" i="1" dirty="0">
                <a:solidFill>
                  <a:schemeClr val="bg1">
                    <a:lumMod val="6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https://en.wikibooks.org/</a:t>
            </a:r>
            <a:endParaRPr lang="bg-BG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31154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E655972-1A4C-4AFA-AE81-2A71D72F5C09}" vid="{BE1AF3BA-F92A-4169-BEB9-9BDE15F29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1120</TotalTime>
  <Words>141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Nikolov</dc:creator>
  <cp:lastModifiedBy>Georgi Nikolov</cp:lastModifiedBy>
  <cp:revision>13</cp:revision>
  <dcterms:created xsi:type="dcterms:W3CDTF">2022-06-20T16:44:00Z</dcterms:created>
  <dcterms:modified xsi:type="dcterms:W3CDTF">2022-07-07T11:39:02Z</dcterms:modified>
</cp:coreProperties>
</file>