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64" r:id="rId3"/>
    <p:sldId id="265" r:id="rId4"/>
    <p:sldId id="266" r:id="rId5"/>
    <p:sldId id="267" r:id="rId6"/>
    <p:sldId id="271" r:id="rId7"/>
    <p:sldId id="270" r:id="rId8"/>
    <p:sldId id="269" r:id="rId9"/>
    <p:sldId id="268" r:id="rId10"/>
    <p:sldId id="27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640"/>
    <a:srgbClr val="285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2BEB4-770A-4FCD-B602-2B3E023783F4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4BBD-7604-49C1-A330-6AC511747D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10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F5C2-FB4B-CB90-36D6-712F1503F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C3DD-28DC-E1D5-F9AF-A7636F3C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042B-B799-BA25-FAB8-0E57679B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0BFD-D64C-F659-FA18-5A46A284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B6AD-980D-145D-9F9D-73990139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3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F44-3053-9E15-F18B-70590D34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1DB08-F18D-C4D6-4DC1-0C27E01C4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69AD-C9E5-7CD7-006F-6CE0D398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88E4-1DC7-B6D4-A21D-A065BE5E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5D5E-2655-B499-57A3-FBB16E5E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98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C04E2-E4BC-4629-9490-FB10E180C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3782E-FE5A-EB22-CE0F-01B93404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7638-9C72-E7FE-6BAF-5A542D40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4454-EA91-CE34-69A4-318E5738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CD48-2755-BCC4-D684-BBB9F43A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19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F56-0E3F-790D-0E10-590EE8F4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04AD-2742-9D96-4EAE-E136133A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E020-B886-77E8-BC22-4805AF4E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F13A-F48D-238D-4FC8-6ADB121E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C713-9885-28DD-750F-D29FA35F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350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7B22-6DBD-362C-4648-AF7659D6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4E31-0A82-4769-9F58-DD5C4DF6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9D4F-968B-AC50-3035-DAAFAED7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A9BD-7841-C46E-ECF0-3584404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3797-36B5-6A31-637D-62BD63E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57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4AC8-FE2F-07CD-49D3-34E9B217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96B6-9F50-085E-F4BB-0ACC8BD2D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AA94A-CEA7-F254-97CD-F6189BE9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3959C-7635-77D1-8EA3-A6057CDC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855BE-8939-FC53-5D1D-EC3A699E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3B8F2-8B19-648A-377D-D1520F9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523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A4CF-E9BE-E67E-E2D6-BDAD0ABA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73E01-348F-E134-9FE7-AD4DBD2C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ED35-4510-5BDC-D9C3-317DCBDC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2747E-3C23-7DAD-B1B7-1CA1343EB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1928-87EC-484E-166D-97F7F0503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769CA-58D9-E94B-3888-1740DD67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BB968-ED17-0ED4-C01D-811C154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9C0DF-4795-1CD1-89B7-09E69394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401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E31-CDDA-BACC-CC08-3A17C453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8E45A-AB63-406E-2117-1A2A2F49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34626-055A-3BB9-A08E-B4F5611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0FC80-89EF-CEF2-8261-0906BB9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54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36F05-B6E5-3389-C4AB-2F0DBEFA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9E8F-5BA0-1959-07BF-02A0641F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BD40-AD40-7395-BB77-E085470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620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6D8F-80B3-4C0F-AE6B-AA76BC90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1B7A-265B-F667-A7FF-FCAEBB7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E33C-9FE6-8B93-39C7-F52816C3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AA14C-F600-8356-3147-0BDF74B1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47300-B4E7-59FE-09FB-BAE10077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C09EF-4772-6A6E-1099-06B9C4B6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528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6ED-C9B1-B94C-683A-FC69EFD3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343D3-BD7F-47B2-3E7A-1AAE71A7D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EDC55-1D66-D762-4047-088B90EE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C19-0D43-860F-EA78-A786F95A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90BE-2E12-9233-7427-3BB98650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7C7F-D10E-D789-C562-41DDBA24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4CD9A-B504-8529-DF46-D87BD27B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CD73-88FB-B96D-7846-1922671F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8058-4AC7-F9C7-4494-1C4C27EF0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478A-8F0B-4528-9E2F-AC2A9291CDAA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72DE-912E-6CFE-B0EE-8DB3770D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53CC-59C1-70DD-8856-8E1F6B3E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30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CD07C-7494-AD62-8A53-CB3EF2F4E45A}"/>
              </a:ext>
            </a:extLst>
          </p:cNvPr>
          <p:cNvSpPr txBox="1"/>
          <p:nvPr/>
        </p:nvSpPr>
        <p:spPr>
          <a:xfrm>
            <a:off x="4473637" y="1491398"/>
            <a:ext cx="323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onsolas" panose="020B0609020204030204" pitchFamily="49" charset="0"/>
              </a:rPr>
              <a:t>Record</a:t>
            </a:r>
            <a:endParaRPr lang="bg-BG" sz="7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27EF-173C-6C03-DA44-5A827B2C7BFF}"/>
              </a:ext>
            </a:extLst>
          </p:cNvPr>
          <p:cNvSpPr txBox="1"/>
          <p:nvPr/>
        </p:nvSpPr>
        <p:spPr>
          <a:xfrm>
            <a:off x="5459618" y="2898853"/>
            <a:ext cx="12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Java 14</a:t>
            </a:r>
            <a:endParaRPr lang="bg-BG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7FD7BFD-982B-5EAA-309C-2D56BD7A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04" y="3972778"/>
            <a:ext cx="1265383" cy="17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0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11B9D-0A78-922A-7114-CEE5C373F6C4}"/>
              </a:ext>
            </a:extLst>
          </p:cNvPr>
          <p:cNvSpPr txBox="1"/>
          <p:nvPr/>
        </p:nvSpPr>
        <p:spPr>
          <a:xfrm>
            <a:off x="3969160" y="2653344"/>
            <a:ext cx="425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Questions?</a:t>
            </a:r>
            <a:endParaRPr lang="bg-BG" sz="72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50451-33A4-CE11-305E-9CEE23BA05C7}"/>
              </a:ext>
            </a:extLst>
          </p:cNvPr>
          <p:cNvSpPr txBox="1"/>
          <p:nvPr/>
        </p:nvSpPr>
        <p:spPr>
          <a:xfrm>
            <a:off x="4471389" y="5902037"/>
            <a:ext cx="32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https://docs.oracle.com/</a:t>
            </a:r>
            <a:endParaRPr lang="bg-BG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7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880B3-8D2A-DBFD-CFA9-8FB8469F05D4}"/>
              </a:ext>
            </a:extLst>
          </p:cNvPr>
          <p:cNvSpPr txBox="1"/>
          <p:nvPr/>
        </p:nvSpPr>
        <p:spPr>
          <a:xfrm>
            <a:off x="9385746" y="2066925"/>
            <a:ext cx="208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E8640"/>
                </a:solidFill>
              </a:rPr>
              <a:t>Contents</a:t>
            </a:r>
            <a:endParaRPr lang="bg-BG" sz="4000" b="1" dirty="0">
              <a:solidFill>
                <a:srgbClr val="EE86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0549B-71FA-795E-0CA6-2CDE6D239F1A}"/>
              </a:ext>
            </a:extLst>
          </p:cNvPr>
          <p:cNvSpPr txBox="1"/>
          <p:nvPr/>
        </p:nvSpPr>
        <p:spPr>
          <a:xfrm>
            <a:off x="7167418" y="2890391"/>
            <a:ext cx="4304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POJO</a:t>
            </a:r>
            <a:r>
              <a:rPr lang="en-US" sz="3200" dirty="0">
                <a:solidFill>
                  <a:schemeClr val="bg1"/>
                </a:solidFill>
              </a:rPr>
              <a:t> - The Problem</a:t>
            </a:r>
          </a:p>
          <a:p>
            <a:pPr marL="457200" indent="-457200" algn="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Record</a:t>
            </a:r>
            <a:r>
              <a:rPr lang="en-US" sz="3200" dirty="0">
                <a:solidFill>
                  <a:schemeClr val="bg1"/>
                </a:solidFill>
              </a:rPr>
              <a:t> - The Solution</a:t>
            </a:r>
          </a:p>
        </p:txBody>
      </p:sp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23AA369F-D2B4-B5CE-FC11-A8DD80B7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0" y="2066925"/>
            <a:ext cx="5448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A1EBA-7B15-6FAF-068E-A3095999354D}"/>
              </a:ext>
            </a:extLst>
          </p:cNvPr>
          <p:cNvSpPr txBox="1"/>
          <p:nvPr/>
        </p:nvSpPr>
        <p:spPr>
          <a:xfrm>
            <a:off x="1643171" y="2026468"/>
            <a:ext cx="890565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Carrier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Required the creation of a class with boilerplate fields and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Susceptible to trivial mistakes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Code reviews are hard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What does that look like?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61A3C4F3-8BA4-71CB-643E-DD6674D60EC9}"/>
              </a:ext>
            </a:extLst>
          </p:cNvPr>
          <p:cNvSpPr/>
          <p:nvPr/>
        </p:nvSpPr>
        <p:spPr>
          <a:xfrm>
            <a:off x="-1" y="857688"/>
            <a:ext cx="8212531" cy="601569"/>
          </a:xfrm>
          <a:prstGeom prst="snip2Diag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EE8640"/>
                </a:solidFill>
              </a:rPr>
              <a:t>	 POJO 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3600" i="0" dirty="0">
                <a:solidFill>
                  <a:schemeClr val="bg1"/>
                </a:solidFill>
                <a:effectLst/>
                <a:latin typeface="+mj-lt"/>
              </a:rPr>
              <a:t>Plain old Java object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21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1D9196-EB15-4EAE-F4AB-DAEFFFB8509C}"/>
              </a:ext>
            </a:extLst>
          </p:cNvPr>
          <p:cNvSpPr/>
          <p:nvPr/>
        </p:nvSpPr>
        <p:spPr>
          <a:xfrm>
            <a:off x="724158" y="506442"/>
            <a:ext cx="5123333" cy="589628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 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java.util.Objects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 Person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private final int </a:t>
            </a:r>
            <a:r>
              <a:rPr lang="en-US" sz="1400" dirty="0">
                <a:latin typeface="Consolas" panose="020B0609020204030204" pitchFamily="49" charset="0"/>
              </a:rPr>
              <a:t>age;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private final int </a:t>
            </a:r>
            <a:r>
              <a:rPr lang="en-US" sz="1400" dirty="0">
                <a:latin typeface="Consolas" panose="020B0609020204030204" pitchFamily="49" charset="0"/>
              </a:rPr>
              <a:t>height;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age,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EE8640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.age</a:t>
            </a:r>
            <a:r>
              <a:rPr lang="en-US" sz="1400" dirty="0">
                <a:latin typeface="Consolas" panose="020B0609020204030204" pitchFamily="49" charset="0"/>
              </a:rPr>
              <a:t> = age;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EE8640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.height</a:t>
            </a:r>
            <a:r>
              <a:rPr lang="en-US" sz="1400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age;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height;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…</a:t>
            </a:r>
            <a:endParaRPr lang="bg-BG" sz="1400" dirty="0">
              <a:latin typeface="Consolas" panose="020B0609020204030204" pitchFamily="49" charset="0"/>
            </a:endParaRPr>
          </a:p>
          <a:p>
            <a:pPr algn="ctr"/>
            <a:endParaRPr lang="bg-BG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6410B-3AAA-6A49-EDB2-E4FEB1E8283D}"/>
              </a:ext>
            </a:extLst>
          </p:cNvPr>
          <p:cNvSpPr/>
          <p:nvPr/>
        </p:nvSpPr>
        <p:spPr>
          <a:xfrm>
            <a:off x="6317303" y="506442"/>
            <a:ext cx="5111020" cy="589628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  @Override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E864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latin typeface="Consolas" panose="020B0609020204030204" pitchFamily="49" charset="0"/>
              </a:rPr>
              <a:t> o)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latin typeface="Consolas" panose="020B0609020204030204" pitchFamily="49" charset="0"/>
              </a:rPr>
              <a:t> == o)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(o ==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 ||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getClass</a:t>
            </a:r>
            <a:r>
              <a:rPr lang="en-US" sz="1400" dirty="0">
                <a:latin typeface="Consolas" panose="020B0609020204030204" pitchFamily="49" charset="0"/>
              </a:rPr>
              <a:t>() != </a:t>
            </a:r>
            <a:r>
              <a:rPr lang="en-US" sz="1400" dirty="0" err="1">
                <a:latin typeface="Consolas" panose="020B0609020204030204" pitchFamily="49" charset="0"/>
              </a:rPr>
              <a:t>o.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getClass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Person </a:t>
            </a:r>
            <a:r>
              <a:rPr lang="en-US" sz="1400" dirty="0" err="1"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= (Person) o;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age == </a:t>
            </a:r>
            <a:r>
              <a:rPr lang="en-US" sz="1400" dirty="0" err="1">
                <a:latin typeface="Consolas" panose="020B0609020204030204" pitchFamily="49" charset="0"/>
              </a:rPr>
              <a:t>person.age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&amp;&amp; height == </a:t>
            </a:r>
            <a:r>
              <a:rPr lang="en-US" sz="1400" dirty="0" err="1">
                <a:latin typeface="Consolas" panose="020B0609020204030204" pitchFamily="49" charset="0"/>
              </a:rPr>
              <a:t>person.height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hashCode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Objects.hash</a:t>
            </a:r>
            <a:r>
              <a:rPr lang="en-US" sz="1400" dirty="0">
                <a:latin typeface="Consolas" panose="020B0609020204030204" pitchFamily="49" charset="0"/>
              </a:rPr>
              <a:t>(age, height);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…</a:t>
            </a:r>
            <a:endParaRPr lang="bg-BG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9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A810E4-6F69-5A01-9F07-F49959DBD0D8}"/>
              </a:ext>
            </a:extLst>
          </p:cNvPr>
          <p:cNvSpPr txBox="1"/>
          <p:nvPr/>
        </p:nvSpPr>
        <p:spPr>
          <a:xfrm>
            <a:off x="2330405" y="2026468"/>
            <a:ext cx="546792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What is Record?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Ideal for "plain data carriers"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Immutable data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equals,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hashCode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methods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Compiler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5F5916B5-17BA-B09F-AEFF-25FB632100CC}"/>
              </a:ext>
            </a:extLst>
          </p:cNvPr>
          <p:cNvSpPr/>
          <p:nvPr/>
        </p:nvSpPr>
        <p:spPr>
          <a:xfrm>
            <a:off x="-1" y="857688"/>
            <a:ext cx="8212531" cy="601569"/>
          </a:xfrm>
          <a:prstGeom prst="snip2Diag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EE8640"/>
                </a:solidFill>
              </a:rPr>
              <a:t>	Record</a:t>
            </a:r>
            <a:endParaRPr lang="bg-BG" sz="4000" b="1" dirty="0">
              <a:solidFill>
                <a:srgbClr val="EE86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872FD-BF06-904D-BCA2-09FE411FA455}"/>
              </a:ext>
            </a:extLst>
          </p:cNvPr>
          <p:cNvSpPr/>
          <p:nvPr/>
        </p:nvSpPr>
        <p:spPr>
          <a:xfrm>
            <a:off x="6927273" y="2244578"/>
            <a:ext cx="4540569" cy="2368843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record</a:t>
            </a:r>
            <a:r>
              <a:rPr lang="en-US" sz="1400" dirty="0"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age,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height) {}</a:t>
            </a:r>
            <a:endParaRPr lang="bg-BG" sz="1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53A6E-AC68-E334-33DC-22F7FC38F46F}"/>
              </a:ext>
            </a:extLst>
          </p:cNvPr>
          <p:cNvSpPr/>
          <p:nvPr/>
        </p:nvSpPr>
        <p:spPr>
          <a:xfrm>
            <a:off x="724158" y="506442"/>
            <a:ext cx="5123333" cy="589628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 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java.util.Objects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 Person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private final int </a:t>
            </a:r>
            <a:r>
              <a:rPr lang="en-US" sz="1400" dirty="0">
                <a:latin typeface="Consolas" panose="020B0609020204030204" pitchFamily="49" charset="0"/>
              </a:rPr>
              <a:t>age;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private final int </a:t>
            </a:r>
            <a:r>
              <a:rPr lang="en-US" sz="1400" dirty="0">
                <a:latin typeface="Consolas" panose="020B0609020204030204" pitchFamily="49" charset="0"/>
              </a:rPr>
              <a:t>height;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age,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EE8640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.age</a:t>
            </a:r>
            <a:r>
              <a:rPr lang="en-US" sz="1400" dirty="0">
                <a:latin typeface="Consolas" panose="020B0609020204030204" pitchFamily="49" charset="0"/>
              </a:rPr>
              <a:t> = age;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EE8640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.height</a:t>
            </a:r>
            <a:r>
              <a:rPr lang="en-US" sz="1400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age;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height;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…</a:t>
            </a:r>
            <a:endParaRPr lang="bg-BG" sz="1400" dirty="0">
              <a:latin typeface="Consolas" panose="020B0609020204030204" pitchFamily="49" charset="0"/>
            </a:endParaRPr>
          </a:p>
          <a:p>
            <a:pPr algn="ctr"/>
            <a:endParaRPr lang="bg-BG" sz="1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690C1E-4E48-7D68-2A75-5C18B5E7D5A5}"/>
              </a:ext>
            </a:extLst>
          </p:cNvPr>
          <p:cNvSpPr/>
          <p:nvPr/>
        </p:nvSpPr>
        <p:spPr>
          <a:xfrm>
            <a:off x="6096000" y="3299691"/>
            <a:ext cx="526472" cy="258618"/>
          </a:xfrm>
          <a:prstGeom prst="rightArrow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519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8D2608E-BE83-6653-A26B-C5A4AFD5B264}"/>
              </a:ext>
            </a:extLst>
          </p:cNvPr>
          <p:cNvSpPr/>
          <p:nvPr/>
        </p:nvSpPr>
        <p:spPr>
          <a:xfrm>
            <a:off x="3979469" y="857687"/>
            <a:ext cx="8212531" cy="601569"/>
          </a:xfrm>
          <a:prstGeom prst="snip2Diag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>
                <a:solidFill>
                  <a:srgbClr val="EE8640"/>
                </a:solidFill>
              </a:rPr>
              <a:t>    Restrictions	</a:t>
            </a:r>
            <a:endParaRPr lang="bg-BG" sz="4000" b="1" dirty="0">
              <a:solidFill>
                <a:srgbClr val="EE86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CD4D1-4F22-F9A9-D7D6-8F79F8671F23}"/>
              </a:ext>
            </a:extLst>
          </p:cNvPr>
          <p:cNvSpPr txBox="1"/>
          <p:nvPr/>
        </p:nvSpPr>
        <p:spPr>
          <a:xfrm>
            <a:off x="1868054" y="2303467"/>
            <a:ext cx="697807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Records cannot extend any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Records cannot declare instance fields 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Records cannot be abstract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-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they are implicitly final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components of a record are implicitly final</a:t>
            </a:r>
          </a:p>
        </p:txBody>
      </p:sp>
    </p:spTree>
    <p:extLst>
      <p:ext uri="{BB962C8B-B14F-4D97-AF65-F5344CB8AC3E}">
        <p14:creationId xmlns:p14="http://schemas.microsoft.com/office/powerpoint/2010/main" val="13635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0A3E6757-021F-14F6-80EE-239F7773E71E}"/>
              </a:ext>
            </a:extLst>
          </p:cNvPr>
          <p:cNvSpPr/>
          <p:nvPr/>
        </p:nvSpPr>
        <p:spPr>
          <a:xfrm>
            <a:off x="3979469" y="857687"/>
            <a:ext cx="8212531" cy="601569"/>
          </a:xfrm>
          <a:prstGeom prst="snip2Diag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>
                <a:solidFill>
                  <a:srgbClr val="EE8640"/>
                </a:solidFill>
              </a:rPr>
              <a:t>But…	</a:t>
            </a:r>
            <a:endParaRPr lang="bg-BG" sz="4000" b="1" dirty="0">
              <a:solidFill>
                <a:srgbClr val="EE86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5CD12-6BCF-F721-6348-6D91D792A362}"/>
              </a:ext>
            </a:extLst>
          </p:cNvPr>
          <p:cNvSpPr txBox="1"/>
          <p:nvPr/>
        </p:nvSpPr>
        <p:spPr>
          <a:xfrm>
            <a:off x="4192606" y="1459256"/>
            <a:ext cx="7786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Beyond these restrictions, records behave like regular classes</a:t>
            </a:r>
            <a:endParaRPr lang="bg-BG" sz="2400" i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0652B-720F-9997-00A4-711FF317BC05}"/>
              </a:ext>
            </a:extLst>
          </p:cNvPr>
          <p:cNvSpPr txBox="1"/>
          <p:nvPr/>
        </p:nvSpPr>
        <p:spPr>
          <a:xfrm>
            <a:off x="877455" y="2226792"/>
            <a:ext cx="10437090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can declare them inside a class; nested records are implicitly static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can create generic records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Records can implement interfaces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instantiate records with the new keyword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can declare in a record's body static methods, static fields, static initializers, constructors, instance methods, and nested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can annotate records and a record's individual components</a:t>
            </a:r>
          </a:p>
        </p:txBody>
      </p:sp>
    </p:spTree>
    <p:extLst>
      <p:ext uri="{BB962C8B-B14F-4D97-AF65-F5344CB8AC3E}">
        <p14:creationId xmlns:p14="http://schemas.microsoft.com/office/powerpoint/2010/main" val="1036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9DF6F3-56F4-CCC1-4F3F-63CEF255A36B}"/>
              </a:ext>
            </a:extLst>
          </p:cNvPr>
          <p:cNvSpPr/>
          <p:nvPr/>
        </p:nvSpPr>
        <p:spPr>
          <a:xfrm>
            <a:off x="794322" y="288024"/>
            <a:ext cx="10603345" cy="143149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record</a:t>
            </a:r>
            <a:r>
              <a:rPr lang="en-US" sz="1400" dirty="0"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age,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printAge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(age());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D248-D530-7B2A-9984-B0479E03B73E}"/>
              </a:ext>
            </a:extLst>
          </p:cNvPr>
          <p:cNvSpPr/>
          <p:nvPr/>
        </p:nvSpPr>
        <p:spPr>
          <a:xfrm>
            <a:off x="794320" y="1862536"/>
            <a:ext cx="10603345" cy="157696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 record</a:t>
            </a:r>
            <a:r>
              <a:rPr lang="en-US" sz="1400" dirty="0"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age,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 static 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increaseAge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increaseAge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increaseAge</a:t>
            </a:r>
            <a:r>
              <a:rPr lang="en-US" sz="1400" dirty="0">
                <a:latin typeface="Consolas" panose="020B0609020204030204" pitchFamily="49" charset="0"/>
              </a:rPr>
              <a:t> = age() + 1;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89C74-33C3-3A89-6136-B6D4E9F5733D}"/>
              </a:ext>
            </a:extLst>
          </p:cNvPr>
          <p:cNvSpPr/>
          <p:nvPr/>
        </p:nvSpPr>
        <p:spPr>
          <a:xfrm>
            <a:off x="794320" y="3582521"/>
            <a:ext cx="10603345" cy="50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record</a:t>
            </a:r>
            <a:r>
              <a:rPr lang="en-US" sz="1400" dirty="0"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@Min(18)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age,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@Max(200)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height) {}</a:t>
            </a:r>
            <a:endParaRPr lang="bg-BG" sz="1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39599-6696-90F0-B2A3-979F9B2EB831}"/>
              </a:ext>
            </a:extLst>
          </p:cNvPr>
          <p:cNvSpPr/>
          <p:nvPr/>
        </p:nvSpPr>
        <p:spPr>
          <a:xfrm>
            <a:off x="794320" y="4298739"/>
            <a:ext cx="10603345" cy="50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record</a:t>
            </a:r>
            <a:r>
              <a:rPr lang="en-US" sz="1400" dirty="0"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age,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height)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latin typeface="Consolas" panose="020B0609020204030204" pitchFamily="49" charset="0"/>
              </a:rPr>
              <a:t> Mammal {}</a:t>
            </a:r>
            <a:endParaRPr lang="bg-BG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55E9EB-205D-68ED-7C70-4A3B421B55F5}"/>
              </a:ext>
            </a:extLst>
          </p:cNvPr>
          <p:cNvSpPr/>
          <p:nvPr/>
        </p:nvSpPr>
        <p:spPr>
          <a:xfrm>
            <a:off x="794320" y="5020578"/>
            <a:ext cx="10603345" cy="50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record</a:t>
            </a:r>
            <a:r>
              <a:rPr lang="en-US" sz="1400" dirty="0">
                <a:latin typeface="Consolas" panose="020B0609020204030204" pitchFamily="49" charset="0"/>
              </a:rPr>
              <a:t> Person&lt;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age,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height) {}</a:t>
            </a:r>
            <a:endParaRPr lang="bg-BG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E6D3F-1493-D219-CEBA-AE8A521CD5F8}"/>
              </a:ext>
            </a:extLst>
          </p:cNvPr>
          <p:cNvSpPr/>
          <p:nvPr/>
        </p:nvSpPr>
        <p:spPr>
          <a:xfrm>
            <a:off x="794323" y="5736890"/>
            <a:ext cx="10603345" cy="83127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PersonController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record</a:t>
            </a:r>
            <a:r>
              <a:rPr lang="en-US" sz="1400" dirty="0"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age) {}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bg-BG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7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583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Nikolov</dc:creator>
  <cp:lastModifiedBy>Georgi Nikolov</cp:lastModifiedBy>
  <cp:revision>6</cp:revision>
  <dcterms:created xsi:type="dcterms:W3CDTF">2022-06-20T16:44:00Z</dcterms:created>
  <dcterms:modified xsi:type="dcterms:W3CDTF">2022-06-27T17:03:16Z</dcterms:modified>
</cp:coreProperties>
</file>