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bookmarkIdSeed="4">
  <p:sldMasterIdLst>
    <p:sldMasterId id="2147483648" r:id="rId5"/>
  </p:sldMasterIdLst>
  <p:notesMasterIdLst>
    <p:notesMasterId r:id="rId90"/>
  </p:notesMasterIdLst>
  <p:handoutMasterIdLst>
    <p:handoutMasterId r:id="rId91"/>
  </p:handoutMasterIdLst>
  <p:sldIdLst>
    <p:sldId id="272" r:id="rId6"/>
    <p:sldId id="306" r:id="rId7"/>
    <p:sldId id="361" r:id="rId8"/>
    <p:sldId id="360" r:id="rId9"/>
    <p:sldId id="410" r:id="rId10"/>
    <p:sldId id="406" r:id="rId11"/>
    <p:sldId id="275" r:id="rId12"/>
    <p:sldId id="407" r:id="rId13"/>
    <p:sldId id="408" r:id="rId14"/>
    <p:sldId id="409" r:id="rId15"/>
    <p:sldId id="369" r:id="rId16"/>
    <p:sldId id="352" r:id="rId17"/>
    <p:sldId id="405" r:id="rId18"/>
    <p:sldId id="353" r:id="rId19"/>
    <p:sldId id="348" r:id="rId20"/>
    <p:sldId id="349" r:id="rId21"/>
    <p:sldId id="354" r:id="rId22"/>
    <p:sldId id="355" r:id="rId23"/>
    <p:sldId id="386" r:id="rId24"/>
    <p:sldId id="357" r:id="rId25"/>
    <p:sldId id="442" r:id="rId26"/>
    <p:sldId id="411" r:id="rId27"/>
    <p:sldId id="292" r:id="rId28"/>
    <p:sldId id="419" r:id="rId29"/>
    <p:sldId id="418" r:id="rId30"/>
    <p:sldId id="453" r:id="rId31"/>
    <p:sldId id="420" r:id="rId32"/>
    <p:sldId id="455" r:id="rId33"/>
    <p:sldId id="284" r:id="rId34"/>
    <p:sldId id="448" r:id="rId35"/>
    <p:sldId id="446" r:id="rId36"/>
    <p:sldId id="315" r:id="rId37"/>
    <p:sldId id="324" r:id="rId38"/>
    <p:sldId id="328" r:id="rId39"/>
    <p:sldId id="445" r:id="rId40"/>
    <p:sldId id="449" r:id="rId41"/>
    <p:sldId id="454" r:id="rId42"/>
    <p:sldId id="412" r:id="rId43"/>
    <p:sldId id="310" r:id="rId44"/>
    <p:sldId id="374" r:id="rId45"/>
    <p:sldId id="383" r:id="rId46"/>
    <p:sldId id="293" r:id="rId47"/>
    <p:sldId id="295" r:id="rId48"/>
    <p:sldId id="313" r:id="rId49"/>
    <p:sldId id="285" r:id="rId50"/>
    <p:sldId id="395" r:id="rId51"/>
    <p:sldId id="365" r:id="rId52"/>
    <p:sldId id="376" r:id="rId53"/>
    <p:sldId id="377" r:id="rId54"/>
    <p:sldId id="281" r:id="rId55"/>
    <p:sldId id="378" r:id="rId56"/>
    <p:sldId id="317" r:id="rId57"/>
    <p:sldId id="379" r:id="rId58"/>
    <p:sldId id="427" r:id="rId59"/>
    <p:sldId id="342" r:id="rId60"/>
    <p:sldId id="302" r:id="rId61"/>
    <p:sldId id="282" r:id="rId62"/>
    <p:sldId id="375" r:id="rId63"/>
    <p:sldId id="413" r:id="rId64"/>
    <p:sldId id="423" r:id="rId65"/>
    <p:sldId id="424" r:id="rId66"/>
    <p:sldId id="422" r:id="rId67"/>
    <p:sldId id="425" r:id="rId68"/>
    <p:sldId id="426" r:id="rId69"/>
    <p:sldId id="358" r:id="rId70"/>
    <p:sldId id="359" r:id="rId71"/>
    <p:sldId id="447" r:id="rId72"/>
    <p:sldId id="450" r:id="rId73"/>
    <p:sldId id="346" r:id="rId74"/>
    <p:sldId id="414" r:id="rId75"/>
    <p:sldId id="429" r:id="rId76"/>
    <p:sldId id="430" r:id="rId77"/>
    <p:sldId id="431" r:id="rId78"/>
    <p:sldId id="432" r:id="rId79"/>
    <p:sldId id="437" r:id="rId80"/>
    <p:sldId id="435" r:id="rId81"/>
    <p:sldId id="452" r:id="rId82"/>
    <p:sldId id="440" r:id="rId83"/>
    <p:sldId id="443" r:id="rId84"/>
    <p:sldId id="444" r:id="rId85"/>
    <p:sldId id="434" r:id="rId86"/>
    <p:sldId id="347" r:id="rId87"/>
    <p:sldId id="271" r:id="rId88"/>
    <p:sldId id="312" r:id="rId8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92"/>
      <p:bold r:id="rId93"/>
      <p:italic r:id="rId94"/>
      <p:boldItalic r:id="rId95"/>
    </p:embeddedFont>
    <p:embeddedFont>
      <p:font typeface="Calibri" panose="020F0502020204030204" pitchFamily="34" charset="0"/>
      <p:regular r:id="rId96"/>
      <p:bold r:id="rId97"/>
      <p:italic r:id="rId98"/>
      <p:boldItalic r:id="rId99"/>
    </p:embeddedFont>
    <p:embeddedFont>
      <p:font typeface="Segoe UI Light" panose="020B0502040204020203" pitchFamily="34" charset="0"/>
      <p:regular r:id="rId100"/>
    </p:embeddedFont>
    <p:embeddedFont>
      <p:font typeface="Segoe UI" panose="020B0502040204020203" pitchFamily="34" charset="0"/>
      <p:regular r:id="rId101"/>
      <p:bold r:id="rId102"/>
      <p:italic r:id="rId103"/>
      <p:boldItalic r:id="rId104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3" autoAdjust="0"/>
    <p:restoredTop sz="94660"/>
  </p:normalViewPr>
  <p:slideViewPr>
    <p:cSldViewPr>
      <p:cViewPr varScale="1">
        <p:scale>
          <a:sx n="141" d="100"/>
          <a:sy n="141" d="100"/>
        </p:scale>
        <p:origin x="2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07" Type="http://schemas.openxmlformats.org/officeDocument/2006/relationships/theme" Target="theme/theme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font" Target="fonts/font11.fntdata"/><Relationship Id="rId5" Type="http://schemas.openxmlformats.org/officeDocument/2006/relationships/slideMaster" Target="slideMasters/slideMaster1.xml"/><Relationship Id="rId90" Type="http://schemas.openxmlformats.org/officeDocument/2006/relationships/notesMaster" Target="notesMasters/notesMaster1.xml"/><Relationship Id="rId95" Type="http://schemas.openxmlformats.org/officeDocument/2006/relationships/font" Target="fonts/font4.fntdata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font" Target="fonts/font12.fntdata"/><Relationship Id="rId108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handoutMaster" Target="handoutMasters/handoutMaster1.xml"/><Relationship Id="rId96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viewProps" Target="view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font" Target="fonts/font3.fntdata"/><Relationship Id="rId99" Type="http://schemas.openxmlformats.org/officeDocument/2006/relationships/font" Target="fonts/font8.fntdata"/><Relationship Id="rId101" Type="http://schemas.openxmlformats.org/officeDocument/2006/relationships/font" Target="fonts/font10.fntdata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font" Target="fonts/font6.fntdata"/><Relationship Id="rId104" Type="http://schemas.openxmlformats.org/officeDocument/2006/relationships/font" Target="fonts/font13.fntdata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font" Target="fonts/font1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font" Target="fonts/font9.fntdata"/><Relationship Id="rId105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font" Target="fonts/font2.fntdata"/><Relationship Id="rId98" Type="http://schemas.openxmlformats.org/officeDocument/2006/relationships/font" Target="fonts/font7.fntdata"/><Relationship Id="rId3" Type="http://schemas.openxmlformats.org/officeDocument/2006/relationships/customXml" Target="../customXml/item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BC3F9-9C5B-4717-9F59-36DC790402FE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14A10-66C2-4A61-B0C2-25BAE495F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4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8B42B-EF16-48B1-8042-3998BFD1016F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7E8D3-AC77-4159-8735-38BAC53DD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036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95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217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1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541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3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849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501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341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234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88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089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929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9109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684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1565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686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734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426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4539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6772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3477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552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6800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8238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1623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10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9232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0056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9442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9334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562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0163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245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2520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2804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7556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1652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4045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8855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4803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730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10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62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949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028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E8D3-AC77-4159-8735-38BAC53DDFB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66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399C-4125-420F-AD48-6280495B6BD1}" type="datetime1">
              <a:rPr lang="ru-RU" smtClean="0"/>
              <a:t>21.06.2018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Нижний колонтитул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200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65D9-C40A-4C68-9250-522669DF0D68}" type="datetime1">
              <a:rPr lang="ru-RU" smtClean="0"/>
              <a:t>21.06.2018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Нижний колонтитул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971550" y="1203598"/>
            <a:ext cx="7200850" cy="345571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139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пис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ата 2"/>
          <p:cNvSpPr>
            <a:spLocks noGrp="1"/>
          </p:cNvSpPr>
          <p:nvPr>
            <p:ph type="dt" sz="half" idx="10"/>
          </p:nvPr>
        </p:nvSpPr>
        <p:spPr>
          <a:xfrm>
            <a:off x="971600" y="4767263"/>
            <a:ext cx="1619200" cy="273844"/>
          </a:xfrm>
        </p:spPr>
        <p:txBody>
          <a:bodyPr/>
          <a:lstStyle/>
          <a:p>
            <a:fld id="{0B6A9352-1F28-42E2-96AA-534E30DAB72A}" type="datetime1">
              <a:rPr lang="ru-RU" smtClean="0"/>
              <a:t>21.06.2018</a:t>
            </a:fld>
            <a:endParaRPr lang="ru-RU"/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ru-RU" dirty="0" smtClean="0"/>
              <a:t>Нижний колонтитул</a:t>
            </a:r>
            <a:endParaRPr lang="ru-RU" dirty="0"/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1619200" cy="273844"/>
          </a:xfrm>
        </p:spPr>
        <p:txBody>
          <a:bodyPr/>
          <a:lstStyle/>
          <a:p>
            <a:fld id="{E0F85FB4-1E59-4FB9-9B60-837C8110BC5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Рисунок 8"/>
          <p:cNvSpPr>
            <a:spLocks noGrp="1"/>
          </p:cNvSpPr>
          <p:nvPr>
            <p:ph type="pic" sz="quarter" idx="13"/>
          </p:nvPr>
        </p:nvSpPr>
        <p:spPr>
          <a:xfrm>
            <a:off x="971600" y="1419622"/>
            <a:ext cx="3600450" cy="3312716"/>
          </a:xfrm>
        </p:spPr>
        <p:txBody>
          <a:bodyPr lIns="360000" tIns="360000">
            <a:noAutofit/>
          </a:bodyPr>
          <a:lstStyle>
            <a:lvl1pPr marL="0" indent="0">
              <a:buNone/>
              <a:defRPr sz="1800"/>
            </a:lvl1pPr>
          </a:lstStyle>
          <a:p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575926" y="1419622"/>
            <a:ext cx="3584377" cy="3312368"/>
          </a:xfrm>
        </p:spPr>
        <p:txBody>
          <a:bodyPr anchor="ctr"/>
          <a:lstStyle>
            <a:lvl1pPr marL="285750" indent="-285750">
              <a:buSzPct val="120000"/>
              <a:buFont typeface="Arial" panose="020B0604020202020204" pitchFamily="34" charset="0"/>
              <a:buChar char="•"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Список можно оформить        буллитами;</a:t>
            </a:r>
          </a:p>
          <a:p>
            <a:pPr lvl="0"/>
            <a:endParaRPr lang="ru-RU" dirty="0" smtClean="0"/>
          </a:p>
          <a:p>
            <a:pPr lvl="0"/>
            <a:r>
              <a:rPr lang="ru-RU" dirty="0" smtClean="0"/>
              <a:t>Это такие круги;</a:t>
            </a:r>
          </a:p>
          <a:p>
            <a:pPr lvl="0"/>
            <a:endParaRPr lang="ru-RU" dirty="0" smtClean="0"/>
          </a:p>
          <a:p>
            <a:pPr lvl="0"/>
            <a:r>
              <a:rPr lang="ru-RU" dirty="0" smtClean="0"/>
              <a:t>Их можно выделить цветом;</a:t>
            </a:r>
          </a:p>
          <a:p>
            <a:pPr lvl="0"/>
            <a:endParaRPr lang="ru-RU" dirty="0" smtClean="0"/>
          </a:p>
          <a:p>
            <a:pPr lvl="0"/>
            <a:r>
              <a:rPr lang="ru-RU" dirty="0" smtClean="0"/>
              <a:t>Список следует выравнивать по середине относительно высоты картинки слева.</a:t>
            </a:r>
          </a:p>
        </p:txBody>
      </p:sp>
    </p:spTree>
    <p:extLst>
      <p:ext uri="{BB962C8B-B14F-4D97-AF65-F5344CB8AC3E}">
        <p14:creationId xmlns:p14="http://schemas.microsoft.com/office/powerpoint/2010/main" val="470537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E036-D374-4AAD-BD53-63A5B6D9DC39}" type="datetime1">
              <a:rPr lang="ru-RU" smtClean="0"/>
              <a:t>21.06.2018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Нижний колонтитул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/>
          </p:nvPr>
        </p:nvSpPr>
        <p:spPr>
          <a:xfrm>
            <a:off x="4572000" y="1419622"/>
            <a:ext cx="3600450" cy="331271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10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971600" y="1419622"/>
            <a:ext cx="3584377" cy="33123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Структура презентации должна быть такой: вступление, затем описание проблемы, далее — решение проблемы и заключение.</a:t>
            </a:r>
          </a:p>
          <a:p>
            <a:pPr lvl="0"/>
            <a:endParaRPr lang="ru-RU" dirty="0" smtClean="0"/>
          </a:p>
          <a:p>
            <a:pPr lvl="0"/>
            <a:r>
              <a:rPr lang="ru-RU" dirty="0" smtClean="0"/>
              <a:t>Следование данной структуре позволит наиболее доступно изложить материал презентации.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1671040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E320-E318-4F08-B149-252709D302BC}" type="datetime1">
              <a:rPr lang="ru-RU" smtClean="0"/>
              <a:t>21.06.2018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Нижний колонтитул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Таблица 6"/>
          <p:cNvSpPr>
            <a:spLocks noGrp="1"/>
          </p:cNvSpPr>
          <p:nvPr>
            <p:ph type="tbl" sz="quarter" idx="13"/>
          </p:nvPr>
        </p:nvSpPr>
        <p:spPr>
          <a:xfrm>
            <a:off x="975638" y="1563638"/>
            <a:ext cx="7200900" cy="3023939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64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текстовым бло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978"/>
            <a:ext cx="9144000" cy="5143500"/>
          </a:xfrm>
        </p:spPr>
        <p:txBody>
          <a:bodyPr lIns="360000" tIns="360000" rIns="360000" bIns="360000" anchor="ctr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ru-RU" dirty="0" smtClean="0"/>
              <a:t>Рисунок</a:t>
            </a:r>
            <a:endParaRPr lang="ru-RU" dirty="0"/>
          </a:p>
        </p:txBody>
      </p:sp>
      <p:sp>
        <p:nvSpPr>
          <p:cNvPr id="5" name="Текст 9"/>
          <p:cNvSpPr>
            <a:spLocks noGrp="1"/>
          </p:cNvSpPr>
          <p:nvPr>
            <p:ph type="body" sz="quarter" idx="11"/>
          </p:nvPr>
        </p:nvSpPr>
        <p:spPr>
          <a:xfrm>
            <a:off x="0" y="3291830"/>
            <a:ext cx="9144000" cy="1440160"/>
          </a:xfrm>
          <a:solidFill>
            <a:srgbClr val="C00000">
              <a:alpha val="74902"/>
            </a:srgbClr>
          </a:solidFill>
        </p:spPr>
        <p:txBody>
          <a:bodyPr lIns="360000"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sz="1800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2389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8142-65CC-42A9-B6DD-E0719F8416F8}" type="datetime1">
              <a:rPr lang="ru-RU" smtClean="0"/>
              <a:t>21.06.2018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Нижний колонтитул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71600" y="3600450"/>
            <a:ext cx="72008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7" name="Рисунок 2"/>
          <p:cNvSpPr>
            <a:spLocks noGrp="1"/>
          </p:cNvSpPr>
          <p:nvPr>
            <p:ph type="pic" idx="1"/>
          </p:nvPr>
        </p:nvSpPr>
        <p:spPr>
          <a:xfrm>
            <a:off x="971600" y="483518"/>
            <a:ext cx="7200800" cy="30861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971600" y="4025503"/>
            <a:ext cx="72008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80931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71600" y="1200151"/>
            <a:ext cx="72008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71600" y="4767263"/>
            <a:ext cx="1619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F4C21-AFC2-4584-9D37-6EE8E0B5B270}" type="datetime1">
              <a:rPr lang="ru-RU" smtClean="0"/>
              <a:t>21.06.2018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Нижний колонтитул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1619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85FB4-1E59-4FB9-9B60-837C8110B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6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62" r:id="rId3"/>
    <p:sldLayoutId id="2147483659" r:id="rId4"/>
    <p:sldLayoutId id="2147483658" r:id="rId5"/>
    <p:sldLayoutId id="2147483661" r:id="rId6"/>
    <p:sldLayoutId id="214748366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800" kern="1200" cap="all" baseline="0">
          <a:solidFill>
            <a:srgbClr val="C00000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IKVM/" TargetMode="External"/><Relationship Id="rId2" Type="http://schemas.openxmlformats.org/officeDocument/2006/relationships/hyperlink" Target="https://www.ikvm.net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4net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mailto:kgn@skbkontur.ru" TargetMode="External"/><Relationship Id="rId7" Type="http://schemas.openxmlformats.org/officeDocument/2006/relationships/hyperlink" Target="https://t.me/java_ural_Meetup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tech.skbkontur.ru/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12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4net" TargetMode="External"/><Relationship Id="rId2" Type="http://schemas.openxmlformats.org/officeDocument/2006/relationships/hyperlink" Target="https://github.com/gnkoshelev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docs.oracle.com/javase/8/docs/technotes/guides/jni/spec/invocation.html" TargetMode="External"/><Relationship Id="rId5" Type="http://schemas.openxmlformats.org/officeDocument/2006/relationships/hyperlink" Target="http://docs.oracle.com/javase/8/docs/technotes/guides/jni/spec/jniTOC.html" TargetMode="External"/><Relationship Id="rId4" Type="http://schemas.openxmlformats.org/officeDocument/2006/relationships/hyperlink" Target="http://www.grpc.io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971600" y="411510"/>
            <a:ext cx="7200800" cy="216024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3800" kern="1200" cap="all" baseline="0">
                <a:solidFill>
                  <a:srgbClr val="C00000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sz="4000" dirty="0" smtClean="0">
                <a:solidFill>
                  <a:srgbClr val="CA0013"/>
                </a:solidFill>
              </a:rPr>
              <a:t>Интеграция виртуальных машин </a:t>
            </a:r>
            <a:r>
              <a:rPr lang="en-US" sz="4000" dirty="0" smtClean="0">
                <a:solidFill>
                  <a:srgbClr val="CA0013"/>
                </a:solidFill>
              </a:rPr>
              <a:t>.NET </a:t>
            </a:r>
            <a:r>
              <a:rPr lang="ru-RU" sz="4000" dirty="0" smtClean="0">
                <a:solidFill>
                  <a:srgbClr val="CA0013"/>
                </a:solidFill>
              </a:rPr>
              <a:t>и </a:t>
            </a:r>
            <a:r>
              <a:rPr lang="en-US" sz="4000" dirty="0" smtClean="0">
                <a:solidFill>
                  <a:srgbClr val="CA0013"/>
                </a:solidFill>
              </a:rPr>
              <a:t>Java</a:t>
            </a:r>
            <a:endParaRPr lang="ru-RU" sz="4000" dirty="0">
              <a:solidFill>
                <a:srgbClr val="CA0013"/>
              </a:solidFill>
            </a:endParaRPr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971600" y="2571750"/>
            <a:ext cx="7200800" cy="86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cap="none" dirty="0" smtClean="0"/>
              <a:t>JUG </a:t>
            </a:r>
            <a:r>
              <a:rPr lang="en-US" cap="none" dirty="0" err="1" smtClean="0"/>
              <a:t>Nsk</a:t>
            </a:r>
            <a:r>
              <a:rPr lang="en-US" cap="none" dirty="0" smtClean="0"/>
              <a:t>, Meetup #2</a:t>
            </a:r>
          </a:p>
        </p:txBody>
      </p:sp>
      <p:sp>
        <p:nvSpPr>
          <p:cNvPr id="5" name="Текст 9"/>
          <p:cNvSpPr txBox="1">
            <a:spLocks/>
          </p:cNvSpPr>
          <p:nvPr/>
        </p:nvSpPr>
        <p:spPr>
          <a:xfrm>
            <a:off x="3851869" y="3930243"/>
            <a:ext cx="4320531" cy="34952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Григорий Кошелев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961532"/>
            <a:ext cx="1440160" cy="28694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979712" y="47741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 smtClean="0"/>
              <a:t>Новосибирск, 21 июня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20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144903"/>
            <a:ext cx="7200900" cy="3384376"/>
          </a:xfrm>
        </p:spPr>
        <p:txBody>
          <a:bodyPr anchor="t">
            <a:noAutofit/>
          </a:bodyPr>
          <a:lstStyle/>
          <a:p>
            <a:r>
              <a:rPr lang="ru-RU" sz="2500" dirty="0" smtClean="0"/>
              <a:t>Интеграция с </a:t>
            </a:r>
            <a:r>
              <a:rPr lang="ru-RU" sz="2500" dirty="0" err="1" smtClean="0"/>
              <a:t>Альфа-банком</a:t>
            </a:r>
            <a:endParaRPr lang="ru-RU" sz="2500" dirty="0" smtClean="0"/>
          </a:p>
          <a:p>
            <a:r>
              <a:rPr lang="en-US" sz="2500" dirty="0" smtClean="0"/>
              <a:t>Java SDK</a:t>
            </a:r>
            <a:endParaRPr lang="ru-RU" sz="2500" dirty="0" smtClean="0"/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1372383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Задача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№3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59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4960521"/>
              </p:ext>
            </p:extLst>
          </p:nvPr>
        </p:nvGraphicFramePr>
        <p:xfrm>
          <a:off x="971550" y="2574135"/>
          <a:ext cx="720090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800" b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Радикальные способы решения</a:t>
                      </a:r>
                      <a:endParaRPr lang="ru-RU" sz="38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33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144903"/>
            <a:ext cx="7200900" cy="3384376"/>
          </a:xfrm>
        </p:spPr>
        <p:txBody>
          <a:bodyPr anchor="t">
            <a:noAutofit/>
          </a:bodyPr>
          <a:lstStyle/>
          <a:p>
            <a:r>
              <a:rPr lang="ru-RU" sz="2500" b="1" dirty="0" smtClean="0"/>
              <a:t>Выучить </a:t>
            </a:r>
            <a:r>
              <a:rPr lang="en-US" sz="2500" b="1" dirty="0" smtClean="0"/>
              <a:t>Java </a:t>
            </a:r>
            <a:r>
              <a:rPr lang="ru-RU" sz="2500" b="1" dirty="0" smtClean="0"/>
              <a:t>и писать всё на ней</a:t>
            </a: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914993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Радикальные способы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719931"/>
            <a:ext cx="4876800" cy="3019425"/>
          </a:xfrm>
          <a:prstGeom prst="rect">
            <a:avLst/>
          </a:prstGeom>
        </p:spPr>
      </p:pic>
      <p:pic>
        <p:nvPicPr>
          <p:cNvPr id="6" name="Picture 162" descr="C:\Users\sapogoff\Documents\sapogoff_work\SKB Kontur\01_presentation_templates\03_final\wmf_icons\справка3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4731989"/>
            <a:ext cx="250825" cy="25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2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144903"/>
            <a:ext cx="7200900" cy="3384376"/>
          </a:xfrm>
        </p:spPr>
        <p:txBody>
          <a:bodyPr anchor="t">
            <a:noAutofit/>
          </a:bodyPr>
          <a:lstStyle/>
          <a:p>
            <a:r>
              <a:rPr lang="ru-RU" sz="2500" dirty="0"/>
              <a:t>Выучить </a:t>
            </a:r>
            <a:r>
              <a:rPr lang="en-US" sz="2500" dirty="0"/>
              <a:t>Java </a:t>
            </a:r>
            <a:r>
              <a:rPr lang="ru-RU" sz="2500" dirty="0"/>
              <a:t>и писать всё на ней</a:t>
            </a:r>
          </a:p>
          <a:p>
            <a:r>
              <a:rPr lang="ru-RU" sz="2500" b="1" dirty="0" smtClean="0"/>
              <a:t>Переписать всё на </a:t>
            </a:r>
            <a:r>
              <a:rPr lang="en-US" sz="2500" b="1" dirty="0" smtClean="0"/>
              <a:t>C#</a:t>
            </a:r>
            <a:endParaRPr lang="ru-RU" sz="2500" b="1" dirty="0" smtClean="0"/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4383286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Радикальные способы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05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144903"/>
            <a:ext cx="7200900" cy="3384376"/>
          </a:xfrm>
        </p:spPr>
        <p:txBody>
          <a:bodyPr anchor="t">
            <a:noAutofit/>
          </a:bodyPr>
          <a:lstStyle/>
          <a:p>
            <a:r>
              <a:rPr lang="ru-RU" sz="2500" dirty="0"/>
              <a:t>Выучить </a:t>
            </a:r>
            <a:r>
              <a:rPr lang="en-US" sz="2500" dirty="0"/>
              <a:t>Java </a:t>
            </a:r>
            <a:r>
              <a:rPr lang="ru-RU" sz="2500" dirty="0"/>
              <a:t>и писать всё на ней</a:t>
            </a:r>
          </a:p>
          <a:p>
            <a:r>
              <a:rPr lang="ru-RU" sz="2500" dirty="0" smtClean="0"/>
              <a:t>Переписать всё на </a:t>
            </a:r>
            <a:r>
              <a:rPr lang="en-US" sz="2500" dirty="0" smtClean="0"/>
              <a:t>C#</a:t>
            </a:r>
            <a:endParaRPr lang="ru-RU" sz="2500" dirty="0" smtClean="0"/>
          </a:p>
          <a:p>
            <a:r>
              <a:rPr lang="ru-RU" sz="2500" b="1" dirty="0" smtClean="0"/>
              <a:t>Сконвертировать код какой-нибудь </a:t>
            </a:r>
            <a:r>
              <a:rPr lang="ru-RU" sz="2500" b="1" dirty="0" err="1" smtClean="0"/>
              <a:t>тулзой</a:t>
            </a:r>
            <a:r>
              <a:rPr lang="ru-RU" sz="2500" dirty="0" smtClean="0"/>
              <a:t>, а потом яростно допиливать</a:t>
            </a: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786354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Радикальные способы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72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144903"/>
            <a:ext cx="7200900" cy="3384376"/>
          </a:xfrm>
        </p:spPr>
        <p:txBody>
          <a:bodyPr anchor="t">
            <a:noAutofit/>
          </a:bodyPr>
          <a:lstStyle/>
          <a:p>
            <a:r>
              <a:rPr lang="en-US" sz="2500" dirty="0"/>
              <a:t>Where can I find a Java to C# converter</a:t>
            </a:r>
            <a:r>
              <a:rPr lang="en-US" sz="2500" dirty="0" smtClean="0"/>
              <a:t>? (</a:t>
            </a:r>
            <a:r>
              <a:rPr lang="en-US" sz="2500" dirty="0" err="1" smtClean="0"/>
              <a:t>StackOverflow</a:t>
            </a:r>
            <a:r>
              <a:rPr lang="en-US" sz="2500" dirty="0" smtClean="0"/>
              <a:t>, 2009)</a:t>
            </a: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4169079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Конвертация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кода 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Java -&gt; C#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2209023"/>
            <a:ext cx="6696075" cy="2324100"/>
          </a:xfrm>
          <a:prstGeom prst="rect">
            <a:avLst/>
          </a:prstGeom>
        </p:spPr>
      </p:pic>
      <p:pic>
        <p:nvPicPr>
          <p:cNvPr id="6" name="Picture 162" descr="C:\Users\sapogoff\Documents\sapogoff_work\SKB Kontur\01_presentation_templates\03_final\wmf_icons\справка3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4731989"/>
            <a:ext cx="250825" cy="25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82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144903"/>
            <a:ext cx="7200900" cy="3384376"/>
          </a:xfrm>
        </p:spPr>
        <p:txBody>
          <a:bodyPr anchor="t">
            <a:noAutofit/>
          </a:bodyPr>
          <a:lstStyle/>
          <a:p>
            <a:r>
              <a:rPr lang="en-US" sz="2500" dirty="0"/>
              <a:t>Convert Java to C# with a tool, or manually? (</a:t>
            </a:r>
            <a:r>
              <a:rPr lang="en-US" sz="2500" dirty="0" err="1"/>
              <a:t>StackOverflow</a:t>
            </a:r>
            <a:r>
              <a:rPr lang="en-US" sz="2500" dirty="0"/>
              <a:t>, </a:t>
            </a:r>
            <a:r>
              <a:rPr lang="en-US" sz="2500" dirty="0" smtClean="0"/>
              <a:t>2011)</a:t>
            </a: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4169079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Конвертация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кода 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Java -&gt; C#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738579"/>
            <a:ext cx="6667500" cy="179070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87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144903"/>
            <a:ext cx="7200900" cy="3384376"/>
          </a:xfrm>
        </p:spPr>
        <p:txBody>
          <a:bodyPr anchor="t">
            <a:noAutofit/>
          </a:bodyPr>
          <a:lstStyle/>
          <a:p>
            <a:r>
              <a:rPr lang="ru-RU" sz="2500" dirty="0"/>
              <a:t>Выучить </a:t>
            </a:r>
            <a:r>
              <a:rPr lang="en-US" sz="2500" dirty="0"/>
              <a:t>Java </a:t>
            </a:r>
            <a:r>
              <a:rPr lang="ru-RU" sz="2500" dirty="0"/>
              <a:t>и писать всё на ней</a:t>
            </a:r>
          </a:p>
          <a:p>
            <a:r>
              <a:rPr lang="ru-RU" sz="2500" dirty="0" smtClean="0"/>
              <a:t>Переписать всё на </a:t>
            </a:r>
            <a:r>
              <a:rPr lang="en-US" sz="2500" dirty="0" smtClean="0"/>
              <a:t>C#</a:t>
            </a:r>
            <a:endParaRPr lang="ru-RU" sz="2500" dirty="0" smtClean="0"/>
          </a:p>
          <a:p>
            <a:r>
              <a:rPr lang="ru-RU" sz="2500" dirty="0" smtClean="0"/>
              <a:t>Сконвертировать код какой-нибудь </a:t>
            </a:r>
            <a:r>
              <a:rPr lang="ru-RU" sz="2500" dirty="0" err="1" smtClean="0"/>
              <a:t>тулзой</a:t>
            </a:r>
            <a:r>
              <a:rPr lang="ru-RU" sz="2500" dirty="0" smtClean="0"/>
              <a:t>, а потом яростно допиливать</a:t>
            </a:r>
          </a:p>
          <a:p>
            <a:r>
              <a:rPr lang="ru-RU" sz="2500" b="1" dirty="0" smtClean="0"/>
              <a:t>Использовать кросс-компиляцию </a:t>
            </a:r>
            <a:r>
              <a:rPr lang="ru-RU" sz="2500" b="1" dirty="0" err="1" smtClean="0"/>
              <a:t>байткода</a:t>
            </a:r>
            <a:endParaRPr lang="ru-RU" sz="2500" b="1" dirty="0" smtClean="0"/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8891782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Радикальные способы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51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144903"/>
            <a:ext cx="7200900" cy="3384376"/>
          </a:xfrm>
        </p:spPr>
        <p:txBody>
          <a:bodyPr anchor="t">
            <a:noAutofit/>
          </a:bodyPr>
          <a:lstStyle/>
          <a:p>
            <a:r>
              <a:rPr lang="en-US" sz="2500" dirty="0" smtClean="0"/>
              <a:t>IKVM.NET </a:t>
            </a:r>
            <a:r>
              <a:rPr lang="en-US" sz="2500" dirty="0"/>
              <a:t>(</a:t>
            </a:r>
            <a:r>
              <a:rPr lang="en-US" sz="2500" dirty="0">
                <a:hlinkClick r:id="rId2"/>
              </a:rPr>
              <a:t>https://www.ikvm.net</a:t>
            </a:r>
            <a:r>
              <a:rPr lang="en-US" sz="2500" dirty="0" smtClean="0">
                <a:hlinkClick r:id="rId2"/>
              </a:rPr>
              <a:t>/</a:t>
            </a:r>
            <a:r>
              <a:rPr lang="en-US" sz="2500" dirty="0" smtClean="0"/>
              <a:t>)</a:t>
            </a:r>
          </a:p>
          <a:p>
            <a:r>
              <a:rPr lang="ru-RU" sz="2500" dirty="0" smtClean="0"/>
              <a:t>Реализация </a:t>
            </a:r>
            <a:r>
              <a:rPr lang="en-US" sz="2500" dirty="0" smtClean="0"/>
              <a:t>JVM </a:t>
            </a:r>
            <a:r>
              <a:rPr lang="ru-RU" sz="2500" dirty="0" smtClean="0"/>
              <a:t>под </a:t>
            </a:r>
            <a:r>
              <a:rPr lang="en-US" sz="2500" dirty="0" smtClean="0"/>
              <a:t>.NET</a:t>
            </a:r>
          </a:p>
          <a:p>
            <a:r>
              <a:rPr lang="ru-RU" sz="2500" dirty="0" smtClean="0"/>
              <a:t>Реализация библиотеки классов</a:t>
            </a:r>
            <a:r>
              <a:rPr lang="en-US" sz="2500" dirty="0" smtClean="0"/>
              <a:t> Java</a:t>
            </a:r>
            <a:r>
              <a:rPr lang="ru-RU" sz="2500" dirty="0" smtClean="0"/>
              <a:t> в </a:t>
            </a:r>
            <a:r>
              <a:rPr lang="en-US" sz="2500" dirty="0" smtClean="0"/>
              <a:t>.NET</a:t>
            </a:r>
          </a:p>
          <a:p>
            <a:r>
              <a:rPr lang="ru-RU" sz="2500" dirty="0" smtClean="0"/>
              <a:t>Транслятор </a:t>
            </a:r>
            <a:r>
              <a:rPr lang="ru-RU" sz="2500" dirty="0" err="1" smtClean="0"/>
              <a:t>байткода</a:t>
            </a:r>
            <a:r>
              <a:rPr lang="ru-RU" sz="2500" dirty="0" smtClean="0"/>
              <a:t> (</a:t>
            </a:r>
            <a:r>
              <a:rPr lang="en-US" sz="2500" dirty="0" smtClean="0"/>
              <a:t>jar -&gt; </a:t>
            </a:r>
            <a:r>
              <a:rPr lang="en-US" sz="2500" dirty="0" err="1" smtClean="0"/>
              <a:t>dll</a:t>
            </a:r>
            <a:r>
              <a:rPr lang="ru-RU" sz="2500" dirty="0" smtClean="0"/>
              <a:t>)</a:t>
            </a:r>
            <a:endParaRPr lang="en-US" sz="2500" dirty="0" smtClean="0"/>
          </a:p>
          <a:p>
            <a:r>
              <a:rPr lang="en-US" sz="2500" dirty="0" smtClean="0"/>
              <a:t>IKVM </a:t>
            </a:r>
            <a:r>
              <a:rPr lang="en-US" sz="2500" dirty="0"/>
              <a:t>8.1 – 26.08.2015</a:t>
            </a:r>
          </a:p>
          <a:p>
            <a:r>
              <a:rPr lang="en-US" sz="2500" dirty="0" smtClean="0">
                <a:hlinkClick r:id="rId3"/>
              </a:rPr>
              <a:t>https</a:t>
            </a:r>
            <a:r>
              <a:rPr lang="en-US" sz="2500" dirty="0">
                <a:hlinkClick r:id="rId3"/>
              </a:rPr>
              <a:t>://www.nuget.org/packages/IKVM</a:t>
            </a:r>
            <a:r>
              <a:rPr lang="en-US" sz="2500" dirty="0" smtClean="0">
                <a:hlinkClick r:id="rId3"/>
              </a:rPr>
              <a:t>/</a:t>
            </a:r>
            <a:endParaRPr lang="en-US" sz="2500" dirty="0" smtClean="0"/>
          </a:p>
          <a:p>
            <a:r>
              <a:rPr lang="en-US" sz="2500" dirty="0" smtClean="0"/>
              <a:t>The End of IKVM.NET (21.04.2017)</a:t>
            </a: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4565384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Кросс-компиляция </a:t>
                      </a:r>
                      <a:r>
                        <a:rPr lang="ru-RU" sz="4000" b="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байткода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162" descr="C:\Users\sapogoff\Documents\sapogoff_work\SKB Kontur\01_presentation_templates\03_final\wmf_icons\справка3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4731989"/>
            <a:ext cx="250825" cy="25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58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144903"/>
            <a:ext cx="7200900" cy="3384376"/>
          </a:xfrm>
        </p:spPr>
        <p:txBody>
          <a:bodyPr anchor="t">
            <a:noAutofit/>
          </a:bodyPr>
          <a:lstStyle/>
          <a:p>
            <a:r>
              <a:rPr lang="ru-RU" sz="2500" dirty="0" smtClean="0"/>
              <a:t>Удачный опыт: конвертация </a:t>
            </a:r>
            <a:r>
              <a:rPr lang="en-US" sz="2500" dirty="0" smtClean="0"/>
              <a:t>Java-</a:t>
            </a:r>
            <a:r>
              <a:rPr lang="ru-RU" sz="2500" dirty="0" smtClean="0"/>
              <a:t>клиента для </a:t>
            </a:r>
            <a:r>
              <a:rPr lang="en-US" sz="2500" dirty="0" err="1" smtClean="0"/>
              <a:t>ZooKeeper</a:t>
            </a:r>
            <a:r>
              <a:rPr lang="en-US" sz="2500" dirty="0" smtClean="0"/>
              <a:t> </a:t>
            </a:r>
            <a:r>
              <a:rPr lang="ru-RU" sz="2500" dirty="0" smtClean="0"/>
              <a:t>и обёртки </a:t>
            </a:r>
            <a:r>
              <a:rPr lang="en-US" sz="2500" dirty="0" smtClean="0"/>
              <a:t>Curator; </a:t>
            </a:r>
            <a:r>
              <a:rPr lang="ru-RU" sz="2500" dirty="0" smtClean="0"/>
              <a:t>используется в </a:t>
            </a:r>
            <a:r>
              <a:rPr lang="ru-RU" sz="2500" dirty="0" err="1" smtClean="0"/>
              <a:t>продакшене</a:t>
            </a:r>
            <a:endParaRPr lang="ru-RU" sz="2500" dirty="0" smtClean="0"/>
          </a:p>
          <a:p>
            <a:r>
              <a:rPr lang="ru-RU" sz="2500" dirty="0" smtClean="0"/>
              <a:t>Неудачный опыт: конвертация </a:t>
            </a:r>
            <a:r>
              <a:rPr lang="en-US" sz="2500" dirty="0" smtClean="0"/>
              <a:t>Apache FOP</a:t>
            </a:r>
            <a:r>
              <a:rPr lang="ru-RU" sz="2500" dirty="0" smtClean="0"/>
              <a:t>; стало работать в 2 раза медленнее, выкинули</a:t>
            </a: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4565384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Кросс-компиляция </a:t>
                      </a:r>
                      <a:r>
                        <a:rPr lang="ru-RU" sz="4000" b="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байткода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13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144903"/>
            <a:ext cx="7200900" cy="3384376"/>
          </a:xfrm>
        </p:spPr>
        <p:txBody>
          <a:bodyPr anchor="t">
            <a:noAutofit/>
          </a:bodyPr>
          <a:lstStyle/>
          <a:p>
            <a:r>
              <a:rPr lang="ru-RU" sz="2500" dirty="0" err="1" smtClean="0"/>
              <a:t>Микросервисы</a:t>
            </a:r>
            <a:endParaRPr lang="ru-RU" sz="2500" dirty="0" smtClean="0"/>
          </a:p>
          <a:p>
            <a:r>
              <a:rPr lang="en-US" sz="2500" dirty="0" smtClean="0"/>
              <a:t>.NET </a:t>
            </a:r>
            <a:r>
              <a:rPr lang="ru-RU" sz="2500" dirty="0" smtClean="0"/>
              <a:t>и </a:t>
            </a:r>
            <a:r>
              <a:rPr lang="en-US" sz="2500" dirty="0" smtClean="0"/>
              <a:t>Java</a:t>
            </a:r>
          </a:p>
          <a:p>
            <a:r>
              <a:rPr lang="ru-RU" sz="2500" dirty="0" smtClean="0"/>
              <a:t>С++, </a:t>
            </a:r>
            <a:r>
              <a:rPr lang="ru-RU" sz="2500" dirty="0" err="1" smtClean="0"/>
              <a:t>нативный</a:t>
            </a:r>
            <a:r>
              <a:rPr lang="ru-RU" sz="2500" dirty="0" smtClean="0"/>
              <a:t> код и прочие «кишки»</a:t>
            </a: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904741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О чём поговорим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41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144903"/>
            <a:ext cx="7200900" cy="3384376"/>
          </a:xfrm>
        </p:spPr>
        <p:txBody>
          <a:bodyPr anchor="t">
            <a:noAutofit/>
          </a:bodyPr>
          <a:lstStyle/>
          <a:p>
            <a:r>
              <a:rPr lang="ru-RU" sz="2500" dirty="0">
                <a:solidFill>
                  <a:schemeClr val="bg1">
                    <a:lumMod val="75000"/>
                  </a:schemeClr>
                </a:solidFill>
              </a:rPr>
              <a:t>Выучить </a:t>
            </a:r>
            <a:r>
              <a:rPr lang="en-US" sz="2500" dirty="0">
                <a:solidFill>
                  <a:schemeClr val="bg1">
                    <a:lumMod val="75000"/>
                  </a:schemeClr>
                </a:solidFill>
              </a:rPr>
              <a:t>Java </a:t>
            </a:r>
            <a:r>
              <a:rPr lang="ru-RU" sz="2500" dirty="0">
                <a:solidFill>
                  <a:schemeClr val="bg1">
                    <a:lumMod val="75000"/>
                  </a:schemeClr>
                </a:solidFill>
              </a:rPr>
              <a:t>и писать всё на ней</a:t>
            </a:r>
          </a:p>
          <a:p>
            <a:r>
              <a:rPr lang="ru-RU" sz="2500" dirty="0" smtClean="0"/>
              <a:t>Переписать всё на </a:t>
            </a:r>
            <a:r>
              <a:rPr lang="en-US" sz="2500" dirty="0" smtClean="0"/>
              <a:t>C#</a:t>
            </a:r>
            <a:endParaRPr lang="ru-RU" sz="2500" dirty="0" smtClean="0"/>
          </a:p>
          <a:p>
            <a:r>
              <a:rPr lang="ru-RU" sz="2500" dirty="0" smtClean="0"/>
              <a:t>Сконвертировать код какой-нибудь </a:t>
            </a:r>
            <a:r>
              <a:rPr lang="ru-RU" sz="2500" dirty="0" err="1" smtClean="0"/>
              <a:t>тулзой</a:t>
            </a:r>
            <a:r>
              <a:rPr lang="ru-RU" sz="2500" dirty="0" smtClean="0"/>
              <a:t>, а потом яростно допиливать</a:t>
            </a:r>
          </a:p>
          <a:p>
            <a:r>
              <a:rPr lang="ru-RU" sz="2500" dirty="0" smtClean="0"/>
              <a:t>Использовать кросс-компиляцию </a:t>
            </a:r>
            <a:r>
              <a:rPr lang="ru-RU" sz="2500" dirty="0" err="1" smtClean="0"/>
              <a:t>байткода</a:t>
            </a:r>
            <a:endParaRPr lang="en-US" sz="2500" dirty="0" smtClean="0"/>
          </a:p>
          <a:p>
            <a:endParaRPr lang="en-US" sz="2500" dirty="0"/>
          </a:p>
          <a:p>
            <a:pPr marL="0" indent="0">
              <a:buNone/>
            </a:pPr>
            <a:r>
              <a:rPr lang="ru-RU" sz="2500" dirty="0" smtClean="0"/>
              <a:t>Это всё разовые операции</a:t>
            </a:r>
            <a:r>
              <a:rPr lang="en-US" sz="2500" dirty="0" smtClean="0"/>
              <a:t>!</a:t>
            </a:r>
            <a:endParaRPr lang="ru-RU" sz="2500" dirty="0" smtClean="0"/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5871647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Радикальные способы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45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144903"/>
            <a:ext cx="7200900" cy="338437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ru-RU" sz="2500" dirty="0" smtClean="0"/>
              <a:t>Не работают</a:t>
            </a: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6794375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Радикальные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способы: вывод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43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3972041"/>
              </p:ext>
            </p:extLst>
          </p:nvPr>
        </p:nvGraphicFramePr>
        <p:xfrm>
          <a:off x="971550" y="2574135"/>
          <a:ext cx="720090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800" b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Интеграция:</a:t>
                      </a:r>
                      <a:r>
                        <a:rPr lang="ru-RU" sz="3800" b="0" baseline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 Акт </a:t>
                      </a:r>
                      <a:r>
                        <a:rPr lang="en-US" sz="3800" b="0" baseline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I</a:t>
                      </a:r>
                      <a:endParaRPr lang="ru-RU" sz="38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13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452283"/>
            <a:ext cx="3240360" cy="2658464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144903"/>
            <a:ext cx="7200900" cy="3384376"/>
          </a:xfrm>
        </p:spPr>
        <p:txBody>
          <a:bodyPr anchor="t">
            <a:noAutofit/>
          </a:bodyPr>
          <a:lstStyle/>
          <a:p>
            <a:r>
              <a:rPr lang="ru-RU" sz="2500" dirty="0" err="1" smtClean="0"/>
              <a:t>Микросервисы</a:t>
            </a:r>
            <a:r>
              <a:rPr lang="ru-RU" sz="2500" dirty="0" smtClean="0"/>
              <a:t> же!</a:t>
            </a:r>
          </a:p>
          <a:p>
            <a:r>
              <a:rPr lang="ru-RU" sz="2500" dirty="0" smtClean="0"/>
              <a:t>Транспорт? Формат?</a:t>
            </a:r>
            <a:endParaRPr lang="en-US" sz="2500" dirty="0"/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8893913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&lt;-&gt; .NET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162" descr="C:\Users\sapogoff\Documents\sapogoff_work\SKB Kontur\01_presentation_templates\03_final\wmf_icons\справка3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4731989"/>
            <a:ext cx="250825" cy="25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12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555782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Модельный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пример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Текст 2"/>
          <p:cNvSpPr txBox="1">
            <a:spLocks/>
          </p:cNvSpPr>
          <p:nvPr/>
        </p:nvSpPr>
        <p:spPr>
          <a:xfrm>
            <a:off x="971550" y="1275606"/>
            <a:ext cx="7200900" cy="2952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smtClean="0"/>
              <a:t>Получение строки с </a:t>
            </a:r>
            <a:r>
              <a:rPr lang="ru-RU" sz="2500" dirty="0" err="1" smtClean="0"/>
              <a:t>хэшем</a:t>
            </a:r>
            <a:r>
              <a:rPr lang="ru-RU" sz="2500" dirty="0" smtClean="0"/>
              <a:t> по заданному алгоритму для заданного массива байтов</a:t>
            </a:r>
          </a:p>
          <a:p>
            <a:r>
              <a:rPr lang="ru-RU" sz="2500" dirty="0" smtClean="0"/>
              <a:t>Пример:</a:t>
            </a:r>
          </a:p>
          <a:p>
            <a:pPr lvl="1"/>
            <a:r>
              <a:rPr lang="en-US" sz="2300" dirty="0" smtClean="0"/>
              <a:t>SHA-512, </a:t>
            </a:r>
            <a:r>
              <a:rPr lang="en-US" altLang="ru-RU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altLang="ru-RU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sz="2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ru-RU" altLang="ru-RU" sz="4800" dirty="0">
              <a:latin typeface="Arial" panose="020B0604020202020204" pitchFamily="34" charset="0"/>
            </a:endParaRPr>
          </a:p>
          <a:p>
            <a:pPr lvl="1"/>
            <a:r>
              <a:rPr lang="ru-RU" altLang="ru-RU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1F40FC92DA241694750979EE6CF582F2D5D7D28E18335DE05ABC54D0560E0F5302860C652BF08D560252AA5E74210546F369FBBBCE8C12CFC7957B2652FE9A75"</a:t>
            </a:r>
            <a:endParaRPr lang="ru-RU" altLang="ru-RU" sz="2000" dirty="0">
              <a:latin typeface="Arial" panose="020B0604020202020204" pitchFamily="34" charset="0"/>
            </a:endParaRPr>
          </a:p>
          <a:p>
            <a:pPr lvl="1"/>
            <a:endParaRPr lang="ru-RU" sz="23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17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/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Тестирование 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Текст 2"/>
          <p:cNvSpPr txBox="1">
            <a:spLocks/>
          </p:cNvSpPr>
          <p:nvPr/>
        </p:nvSpPr>
        <p:spPr>
          <a:xfrm>
            <a:off x="971550" y="1275606"/>
            <a:ext cx="7200900" cy="29523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Intel Core i7-47</a:t>
            </a:r>
            <a:r>
              <a:rPr lang="ru-RU" sz="2800" dirty="0" smtClean="0"/>
              <a:t>10</a:t>
            </a:r>
            <a:r>
              <a:rPr lang="en-US" sz="2800" dirty="0" smtClean="0"/>
              <a:t>MQ, 2.5</a:t>
            </a:r>
            <a:r>
              <a:rPr lang="ru-RU" sz="2800" dirty="0" smtClean="0"/>
              <a:t> ГГц</a:t>
            </a:r>
          </a:p>
          <a:p>
            <a:r>
              <a:rPr lang="ru-RU" sz="2800" dirty="0" smtClean="0"/>
              <a:t>1</a:t>
            </a:r>
            <a:r>
              <a:rPr lang="en-US" sz="2800" dirty="0" smtClean="0"/>
              <a:t>2</a:t>
            </a:r>
            <a:r>
              <a:rPr lang="ru-RU" sz="2800" dirty="0" smtClean="0"/>
              <a:t> ГБ ОЗУ</a:t>
            </a:r>
          </a:p>
          <a:p>
            <a:r>
              <a:rPr lang="en-US" sz="2800" dirty="0" smtClean="0"/>
              <a:t>Windows 7 Professional x64</a:t>
            </a:r>
          </a:p>
          <a:p>
            <a:r>
              <a:rPr lang="en-US" sz="2800" dirty="0" smtClean="0"/>
              <a:t>Java 8 (1.8.0_1</a:t>
            </a:r>
            <a:r>
              <a:rPr lang="ru-RU" sz="2800" dirty="0" smtClean="0"/>
              <a:t>61</a:t>
            </a:r>
            <a:r>
              <a:rPr lang="en-US" sz="2800" dirty="0" smtClean="0"/>
              <a:t>)</a:t>
            </a:r>
            <a:endParaRPr lang="ru-RU" sz="2800" dirty="0" smtClean="0"/>
          </a:p>
          <a:p>
            <a:r>
              <a:rPr lang="en-US" sz="2800" dirty="0" smtClean="0"/>
              <a:t>.NET 4.</a:t>
            </a:r>
            <a:r>
              <a:rPr lang="ru-RU" sz="2800" dirty="0" smtClean="0"/>
              <a:t>6.1</a:t>
            </a:r>
            <a:endParaRPr lang="ru-RU" sz="2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20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5189397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Инструменты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для </a:t>
                      </a:r>
                      <a:r>
                        <a:rPr lang="ru-RU" sz="4000" b="0" kern="1200" baseline="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бенчмарков</a:t>
                      </a:r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Текст 2"/>
          <p:cNvSpPr txBox="1">
            <a:spLocks/>
          </p:cNvSpPr>
          <p:nvPr/>
        </p:nvSpPr>
        <p:spPr>
          <a:xfrm>
            <a:off x="971550" y="1275606"/>
            <a:ext cx="7200900" cy="2952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JMH 1.20</a:t>
            </a:r>
          </a:p>
          <a:p>
            <a:r>
              <a:rPr lang="en-US" sz="2800" dirty="0" err="1" smtClean="0"/>
              <a:t>BenchmarkDotNet</a:t>
            </a:r>
            <a:r>
              <a:rPr lang="en-US" sz="2800" dirty="0"/>
              <a:t> 0.10.13</a:t>
            </a:r>
            <a:endParaRPr lang="en-US" sz="2800" dirty="0" smtClean="0"/>
          </a:p>
          <a:p>
            <a:endParaRPr lang="ru-RU" sz="2800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0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/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Результаты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4000" b="0" kern="1200" baseline="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бенчмарка</a:t>
                      </a:r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Текст 2"/>
          <p:cNvSpPr txBox="1">
            <a:spLocks/>
          </p:cNvSpPr>
          <p:nvPr/>
        </p:nvSpPr>
        <p:spPr>
          <a:xfrm>
            <a:off x="971550" y="1275606"/>
            <a:ext cx="7200900" cy="2952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smtClean="0"/>
              <a:t>Алгоритм </a:t>
            </a:r>
            <a:r>
              <a:rPr lang="en-US" sz="2500" dirty="0" smtClean="0"/>
              <a:t>SHA-512</a:t>
            </a:r>
          </a:p>
          <a:p>
            <a:r>
              <a:rPr lang="ru-RU" sz="2500" dirty="0" smtClean="0"/>
              <a:t>Переменная длина массива байтов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21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/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Результаты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4000" b="0" kern="1200" baseline="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бенчмарка</a:t>
                      </a:r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Текст 2"/>
          <p:cNvSpPr txBox="1">
            <a:spLocks/>
          </p:cNvSpPr>
          <p:nvPr/>
        </p:nvSpPr>
        <p:spPr>
          <a:xfrm>
            <a:off x="971550" y="1275606"/>
            <a:ext cx="7200900" cy="2952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smtClean="0"/>
              <a:t>Алгоритм </a:t>
            </a:r>
            <a:r>
              <a:rPr lang="en-US" sz="2500" dirty="0" smtClean="0"/>
              <a:t>SHA-512</a:t>
            </a:r>
          </a:p>
          <a:p>
            <a:r>
              <a:rPr lang="ru-RU" sz="2500" dirty="0" smtClean="0"/>
              <a:t>Переменная длина массива байтов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28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048266"/>
              </p:ext>
            </p:extLst>
          </p:nvPr>
        </p:nvGraphicFramePr>
        <p:xfrm>
          <a:off x="188512" y="2411880"/>
          <a:ext cx="8766975" cy="70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200">
                  <a:extLst>
                    <a:ext uri="{9D8B030D-6E8A-4147-A177-3AD203B41FA5}">
                      <a16:colId xmlns:a16="http://schemas.microsoft.com/office/drawing/2014/main" val="1808079807"/>
                    </a:ext>
                  </a:extLst>
                </a:gridCol>
                <a:gridCol w="2448434">
                  <a:extLst>
                    <a:ext uri="{9D8B030D-6E8A-4147-A177-3AD203B41FA5}">
                      <a16:colId xmlns:a16="http://schemas.microsoft.com/office/drawing/2014/main" val="2415257289"/>
                    </a:ext>
                  </a:extLst>
                </a:gridCol>
                <a:gridCol w="2360046">
                  <a:extLst>
                    <a:ext uri="{9D8B030D-6E8A-4147-A177-3AD203B41FA5}">
                      <a16:colId xmlns:a16="http://schemas.microsoft.com/office/drawing/2014/main" val="1983735674"/>
                    </a:ext>
                  </a:extLst>
                </a:gridCol>
                <a:gridCol w="2655295">
                  <a:extLst>
                    <a:ext uri="{9D8B030D-6E8A-4147-A177-3AD203B41FA5}">
                      <a16:colId xmlns:a16="http://schemas.microsoft.com/office/drawing/2014/main" val="892105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5 000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50 000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500 000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7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plain</a:t>
                      </a:r>
                      <a:r>
                        <a:rPr lang="en-US" sz="1600" baseline="0" dirty="0" smtClean="0"/>
                        <a:t> java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24,41 ± 0,365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230,87 ± 2,613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2 339,28 ±  49,665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324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22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4810598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HTTP REST JSON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сервис</a:t>
                      </a:r>
                      <a:endParaRPr lang="ru-RU" sz="4000" b="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Rounded Rectangle 5"/>
          <p:cNvSpPr/>
          <p:nvPr/>
        </p:nvSpPr>
        <p:spPr>
          <a:xfrm>
            <a:off x="1217243" y="3586792"/>
            <a:ext cx="1656184" cy="12542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 </a:t>
            </a:r>
            <a:r>
              <a:rPr lang="ru-RU" dirty="0" smtClean="0"/>
              <a:t>КЛИЕНТ</a:t>
            </a:r>
            <a:endParaRPr lang="en-US" dirty="0"/>
          </a:p>
        </p:txBody>
      </p:sp>
      <p:sp>
        <p:nvSpPr>
          <p:cNvPr id="25" name="Rounded Rectangle 5"/>
          <p:cNvSpPr/>
          <p:nvPr/>
        </p:nvSpPr>
        <p:spPr>
          <a:xfrm>
            <a:off x="4788024" y="1491630"/>
            <a:ext cx="3035444" cy="15121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JVM</a:t>
            </a:r>
            <a:endParaRPr lang="en-US" dirty="0"/>
          </a:p>
        </p:txBody>
      </p:sp>
      <p:sp>
        <p:nvSpPr>
          <p:cNvPr id="27" name="Rounded Rectangle 5"/>
          <p:cNvSpPr/>
          <p:nvPr/>
        </p:nvSpPr>
        <p:spPr>
          <a:xfrm>
            <a:off x="5753225" y="1659649"/>
            <a:ext cx="1188132" cy="11761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REST JSON </a:t>
            </a:r>
            <a:r>
              <a:rPr lang="ru-RU" dirty="0" smtClean="0"/>
              <a:t>сервис</a:t>
            </a:r>
            <a:endParaRPr lang="en-US" dirty="0"/>
          </a:p>
        </p:txBody>
      </p:sp>
      <p:sp>
        <p:nvSpPr>
          <p:cNvPr id="28" name="Right Arrow 6"/>
          <p:cNvSpPr/>
          <p:nvPr/>
        </p:nvSpPr>
        <p:spPr>
          <a:xfrm rot="19593016">
            <a:off x="2722804" y="3257409"/>
            <a:ext cx="3253766" cy="65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6"/>
          <p:cNvSpPr/>
          <p:nvPr/>
        </p:nvSpPr>
        <p:spPr>
          <a:xfrm rot="8787351" flipV="1">
            <a:off x="2778653" y="3568664"/>
            <a:ext cx="3215436" cy="80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19540490">
            <a:off x="3938378" y="3397648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JSON</a:t>
            </a:r>
            <a:endParaRPr lang="ru-RU" sz="1200" b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29</a:t>
            </a:fld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5805551">
            <a:off x="1867992" y="2596986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17861309">
            <a:off x="5232408" y="3437270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851920" y="4257655"/>
            <a:ext cx="448712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600" dirty="0"/>
              <a:t>Spring Boot 2.0.0.RELEASE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5496" y="1325708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600" dirty="0" err="1" smtClean="0"/>
              <a:t>HttpClient</a:t>
            </a:r>
            <a:endParaRPr lang="ru-RU" sz="2600" dirty="0" smtClean="0"/>
          </a:p>
          <a:p>
            <a:pPr lvl="1"/>
            <a:r>
              <a:rPr lang="en-US" sz="2600" dirty="0" err="1" smtClean="0"/>
              <a:t>DataContractJsonSerializer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4306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3" grpId="0"/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144903"/>
            <a:ext cx="7200900" cy="3384376"/>
          </a:xfrm>
        </p:spPr>
        <p:txBody>
          <a:bodyPr anchor="t">
            <a:noAutofit/>
          </a:bodyPr>
          <a:lstStyle/>
          <a:p>
            <a:r>
              <a:rPr lang="ru-RU" sz="2500" dirty="0" smtClean="0"/>
              <a:t>Задачи</a:t>
            </a:r>
          </a:p>
          <a:p>
            <a:r>
              <a:rPr lang="ru-RU" sz="2500" dirty="0" smtClean="0"/>
              <a:t>Радикальные способы решения</a:t>
            </a:r>
          </a:p>
          <a:p>
            <a:r>
              <a:rPr lang="ru-RU" sz="2500" dirty="0" smtClean="0"/>
              <a:t>Интеграция: Акт </a:t>
            </a:r>
            <a:r>
              <a:rPr lang="en-US" sz="2500" dirty="0" smtClean="0"/>
              <a:t>I</a:t>
            </a:r>
            <a:r>
              <a:rPr lang="ru-RU" sz="2500" dirty="0" smtClean="0"/>
              <a:t> (</a:t>
            </a:r>
            <a:r>
              <a:rPr lang="ru-RU" sz="2500" dirty="0" err="1" smtClean="0"/>
              <a:t>микросервисы</a:t>
            </a:r>
            <a:r>
              <a:rPr lang="ru-RU" sz="2500" dirty="0" smtClean="0"/>
              <a:t>)</a:t>
            </a:r>
          </a:p>
          <a:p>
            <a:r>
              <a:rPr lang="ru-RU" sz="2500" dirty="0" smtClean="0"/>
              <a:t>Интеграция: Акт </a:t>
            </a:r>
            <a:r>
              <a:rPr lang="en-US" sz="2500" dirty="0" smtClean="0"/>
              <a:t>II (Java Inside)</a:t>
            </a:r>
          </a:p>
          <a:p>
            <a:r>
              <a:rPr lang="ru-RU" sz="2500" dirty="0" smtClean="0"/>
              <a:t>Интеграция: Акт </a:t>
            </a:r>
            <a:r>
              <a:rPr lang="en-US" sz="2500" dirty="0" smtClean="0"/>
              <a:t>III (Deep Integration)</a:t>
            </a:r>
            <a:endParaRPr lang="ru-RU" sz="2500" dirty="0" smtClean="0"/>
          </a:p>
          <a:p>
            <a:r>
              <a:rPr lang="ru-RU" sz="2500" dirty="0" smtClean="0"/>
              <a:t>Планы на будущее</a:t>
            </a: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8172992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План (крупно)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99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/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Результаты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4000" b="0" kern="1200" baseline="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бенчмарка</a:t>
                      </a:r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Текст 2"/>
          <p:cNvSpPr txBox="1">
            <a:spLocks/>
          </p:cNvSpPr>
          <p:nvPr/>
        </p:nvSpPr>
        <p:spPr>
          <a:xfrm>
            <a:off x="971550" y="1275606"/>
            <a:ext cx="7200900" cy="2952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smtClean="0"/>
              <a:t>Алгоритм </a:t>
            </a:r>
            <a:r>
              <a:rPr lang="en-US" sz="2500" dirty="0" smtClean="0"/>
              <a:t>SHA-512</a:t>
            </a:r>
          </a:p>
          <a:p>
            <a:r>
              <a:rPr lang="ru-RU" sz="2500" dirty="0" smtClean="0"/>
              <a:t>Переменная длина массива байтов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30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821116"/>
              </p:ext>
            </p:extLst>
          </p:nvPr>
        </p:nvGraphicFramePr>
        <p:xfrm>
          <a:off x="188512" y="2411880"/>
          <a:ext cx="8766975" cy="107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200">
                  <a:extLst>
                    <a:ext uri="{9D8B030D-6E8A-4147-A177-3AD203B41FA5}">
                      <a16:colId xmlns:a16="http://schemas.microsoft.com/office/drawing/2014/main" val="1808079807"/>
                    </a:ext>
                  </a:extLst>
                </a:gridCol>
                <a:gridCol w="2448434">
                  <a:extLst>
                    <a:ext uri="{9D8B030D-6E8A-4147-A177-3AD203B41FA5}">
                      <a16:colId xmlns:a16="http://schemas.microsoft.com/office/drawing/2014/main" val="2415257289"/>
                    </a:ext>
                  </a:extLst>
                </a:gridCol>
                <a:gridCol w="2360046">
                  <a:extLst>
                    <a:ext uri="{9D8B030D-6E8A-4147-A177-3AD203B41FA5}">
                      <a16:colId xmlns:a16="http://schemas.microsoft.com/office/drawing/2014/main" val="1983735674"/>
                    </a:ext>
                  </a:extLst>
                </a:gridCol>
                <a:gridCol w="2655295">
                  <a:extLst>
                    <a:ext uri="{9D8B030D-6E8A-4147-A177-3AD203B41FA5}">
                      <a16:colId xmlns:a16="http://schemas.microsoft.com/office/drawing/2014/main" val="892105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5 000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50 000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500 000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7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plain</a:t>
                      </a:r>
                      <a:r>
                        <a:rPr lang="en-US" sz="1600" baseline="0" dirty="0" smtClean="0"/>
                        <a:t> java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24,41 ± 0,365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230,87 ± 2,613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2 339,28 ±  49,665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32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JSON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82321"/>
                  </a:ext>
                </a:extLst>
              </a:tr>
            </a:tbl>
          </a:graphicData>
        </a:graphic>
      </p:graphicFrame>
      <p:pic>
        <p:nvPicPr>
          <p:cNvPr id="6" name="Picture 162" descr="C:\Users\sapogoff\Documents\sapogoff_work\SKB Kontur\01_presentation_templates\03_final\wmf_icons\справка3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4731989"/>
            <a:ext cx="250825" cy="25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8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/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Результаты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4000" b="0" kern="1200" baseline="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бенчмарка</a:t>
                      </a:r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Текст 2"/>
          <p:cNvSpPr txBox="1">
            <a:spLocks/>
          </p:cNvSpPr>
          <p:nvPr/>
        </p:nvSpPr>
        <p:spPr>
          <a:xfrm>
            <a:off x="971550" y="1275606"/>
            <a:ext cx="7200900" cy="2952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smtClean="0"/>
              <a:t>Алгоритм </a:t>
            </a:r>
            <a:r>
              <a:rPr lang="en-US" sz="2500" dirty="0" smtClean="0"/>
              <a:t>SHA-512</a:t>
            </a:r>
          </a:p>
          <a:p>
            <a:r>
              <a:rPr lang="ru-RU" sz="2500" dirty="0" smtClean="0"/>
              <a:t>Переменная длина массива байтов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31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322999"/>
              </p:ext>
            </p:extLst>
          </p:nvPr>
        </p:nvGraphicFramePr>
        <p:xfrm>
          <a:off x="188512" y="2411880"/>
          <a:ext cx="8766975" cy="107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200">
                  <a:extLst>
                    <a:ext uri="{9D8B030D-6E8A-4147-A177-3AD203B41FA5}">
                      <a16:colId xmlns:a16="http://schemas.microsoft.com/office/drawing/2014/main" val="1808079807"/>
                    </a:ext>
                  </a:extLst>
                </a:gridCol>
                <a:gridCol w="2448434">
                  <a:extLst>
                    <a:ext uri="{9D8B030D-6E8A-4147-A177-3AD203B41FA5}">
                      <a16:colId xmlns:a16="http://schemas.microsoft.com/office/drawing/2014/main" val="2415257289"/>
                    </a:ext>
                  </a:extLst>
                </a:gridCol>
                <a:gridCol w="2360046">
                  <a:extLst>
                    <a:ext uri="{9D8B030D-6E8A-4147-A177-3AD203B41FA5}">
                      <a16:colId xmlns:a16="http://schemas.microsoft.com/office/drawing/2014/main" val="1983735674"/>
                    </a:ext>
                  </a:extLst>
                </a:gridCol>
                <a:gridCol w="2655295">
                  <a:extLst>
                    <a:ext uri="{9D8B030D-6E8A-4147-A177-3AD203B41FA5}">
                      <a16:colId xmlns:a16="http://schemas.microsoft.com/office/drawing/2014/main" val="892105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5 000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50 000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500 000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7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plain</a:t>
                      </a:r>
                      <a:r>
                        <a:rPr lang="en-US" sz="1600" baseline="0" dirty="0" smtClean="0"/>
                        <a:t> java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24,41 ± 0,365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230,87 ± 2,613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2 339,28 ±  49,665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32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JSON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38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40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177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98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44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  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82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56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144903"/>
            <a:ext cx="7200900" cy="3384376"/>
          </a:xfrm>
        </p:spPr>
        <p:txBody>
          <a:bodyPr anchor="t">
            <a:noAutofit/>
          </a:bodyPr>
          <a:lstStyle/>
          <a:p>
            <a:r>
              <a:rPr lang="ru-RU" sz="2500" dirty="0"/>
              <a:t>Библиотека для удалённого вызова процедур</a:t>
            </a:r>
            <a:endParaRPr lang="en-US" sz="2500" dirty="0"/>
          </a:p>
          <a:p>
            <a:r>
              <a:rPr lang="ru-RU" sz="2500" dirty="0"/>
              <a:t>Поддерживаются: </a:t>
            </a:r>
            <a:r>
              <a:rPr lang="en-US" sz="2500" dirty="0"/>
              <a:t>C/C++, Node.js, Python, Ruby, Objective-C, PHP, C# </a:t>
            </a:r>
            <a:r>
              <a:rPr lang="ru-RU" sz="2500" dirty="0"/>
              <a:t>и </a:t>
            </a:r>
            <a:r>
              <a:rPr lang="en-US" sz="2500" dirty="0"/>
              <a:t>Java</a:t>
            </a:r>
            <a:endParaRPr lang="ru-RU" sz="2500" dirty="0"/>
          </a:p>
          <a:p>
            <a:endParaRPr lang="ru-RU" sz="2500" dirty="0" smtClean="0"/>
          </a:p>
          <a:p>
            <a:r>
              <a:rPr lang="ru-RU" sz="2500" dirty="0" smtClean="0"/>
              <a:t>Первый публичный релиз – 26.02.2015</a:t>
            </a:r>
          </a:p>
          <a:p>
            <a:r>
              <a:rPr lang="en-US" sz="2500" dirty="0" err="1" smtClean="0"/>
              <a:t>gRPC</a:t>
            </a:r>
            <a:r>
              <a:rPr lang="en-US" sz="2500" dirty="0" smtClean="0"/>
              <a:t> 1.0.0 – 19.08.2016</a:t>
            </a:r>
          </a:p>
          <a:p>
            <a:r>
              <a:rPr lang="en-US" sz="2500" dirty="0" err="1"/>
              <a:t>gRPC</a:t>
            </a:r>
            <a:r>
              <a:rPr lang="en-US" sz="2500" dirty="0"/>
              <a:t> 1.10.0 – </a:t>
            </a:r>
            <a:r>
              <a:rPr lang="ru-RU" sz="2500" dirty="0" smtClean="0"/>
              <a:t>01</a:t>
            </a:r>
            <a:r>
              <a:rPr lang="en-US" sz="2500" dirty="0" smtClean="0"/>
              <a:t>.0</a:t>
            </a:r>
            <a:r>
              <a:rPr lang="ru-RU" sz="2500" dirty="0" smtClean="0"/>
              <a:t>3</a:t>
            </a:r>
            <a:r>
              <a:rPr lang="en-US" sz="2500" dirty="0" smtClean="0"/>
              <a:t>.201</a:t>
            </a:r>
            <a:r>
              <a:rPr lang="ru-RU" sz="2500" dirty="0" smtClean="0"/>
              <a:t>8</a:t>
            </a:r>
            <a:endParaRPr lang="en-US" sz="2500" dirty="0" smtClean="0"/>
          </a:p>
          <a:p>
            <a:r>
              <a:rPr lang="en-US" sz="2500" dirty="0" err="1" smtClean="0"/>
              <a:t>gRPC</a:t>
            </a:r>
            <a:r>
              <a:rPr lang="en-US" sz="2500" dirty="0" smtClean="0"/>
              <a:t> 1.12.0 – 09.05.2018</a:t>
            </a: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073331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gRPC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32</a:t>
            </a:fld>
            <a:endParaRPr lang="ru-RU"/>
          </a:p>
        </p:txBody>
      </p:sp>
      <p:pic>
        <p:nvPicPr>
          <p:cNvPr id="5" name="Picture 162" descr="C:\Users\sapogoff\Documents\sapogoff_work\SKB Kontur\01_presentation_templates\03_final\wmf_icons\справка3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4731989"/>
            <a:ext cx="250825" cy="25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48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144903"/>
            <a:ext cx="7200900" cy="3384376"/>
          </a:xfrm>
        </p:spPr>
        <p:txBody>
          <a:bodyPr anchor="t">
            <a:noAutofit/>
          </a:bodyPr>
          <a:lstStyle/>
          <a:p>
            <a:r>
              <a:rPr lang="en-US" sz="2800" dirty="0" err="1" smtClean="0"/>
              <a:t>Protobuf</a:t>
            </a:r>
            <a:r>
              <a:rPr lang="en-US" sz="2800" dirty="0" smtClean="0"/>
              <a:t> 3 </a:t>
            </a:r>
            <a:r>
              <a:rPr lang="ru-RU" sz="2800" dirty="0" smtClean="0"/>
              <a:t>– описание типов данных и </a:t>
            </a:r>
            <a:r>
              <a:rPr lang="ru-RU" sz="2800" dirty="0" err="1" smtClean="0"/>
              <a:t>сериализация</a:t>
            </a:r>
            <a:endParaRPr lang="ru-RU" sz="2800" dirty="0" smtClean="0"/>
          </a:p>
          <a:p>
            <a:r>
              <a:rPr lang="en-US" sz="2800" dirty="0"/>
              <a:t>HTTP/2 </a:t>
            </a:r>
            <a:r>
              <a:rPr lang="ru-RU" sz="2800" dirty="0"/>
              <a:t>в качестве </a:t>
            </a:r>
            <a:r>
              <a:rPr lang="ru-RU" sz="2800" dirty="0" smtClean="0"/>
              <a:t>транспорта</a:t>
            </a:r>
          </a:p>
          <a:p>
            <a:r>
              <a:rPr lang="ru-RU" sz="2800" dirty="0" err="1" smtClean="0"/>
              <a:t>Кодогенерация</a:t>
            </a:r>
            <a:r>
              <a:rPr lang="ru-RU" sz="2800" dirty="0" smtClean="0"/>
              <a:t> плагином для </a:t>
            </a:r>
            <a:r>
              <a:rPr lang="en-US" sz="2800" dirty="0" err="1" smtClean="0"/>
              <a:t>Protobuf</a:t>
            </a:r>
            <a:endParaRPr lang="ru-RU" sz="2800" dirty="0" smtClean="0"/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926216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gRPC</a:t>
                      </a:r>
                      <a:r>
                        <a:rPr lang="en-US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изнутри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2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973171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Java </a:t>
                      </a:r>
                      <a:r>
                        <a:rPr lang="en-US" sz="4000" b="0" kern="1200" baseline="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gRPC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сервис</a:t>
                      </a:r>
                      <a:endParaRPr lang="ru-RU" sz="4000" b="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Rounded Rectangle 5"/>
          <p:cNvSpPr/>
          <p:nvPr/>
        </p:nvSpPr>
        <p:spPr>
          <a:xfrm>
            <a:off x="1217243" y="3586792"/>
            <a:ext cx="1656184" cy="12542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 </a:t>
            </a:r>
            <a:r>
              <a:rPr lang="ru-RU" dirty="0" smtClean="0"/>
              <a:t>КЛИЕНТ</a:t>
            </a:r>
            <a:endParaRPr lang="en-US" dirty="0"/>
          </a:p>
        </p:txBody>
      </p:sp>
      <p:sp>
        <p:nvSpPr>
          <p:cNvPr id="25" name="Rounded Rectangle 5"/>
          <p:cNvSpPr/>
          <p:nvPr/>
        </p:nvSpPr>
        <p:spPr>
          <a:xfrm>
            <a:off x="4788024" y="1491630"/>
            <a:ext cx="3035444" cy="15121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JVM</a:t>
            </a:r>
            <a:endParaRPr lang="en-US" dirty="0"/>
          </a:p>
        </p:txBody>
      </p:sp>
      <p:sp>
        <p:nvSpPr>
          <p:cNvPr id="27" name="Rounded Rectangle 5"/>
          <p:cNvSpPr/>
          <p:nvPr/>
        </p:nvSpPr>
        <p:spPr>
          <a:xfrm>
            <a:off x="5753225" y="1659649"/>
            <a:ext cx="1188132" cy="11761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</a:t>
            </a:r>
            <a:r>
              <a:rPr lang="ru-RU" dirty="0" smtClean="0"/>
              <a:t>сервер</a:t>
            </a:r>
            <a:endParaRPr lang="en-US" dirty="0"/>
          </a:p>
        </p:txBody>
      </p:sp>
      <p:sp>
        <p:nvSpPr>
          <p:cNvPr id="28" name="Right Arrow 6"/>
          <p:cNvSpPr/>
          <p:nvPr/>
        </p:nvSpPr>
        <p:spPr>
          <a:xfrm rot="19593016">
            <a:off x="2722804" y="3257409"/>
            <a:ext cx="3253766" cy="65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6"/>
          <p:cNvSpPr/>
          <p:nvPr/>
        </p:nvSpPr>
        <p:spPr>
          <a:xfrm rot="8787351" flipV="1">
            <a:off x="2778653" y="3568664"/>
            <a:ext cx="3215436" cy="80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105" descr="47-mi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04" y="3589642"/>
            <a:ext cx="355478" cy="355478"/>
          </a:xfrm>
          <a:prstGeom prst="rect">
            <a:avLst/>
          </a:prstGeom>
        </p:spPr>
      </p:pic>
      <p:pic>
        <p:nvPicPr>
          <p:cNvPr id="31" name="Picture 105" descr="47-mi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202" y="3253389"/>
            <a:ext cx="355478" cy="35547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724714" y="3352699"/>
            <a:ext cx="837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protobuf</a:t>
            </a:r>
            <a:endParaRPr lang="ru-RU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37609" y="3033317"/>
            <a:ext cx="837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protobuf</a:t>
            </a:r>
            <a:endParaRPr lang="ru-RU" sz="1200" b="1" dirty="0"/>
          </a:p>
        </p:txBody>
      </p:sp>
      <p:sp>
        <p:nvSpPr>
          <p:cNvPr id="34" name="TextBox 33"/>
          <p:cNvSpPr txBox="1"/>
          <p:nvPr/>
        </p:nvSpPr>
        <p:spPr>
          <a:xfrm rot="19540490">
            <a:off x="3942385" y="3397648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gRPC</a:t>
            </a:r>
            <a:endParaRPr lang="ru-RU" sz="1200" b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20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/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Результаты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4000" b="0" kern="1200" baseline="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бенчмарка</a:t>
                      </a:r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Текст 2"/>
          <p:cNvSpPr txBox="1">
            <a:spLocks/>
          </p:cNvSpPr>
          <p:nvPr/>
        </p:nvSpPr>
        <p:spPr>
          <a:xfrm>
            <a:off x="971550" y="1275606"/>
            <a:ext cx="7200900" cy="2952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smtClean="0"/>
              <a:t>Алгоритм </a:t>
            </a:r>
            <a:r>
              <a:rPr lang="en-US" sz="2500" dirty="0" smtClean="0"/>
              <a:t>SHA-512</a:t>
            </a:r>
          </a:p>
          <a:p>
            <a:r>
              <a:rPr lang="ru-RU" sz="2500" dirty="0" smtClean="0"/>
              <a:t>Переменная длина массива байтов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35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524052"/>
              </p:ext>
            </p:extLst>
          </p:nvPr>
        </p:nvGraphicFramePr>
        <p:xfrm>
          <a:off x="188512" y="2411880"/>
          <a:ext cx="8766975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200">
                  <a:extLst>
                    <a:ext uri="{9D8B030D-6E8A-4147-A177-3AD203B41FA5}">
                      <a16:colId xmlns:a16="http://schemas.microsoft.com/office/drawing/2014/main" val="1808079807"/>
                    </a:ext>
                  </a:extLst>
                </a:gridCol>
                <a:gridCol w="2448434">
                  <a:extLst>
                    <a:ext uri="{9D8B030D-6E8A-4147-A177-3AD203B41FA5}">
                      <a16:colId xmlns:a16="http://schemas.microsoft.com/office/drawing/2014/main" val="2415257289"/>
                    </a:ext>
                  </a:extLst>
                </a:gridCol>
                <a:gridCol w="2360046">
                  <a:extLst>
                    <a:ext uri="{9D8B030D-6E8A-4147-A177-3AD203B41FA5}">
                      <a16:colId xmlns:a16="http://schemas.microsoft.com/office/drawing/2014/main" val="1983735674"/>
                    </a:ext>
                  </a:extLst>
                </a:gridCol>
                <a:gridCol w="2655295">
                  <a:extLst>
                    <a:ext uri="{9D8B030D-6E8A-4147-A177-3AD203B41FA5}">
                      <a16:colId xmlns:a16="http://schemas.microsoft.com/office/drawing/2014/main" val="892105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5 000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50 000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500 000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7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plain</a:t>
                      </a:r>
                      <a:r>
                        <a:rPr lang="en-US" sz="1600" baseline="0" dirty="0" smtClean="0"/>
                        <a:t> java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24,41 ± 0,365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230,87 ± 2,613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2 339,28 ±  49,665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32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gRPC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760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JSON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38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40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177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98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44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  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509252"/>
                  </a:ext>
                </a:extLst>
              </a:tr>
            </a:tbl>
          </a:graphicData>
        </a:graphic>
      </p:graphicFrame>
      <p:pic>
        <p:nvPicPr>
          <p:cNvPr id="6" name="Picture 162" descr="C:\Users\sapogoff\Documents\sapogoff_work\SKB Kontur\01_presentation_templates\03_final\wmf_icons\справка3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4731989"/>
            <a:ext cx="250825" cy="25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43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/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Результаты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4000" b="0" kern="1200" baseline="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бенчмарка</a:t>
                      </a:r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Текст 2"/>
          <p:cNvSpPr txBox="1">
            <a:spLocks/>
          </p:cNvSpPr>
          <p:nvPr/>
        </p:nvSpPr>
        <p:spPr>
          <a:xfrm>
            <a:off x="971550" y="1275606"/>
            <a:ext cx="7200900" cy="2952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smtClean="0"/>
              <a:t>Алгоритм </a:t>
            </a:r>
            <a:r>
              <a:rPr lang="en-US" sz="2500" dirty="0" smtClean="0"/>
              <a:t>SHA-512</a:t>
            </a:r>
          </a:p>
          <a:p>
            <a:r>
              <a:rPr lang="ru-RU" sz="2500" dirty="0" smtClean="0"/>
              <a:t>Переменная длина массива байтов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36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579057"/>
              </p:ext>
            </p:extLst>
          </p:nvPr>
        </p:nvGraphicFramePr>
        <p:xfrm>
          <a:off x="188512" y="2411880"/>
          <a:ext cx="8766975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200">
                  <a:extLst>
                    <a:ext uri="{9D8B030D-6E8A-4147-A177-3AD203B41FA5}">
                      <a16:colId xmlns:a16="http://schemas.microsoft.com/office/drawing/2014/main" val="1808079807"/>
                    </a:ext>
                  </a:extLst>
                </a:gridCol>
                <a:gridCol w="2448434">
                  <a:extLst>
                    <a:ext uri="{9D8B030D-6E8A-4147-A177-3AD203B41FA5}">
                      <a16:colId xmlns:a16="http://schemas.microsoft.com/office/drawing/2014/main" val="2415257289"/>
                    </a:ext>
                  </a:extLst>
                </a:gridCol>
                <a:gridCol w="2360046">
                  <a:extLst>
                    <a:ext uri="{9D8B030D-6E8A-4147-A177-3AD203B41FA5}">
                      <a16:colId xmlns:a16="http://schemas.microsoft.com/office/drawing/2014/main" val="1983735674"/>
                    </a:ext>
                  </a:extLst>
                </a:gridCol>
                <a:gridCol w="2655295">
                  <a:extLst>
                    <a:ext uri="{9D8B030D-6E8A-4147-A177-3AD203B41FA5}">
                      <a16:colId xmlns:a16="http://schemas.microsoft.com/office/drawing/2014/main" val="892105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5 000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50 000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500 000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7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plain</a:t>
                      </a:r>
                      <a:r>
                        <a:rPr lang="en-US" sz="1600" baseline="0" dirty="0" smtClean="0"/>
                        <a:t> java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24,41 ± 0,365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230,87 ± 2,613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2 339,28 ±  49,665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32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gRPC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155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±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2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463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495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 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676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5 417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526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193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760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JSON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38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40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177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98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44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  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509252"/>
                  </a:ext>
                </a:extLst>
              </a:tr>
            </a:tbl>
          </a:graphicData>
        </a:graphic>
      </p:graphicFrame>
      <p:pic>
        <p:nvPicPr>
          <p:cNvPr id="6" name="Picture 162" descr="C:\Users\sapogoff\Documents\sapogoff_work\SKB Kontur\01_presentation_templates\03_final\wmf_icons\справка3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4731989"/>
            <a:ext cx="250825" cy="25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03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7851788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Лог </a:t>
                      </a:r>
                      <a:r>
                        <a:rPr lang="ru-RU" sz="4000" b="0" kern="1200" baseline="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бенчмарка</a:t>
                      </a:r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Текст 2"/>
          <p:cNvSpPr txBox="1">
            <a:spLocks/>
          </p:cNvSpPr>
          <p:nvPr/>
        </p:nvSpPr>
        <p:spPr>
          <a:xfrm>
            <a:off x="971550" y="1275606"/>
            <a:ext cx="7200900" cy="2952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500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37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156495"/>
              </p:ext>
            </p:extLst>
          </p:nvPr>
        </p:nvGraphicFramePr>
        <p:xfrm>
          <a:off x="3203848" y="1238726"/>
          <a:ext cx="2378069" cy="363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270">
                  <a:extLst>
                    <a:ext uri="{9D8B030D-6E8A-4147-A177-3AD203B41FA5}">
                      <a16:colId xmlns:a16="http://schemas.microsoft.com/office/drawing/2014/main" val="1808079807"/>
                    </a:ext>
                  </a:extLst>
                </a:gridCol>
                <a:gridCol w="919799">
                  <a:extLst>
                    <a:ext uri="{9D8B030D-6E8A-4147-A177-3AD203B41FA5}">
                      <a16:colId xmlns:a16="http://schemas.microsoft.com/office/drawing/2014/main" val="24152572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№ итерации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err="1" smtClean="0"/>
                        <a:t>мс</a:t>
                      </a:r>
                      <a:r>
                        <a:rPr lang="ru-RU" sz="1600" dirty="0" smtClean="0"/>
                        <a:t> / оп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7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1672</a:t>
                      </a:r>
                      <a:endParaRPr lang="ru-RU" sz="16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32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4,1738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760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…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509252"/>
                  </a:ext>
                </a:extLst>
              </a:tr>
              <a:tr h="13637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4,2284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53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8,8731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080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4,2938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603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6,5047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7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6,5204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7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4,5225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689512"/>
                  </a:ext>
                </a:extLst>
              </a:tr>
            </a:tbl>
          </a:graphicData>
        </a:graphic>
      </p:graphicFrame>
      <p:pic>
        <p:nvPicPr>
          <p:cNvPr id="6" name="Picture 162" descr="C:\Users\sapogoff\Documents\sapogoff_work\SKB Kontur\01_presentation_templates\03_final\wmf_icons\справка3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4731989"/>
            <a:ext cx="250825" cy="25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93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740584"/>
              </p:ext>
            </p:extLst>
          </p:nvPr>
        </p:nvGraphicFramePr>
        <p:xfrm>
          <a:off x="971550" y="2574135"/>
          <a:ext cx="720090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800" b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Интеграция:</a:t>
                      </a:r>
                      <a:r>
                        <a:rPr lang="ru-RU" sz="3800" b="0" baseline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 Акт </a:t>
                      </a:r>
                      <a:r>
                        <a:rPr lang="en-US" sz="3800" b="0" baseline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II</a:t>
                      </a:r>
                      <a:endParaRPr lang="ru-RU" sz="38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5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6465512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JVM </a:t>
                      </a:r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внутри </a:t>
                      </a:r>
                      <a:r>
                        <a:rPr lang="en-US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.NET-</a:t>
                      </a:r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процесса</a:t>
                      </a: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Rounded Rectangle 5"/>
          <p:cNvSpPr/>
          <p:nvPr/>
        </p:nvSpPr>
        <p:spPr>
          <a:xfrm>
            <a:off x="995032" y="1336109"/>
            <a:ext cx="7105360" cy="36352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.NET </a:t>
            </a:r>
            <a:r>
              <a:rPr lang="ru-RU" dirty="0" smtClean="0"/>
              <a:t>процесс</a:t>
            </a:r>
            <a:endParaRPr lang="en-US" dirty="0"/>
          </a:p>
        </p:txBody>
      </p:sp>
      <p:sp>
        <p:nvSpPr>
          <p:cNvPr id="23" name="Rounded Rectangle 5"/>
          <p:cNvSpPr/>
          <p:nvPr/>
        </p:nvSpPr>
        <p:spPr>
          <a:xfrm>
            <a:off x="1217243" y="3586792"/>
            <a:ext cx="1656184" cy="12542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 </a:t>
            </a:r>
            <a:r>
              <a:rPr lang="ru-RU" dirty="0" smtClean="0"/>
              <a:t>КЛИЕНТ</a:t>
            </a:r>
            <a:endParaRPr lang="en-US" dirty="0"/>
          </a:p>
        </p:txBody>
      </p:sp>
      <p:sp>
        <p:nvSpPr>
          <p:cNvPr id="25" name="Rounded Rectangle 5"/>
          <p:cNvSpPr/>
          <p:nvPr/>
        </p:nvSpPr>
        <p:spPr>
          <a:xfrm>
            <a:off x="4788024" y="1491630"/>
            <a:ext cx="3035444" cy="15121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JVM</a:t>
            </a:r>
            <a:endParaRPr lang="en-US" dirty="0"/>
          </a:p>
        </p:txBody>
      </p:sp>
      <p:sp>
        <p:nvSpPr>
          <p:cNvPr id="27" name="Rounded Rectangle 5"/>
          <p:cNvSpPr/>
          <p:nvPr/>
        </p:nvSpPr>
        <p:spPr>
          <a:xfrm>
            <a:off x="5753225" y="1659649"/>
            <a:ext cx="1188132" cy="11761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</a:t>
            </a:r>
            <a:r>
              <a:rPr lang="ru-RU" dirty="0" smtClean="0"/>
              <a:t>сервер</a:t>
            </a:r>
            <a:endParaRPr lang="en-US" dirty="0"/>
          </a:p>
        </p:txBody>
      </p:sp>
      <p:sp>
        <p:nvSpPr>
          <p:cNvPr id="28" name="Right Arrow 6"/>
          <p:cNvSpPr/>
          <p:nvPr/>
        </p:nvSpPr>
        <p:spPr>
          <a:xfrm rot="19593016">
            <a:off x="2722804" y="3257409"/>
            <a:ext cx="3253766" cy="65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6"/>
          <p:cNvSpPr/>
          <p:nvPr/>
        </p:nvSpPr>
        <p:spPr>
          <a:xfrm rot="8787351" flipV="1">
            <a:off x="2778653" y="3568664"/>
            <a:ext cx="3215436" cy="80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105" descr="47-mi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04" y="3589642"/>
            <a:ext cx="355478" cy="355478"/>
          </a:xfrm>
          <a:prstGeom prst="rect">
            <a:avLst/>
          </a:prstGeom>
        </p:spPr>
      </p:pic>
      <p:pic>
        <p:nvPicPr>
          <p:cNvPr id="31" name="Picture 105" descr="47-mi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202" y="3253389"/>
            <a:ext cx="355478" cy="35547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724714" y="3352699"/>
            <a:ext cx="837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protobuf</a:t>
            </a:r>
            <a:endParaRPr lang="ru-RU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37609" y="3033317"/>
            <a:ext cx="837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protobuf</a:t>
            </a:r>
            <a:endParaRPr lang="ru-RU" sz="1200" b="1" dirty="0"/>
          </a:p>
        </p:txBody>
      </p:sp>
      <p:sp>
        <p:nvSpPr>
          <p:cNvPr id="34" name="TextBox 33"/>
          <p:cNvSpPr txBox="1"/>
          <p:nvPr/>
        </p:nvSpPr>
        <p:spPr>
          <a:xfrm rot="19540490">
            <a:off x="3942385" y="3397648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gRPC</a:t>
            </a:r>
            <a:endParaRPr lang="ru-RU" sz="1200" b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25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144903"/>
            <a:ext cx="7200900" cy="3384376"/>
          </a:xfrm>
        </p:spPr>
        <p:txBody>
          <a:bodyPr anchor="t">
            <a:noAutofit/>
          </a:bodyPr>
          <a:lstStyle/>
          <a:p>
            <a:r>
              <a:rPr lang="ru-RU" sz="2500" dirty="0" smtClean="0"/>
              <a:t>СКБ Контур: </a:t>
            </a:r>
            <a:r>
              <a:rPr lang="en-US" sz="2500" dirty="0" smtClean="0"/>
              <a:t>85</a:t>
            </a:r>
            <a:r>
              <a:rPr lang="ru-RU" sz="2500" dirty="0" smtClean="0"/>
              <a:t>% </a:t>
            </a:r>
            <a:r>
              <a:rPr lang="ru-RU" sz="2500" dirty="0"/>
              <a:t>стека – </a:t>
            </a:r>
            <a:r>
              <a:rPr lang="en-US" sz="2500" dirty="0" smtClean="0"/>
              <a:t>.NET</a:t>
            </a:r>
          </a:p>
          <a:p>
            <a:r>
              <a:rPr lang="ru-RU" sz="2500" dirty="0" smtClean="0"/>
              <a:t>Докладчик: </a:t>
            </a:r>
            <a:r>
              <a:rPr lang="en-US" sz="2500" dirty="0" smtClean="0"/>
              <a:t>85</a:t>
            </a:r>
            <a:r>
              <a:rPr lang="ru-RU" sz="2500" dirty="0" smtClean="0"/>
              <a:t>% стека – </a:t>
            </a:r>
            <a:r>
              <a:rPr lang="en-US" sz="2500" dirty="0" smtClean="0"/>
              <a:t>Java</a:t>
            </a:r>
            <a:endParaRPr lang="en-US" sz="2500" dirty="0"/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1484803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Дисклеймер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4</a:t>
            </a:fld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 rot="1963136">
            <a:off x="1926521" y="2334394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980000" y="1242000"/>
            <a:ext cx="1080120" cy="290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971550" y="2719207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cap="all" baseline="0" dirty="0" smtClean="0">
                <a:solidFill>
                  <a:srgbClr val="C00000"/>
                </a:solidFill>
              </a:rPr>
              <a:t>Поехали?</a:t>
            </a:r>
            <a:endParaRPr lang="ru-RU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73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740132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Мотивация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Текст 2"/>
          <p:cNvSpPr txBox="1">
            <a:spLocks/>
          </p:cNvSpPr>
          <p:nvPr/>
        </p:nvSpPr>
        <p:spPr>
          <a:xfrm>
            <a:off x="971550" y="1275606"/>
            <a:ext cx="7200900" cy="2952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/>
              <a:t>Инфраструктурные ограничения</a:t>
            </a:r>
          </a:p>
          <a:p>
            <a:r>
              <a:rPr lang="ru-RU" sz="2800" dirty="0" smtClean="0"/>
              <a:t>Перспектива снижения издержек на передачу данных</a:t>
            </a:r>
            <a:endParaRPr lang="ru-RU" sz="15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39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275606"/>
            <a:ext cx="7200900" cy="3312368"/>
          </a:xfrm>
        </p:spPr>
        <p:txBody>
          <a:bodyPr anchor="t">
            <a:noAutofit/>
          </a:bodyPr>
          <a:lstStyle/>
          <a:p>
            <a:r>
              <a:rPr lang="ru-RU" sz="2800" dirty="0" smtClean="0"/>
              <a:t>Появился в 1.1</a:t>
            </a:r>
          </a:p>
          <a:p>
            <a:r>
              <a:rPr lang="ru-RU" sz="2800" dirty="0" smtClean="0"/>
              <a:t>Позволяет вызывать </a:t>
            </a:r>
            <a:r>
              <a:rPr lang="ru-RU" sz="2800" dirty="0" err="1" smtClean="0"/>
              <a:t>нативный</a:t>
            </a:r>
            <a:r>
              <a:rPr lang="ru-RU" sz="2800" dirty="0" smtClean="0"/>
              <a:t> код из </a:t>
            </a:r>
            <a:r>
              <a:rPr lang="en-US" sz="2800" dirty="0" smtClean="0"/>
              <a:t>Java</a:t>
            </a:r>
            <a:endParaRPr lang="ru-RU" sz="2800" dirty="0" smtClean="0"/>
          </a:p>
          <a:p>
            <a:r>
              <a:rPr lang="ru-RU" sz="2800" dirty="0" smtClean="0"/>
              <a:t>Но это не всё! Есть </a:t>
            </a:r>
            <a:r>
              <a:rPr lang="en-US" sz="2800" dirty="0" smtClean="0"/>
              <a:t>Invocation API</a:t>
            </a:r>
            <a:endParaRPr lang="ru-RU" sz="2800" dirty="0" smtClean="0"/>
          </a:p>
          <a:p>
            <a:r>
              <a:rPr lang="ru-RU" sz="2800" dirty="0" smtClean="0"/>
              <a:t>Позволяет управлять </a:t>
            </a:r>
            <a:r>
              <a:rPr lang="en-US" sz="2800" dirty="0" smtClean="0"/>
              <a:t>JVM </a:t>
            </a:r>
            <a:r>
              <a:rPr lang="ru-RU" sz="2800" dirty="0" smtClean="0"/>
              <a:t>из </a:t>
            </a:r>
            <a:r>
              <a:rPr lang="ru-RU" sz="2800" dirty="0" err="1" smtClean="0"/>
              <a:t>нативного</a:t>
            </a:r>
            <a:r>
              <a:rPr lang="ru-RU" sz="2800" dirty="0" smtClean="0"/>
              <a:t> кода</a:t>
            </a:r>
            <a:endParaRPr lang="en-US" sz="2800" dirty="0" smtClean="0"/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4074148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Native Interface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162" descr="C:\Users\sapogoff\Documents\sapogoff_work\SKB Kontur\01_presentation_templates\03_final\wmf_icons\справка3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4731989"/>
            <a:ext cx="250825" cy="25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31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055503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Native Interface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971550" y="1277201"/>
            <a:ext cx="72009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950" marR="36195" indent="215900">
              <a:spcAft>
                <a:spcPts val="990"/>
              </a:spcAft>
            </a:pPr>
            <a:r>
              <a:rPr lang="en-US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JavaVM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</a:t>
            </a:r>
            <a:r>
              <a:rPr lang="en-US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jvm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</a:p>
          <a:p>
            <a:pPr marL="107950" marR="36195" indent="215900">
              <a:spcAft>
                <a:spcPts val="990"/>
              </a:spcAft>
            </a:pPr>
            <a:r>
              <a:rPr lang="en-US" sz="12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JNIEnv</a:t>
            </a:r>
            <a:r>
              <a:rPr lang="en-US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</a:t>
            </a:r>
            <a:r>
              <a:rPr lang="en-US" sz="12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07950" marR="36195" indent="215900">
              <a:spcAft>
                <a:spcPts val="990"/>
              </a:spcAft>
            </a:pPr>
            <a:r>
              <a:rPr lang="en-US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JavaVMInitArgs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args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07950" marR="36195" indent="215900">
              <a:spcAft>
                <a:spcPts val="990"/>
              </a:spcAft>
            </a:pPr>
            <a:r>
              <a:rPr lang="en-US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JavaVMOption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options = new </a:t>
            </a:r>
            <a:r>
              <a:rPr lang="en-US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JavaVMOption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[1];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07950" marR="36195" indent="215900">
              <a:spcAft>
                <a:spcPts val="990"/>
              </a:spcAft>
            </a:pP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options[0].</a:t>
            </a:r>
            <a:r>
              <a:rPr lang="en-US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optionString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params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07950" marR="36195" indent="215900">
              <a:spcAft>
                <a:spcPts val="990"/>
              </a:spcAft>
            </a:pPr>
            <a:r>
              <a:rPr lang="en-US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args.nOptions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1;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07950" marR="36195" indent="215900">
              <a:spcAft>
                <a:spcPts val="990"/>
              </a:spcAft>
            </a:pPr>
            <a:r>
              <a:rPr lang="en-US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args.options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options;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07950" marR="36195" indent="215900">
              <a:spcAft>
                <a:spcPts val="990"/>
              </a:spcAft>
            </a:pPr>
            <a:r>
              <a:rPr lang="en-US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args.version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JNI_VERSION_1_6;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07950" marR="36195" indent="215900">
              <a:spcAft>
                <a:spcPts val="990"/>
              </a:spcAft>
            </a:pPr>
            <a:r>
              <a:rPr lang="en-US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args.ignoreUnrecognized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0;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07950" marR="36195" indent="215900">
              <a:spcAft>
                <a:spcPts val="990"/>
              </a:spcAft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result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JNI_CreateJavaVM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jvm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(void**)&amp;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ru-RU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61550" y="1921372"/>
            <a:ext cx="3744416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424416" y="4092103"/>
            <a:ext cx="38164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 rot="7361907">
            <a:off x="5034018" y="3387914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 rot="10136626">
            <a:off x="2459194" y="1386593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42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6127531" y="1363643"/>
            <a:ext cx="19008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Осторожно!</a:t>
            </a:r>
            <a:endParaRPr lang="en-US" sz="2400" dirty="0" smtClean="0"/>
          </a:p>
          <a:p>
            <a:pPr algn="ctr"/>
            <a:r>
              <a:rPr lang="en-US" sz="4000" dirty="0" smtClean="0"/>
              <a:t>C++</a:t>
            </a:r>
            <a:endParaRPr lang="ru-RU" sz="4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127532" y="1363644"/>
            <a:ext cx="1900854" cy="1077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0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49440" y="3218969"/>
            <a:ext cx="6194560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ru.kontur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doSmth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055503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Native Interface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971550" y="1250310"/>
            <a:ext cx="7200900" cy="2210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950" marR="36195" indent="215900">
              <a:spcAft>
                <a:spcPts val="990"/>
              </a:spcAft>
            </a:pPr>
            <a:r>
              <a:rPr lang="en-US" sz="12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jclass</a:t>
            </a:r>
            <a:r>
              <a:rPr lang="en-US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programClass</a:t>
            </a:r>
            <a:r>
              <a:rPr lang="en-US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-&gt;</a:t>
            </a:r>
            <a:r>
              <a:rPr lang="en-US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FindClass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("ru/</a:t>
            </a:r>
            <a:r>
              <a:rPr lang="en-US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kontur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/Program</a:t>
            </a:r>
            <a:r>
              <a:rPr lang="en-US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");</a:t>
            </a:r>
          </a:p>
          <a:p>
            <a:pPr marL="107950" marR="36195" indent="215900">
              <a:spcAft>
                <a:spcPts val="990"/>
              </a:spcAft>
            </a:pP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jmethodID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doSmthMethod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env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GetStaticMethodID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programClass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"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doSmth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 "(</a:t>
            </a:r>
            <a:r>
              <a:rPr lang="en-US" sz="12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</a:t>
            </a:r>
            <a:r>
              <a:rPr lang="en-US" sz="12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java</a:t>
            </a:r>
            <a:r>
              <a:rPr lang="en-US" sz="12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</a:t>
            </a:r>
            <a:r>
              <a:rPr lang="en-US" sz="12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lang</a:t>
            </a:r>
            <a:r>
              <a:rPr lang="en-US" sz="12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/String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;)I</a:t>
            </a:r>
            <a:r>
              <a:rPr lang="en-US" sz="12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");</a:t>
            </a:r>
          </a:p>
          <a:p>
            <a:pPr marL="107950" marR="36195" indent="215900">
              <a:spcAft>
                <a:spcPts val="990"/>
              </a:spcAft>
            </a:pPr>
            <a:r>
              <a:rPr lang="en-US" sz="12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jint</a:t>
            </a:r>
            <a:r>
              <a:rPr lang="en-US" sz="12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intParam</a:t>
            </a:r>
            <a:r>
              <a:rPr lang="en-US" sz="12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…;</a:t>
            </a:r>
          </a:p>
          <a:p>
            <a:pPr marL="107950" marR="36195" indent="215900">
              <a:spcAft>
                <a:spcPts val="990"/>
              </a:spcAft>
            </a:pPr>
            <a:r>
              <a:rPr lang="en-US" sz="12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jstring</a:t>
            </a:r>
            <a:r>
              <a:rPr lang="en-US" sz="12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stringParam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…;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07950" marR="36195" indent="215900">
              <a:spcAft>
                <a:spcPts val="990"/>
              </a:spcAft>
            </a:pP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jint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 = </a:t>
            </a:r>
            <a:r>
              <a:rPr lang="en-US" sz="12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env</a:t>
            </a:r>
            <a:r>
              <a:rPr lang="en-US" sz="12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2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CallStaticIntMethod</a:t>
            </a:r>
            <a:r>
              <a:rPr lang="en-US" sz="12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programClass</a:t>
            </a:r>
            <a:r>
              <a:rPr lang="en-US" sz="12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doSmthMethod</a:t>
            </a:r>
            <a:r>
              <a:rPr lang="en-US" sz="12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intParam</a:t>
            </a:r>
            <a:r>
              <a:rPr lang="en-US" sz="12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stringParam</a:t>
            </a:r>
            <a:r>
              <a:rPr lang="en-US" sz="12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107950" marR="36195" indent="215900">
              <a:spcAft>
                <a:spcPts val="990"/>
              </a:spcAft>
            </a:pPr>
            <a:endParaRPr lang="ru-RU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1640" y="1250310"/>
            <a:ext cx="4968552" cy="290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115616" y="1580316"/>
            <a:ext cx="6264696" cy="4153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 rot="12404141">
            <a:off x="6977278" y="4343942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331640" y="2067694"/>
            <a:ext cx="216024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105992" y="2683141"/>
            <a:ext cx="6706368" cy="437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15616" y="1788001"/>
            <a:ext cx="2088232" cy="207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9981443">
            <a:off x="5706653" y="3268140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43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769548" y="3486437"/>
            <a:ext cx="19008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Осторожно!</a:t>
            </a:r>
            <a:endParaRPr lang="en-US" sz="2400" dirty="0" smtClean="0"/>
          </a:p>
          <a:p>
            <a:pPr algn="ctr"/>
            <a:r>
              <a:rPr lang="en-US" sz="4000" dirty="0" smtClean="0"/>
              <a:t>C++</a:t>
            </a:r>
            <a:endParaRPr lang="ru-RU" sz="40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69549" y="3486438"/>
            <a:ext cx="1900854" cy="1077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75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1" grpId="0" animBg="1"/>
      <p:bldP spid="11" grpId="1" animBg="1"/>
      <p:bldP spid="12" grpId="0" animBg="1"/>
      <p:bldP spid="12" grpId="1" animBg="1"/>
      <p:bldP spid="14" grpId="0"/>
      <p:bldP spid="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618935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C#-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о</a:t>
                      </a:r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бёртка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вокруг 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JNI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1419622"/>
            <a:ext cx="4467225" cy="299085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75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5"/>
          <p:cNvSpPr txBox="1">
            <a:spLocks/>
          </p:cNvSpPr>
          <p:nvPr/>
        </p:nvSpPr>
        <p:spPr>
          <a:xfrm>
            <a:off x="971550" y="3077234"/>
            <a:ext cx="4255286" cy="1080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.NET </a:t>
            </a:r>
            <a:r>
              <a:rPr lang="ru-RU" sz="2800" dirty="0" smtClean="0"/>
              <a:t>процесс</a:t>
            </a:r>
            <a:endParaRPr lang="en-US" sz="2800" dirty="0"/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1544032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0" kern="1200" baseline="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gRPC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снаружи 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vs </a:t>
                      </a:r>
                      <a:r>
                        <a:rPr lang="en-US" sz="4000" b="0" kern="1200" baseline="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gRPC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внутри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ounded Rectangle 5"/>
          <p:cNvSpPr txBox="1">
            <a:spLocks/>
          </p:cNvSpPr>
          <p:nvPr/>
        </p:nvSpPr>
        <p:spPr>
          <a:xfrm>
            <a:off x="961262" y="1203599"/>
            <a:ext cx="2818650" cy="1080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/>
              <a:t>.NET </a:t>
            </a:r>
            <a:r>
              <a:rPr lang="ru-RU" sz="2800" dirty="0" smtClean="0"/>
              <a:t>процесс</a:t>
            </a:r>
            <a:endParaRPr lang="en-US" sz="2800" dirty="0"/>
          </a:p>
        </p:txBody>
      </p:sp>
      <p:sp>
        <p:nvSpPr>
          <p:cNvPr id="8" name="Rounded Rectangle 5"/>
          <p:cNvSpPr txBox="1">
            <a:spLocks/>
          </p:cNvSpPr>
          <p:nvPr/>
        </p:nvSpPr>
        <p:spPr>
          <a:xfrm>
            <a:off x="4219108" y="1203600"/>
            <a:ext cx="2818650" cy="1080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Standalone Java</a:t>
            </a:r>
            <a:endParaRPr lang="en-US" dirty="0"/>
          </a:p>
        </p:txBody>
      </p:sp>
      <p:sp>
        <p:nvSpPr>
          <p:cNvPr id="9" name="Left-Right Arrow 9"/>
          <p:cNvSpPr/>
          <p:nvPr/>
        </p:nvSpPr>
        <p:spPr>
          <a:xfrm rot="10800000">
            <a:off x="3711478" y="1586809"/>
            <a:ext cx="576064" cy="313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 Arrow 12"/>
          <p:cNvSpPr/>
          <p:nvPr/>
        </p:nvSpPr>
        <p:spPr>
          <a:xfrm rot="5400000">
            <a:off x="3586210" y="2408718"/>
            <a:ext cx="504056" cy="102107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Bent Arrow 14"/>
          <p:cNvSpPr/>
          <p:nvPr/>
        </p:nvSpPr>
        <p:spPr>
          <a:xfrm rot="5400000" flipV="1">
            <a:off x="3119267" y="2453437"/>
            <a:ext cx="504056" cy="93163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5"/>
          <p:cNvSpPr txBox="1">
            <a:spLocks/>
          </p:cNvSpPr>
          <p:nvPr/>
        </p:nvSpPr>
        <p:spPr>
          <a:xfrm>
            <a:off x="3711478" y="3197185"/>
            <a:ext cx="1440160" cy="5773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45</a:t>
            </a:fld>
            <a:endParaRPr lang="ru-RU"/>
          </a:p>
        </p:txBody>
      </p:sp>
      <p:pic>
        <p:nvPicPr>
          <p:cNvPr id="13" name="Picture 162" descr="C:\Users\sapogoff\Documents\sapogoff_work\SKB Kontur\01_presentation_templates\03_final\wmf_icons\справка3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4731989"/>
            <a:ext cx="250825" cy="25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45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8" grpId="0" animBg="1"/>
      <p:bldP spid="9" grpId="0" animBg="1"/>
      <p:bldP spid="11" grpId="0" animBg="1"/>
      <p:bldP spid="12" grpId="0" animBg="1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566476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0" kern="1200" baseline="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gRPC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снаружи 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vs </a:t>
                      </a:r>
                      <a:r>
                        <a:rPr lang="en-US" sz="4000" b="0" kern="1200" baseline="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gRPC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внутри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694304"/>
              </p:ext>
            </p:extLst>
          </p:nvPr>
        </p:nvGraphicFramePr>
        <p:xfrm>
          <a:off x="971550" y="2280831"/>
          <a:ext cx="72009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3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Среднее,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мс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Стд</a:t>
                      </a:r>
                      <a:r>
                        <a:rPr lang="ru-RU" dirty="0" smtClean="0"/>
                        <a:t>.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откл</a:t>
                      </a:r>
                      <a:r>
                        <a:rPr lang="ru-RU" baseline="0" dirty="0" smtClean="0"/>
                        <a:t>, </a:t>
                      </a:r>
                      <a:r>
                        <a:rPr lang="ru-RU" baseline="0" dirty="0" err="1" smtClean="0"/>
                        <a:t>мс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Относительное время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Снаружи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800" dirty="0" smtClean="0"/>
                        <a:t>73</a:t>
                      </a:r>
                      <a:r>
                        <a:rPr lang="en-US" sz="1800" dirty="0" smtClean="0"/>
                        <a:t> </a:t>
                      </a:r>
                      <a:r>
                        <a:rPr lang="ru-RU" sz="1800" dirty="0" smtClean="0"/>
                        <a:t>06</a:t>
                      </a:r>
                      <a:r>
                        <a:rPr lang="en-US" sz="1800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800" dirty="0" smtClean="0"/>
                        <a:t>2 367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100%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Внутри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72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002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1 266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99%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76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566476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0" kern="1200" baseline="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gRPC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снаружи 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vs </a:t>
                      </a:r>
                      <a:r>
                        <a:rPr lang="en-US" sz="4000" b="0" kern="1200" baseline="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gRPC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внутри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682" y="1635646"/>
            <a:ext cx="2206636" cy="2956892"/>
          </a:xfrm>
          <a:prstGeom prst="rect">
            <a:avLst/>
          </a:prstGeom>
          <a:ln w="12700"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40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275606"/>
            <a:ext cx="7200900" cy="3312368"/>
          </a:xfrm>
        </p:spPr>
        <p:txBody>
          <a:bodyPr anchor="t">
            <a:noAutofit/>
          </a:bodyPr>
          <a:lstStyle/>
          <a:p>
            <a:r>
              <a:rPr lang="ru-RU" sz="2800" dirty="0" smtClean="0"/>
              <a:t>Импорт</a:t>
            </a:r>
            <a:r>
              <a:rPr lang="en-US" sz="2800" dirty="0" smtClean="0"/>
              <a:t> Java-</a:t>
            </a:r>
            <a:r>
              <a:rPr lang="ru-RU" sz="2800" dirty="0" err="1" smtClean="0"/>
              <a:t>бинаря</a:t>
            </a:r>
            <a:r>
              <a:rPr lang="ru-RU" sz="2800" dirty="0" smtClean="0"/>
              <a:t> в </a:t>
            </a:r>
            <a:r>
              <a:rPr lang="en-US" sz="2800" dirty="0" smtClean="0"/>
              <a:t>.NET</a:t>
            </a:r>
            <a:r>
              <a:rPr lang="ru-RU" sz="2800" dirty="0" smtClean="0"/>
              <a:t>-процесс</a:t>
            </a:r>
          </a:p>
          <a:p>
            <a:r>
              <a:rPr lang="ru-RU" sz="2800" dirty="0" smtClean="0"/>
              <a:t>Создаём </a:t>
            </a:r>
            <a:r>
              <a:rPr lang="en-US" sz="2800" dirty="0" smtClean="0"/>
              <a:t>JVM </a:t>
            </a:r>
            <a:r>
              <a:rPr lang="ru-RU" sz="2800" dirty="0" smtClean="0"/>
              <a:t>внутри </a:t>
            </a:r>
            <a:r>
              <a:rPr lang="en-US" sz="2800" dirty="0" smtClean="0"/>
              <a:t>.NET-</a:t>
            </a:r>
            <a:r>
              <a:rPr lang="ru-RU" sz="2800" dirty="0" smtClean="0"/>
              <a:t>процесса</a:t>
            </a:r>
          </a:p>
          <a:p>
            <a:r>
              <a:rPr lang="ru-RU" sz="2800" dirty="0" smtClean="0"/>
              <a:t>Поднимаем </a:t>
            </a:r>
            <a:r>
              <a:rPr lang="en-US" sz="2800" dirty="0" err="1" smtClean="0"/>
              <a:t>gRPC</a:t>
            </a:r>
            <a:r>
              <a:rPr lang="en-US" sz="2800" dirty="0" smtClean="0"/>
              <a:t>-</a:t>
            </a:r>
            <a:r>
              <a:rPr lang="ru-RU" sz="2800" dirty="0" smtClean="0"/>
              <a:t>сервис</a:t>
            </a: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3955827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План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по реализации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04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275606"/>
            <a:ext cx="7200900" cy="3312368"/>
          </a:xfrm>
        </p:spPr>
        <p:txBody>
          <a:bodyPr anchor="t">
            <a:noAutofit/>
          </a:bodyPr>
          <a:lstStyle/>
          <a:p>
            <a:r>
              <a:rPr lang="ru-RU" sz="2800" b="1" dirty="0" smtClean="0"/>
              <a:t>Импорт</a:t>
            </a:r>
            <a:r>
              <a:rPr lang="en-US" sz="2800" b="1" dirty="0" smtClean="0"/>
              <a:t> Java-</a:t>
            </a:r>
            <a:r>
              <a:rPr lang="ru-RU" sz="2800" b="1" dirty="0" err="1" smtClean="0"/>
              <a:t>бинаря</a:t>
            </a:r>
            <a:r>
              <a:rPr lang="ru-RU" sz="2800" b="1" dirty="0" smtClean="0"/>
              <a:t> в </a:t>
            </a:r>
            <a:r>
              <a:rPr lang="en-US" sz="2800" b="1" dirty="0" smtClean="0"/>
              <a:t>.NET</a:t>
            </a:r>
            <a:r>
              <a:rPr lang="ru-RU" sz="2800" b="1" dirty="0" smtClean="0"/>
              <a:t>-процесс</a:t>
            </a:r>
          </a:p>
          <a:p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Создаём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JVM </a:t>
            </a: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внутри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.NET-</a:t>
            </a: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процесса</a:t>
            </a:r>
          </a:p>
          <a:p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Поднимаем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gRPC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сервис</a:t>
            </a: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/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План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по реализации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5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0047607"/>
              </p:ext>
            </p:extLst>
          </p:nvPr>
        </p:nvGraphicFramePr>
        <p:xfrm>
          <a:off x="971550" y="2574135"/>
          <a:ext cx="720090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800" b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Задачи</a:t>
                      </a:r>
                      <a:endParaRPr lang="ru-RU" sz="38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85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2619526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Импорт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JVM.dll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50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899592" y="1347614"/>
            <a:ext cx="68408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C:\Program </a:t>
            </a:r>
            <a:r>
              <a:rPr 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Files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\jre1.8.0_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xxx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\jvm.dll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Текст 2"/>
          <p:cNvSpPr txBox="1">
            <a:spLocks/>
          </p:cNvSpPr>
          <p:nvPr/>
        </p:nvSpPr>
        <p:spPr>
          <a:xfrm>
            <a:off x="971550" y="1952356"/>
            <a:ext cx="7200900" cy="2275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/>
              <a:t>PInvoke</a:t>
            </a:r>
            <a:r>
              <a:rPr lang="en-US" sz="2800" dirty="0" smtClean="0"/>
              <a:t> – </a:t>
            </a:r>
            <a:r>
              <a:rPr lang="ru-RU" sz="2800" dirty="0" smtClean="0"/>
              <a:t>вызов неуправляемого кода (</a:t>
            </a:r>
            <a:r>
              <a:rPr lang="en-US" sz="2800" dirty="0" smtClean="0"/>
              <a:t>DLL) </a:t>
            </a:r>
            <a:r>
              <a:rPr lang="ru-RU" sz="2800" dirty="0" smtClean="0"/>
              <a:t>из управляемой среды </a:t>
            </a:r>
            <a:r>
              <a:rPr lang="en-US" sz="2800" dirty="0" smtClean="0"/>
              <a:t>CLR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0818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275606"/>
            <a:ext cx="7200900" cy="3312368"/>
          </a:xfrm>
        </p:spPr>
        <p:txBody>
          <a:bodyPr anchor="t">
            <a:noAutofit/>
          </a:bodyPr>
          <a:lstStyle/>
          <a:p>
            <a:r>
              <a:rPr lang="ru-RU" sz="2800" dirty="0" smtClean="0"/>
              <a:t>Импорт</a:t>
            </a:r>
            <a:r>
              <a:rPr lang="en-US" sz="2800" dirty="0" smtClean="0"/>
              <a:t> Java-</a:t>
            </a:r>
            <a:r>
              <a:rPr lang="ru-RU" sz="2800" dirty="0" err="1" smtClean="0"/>
              <a:t>бинаря</a:t>
            </a:r>
            <a:r>
              <a:rPr lang="ru-RU" sz="2800" dirty="0" smtClean="0"/>
              <a:t> в </a:t>
            </a:r>
            <a:r>
              <a:rPr lang="en-US" sz="2800" dirty="0" smtClean="0"/>
              <a:t>.NET</a:t>
            </a:r>
            <a:r>
              <a:rPr lang="ru-RU" sz="2800" dirty="0" smtClean="0"/>
              <a:t>-процесс</a:t>
            </a:r>
          </a:p>
          <a:p>
            <a:r>
              <a:rPr lang="ru-RU" sz="2800" b="1" dirty="0" smtClean="0"/>
              <a:t>Создаём </a:t>
            </a:r>
            <a:r>
              <a:rPr lang="en-US" sz="2800" b="1" dirty="0" smtClean="0"/>
              <a:t>JVM </a:t>
            </a:r>
            <a:r>
              <a:rPr lang="ru-RU" sz="2800" b="1" dirty="0" smtClean="0"/>
              <a:t>внутри </a:t>
            </a:r>
            <a:r>
              <a:rPr lang="en-US" sz="2800" b="1" dirty="0" smtClean="0"/>
              <a:t>.NET-</a:t>
            </a:r>
            <a:r>
              <a:rPr lang="ru-RU" sz="2800" b="1" dirty="0" smtClean="0"/>
              <a:t>процесса</a:t>
            </a:r>
          </a:p>
          <a:p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Поднимаем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gRPC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сервис</a:t>
            </a: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/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План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по реализации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02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11560" y="1203598"/>
            <a:ext cx="81369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unsafe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CreateJavaVm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IntPtr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IntPtr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IntPtr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/>
              <a:t>}</a:t>
            </a: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332923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Процедура создания 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JVM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4211960" y="1229248"/>
            <a:ext cx="410445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52</a:t>
            </a:fld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rot="12301250">
            <a:off x="2241031" y="2042023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18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275606"/>
            <a:ext cx="7200900" cy="3312368"/>
          </a:xfrm>
        </p:spPr>
        <p:txBody>
          <a:bodyPr anchor="t">
            <a:noAutofit/>
          </a:bodyPr>
          <a:lstStyle/>
          <a:p>
            <a:r>
              <a:rPr lang="ru-RU" sz="2800" dirty="0" smtClean="0"/>
              <a:t>Импорт</a:t>
            </a:r>
            <a:r>
              <a:rPr lang="en-US" sz="2800" dirty="0" smtClean="0"/>
              <a:t> Java-</a:t>
            </a:r>
            <a:r>
              <a:rPr lang="ru-RU" sz="2800" dirty="0" err="1" smtClean="0"/>
              <a:t>бинаря</a:t>
            </a:r>
            <a:r>
              <a:rPr lang="ru-RU" sz="2800" dirty="0" smtClean="0"/>
              <a:t> в </a:t>
            </a:r>
            <a:r>
              <a:rPr lang="en-US" sz="2800" dirty="0" smtClean="0"/>
              <a:t>.NET</a:t>
            </a:r>
            <a:r>
              <a:rPr lang="ru-RU" sz="2800" dirty="0" smtClean="0"/>
              <a:t>-процесс</a:t>
            </a:r>
          </a:p>
          <a:p>
            <a:r>
              <a:rPr lang="ru-RU" sz="2800" dirty="0" smtClean="0"/>
              <a:t>Создаём </a:t>
            </a:r>
            <a:r>
              <a:rPr lang="en-US" sz="2800" dirty="0" smtClean="0"/>
              <a:t>JVM </a:t>
            </a:r>
            <a:r>
              <a:rPr lang="ru-RU" sz="2800" dirty="0" smtClean="0"/>
              <a:t>внутри </a:t>
            </a:r>
            <a:r>
              <a:rPr lang="en-US" sz="2800" dirty="0" smtClean="0"/>
              <a:t>.NET-</a:t>
            </a:r>
            <a:r>
              <a:rPr lang="ru-RU" sz="2800" dirty="0" smtClean="0"/>
              <a:t>процесса</a:t>
            </a:r>
          </a:p>
          <a:p>
            <a:r>
              <a:rPr lang="ru-RU" sz="2800" b="1" dirty="0" smtClean="0"/>
              <a:t>Поднимаем </a:t>
            </a:r>
            <a:r>
              <a:rPr lang="en-US" sz="2800" b="1" dirty="0" err="1" smtClean="0"/>
              <a:t>gRPC</a:t>
            </a:r>
            <a:r>
              <a:rPr lang="en-US" sz="2800" b="1" dirty="0" smtClean="0"/>
              <a:t>-</a:t>
            </a:r>
            <a:r>
              <a:rPr lang="ru-RU" sz="2800" b="1" dirty="0" smtClean="0"/>
              <a:t>сервис</a:t>
            </a: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/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План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по реализации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0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72614" y="1131686"/>
            <a:ext cx="72009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JavaVmWrapper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vm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JniEnvWrapper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unsafe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IntPtr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envP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IntPtr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CreateJavaVm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envP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vmArgsP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vm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JavaVmWrapper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JniEnvWrapper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envP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env.FindClass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ru/</a:t>
            </a:r>
            <a:r>
              <a:rPr lang="en-US" sz="16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kontur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/Program"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constructor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env.GetMethodId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"()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V"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runMethod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env.GetMethodId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"run"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"()V"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obj = env.NewObject(classPtr, constructor, port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env.CallObjectMethod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runMethod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600" dirty="0"/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/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C#-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о</a:t>
                      </a:r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бёртка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вокруг 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JNI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475656" y="2382099"/>
            <a:ext cx="3960440" cy="290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475656" y="2643758"/>
            <a:ext cx="3384376" cy="527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699792" y="3358976"/>
            <a:ext cx="3960440" cy="290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059832" y="3600118"/>
            <a:ext cx="4896544" cy="290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159732" y="4081327"/>
            <a:ext cx="4788532" cy="290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7612529">
            <a:off x="4708746" y="1638134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67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1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275606"/>
            <a:ext cx="7200900" cy="2533593"/>
          </a:xfrm>
        </p:spPr>
        <p:txBody>
          <a:bodyPr anchor="t">
            <a:noAutofit/>
          </a:bodyPr>
          <a:lstStyle/>
          <a:p>
            <a:r>
              <a:rPr lang="en-US" sz="2800" dirty="0" err="1" smtClean="0"/>
              <a:t>classpath</a:t>
            </a:r>
            <a:endParaRPr lang="en-US" sz="2800" dirty="0" smtClean="0"/>
          </a:p>
          <a:p>
            <a:r>
              <a:rPr lang="en-US" sz="2800" dirty="0" err="1" smtClean="0"/>
              <a:t>ClassLoader</a:t>
            </a:r>
            <a:endParaRPr lang="ru-RU" sz="2800" dirty="0" smtClean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71550" y="2492312"/>
            <a:ext cx="6849952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URL[] 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jars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URL[]{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"file:///c:/fop/jars/fop.jar"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URLClassLoader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URLClassLoader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jars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&lt;?&gt;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serviceClass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loadClass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ru.kontur.fop.FopService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9631559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Загрузка классов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3059832" y="1422294"/>
            <a:ext cx="53527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44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 -</a:t>
            </a:r>
            <a:r>
              <a:rPr lang="en-US" sz="1400" dirty="0" err="1" smtClean="0">
                <a:solidFill>
                  <a:srgbClr val="44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classpath</a:t>
            </a:r>
            <a:r>
              <a:rPr lang="en-US" sz="1400" dirty="0" smtClean="0">
                <a:solidFill>
                  <a:srgbClr val="44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C:\fop\jars </a:t>
            </a:r>
            <a:r>
              <a:rPr lang="en-US" sz="1400" dirty="0" err="1" smtClean="0">
                <a:solidFill>
                  <a:srgbClr val="44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ru.kontur.fop.FopService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635896" y="1424365"/>
            <a:ext cx="10081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874990" y="2769311"/>
            <a:ext cx="331236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442942" y="3017670"/>
            <a:ext cx="30243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487518" y="3507448"/>
            <a:ext cx="512377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91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2" grpId="1"/>
      <p:bldP spid="5" grpId="0" animBg="1"/>
      <p:bldP spid="5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550" y="1113160"/>
            <a:ext cx="72009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classBytes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loaderClass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JavaClassLoaderClass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loader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loaderClass.GetSystemClassLoader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loadedClass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env.DefineClass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loader,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classBytes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classBytes.Length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972605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Загрузка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классов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Стрелка вправо 5"/>
          <p:cNvSpPr/>
          <p:nvPr/>
        </p:nvSpPr>
        <p:spPr>
          <a:xfrm rot="13225314">
            <a:off x="6673385" y="1600269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915816" y="1845929"/>
            <a:ext cx="396044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 rot="12923172">
            <a:off x="4096579" y="2669095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4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899592" y="1203598"/>
            <a:ext cx="7272858" cy="3561092"/>
          </a:xfrm>
        </p:spPr>
        <p:txBody>
          <a:bodyPr anchor="t">
            <a:noAutofit/>
          </a:bodyPr>
          <a:lstStyle/>
          <a:p>
            <a:r>
              <a:rPr lang="ru-RU" sz="2500" dirty="0" smtClean="0"/>
              <a:t>Запустили виртуальную машину </a:t>
            </a:r>
            <a:r>
              <a:rPr lang="en-US" sz="2500" dirty="0" smtClean="0"/>
              <a:t>Java </a:t>
            </a:r>
            <a:r>
              <a:rPr lang="ru-RU" sz="2500" dirty="0" smtClean="0"/>
              <a:t>внутри </a:t>
            </a:r>
            <a:r>
              <a:rPr lang="en-US" sz="2500" dirty="0" smtClean="0"/>
              <a:t>.NET </a:t>
            </a:r>
            <a:r>
              <a:rPr lang="ru-RU" sz="2500" dirty="0" smtClean="0"/>
              <a:t>процесса</a:t>
            </a:r>
            <a:r>
              <a:rPr lang="en-US" sz="2500" dirty="0" smtClean="0"/>
              <a:t> </a:t>
            </a:r>
            <a:endParaRPr lang="ru-RU" sz="2500" dirty="0" smtClean="0"/>
          </a:p>
          <a:p>
            <a:r>
              <a:rPr lang="ru-RU" sz="2500" dirty="0" smtClean="0"/>
              <a:t>Реализовали обмен данными между программами на </a:t>
            </a:r>
            <a:r>
              <a:rPr lang="en-US" sz="2500" dirty="0" smtClean="0"/>
              <a:t>Java </a:t>
            </a:r>
            <a:r>
              <a:rPr lang="ru-RU" sz="2500" dirty="0" smtClean="0"/>
              <a:t>и на </a:t>
            </a:r>
            <a:r>
              <a:rPr lang="en-US" sz="2500" dirty="0" smtClean="0"/>
              <a:t>C#</a:t>
            </a:r>
            <a:endParaRPr lang="ru-RU" sz="2500" dirty="0" smtClean="0"/>
          </a:p>
          <a:p>
            <a:r>
              <a:rPr lang="ru-RU" sz="2500" dirty="0" smtClean="0"/>
              <a:t>Получили готовый работающий прототип решения задачи конвертации документов</a:t>
            </a:r>
            <a:endParaRPr lang="en-US" sz="2500" dirty="0"/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9518115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Промежуточные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итоги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08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8992819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Мотивация?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Но я же…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Текст 2"/>
          <p:cNvSpPr txBox="1">
            <a:spLocks/>
          </p:cNvSpPr>
          <p:nvPr/>
        </p:nvSpPr>
        <p:spPr>
          <a:xfrm>
            <a:off x="971550" y="1275606"/>
            <a:ext cx="7200900" cy="2952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strike="sngStrike" dirty="0" smtClean="0"/>
              <a:t>Инфраструктурные ограничения</a:t>
            </a:r>
          </a:p>
          <a:p>
            <a:r>
              <a:rPr lang="ru-RU" sz="2800" strike="sngStrike" dirty="0" smtClean="0"/>
              <a:t>Перспектива снижения издержек на передачу данных</a:t>
            </a:r>
            <a:endParaRPr lang="ru-RU" sz="1500" strike="sngStrike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40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6011216"/>
              </p:ext>
            </p:extLst>
          </p:nvPr>
        </p:nvGraphicFramePr>
        <p:xfrm>
          <a:off x="971550" y="2574135"/>
          <a:ext cx="720090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800" b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Интеграция:</a:t>
                      </a:r>
                      <a:r>
                        <a:rPr lang="ru-RU" sz="3800" b="0" baseline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 Акт </a:t>
                      </a:r>
                      <a:r>
                        <a:rPr lang="en-US" sz="3800" b="0" baseline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III</a:t>
                      </a:r>
                      <a:endParaRPr lang="ru-RU" sz="38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45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144903"/>
            <a:ext cx="7200900" cy="338437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ru-RU" sz="2500" dirty="0" smtClean="0"/>
              <a:t>Много </a:t>
            </a:r>
            <a:r>
              <a:rPr lang="en-US" sz="2500" dirty="0" smtClean="0"/>
              <a:t>XML</a:t>
            </a:r>
            <a:endParaRPr lang="ru-RU" sz="2500" dirty="0" smtClean="0"/>
          </a:p>
          <a:p>
            <a:pPr marL="0" indent="0">
              <a:buNone/>
            </a:pPr>
            <a:r>
              <a:rPr lang="ru-RU" sz="6000" dirty="0" smtClean="0"/>
              <a:t>Очень много </a:t>
            </a:r>
            <a:r>
              <a:rPr lang="en-US" sz="6000" dirty="0" smtClean="0"/>
              <a:t>XML</a:t>
            </a:r>
            <a:endParaRPr lang="ru-RU" sz="6000" dirty="0" smtClean="0"/>
          </a:p>
          <a:p>
            <a:pPr marL="0" indent="0">
              <a:buNone/>
            </a:pPr>
            <a:r>
              <a:rPr lang="ru-RU" sz="2500" dirty="0" smtClean="0"/>
              <a:t>И всё это надо конвертировать в </a:t>
            </a:r>
            <a:r>
              <a:rPr lang="en-US" sz="2500" dirty="0" smtClean="0"/>
              <a:t>PDF</a:t>
            </a:r>
            <a:endParaRPr lang="ru-RU" sz="2500" dirty="0" smtClean="0"/>
          </a:p>
          <a:p>
            <a:pPr marL="0" indent="0">
              <a:buNone/>
            </a:pPr>
            <a:r>
              <a:rPr lang="ru-RU" sz="2500" dirty="0" smtClean="0"/>
              <a:t>Решение: </a:t>
            </a:r>
            <a:r>
              <a:rPr lang="en-US" sz="2500" dirty="0" smtClean="0"/>
              <a:t>Apache FOP (XSL-FO + XML -&gt; PDF)</a:t>
            </a:r>
            <a:endParaRPr lang="ru-RU" sz="2500" dirty="0" smtClean="0"/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856857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Задача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№1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6</a:t>
            </a:fld>
            <a:endParaRPr lang="ru-RU"/>
          </a:p>
        </p:txBody>
      </p:sp>
      <p:pic>
        <p:nvPicPr>
          <p:cNvPr id="5" name="Picture 162" descr="C:\Users\sapogoff\Documents\sapogoff_work\SKB Kontur\01_presentation_templates\03_final\wmf_icons\справка3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4731989"/>
            <a:ext cx="250825" cy="25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09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275606"/>
            <a:ext cx="7200900" cy="2533593"/>
          </a:xfrm>
        </p:spPr>
        <p:txBody>
          <a:bodyPr anchor="t">
            <a:noAutofit/>
          </a:bodyPr>
          <a:lstStyle/>
          <a:p>
            <a:r>
              <a:rPr lang="ru-RU" sz="2800" dirty="0" smtClean="0"/>
              <a:t>Ручное управление объектами, размещёнными в </a:t>
            </a:r>
            <a:r>
              <a:rPr lang="ru-RU" sz="2800" dirty="0" err="1" smtClean="0"/>
              <a:t>нативной</a:t>
            </a:r>
            <a:r>
              <a:rPr lang="ru-RU" sz="2800" dirty="0" smtClean="0"/>
              <a:t> памяти</a:t>
            </a:r>
          </a:p>
          <a:p>
            <a:r>
              <a:rPr lang="ru-RU" sz="2800" dirty="0" smtClean="0"/>
              <a:t>Используем </a:t>
            </a:r>
            <a:r>
              <a:rPr lang="en-US" sz="2800" dirty="0" smtClean="0"/>
              <a:t>using-</a:t>
            </a:r>
            <a:r>
              <a:rPr lang="ru-RU" sz="2800" dirty="0" smtClean="0"/>
              <a:t>блоки (аналог </a:t>
            </a:r>
            <a:r>
              <a:rPr lang="en-US" sz="2800" dirty="0" smtClean="0"/>
              <a:t>try-with-resources)</a:t>
            </a:r>
            <a:endParaRPr lang="ru-RU" sz="2800" dirty="0" smtClean="0"/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/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Указатели в </a:t>
                      </a:r>
                      <a:r>
                        <a:rPr lang="ru-RU" sz="4000" b="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нативную</a:t>
                      </a:r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память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35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275606"/>
            <a:ext cx="7200900" cy="2533593"/>
          </a:xfrm>
        </p:spPr>
        <p:txBody>
          <a:bodyPr anchor="t">
            <a:noAutofit/>
          </a:bodyPr>
          <a:lstStyle/>
          <a:p>
            <a:r>
              <a:rPr lang="ru-RU" sz="2800" dirty="0"/>
              <a:t>Объект существует на стороне </a:t>
            </a:r>
            <a:r>
              <a:rPr lang="en-US" sz="2800" dirty="0" smtClean="0"/>
              <a:t>Java</a:t>
            </a:r>
          </a:p>
          <a:p>
            <a:r>
              <a:rPr lang="ru-RU" sz="2800" dirty="0" smtClean="0"/>
              <a:t>В </a:t>
            </a:r>
            <a:r>
              <a:rPr lang="ru-RU" sz="2800" dirty="0" err="1" smtClean="0"/>
              <a:t>нативный</a:t>
            </a:r>
            <a:r>
              <a:rPr lang="ru-RU" sz="2800" dirty="0" smtClean="0"/>
              <a:t> код передаётся по «локальной» ссылке</a:t>
            </a:r>
          </a:p>
          <a:p>
            <a:r>
              <a:rPr lang="ru-RU" sz="2800" dirty="0" smtClean="0"/>
              <a:t>Как </a:t>
            </a:r>
            <a:r>
              <a:rPr lang="en-US" sz="2800" dirty="0" smtClean="0"/>
              <a:t>Java GC</a:t>
            </a:r>
            <a:r>
              <a:rPr lang="ru-RU" sz="2800" dirty="0" smtClean="0"/>
              <a:t> узнает, что пора собирать?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971550" y="3233938"/>
            <a:ext cx="7200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wrappedMethodId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Env.GetMethodId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classPtr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"(I)V"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...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Env.DeleteLocalRef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wrappedMethodId.LocalRef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/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Объекты из 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547664" y="3284962"/>
            <a:ext cx="194421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 rot="9757967">
            <a:off x="6560436" y="3750640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043608" y="4106475"/>
            <a:ext cx="56886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72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965484" y="1314094"/>
            <a:ext cx="72069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Jvm.AttachCurrentThread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process */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Jvm.DetachCurrentThread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65484" y="2471216"/>
            <a:ext cx="72069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Env.NewGlobalRef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process */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Env.DeleteGlobalRef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globalRef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862073" y="3747449"/>
            <a:ext cx="331037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Env.MonitorEnter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synchronized block */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Env.MonitorExit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65484" y="3762838"/>
            <a:ext cx="3672641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/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А что с </a:t>
                      </a:r>
                      <a:r>
                        <a:rPr lang="ru-RU" sz="4000" b="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многопоточностью</a:t>
                      </a:r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009426" y="1345544"/>
            <a:ext cx="4066629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009426" y="1834481"/>
            <a:ext cx="298651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8952669">
            <a:off x="4482517" y="1935188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09426" y="3003798"/>
            <a:ext cx="349056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rot="9117963">
            <a:off x="3474407" y="3339549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rot="9117963">
            <a:off x="7212997" y="3339548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6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  <p:bldP spid="10" grpId="0"/>
      <p:bldP spid="2" grpId="0" animBg="1"/>
      <p:bldP spid="7" grpId="0" animBg="1"/>
      <p:bldP spid="7" grpId="1" animBg="1"/>
      <p:bldP spid="8" grpId="0" animBg="1"/>
      <p:bldP spid="8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/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Exception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971550" y="1491630"/>
            <a:ext cx="72009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SafeJniCall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Env.ExceptionCheck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exception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Env.ExceptionOccurred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/*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process exception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Env.ExceptionClear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75656" y="1995686"/>
            <a:ext cx="20882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907704" y="2272278"/>
            <a:ext cx="230425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907704" y="2726008"/>
            <a:ext cx="44644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907704" y="3211535"/>
            <a:ext cx="23762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12056549">
            <a:off x="3081318" y="3901365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69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71550" y="3033391"/>
            <a:ext cx="80648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env.FindClass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"ru/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kontur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/fop/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TransformationType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fieldIdPDF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env.GetStaticFieldID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"PDF"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Lru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kontur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/fop/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TransformationType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PDF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env.GetStaticObjectField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fieldIdPDF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71550" y="1120056"/>
            <a:ext cx="4134465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ru.kontur.fop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TransformationType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/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Стрелка вправо 7"/>
          <p:cNvSpPr/>
          <p:nvPr/>
        </p:nvSpPr>
        <p:spPr>
          <a:xfrm rot="12081733">
            <a:off x="3754108" y="1763436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792437" y="3056289"/>
            <a:ext cx="5595987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915816" y="3299901"/>
            <a:ext cx="41764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133473" y="1637759"/>
            <a:ext cx="424121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792437" y="3543584"/>
            <a:ext cx="4083819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043608" y="3811518"/>
            <a:ext cx="648072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069" y="1254859"/>
            <a:ext cx="1905000" cy="169545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9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5523264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byte[]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63938" y="3795886"/>
            <a:ext cx="4608512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convert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71550" y="1176303"/>
            <a:ext cx="72009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byteArray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Env.NewByteArray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(bytes))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Env.CallObjectMethod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method,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JValue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PointerValue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byteArray.LocalRef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6" name="Стрелка вправо 5"/>
          <p:cNvSpPr/>
          <p:nvPr/>
        </p:nvSpPr>
        <p:spPr>
          <a:xfrm rot="1744743">
            <a:off x="4535826" y="3250554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835696" y="1195343"/>
            <a:ext cx="432048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 rot="10366935">
            <a:off x="3877218" y="1783211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13650876">
            <a:off x="6211620" y="2897889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89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008958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DirectByteBuffer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971550" y="1199530"/>
            <a:ext cx="7200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fixed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bytes)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buffer =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Env.NewDirectByteBuffer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IntPtr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)b,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bytes.Length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Env.CallIntMethod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method,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JValue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PointerValue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buffer.LocalRef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339802" y="3688697"/>
            <a:ext cx="583264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ByteBuffer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buffer.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capacity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()];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buffer.get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600" dirty="0">
              <a:latin typeface="Arial" panose="020B0604020202020204" pitchFamily="34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 rot="20670392">
            <a:off x="1110505" y="4017768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051937" y="1203598"/>
            <a:ext cx="2583959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907704" y="1965916"/>
            <a:ext cx="554461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 rot="10800000">
            <a:off x="3492936" y="2360214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9550368">
            <a:off x="5939534" y="2449377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716017" y="3702759"/>
            <a:ext cx="216024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66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843808" y="4213431"/>
            <a:ext cx="216024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35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1" grpId="1" animBg="1"/>
      <p:bldP spid="12" grpId="0" animBg="1"/>
      <p:bldP spid="12" grpId="1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/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Результаты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4000" b="0" kern="1200" baseline="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бенчмарка</a:t>
                      </a:r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Текст 2"/>
          <p:cNvSpPr txBox="1">
            <a:spLocks/>
          </p:cNvSpPr>
          <p:nvPr/>
        </p:nvSpPr>
        <p:spPr>
          <a:xfrm>
            <a:off x="971550" y="1275606"/>
            <a:ext cx="7200900" cy="2952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smtClean="0"/>
              <a:t>Алгоритм </a:t>
            </a:r>
            <a:r>
              <a:rPr lang="en-US" sz="2500" dirty="0" smtClean="0"/>
              <a:t>SHA-512</a:t>
            </a:r>
          </a:p>
          <a:p>
            <a:r>
              <a:rPr lang="ru-RU" sz="2500" dirty="0" smtClean="0"/>
              <a:t>Переменная длина массива байтов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67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178532"/>
              </p:ext>
            </p:extLst>
          </p:nvPr>
        </p:nvGraphicFramePr>
        <p:xfrm>
          <a:off x="188512" y="2411880"/>
          <a:ext cx="8766975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200">
                  <a:extLst>
                    <a:ext uri="{9D8B030D-6E8A-4147-A177-3AD203B41FA5}">
                      <a16:colId xmlns:a16="http://schemas.microsoft.com/office/drawing/2014/main" val="1808079807"/>
                    </a:ext>
                  </a:extLst>
                </a:gridCol>
                <a:gridCol w="2448434">
                  <a:extLst>
                    <a:ext uri="{9D8B030D-6E8A-4147-A177-3AD203B41FA5}">
                      <a16:colId xmlns:a16="http://schemas.microsoft.com/office/drawing/2014/main" val="2415257289"/>
                    </a:ext>
                  </a:extLst>
                </a:gridCol>
                <a:gridCol w="2360046">
                  <a:extLst>
                    <a:ext uri="{9D8B030D-6E8A-4147-A177-3AD203B41FA5}">
                      <a16:colId xmlns:a16="http://schemas.microsoft.com/office/drawing/2014/main" val="1983735674"/>
                    </a:ext>
                  </a:extLst>
                </a:gridCol>
                <a:gridCol w="2655295">
                  <a:extLst>
                    <a:ext uri="{9D8B030D-6E8A-4147-A177-3AD203B41FA5}">
                      <a16:colId xmlns:a16="http://schemas.microsoft.com/office/drawing/2014/main" val="892105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5 000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50 000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500 000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7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plain</a:t>
                      </a:r>
                      <a:r>
                        <a:rPr lang="en-US" sz="1600" baseline="0" dirty="0" smtClean="0"/>
                        <a:t> java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24,41 ± 0,365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230,87 ± 2,613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2 339,28 ±  49,665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32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j4net</a:t>
                      </a:r>
                      <a:r>
                        <a:rPr lang="en-US" sz="1600" baseline="0" dirty="0" smtClean="0"/>
                        <a:t> proxy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509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gRPC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155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±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2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463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495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 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676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5 417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526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193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3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JSON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38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40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177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98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44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  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73867"/>
                  </a:ext>
                </a:extLst>
              </a:tr>
            </a:tbl>
          </a:graphicData>
        </a:graphic>
      </p:graphicFrame>
      <p:pic>
        <p:nvPicPr>
          <p:cNvPr id="6" name="Picture 162" descr="C:\Users\sapogoff\Documents\sapogoff_work\SKB Kontur\01_presentation_templates\03_final\wmf_icons\справка3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4731989"/>
            <a:ext cx="250825" cy="25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87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/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Результаты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4000" b="0" kern="1200" baseline="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бенчмарка</a:t>
                      </a:r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Текст 2"/>
          <p:cNvSpPr txBox="1">
            <a:spLocks/>
          </p:cNvSpPr>
          <p:nvPr/>
        </p:nvSpPr>
        <p:spPr>
          <a:xfrm>
            <a:off x="971550" y="1275606"/>
            <a:ext cx="7200900" cy="2952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smtClean="0"/>
              <a:t>Алгоритм </a:t>
            </a:r>
            <a:r>
              <a:rPr lang="en-US" sz="2500" dirty="0" smtClean="0"/>
              <a:t>SHA-512</a:t>
            </a:r>
          </a:p>
          <a:p>
            <a:r>
              <a:rPr lang="ru-RU" sz="2500" dirty="0" smtClean="0"/>
              <a:t>Переменная длина массива байтов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68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872688"/>
              </p:ext>
            </p:extLst>
          </p:nvPr>
        </p:nvGraphicFramePr>
        <p:xfrm>
          <a:off x="188512" y="2411880"/>
          <a:ext cx="8766975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200">
                  <a:extLst>
                    <a:ext uri="{9D8B030D-6E8A-4147-A177-3AD203B41FA5}">
                      <a16:colId xmlns:a16="http://schemas.microsoft.com/office/drawing/2014/main" val="1808079807"/>
                    </a:ext>
                  </a:extLst>
                </a:gridCol>
                <a:gridCol w="2448434">
                  <a:extLst>
                    <a:ext uri="{9D8B030D-6E8A-4147-A177-3AD203B41FA5}">
                      <a16:colId xmlns:a16="http://schemas.microsoft.com/office/drawing/2014/main" val="2415257289"/>
                    </a:ext>
                  </a:extLst>
                </a:gridCol>
                <a:gridCol w="2360046">
                  <a:extLst>
                    <a:ext uri="{9D8B030D-6E8A-4147-A177-3AD203B41FA5}">
                      <a16:colId xmlns:a16="http://schemas.microsoft.com/office/drawing/2014/main" val="1983735674"/>
                    </a:ext>
                  </a:extLst>
                </a:gridCol>
                <a:gridCol w="2655295">
                  <a:extLst>
                    <a:ext uri="{9D8B030D-6E8A-4147-A177-3AD203B41FA5}">
                      <a16:colId xmlns:a16="http://schemas.microsoft.com/office/drawing/2014/main" val="892105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5 000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50 000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500 000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7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plain</a:t>
                      </a:r>
                      <a:r>
                        <a:rPr lang="en-US" sz="1600" baseline="0" dirty="0" smtClean="0"/>
                        <a:t> java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24,41 ± 0,365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230,87 ± 2,613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2 339,28 ±  49,665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32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j4net</a:t>
                      </a:r>
                      <a:r>
                        <a:rPr lang="en-US" sz="1600" baseline="0" dirty="0" smtClean="0"/>
                        <a:t> proxy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29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40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248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06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032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486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54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60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80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509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gRPC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155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±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2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463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495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 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676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5 417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526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193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мкс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3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JSON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38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40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177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98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44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±  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мс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73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02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275606"/>
            <a:ext cx="7200900" cy="2533593"/>
          </a:xfrm>
        </p:spPr>
        <p:txBody>
          <a:bodyPr anchor="t">
            <a:noAutofit/>
          </a:bodyPr>
          <a:lstStyle/>
          <a:p>
            <a:r>
              <a:rPr lang="ru-RU" sz="2500" dirty="0" smtClean="0"/>
              <a:t>Десктоп – всё в одном процессе (удобно)</a:t>
            </a:r>
          </a:p>
          <a:p>
            <a:r>
              <a:rPr lang="ru-RU" sz="2500" dirty="0" smtClean="0"/>
              <a:t>Большой </a:t>
            </a:r>
            <a:r>
              <a:rPr lang="en-US" sz="2500" dirty="0" smtClean="0"/>
              <a:t>memory traffic (</a:t>
            </a:r>
            <a:r>
              <a:rPr lang="ru-RU" sz="2500" dirty="0" smtClean="0"/>
              <a:t>быстро)</a:t>
            </a:r>
          </a:p>
          <a:p>
            <a:r>
              <a:rPr lang="ru-RU" sz="2500" dirty="0" smtClean="0"/>
              <a:t>Не нужна дополнительная инфраструктура для работы (просто и надёжно)</a:t>
            </a: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7498098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Где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может пригодиться?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31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144903"/>
            <a:ext cx="5502858" cy="3384376"/>
          </a:xfrm>
        </p:spPr>
        <p:txBody>
          <a:bodyPr anchor="t">
            <a:noAutofit/>
          </a:bodyPr>
          <a:lstStyle/>
          <a:p>
            <a:r>
              <a:rPr lang="ru-RU" sz="2500" dirty="0" smtClean="0"/>
              <a:t>Начало разработки – неизвестно</a:t>
            </a:r>
          </a:p>
          <a:p>
            <a:r>
              <a:rPr lang="ru-RU" sz="2500" dirty="0" smtClean="0"/>
              <a:t>Передана в </a:t>
            </a:r>
            <a:r>
              <a:rPr lang="en-US" sz="2500" dirty="0" smtClean="0"/>
              <a:t>ASF </a:t>
            </a:r>
            <a:r>
              <a:rPr lang="ru-RU" sz="2500" dirty="0" smtClean="0"/>
              <a:t>в 1999 году</a:t>
            </a:r>
          </a:p>
          <a:p>
            <a:r>
              <a:rPr lang="en-US" sz="2500" dirty="0" smtClean="0"/>
              <a:t>Apache FOP 1.0 – 01</a:t>
            </a:r>
            <a:r>
              <a:rPr lang="ru-RU" sz="2500" dirty="0" smtClean="0"/>
              <a:t>.07.201</a:t>
            </a:r>
            <a:r>
              <a:rPr lang="en-US" sz="2500" dirty="0" smtClean="0"/>
              <a:t>1</a:t>
            </a:r>
            <a:endParaRPr lang="ru-RU" sz="2500" dirty="0" smtClean="0"/>
          </a:p>
          <a:p>
            <a:r>
              <a:rPr lang="en-US" sz="2500" dirty="0" smtClean="0"/>
              <a:t>Apache FOP 1.1 – 16.10.2012</a:t>
            </a:r>
          </a:p>
          <a:p>
            <a:r>
              <a:rPr lang="en-US" sz="2500" dirty="0" smtClean="0"/>
              <a:t>Apache FOP 2.0 – 02.06.2015</a:t>
            </a:r>
          </a:p>
          <a:p>
            <a:r>
              <a:rPr lang="en-US" sz="2500" dirty="0" smtClean="0"/>
              <a:t>Apache FOP 2.1 – 15.01.2016</a:t>
            </a:r>
            <a:endParaRPr lang="ru-RU" sz="2500" dirty="0" smtClean="0"/>
          </a:p>
          <a:p>
            <a:r>
              <a:rPr lang="en-US" sz="2500" dirty="0" smtClean="0"/>
              <a:t>Apache FOP 2.2 – 10.04.2017</a:t>
            </a: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5046710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Apache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FOP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40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357331"/>
              </p:ext>
            </p:extLst>
          </p:nvPr>
        </p:nvGraphicFramePr>
        <p:xfrm>
          <a:off x="971550" y="2574135"/>
          <a:ext cx="720090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800" b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Планы</a:t>
                      </a:r>
                      <a:r>
                        <a:rPr lang="ru-RU" sz="3800" b="0" baseline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 на завтра</a:t>
                      </a:r>
                      <a:endParaRPr lang="ru-RU" sz="38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79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275606"/>
            <a:ext cx="7200900" cy="2533593"/>
          </a:xfrm>
        </p:spPr>
        <p:txBody>
          <a:bodyPr anchor="t">
            <a:noAutofit/>
          </a:bodyPr>
          <a:lstStyle/>
          <a:p>
            <a:r>
              <a:rPr lang="ru-RU" sz="2500" dirty="0" smtClean="0"/>
              <a:t>У</a:t>
            </a:r>
          </a:p>
          <a:p>
            <a:r>
              <a:rPr lang="ru-RU" sz="2500" dirty="0" smtClean="0"/>
              <a:t>У</a:t>
            </a:r>
          </a:p>
          <a:p>
            <a:r>
              <a:rPr lang="ru-RU" sz="2500" dirty="0"/>
              <a:t>У</a:t>
            </a:r>
            <a:endParaRPr lang="ru-RU" sz="2500" dirty="0" smtClean="0"/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898608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Что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хотим?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3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275606"/>
            <a:ext cx="7200900" cy="2533593"/>
          </a:xfrm>
        </p:spPr>
        <p:txBody>
          <a:bodyPr anchor="t">
            <a:noAutofit/>
          </a:bodyPr>
          <a:lstStyle/>
          <a:p>
            <a:r>
              <a:rPr lang="ru-RU" sz="2500" dirty="0" smtClean="0"/>
              <a:t>Удобно</a:t>
            </a:r>
          </a:p>
          <a:p>
            <a:r>
              <a:rPr lang="ru-RU" sz="2500" dirty="0" smtClean="0"/>
              <a:t>У</a:t>
            </a:r>
          </a:p>
          <a:p>
            <a:r>
              <a:rPr lang="ru-RU" sz="2500" dirty="0"/>
              <a:t>У</a:t>
            </a:r>
            <a:endParaRPr lang="ru-RU" sz="2500" dirty="0" smtClean="0"/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898608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Что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хотим?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8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275606"/>
            <a:ext cx="7200900" cy="2533593"/>
          </a:xfrm>
        </p:spPr>
        <p:txBody>
          <a:bodyPr anchor="t">
            <a:noAutofit/>
          </a:bodyPr>
          <a:lstStyle/>
          <a:p>
            <a:r>
              <a:rPr lang="ru-RU" sz="2500" dirty="0" smtClean="0"/>
              <a:t>Удобно</a:t>
            </a:r>
          </a:p>
          <a:p>
            <a:r>
              <a:rPr lang="ru-RU" sz="2500" dirty="0" smtClean="0"/>
              <a:t>Универсально</a:t>
            </a:r>
          </a:p>
          <a:p>
            <a:r>
              <a:rPr lang="ru-RU" sz="2500" dirty="0" smtClean="0"/>
              <a:t>У</a:t>
            </a: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898608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Что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хотим?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1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275606"/>
            <a:ext cx="7200900" cy="2533593"/>
          </a:xfrm>
        </p:spPr>
        <p:txBody>
          <a:bodyPr anchor="t">
            <a:noAutofit/>
          </a:bodyPr>
          <a:lstStyle/>
          <a:p>
            <a:r>
              <a:rPr lang="ru-RU" sz="2500" dirty="0" smtClean="0"/>
              <a:t>Удобно</a:t>
            </a:r>
          </a:p>
          <a:p>
            <a:r>
              <a:rPr lang="ru-RU" sz="2500" dirty="0" smtClean="0"/>
              <a:t>Универсально</a:t>
            </a:r>
          </a:p>
          <a:p>
            <a:r>
              <a:rPr lang="ru-RU" sz="2500" dirty="0" smtClean="0"/>
              <a:t>Уютно (</a:t>
            </a:r>
            <a:r>
              <a:rPr lang="en-US" sz="2500" dirty="0" smtClean="0"/>
              <a:t>open source</a:t>
            </a:r>
            <a:r>
              <a:rPr lang="ru-RU" sz="2500" dirty="0" smtClean="0"/>
              <a:t>)</a:t>
            </a:r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898608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Что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хотим?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36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75</a:t>
            </a:fld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882745" y="643056"/>
            <a:ext cx="1479665" cy="68995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Reflection API proxy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3915504" y="1319155"/>
            <a:ext cx="1479665" cy="689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Class meta parser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3915503" y="2710154"/>
            <a:ext cx="1479665" cy="689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Code generator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882745" y="3397338"/>
            <a:ext cx="1479665" cy="68995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Java </a:t>
            </a:r>
            <a:r>
              <a:rPr lang="en-US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std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lib proxy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6948264" y="643056"/>
            <a:ext cx="1479665" cy="6899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Java user lib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948264" y="2710154"/>
            <a:ext cx="1479665" cy="689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Java to .NET util lib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915502" y="4087295"/>
            <a:ext cx="1479665" cy="68995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Java user lib proxy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882745" y="2020197"/>
            <a:ext cx="1479665" cy="689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Java to .NET runtime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0" name="Скругленная соединительная линия 49"/>
          <p:cNvCxnSpPr>
            <a:stCxn id="42" idx="3"/>
            <a:endCxn id="43" idx="0"/>
          </p:cNvCxnSpPr>
          <p:nvPr/>
        </p:nvCxnSpPr>
        <p:spPr>
          <a:xfrm>
            <a:off x="2362410" y="988035"/>
            <a:ext cx="2292927" cy="33112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кругленная соединительная линия 50"/>
          <p:cNvCxnSpPr>
            <a:stCxn id="46" idx="1"/>
            <a:endCxn id="43" idx="3"/>
          </p:cNvCxnSpPr>
          <p:nvPr/>
        </p:nvCxnSpPr>
        <p:spPr>
          <a:xfrm rot="10800000" flipV="1">
            <a:off x="5395170" y="988034"/>
            <a:ext cx="1553095" cy="67609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7" idx="1"/>
            <a:endCxn id="44" idx="3"/>
          </p:cNvCxnSpPr>
          <p:nvPr/>
        </p:nvCxnSpPr>
        <p:spPr>
          <a:xfrm flipH="1">
            <a:off x="5395168" y="3055133"/>
            <a:ext cx="1553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655334" y="217496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DSL</a:t>
            </a:r>
            <a:endParaRPr lang="ru-RU" dirty="0"/>
          </a:p>
        </p:txBody>
      </p:sp>
      <p:cxnSp>
        <p:nvCxnSpPr>
          <p:cNvPr id="54" name="Скругленная соединительная линия 53"/>
          <p:cNvCxnSpPr>
            <a:stCxn id="49" idx="3"/>
            <a:endCxn id="43" idx="1"/>
          </p:cNvCxnSpPr>
          <p:nvPr/>
        </p:nvCxnSpPr>
        <p:spPr>
          <a:xfrm flipV="1">
            <a:off x="2362410" y="1664134"/>
            <a:ext cx="1553094" cy="70104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3" idx="2"/>
            <a:endCxn id="44" idx="0"/>
          </p:cNvCxnSpPr>
          <p:nvPr/>
        </p:nvCxnSpPr>
        <p:spPr>
          <a:xfrm flipH="1">
            <a:off x="4655336" y="2009112"/>
            <a:ext cx="1" cy="701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44" idx="2"/>
            <a:endCxn id="48" idx="0"/>
          </p:cNvCxnSpPr>
          <p:nvPr/>
        </p:nvCxnSpPr>
        <p:spPr>
          <a:xfrm flipH="1">
            <a:off x="4655335" y="3400111"/>
            <a:ext cx="1" cy="687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55333" y="3557651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DLL</a:t>
            </a:r>
            <a:endParaRPr lang="ru-RU" dirty="0"/>
          </a:p>
        </p:txBody>
      </p:sp>
      <p:cxnSp>
        <p:nvCxnSpPr>
          <p:cNvPr id="58" name="Скругленная соединительная линия 57"/>
          <p:cNvCxnSpPr>
            <a:stCxn id="45" idx="3"/>
            <a:endCxn id="44" idx="1"/>
          </p:cNvCxnSpPr>
          <p:nvPr/>
        </p:nvCxnSpPr>
        <p:spPr>
          <a:xfrm flipV="1">
            <a:off x="2362410" y="3055133"/>
            <a:ext cx="1553093" cy="68718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кругленная соединительная линия 58"/>
          <p:cNvCxnSpPr>
            <a:stCxn id="45" idx="1"/>
            <a:endCxn id="42" idx="1"/>
          </p:cNvCxnSpPr>
          <p:nvPr/>
        </p:nvCxnSpPr>
        <p:spPr>
          <a:xfrm rot="10800000">
            <a:off x="882745" y="988035"/>
            <a:ext cx="12700" cy="275428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Стрелка вправо 59"/>
          <p:cNvSpPr/>
          <p:nvPr/>
        </p:nvSpPr>
        <p:spPr>
          <a:xfrm rot="13225314">
            <a:off x="2308645" y="2827425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Стрелка вправо 60"/>
          <p:cNvSpPr/>
          <p:nvPr/>
        </p:nvSpPr>
        <p:spPr>
          <a:xfrm rot="3550837">
            <a:off x="6669911" y="1839297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Стрелка вправо 61"/>
          <p:cNvSpPr/>
          <p:nvPr/>
        </p:nvSpPr>
        <p:spPr>
          <a:xfrm rot="1306414">
            <a:off x="5729304" y="397162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19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1" grpId="0" animBg="1"/>
      <p:bldP spid="61" grpId="1" animBg="1"/>
      <p:bldP spid="6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8567778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Java user lib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76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971550" y="1426310"/>
            <a:ext cx="720085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Tourist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ask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Question </a:t>
            </a:r>
            <a:r>
              <a:rPr lang="en-US" altLang="ru-RU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... */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walk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... */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971550" y="1447668"/>
            <a:ext cx="178519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547664" y="1731761"/>
            <a:ext cx="194421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547664" y="2829186"/>
            <a:ext cx="93610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004048" y="1731761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3491880" y="1731761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13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77</a:t>
            </a:fld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882745" y="643056"/>
            <a:ext cx="1479665" cy="68995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Reflection API proxy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3915504" y="1319155"/>
            <a:ext cx="1479665" cy="689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Class meta parser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3915503" y="2710154"/>
            <a:ext cx="1479665" cy="689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Code generator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882745" y="3397338"/>
            <a:ext cx="1479665" cy="68995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Java </a:t>
            </a:r>
            <a:r>
              <a:rPr lang="en-US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std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lib proxy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6948264" y="643056"/>
            <a:ext cx="1479665" cy="6899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Java user lib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948264" y="2710154"/>
            <a:ext cx="1479665" cy="689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Java to .NET util lib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915502" y="4087295"/>
            <a:ext cx="1479665" cy="68995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Java user lib proxy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882745" y="2020197"/>
            <a:ext cx="1479665" cy="689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Java to .NET runtime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0" name="Скругленная соединительная линия 49"/>
          <p:cNvCxnSpPr>
            <a:stCxn id="42" idx="3"/>
            <a:endCxn id="43" idx="0"/>
          </p:cNvCxnSpPr>
          <p:nvPr/>
        </p:nvCxnSpPr>
        <p:spPr>
          <a:xfrm>
            <a:off x="2362410" y="988035"/>
            <a:ext cx="2292927" cy="33112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кругленная соединительная линия 50"/>
          <p:cNvCxnSpPr>
            <a:stCxn id="46" idx="1"/>
            <a:endCxn id="43" idx="3"/>
          </p:cNvCxnSpPr>
          <p:nvPr/>
        </p:nvCxnSpPr>
        <p:spPr>
          <a:xfrm rot="10800000" flipV="1">
            <a:off x="5395170" y="988034"/>
            <a:ext cx="1553095" cy="67609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7" idx="1"/>
            <a:endCxn id="44" idx="3"/>
          </p:cNvCxnSpPr>
          <p:nvPr/>
        </p:nvCxnSpPr>
        <p:spPr>
          <a:xfrm flipH="1">
            <a:off x="5395168" y="3055133"/>
            <a:ext cx="1553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655334" y="217496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DSL</a:t>
            </a:r>
            <a:endParaRPr lang="ru-RU" dirty="0"/>
          </a:p>
        </p:txBody>
      </p:sp>
      <p:cxnSp>
        <p:nvCxnSpPr>
          <p:cNvPr id="54" name="Скругленная соединительная линия 53"/>
          <p:cNvCxnSpPr>
            <a:stCxn id="49" idx="3"/>
            <a:endCxn id="43" idx="1"/>
          </p:cNvCxnSpPr>
          <p:nvPr/>
        </p:nvCxnSpPr>
        <p:spPr>
          <a:xfrm flipV="1">
            <a:off x="2362410" y="1664134"/>
            <a:ext cx="1553094" cy="70104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3" idx="2"/>
            <a:endCxn id="44" idx="0"/>
          </p:cNvCxnSpPr>
          <p:nvPr/>
        </p:nvCxnSpPr>
        <p:spPr>
          <a:xfrm flipH="1">
            <a:off x="4655336" y="2009112"/>
            <a:ext cx="1" cy="701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44" idx="2"/>
            <a:endCxn id="48" idx="0"/>
          </p:cNvCxnSpPr>
          <p:nvPr/>
        </p:nvCxnSpPr>
        <p:spPr>
          <a:xfrm flipH="1">
            <a:off x="4655335" y="3400111"/>
            <a:ext cx="1" cy="687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55333" y="3557651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DLL</a:t>
            </a:r>
            <a:endParaRPr lang="ru-RU" dirty="0"/>
          </a:p>
        </p:txBody>
      </p:sp>
      <p:cxnSp>
        <p:nvCxnSpPr>
          <p:cNvPr id="58" name="Скругленная соединительная линия 57"/>
          <p:cNvCxnSpPr>
            <a:stCxn id="45" idx="3"/>
            <a:endCxn id="44" idx="1"/>
          </p:cNvCxnSpPr>
          <p:nvPr/>
        </p:nvCxnSpPr>
        <p:spPr>
          <a:xfrm flipV="1">
            <a:off x="2362410" y="3055133"/>
            <a:ext cx="1553093" cy="68718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кругленная соединительная линия 58"/>
          <p:cNvCxnSpPr>
            <a:stCxn id="45" idx="1"/>
            <a:endCxn id="42" idx="1"/>
          </p:cNvCxnSpPr>
          <p:nvPr/>
        </p:nvCxnSpPr>
        <p:spPr>
          <a:xfrm rot="10800000">
            <a:off x="882745" y="988035"/>
            <a:ext cx="12700" cy="275428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Стрелка вправо 62"/>
          <p:cNvSpPr/>
          <p:nvPr/>
        </p:nvSpPr>
        <p:spPr>
          <a:xfrm rot="3590721">
            <a:off x="3825023" y="442572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Стрелка вправо 63"/>
          <p:cNvSpPr/>
          <p:nvPr/>
        </p:nvSpPr>
        <p:spPr>
          <a:xfrm rot="9561218">
            <a:off x="2480342" y="373975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Стрелка вправо 64"/>
          <p:cNvSpPr/>
          <p:nvPr/>
        </p:nvSpPr>
        <p:spPr>
          <a:xfrm rot="9963924">
            <a:off x="5171546" y="1992178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Стрелка вправо 65"/>
          <p:cNvSpPr/>
          <p:nvPr/>
        </p:nvSpPr>
        <p:spPr>
          <a:xfrm rot="13225314">
            <a:off x="5324523" y="3450737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Стрелка вправо 66"/>
          <p:cNvSpPr/>
          <p:nvPr/>
        </p:nvSpPr>
        <p:spPr>
          <a:xfrm rot="13225314">
            <a:off x="2305348" y="4098745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Стрелка вправо 67"/>
          <p:cNvSpPr/>
          <p:nvPr/>
        </p:nvSpPr>
        <p:spPr>
          <a:xfrm rot="10800000">
            <a:off x="5660001" y="4273654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Стрелка вправо 68"/>
          <p:cNvSpPr/>
          <p:nvPr/>
        </p:nvSpPr>
        <p:spPr>
          <a:xfrm rot="17170435">
            <a:off x="6981921" y="3813904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53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9" grpId="0" animBg="1"/>
      <p:bldP spid="69" grpId="1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421233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Java user lib</a:t>
                      </a:r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proxy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Текст 2"/>
          <p:cNvSpPr txBox="1">
            <a:spLocks/>
          </p:cNvSpPr>
          <p:nvPr/>
        </p:nvSpPr>
        <p:spPr>
          <a:xfrm>
            <a:off x="971550" y="1275606"/>
            <a:ext cx="7200900" cy="2952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/>
              <a:t>C#-proxy </a:t>
            </a:r>
            <a:r>
              <a:rPr lang="ru-RU" sz="2500" dirty="0" smtClean="0"/>
              <a:t>для </a:t>
            </a:r>
            <a:r>
              <a:rPr lang="en-US" sz="2500" dirty="0" smtClean="0"/>
              <a:t>Java-</a:t>
            </a:r>
            <a:r>
              <a:rPr lang="ru-RU" sz="2500" dirty="0" smtClean="0"/>
              <a:t>библиотеки</a:t>
            </a:r>
          </a:p>
          <a:p>
            <a:r>
              <a:rPr lang="ru-RU" sz="2500" dirty="0" smtClean="0"/>
              <a:t>Подключается к </a:t>
            </a:r>
            <a:r>
              <a:rPr lang="en-US" sz="2500" dirty="0" smtClean="0"/>
              <a:t>C#-</a:t>
            </a:r>
            <a:r>
              <a:rPr lang="ru-RU" sz="2500" dirty="0" smtClean="0"/>
              <a:t>проекту как обычная </a:t>
            </a:r>
            <a:r>
              <a:rPr lang="en-US" sz="2500" dirty="0" smtClean="0"/>
              <a:t>.NET</a:t>
            </a:r>
            <a:r>
              <a:rPr lang="ru-RU" sz="2500" dirty="0" smtClean="0"/>
              <a:t>-библиотека</a:t>
            </a:r>
            <a:endParaRPr lang="ru-RU" sz="25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45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119488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Вишенка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Текст 2"/>
          <p:cNvSpPr txBox="1">
            <a:spLocks/>
          </p:cNvSpPr>
          <p:nvPr/>
        </p:nvSpPr>
        <p:spPr>
          <a:xfrm>
            <a:off x="971550" y="1275606"/>
            <a:ext cx="7200900" cy="2952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smtClean="0"/>
              <a:t>Прогнать через </a:t>
            </a:r>
            <a:r>
              <a:rPr lang="ru-RU" sz="2500" dirty="0" err="1" smtClean="0"/>
              <a:t>парсинг</a:t>
            </a:r>
            <a:r>
              <a:rPr lang="ru-RU" sz="2500" dirty="0" smtClean="0"/>
              <a:t>/</a:t>
            </a:r>
            <a:r>
              <a:rPr lang="ru-RU" sz="2500" dirty="0" err="1" smtClean="0"/>
              <a:t>кодогенерацию</a:t>
            </a:r>
            <a:r>
              <a:rPr lang="ru-RU" sz="2500" dirty="0" smtClean="0"/>
              <a:t> стандартные </a:t>
            </a:r>
            <a:r>
              <a:rPr lang="en-US" sz="2500" dirty="0" smtClean="0"/>
              <a:t>Java-</a:t>
            </a:r>
            <a:r>
              <a:rPr lang="ru-RU" sz="2500" dirty="0" smtClean="0"/>
              <a:t>классы</a:t>
            </a:r>
          </a:p>
          <a:p>
            <a:r>
              <a:rPr lang="ru-RU" sz="2500" dirty="0" smtClean="0"/>
              <a:t>Получить полную (в известной мере) </a:t>
            </a:r>
            <a:r>
              <a:rPr lang="en-US" sz="2500" dirty="0" smtClean="0"/>
              <a:t>C#-proxy-</a:t>
            </a:r>
            <a:r>
              <a:rPr lang="ru-RU" sz="2500" dirty="0" smtClean="0"/>
              <a:t>библиотеку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54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144903"/>
            <a:ext cx="7200850" cy="338437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ru-RU" sz="2500" dirty="0" smtClean="0"/>
              <a:t>Много ЭП</a:t>
            </a:r>
          </a:p>
          <a:p>
            <a:pPr marL="0" indent="0">
              <a:buNone/>
            </a:pPr>
            <a:r>
              <a:rPr lang="ru-RU" sz="6000" dirty="0"/>
              <a:t>Очень много </a:t>
            </a:r>
            <a:r>
              <a:rPr lang="ru-RU" sz="6000" dirty="0" smtClean="0"/>
              <a:t>ЭП</a:t>
            </a:r>
          </a:p>
          <a:p>
            <a:pPr marL="0" indent="0">
              <a:buNone/>
            </a:pPr>
            <a:r>
              <a:rPr lang="ru-RU" sz="2500" dirty="0" smtClean="0"/>
              <a:t>И всё это надо разбирать / проверять</a:t>
            </a:r>
          </a:p>
          <a:p>
            <a:pPr marL="0" indent="0">
              <a:buNone/>
            </a:pPr>
            <a:r>
              <a:rPr lang="ru-RU" sz="2500" dirty="0" smtClean="0"/>
              <a:t>Решение: </a:t>
            </a:r>
            <a:r>
              <a:rPr lang="en-US" sz="2500" dirty="0" smtClean="0"/>
              <a:t>Bouncy Castle</a:t>
            </a:r>
            <a:endParaRPr lang="ru-RU" sz="2500" dirty="0" smtClean="0"/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5602708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Задача №2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8</a:t>
            </a:fld>
            <a:endParaRPr lang="ru-RU"/>
          </a:p>
        </p:txBody>
      </p:sp>
      <p:pic>
        <p:nvPicPr>
          <p:cNvPr id="5" name="Picture 162" descr="C:\Users\sapogoff\Documents\sapogoff_work\SKB Kontur\01_presentation_templates\03_final\wmf_icons\справка3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4731989"/>
            <a:ext cx="250825" cy="25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50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80</a:t>
            </a:fld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882745" y="643056"/>
            <a:ext cx="1479665" cy="68995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Reflection API proxy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3915504" y="1319155"/>
            <a:ext cx="1479665" cy="689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Class meta parser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3915503" y="2710154"/>
            <a:ext cx="1479665" cy="689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Code generator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882745" y="3397338"/>
            <a:ext cx="1479665" cy="68995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Java </a:t>
            </a:r>
            <a:r>
              <a:rPr lang="en-US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std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lib proxy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6948264" y="643056"/>
            <a:ext cx="1479665" cy="6899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Java user lib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948264" y="2710154"/>
            <a:ext cx="1479665" cy="689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Java to .NET util lib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915502" y="4087295"/>
            <a:ext cx="1479665" cy="68995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Java user lib proxy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882745" y="2020197"/>
            <a:ext cx="1479665" cy="689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Java to .NET runtime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0" name="Скругленная соединительная линия 49"/>
          <p:cNvCxnSpPr>
            <a:stCxn id="42" idx="3"/>
            <a:endCxn id="43" idx="0"/>
          </p:cNvCxnSpPr>
          <p:nvPr/>
        </p:nvCxnSpPr>
        <p:spPr>
          <a:xfrm>
            <a:off x="2362410" y="988035"/>
            <a:ext cx="2292927" cy="33112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кругленная соединительная линия 50"/>
          <p:cNvCxnSpPr>
            <a:stCxn id="46" idx="1"/>
            <a:endCxn id="43" idx="3"/>
          </p:cNvCxnSpPr>
          <p:nvPr/>
        </p:nvCxnSpPr>
        <p:spPr>
          <a:xfrm rot="10800000" flipV="1">
            <a:off x="5395170" y="988034"/>
            <a:ext cx="1553095" cy="67609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7" idx="1"/>
            <a:endCxn id="44" idx="3"/>
          </p:cNvCxnSpPr>
          <p:nvPr/>
        </p:nvCxnSpPr>
        <p:spPr>
          <a:xfrm flipH="1">
            <a:off x="5395168" y="3055133"/>
            <a:ext cx="1553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655334" y="217496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DSL</a:t>
            </a:r>
            <a:endParaRPr lang="ru-RU" dirty="0"/>
          </a:p>
        </p:txBody>
      </p:sp>
      <p:cxnSp>
        <p:nvCxnSpPr>
          <p:cNvPr id="54" name="Скругленная соединительная линия 53"/>
          <p:cNvCxnSpPr>
            <a:stCxn id="49" idx="3"/>
            <a:endCxn id="43" idx="1"/>
          </p:cNvCxnSpPr>
          <p:nvPr/>
        </p:nvCxnSpPr>
        <p:spPr>
          <a:xfrm flipV="1">
            <a:off x="2362410" y="1664134"/>
            <a:ext cx="1553094" cy="70104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3" idx="2"/>
            <a:endCxn id="44" idx="0"/>
          </p:cNvCxnSpPr>
          <p:nvPr/>
        </p:nvCxnSpPr>
        <p:spPr>
          <a:xfrm flipH="1">
            <a:off x="4655336" y="2009112"/>
            <a:ext cx="1" cy="701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44" idx="2"/>
            <a:endCxn id="48" idx="0"/>
          </p:cNvCxnSpPr>
          <p:nvPr/>
        </p:nvCxnSpPr>
        <p:spPr>
          <a:xfrm flipH="1">
            <a:off x="4655335" y="3400111"/>
            <a:ext cx="1" cy="687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55333" y="3557651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DLL</a:t>
            </a:r>
            <a:endParaRPr lang="ru-RU" dirty="0"/>
          </a:p>
        </p:txBody>
      </p:sp>
      <p:cxnSp>
        <p:nvCxnSpPr>
          <p:cNvPr id="58" name="Скругленная соединительная линия 57"/>
          <p:cNvCxnSpPr>
            <a:stCxn id="45" idx="3"/>
            <a:endCxn id="44" idx="1"/>
          </p:cNvCxnSpPr>
          <p:nvPr/>
        </p:nvCxnSpPr>
        <p:spPr>
          <a:xfrm flipV="1">
            <a:off x="2362410" y="3055133"/>
            <a:ext cx="1553093" cy="68718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кругленная соединительная линия 58"/>
          <p:cNvCxnSpPr>
            <a:stCxn id="45" idx="1"/>
            <a:endCxn id="42" idx="1"/>
          </p:cNvCxnSpPr>
          <p:nvPr/>
        </p:nvCxnSpPr>
        <p:spPr>
          <a:xfrm rot="10800000">
            <a:off x="882745" y="988035"/>
            <a:ext cx="12700" cy="275428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трелка вправо 20"/>
          <p:cNvSpPr/>
          <p:nvPr/>
        </p:nvSpPr>
        <p:spPr>
          <a:xfrm rot="1306414">
            <a:off x="5729304" y="397162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 rot="9561218">
            <a:off x="2480342" y="373975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 rot="13225314">
            <a:off x="2305348" y="4098745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 rot="10800000">
            <a:off x="5660001" y="4273654"/>
            <a:ext cx="1187076" cy="4775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18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275606"/>
            <a:ext cx="7200900" cy="3240360"/>
          </a:xfrm>
        </p:spPr>
        <p:txBody>
          <a:bodyPr anchor="t">
            <a:noAutofit/>
          </a:bodyPr>
          <a:lstStyle/>
          <a:p>
            <a:r>
              <a:rPr lang="en-US" sz="2500" dirty="0">
                <a:hlinkClick r:id="rId3"/>
              </a:rPr>
              <a:t>https://github.com/j4net</a:t>
            </a:r>
            <a:r>
              <a:rPr lang="en-US" sz="2500" dirty="0" smtClean="0">
                <a:hlinkClick r:id="rId3"/>
              </a:rPr>
              <a:t>/</a:t>
            </a:r>
            <a:endParaRPr lang="en-US" sz="2500" dirty="0" smtClean="0"/>
          </a:p>
          <a:p>
            <a:endParaRPr lang="ru-RU" sz="2300" dirty="0" smtClean="0"/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037061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j4net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37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8704475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Спасибо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за внимание!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54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9"/>
          <p:cNvSpPr txBox="1">
            <a:spLocks/>
          </p:cNvSpPr>
          <p:nvPr/>
        </p:nvSpPr>
        <p:spPr>
          <a:xfrm>
            <a:off x="3851920" y="3651870"/>
            <a:ext cx="4320531" cy="648072"/>
          </a:xfrm>
          <a:prstGeom prst="rect">
            <a:avLst/>
          </a:prstGeom>
        </p:spPr>
        <p:txBody>
          <a:bodyPr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1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Григорий Кошелев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563638"/>
            <a:ext cx="552450" cy="547688"/>
          </a:xfrm>
          <a:prstGeom prst="rect">
            <a:avLst/>
          </a:prstGeom>
        </p:spPr>
      </p:pic>
      <p:sp>
        <p:nvSpPr>
          <p:cNvPr id="6" name="Текст 9"/>
          <p:cNvSpPr txBox="1">
            <a:spLocks/>
          </p:cNvSpPr>
          <p:nvPr/>
        </p:nvSpPr>
        <p:spPr>
          <a:xfrm>
            <a:off x="3851920" y="4010406"/>
            <a:ext cx="4320529" cy="392360"/>
          </a:xfrm>
          <a:prstGeom prst="rect">
            <a:avLst/>
          </a:prstGeom>
        </p:spPr>
        <p:txBody>
          <a:bodyPr rIns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@</a:t>
            </a:r>
            <a:r>
              <a:rPr lang="en-US" dirty="0" err="1" smtClean="0"/>
              <a:t>GregoryKoshelev</a:t>
            </a:r>
            <a:endParaRPr lang="ru-RU" dirty="0" smtClean="0"/>
          </a:p>
        </p:txBody>
      </p:sp>
      <p:sp>
        <p:nvSpPr>
          <p:cNvPr id="7" name="Текст 9"/>
          <p:cNvSpPr txBox="1">
            <a:spLocks/>
          </p:cNvSpPr>
          <p:nvPr/>
        </p:nvSpPr>
        <p:spPr>
          <a:xfrm>
            <a:off x="3851920" y="4402766"/>
            <a:ext cx="4320530" cy="327720"/>
          </a:xfrm>
          <a:prstGeom prst="rect">
            <a:avLst/>
          </a:prstGeom>
        </p:spPr>
        <p:txBody>
          <a:bodyPr rIns="0">
            <a:normAutofit fontScale="92500"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kgn@skbkontur.ru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959793" y="2114112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cap="all" baseline="0" dirty="0" smtClean="0">
                <a:solidFill>
                  <a:srgbClr val="C00000"/>
                </a:solidFill>
              </a:rPr>
              <a:t>Вопросы?</a:t>
            </a:r>
            <a:endParaRPr lang="ru-RU" sz="2400" b="1" dirty="0">
              <a:solidFill>
                <a:srgbClr val="C00000"/>
              </a:solidFill>
            </a:endParaRPr>
          </a:p>
        </p:txBody>
      </p:sp>
      <p:sp>
        <p:nvSpPr>
          <p:cNvPr id="18" name="Текст 9"/>
          <p:cNvSpPr txBox="1">
            <a:spLocks/>
          </p:cNvSpPr>
          <p:nvPr/>
        </p:nvSpPr>
        <p:spPr>
          <a:xfrm>
            <a:off x="984337" y="4010406"/>
            <a:ext cx="2867583" cy="3923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dirty="0" smtClean="0"/>
          </a:p>
        </p:txBody>
      </p:sp>
      <p:pic>
        <p:nvPicPr>
          <p:cNvPr id="10" name="Picture 173" descr="C:\Users\sapogoff\Documents\sapogoff_work\SKB Kontur\01_presentation_templates\03_final\wmf_icons\твиттер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772" y="4115069"/>
            <a:ext cx="250825" cy="25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693062"/>
            <a:ext cx="1440160" cy="28694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9793" y="4115069"/>
            <a:ext cx="3180159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dirty="0">
                <a:hlinkClick r:id="rId6"/>
              </a:rPr>
              <a:t>https://kontur.ru</a:t>
            </a:r>
            <a:r>
              <a:rPr lang="en-US" dirty="0" smtClean="0">
                <a:hlinkClick r:id="rId6"/>
              </a:rPr>
              <a:t>/</a:t>
            </a:r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t.me/java_ural_Meetup</a:t>
            </a:r>
            <a:endParaRPr lang="ru-RU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59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1550" y="1144903"/>
            <a:ext cx="7200900" cy="3384376"/>
          </a:xfrm>
        </p:spPr>
        <p:txBody>
          <a:bodyPr anchor="t">
            <a:noAutofit/>
          </a:bodyPr>
          <a:lstStyle/>
          <a:p>
            <a:r>
              <a:rPr lang="ru-RU" sz="1200" dirty="0" smtClean="0"/>
              <a:t>Примеры на </a:t>
            </a:r>
            <a:r>
              <a:rPr lang="en-US" sz="1200" dirty="0" err="1" smtClean="0"/>
              <a:t>Github</a:t>
            </a:r>
            <a:r>
              <a:rPr lang="en-US" sz="1200" dirty="0"/>
              <a:t>: </a:t>
            </a:r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github.com/gnkoshelev</a:t>
            </a:r>
            <a:endParaRPr lang="en-US" sz="1200" dirty="0"/>
          </a:p>
          <a:p>
            <a:r>
              <a:rPr lang="en-US" sz="1200" dirty="0" smtClean="0"/>
              <a:t>j4net</a:t>
            </a:r>
            <a:r>
              <a:rPr lang="en-US" sz="1200" dirty="0"/>
              <a:t>: </a:t>
            </a: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github.com/j4net</a:t>
            </a:r>
            <a:r>
              <a:rPr lang="ru-RU" sz="1200" dirty="0" smtClean="0"/>
              <a:t> (прототип, </a:t>
            </a:r>
            <a:r>
              <a:rPr lang="en-US" sz="1200" dirty="0" smtClean="0"/>
              <a:t>J4Net.Core </a:t>
            </a:r>
            <a:r>
              <a:rPr lang="ru-RU" sz="1200" dirty="0" smtClean="0"/>
              <a:t>использовался в примерах)</a:t>
            </a:r>
            <a:endParaRPr lang="en-US" sz="1200" dirty="0" smtClean="0"/>
          </a:p>
          <a:p>
            <a:r>
              <a:rPr lang="en-US" sz="1200" dirty="0" err="1" smtClean="0"/>
              <a:t>gRPC</a:t>
            </a:r>
            <a:r>
              <a:rPr lang="en-US" sz="1200" dirty="0" smtClean="0"/>
              <a:t> </a:t>
            </a:r>
            <a:r>
              <a:rPr lang="en-US" sz="1200" dirty="0" smtClean="0">
                <a:hlinkClick r:id="rId4"/>
              </a:rPr>
              <a:t>http://www.grpc.io/</a:t>
            </a:r>
            <a:endParaRPr lang="ru-RU" sz="1200" dirty="0" smtClean="0"/>
          </a:p>
          <a:p>
            <a:r>
              <a:rPr lang="en-US" sz="1200" dirty="0" smtClean="0"/>
              <a:t>JNI </a:t>
            </a:r>
            <a:r>
              <a:rPr lang="en-US" sz="1200" dirty="0" smtClean="0">
                <a:hlinkClick r:id="rId5"/>
              </a:rPr>
              <a:t>http://docs.oracle.com/javase/8/docs/technotes/guides/jni/spec/jniTOC.html</a:t>
            </a:r>
            <a:endParaRPr lang="ru-RU" sz="1200" dirty="0" smtClean="0"/>
          </a:p>
          <a:p>
            <a:r>
              <a:rPr lang="en-US" sz="1200" dirty="0" smtClean="0"/>
              <a:t>Invocation API </a:t>
            </a:r>
            <a:r>
              <a:rPr lang="en-US" sz="1200" dirty="0" smtClean="0">
                <a:hlinkClick r:id="rId6"/>
              </a:rPr>
              <a:t>http://docs.oracle.com/javase/8/docs/technotes/guides/jni/spec/invocation.html</a:t>
            </a:r>
            <a:endParaRPr lang="ru-RU" sz="1200" dirty="0" smtClean="0"/>
          </a:p>
          <a:p>
            <a:endParaRPr lang="en-US" sz="1200" dirty="0" smtClean="0"/>
          </a:p>
        </p:txBody>
      </p:sp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5787614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Ссылки</a:t>
                      </a:r>
                      <a:r>
                        <a:rPr lang="ru-RU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23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5252777"/>
              </p:ext>
            </p:extLst>
          </p:nvPr>
        </p:nvGraphicFramePr>
        <p:xfrm>
          <a:off x="971550" y="411163"/>
          <a:ext cx="72009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Bouncy</a:t>
                      </a:r>
                      <a:r>
                        <a:rPr lang="en-US" sz="40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Castle</a:t>
                      </a:r>
                      <a:endParaRPr lang="ru-RU" sz="40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5FB4-1E59-4FB9-9B60-837C8110BC58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097331"/>
              </p:ext>
            </p:extLst>
          </p:nvPr>
        </p:nvGraphicFramePr>
        <p:xfrm>
          <a:off x="971550" y="2383473"/>
          <a:ext cx="72008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122">
                  <a:extLst>
                    <a:ext uri="{9D8B030D-6E8A-4147-A177-3AD203B41FA5}">
                      <a16:colId xmlns:a16="http://schemas.microsoft.com/office/drawing/2014/main" val="180661499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30119599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457134578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742035337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916834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Версия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Первый релиз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Актуальный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78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xx.05.2000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18.08.2017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09.01.2018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3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13.10.2003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22.11.2015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28.12.2015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410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04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Контур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C00000"/>
      </a:accent1>
      <a:accent2>
        <a:srgbClr val="FFBFBF"/>
      </a:accent2>
      <a:accent3>
        <a:srgbClr val="31859B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E346D4429ECB76409F7994AE89987FCA" ma:contentTypeVersion="0" ma:contentTypeDescription="Создание документа." ma:contentTypeScope="" ma:versionID="3cbcf180bdc4db4d624f0fe699415cfd">
  <xsd:schema xmlns:xsd="http://www.w3.org/2001/XMLSchema" xmlns:xs="http://www.w3.org/2001/XMLSchema" xmlns:p="http://schemas.microsoft.com/office/2006/metadata/properties" xmlns:ns2="0c9149cd-f996-4d9e-91c9-ce8e5945528f" targetNamespace="http://schemas.microsoft.com/office/2006/metadata/properties" ma:root="true" ma:fieldsID="8c6f0fecba2eaac0d733b3b653b3f5ff" ns2:_="">
    <xsd:import namespace="0c9149cd-f996-4d9e-91c9-ce8e5945528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9149cd-f996-4d9e-91c9-ce8e5945528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Значение идентификатора документа" ma:description="Значение идентификатора документа, присвоенного данному элементу." ma:internalName="_dlc_DocId" ma:readOnly="true">
      <xsd:simpleType>
        <xsd:restriction base="dms:Text"/>
      </xsd:simpleType>
    </xsd:element>
    <xsd:element name="_dlc_DocIdUrl" ma:index="9" nillable="true" ma:displayName="Идентификатор документа" ma:description="Постоянная ссылка на этот документ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Сохранить идентификатор" ma:description="Сохранять идентификатор при добавлении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c9149cd-f996-4d9e-91c9-ce8e5945528f">KQK76PRV35WE-1143-164</_dlc_DocId>
    <_dlc_DocIdUrl xmlns="0c9149cd-f996-4d9e-91c9-ce8e5945528f">
      <Url>https://sps.skbkontur.ru/Services/officespace/_layouts/DocIdRedir.aspx?ID=KQK76PRV35WE-1143-164</Url>
      <Description>KQK76PRV35WE-1143-164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2202D4-C1D7-4FC9-8C84-ADF11956A8CE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D98F141-05D5-4FD3-8384-339AF18D72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9149cd-f996-4d9e-91c9-ce8e59455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883DCA-E25F-48F4-8CAE-9F9351426EDD}">
  <ds:schemaRefs>
    <ds:schemaRef ds:uri="http://schemas.microsoft.com/office/2006/documentManagement/types"/>
    <ds:schemaRef ds:uri="http://purl.org/dc/terms/"/>
    <ds:schemaRef ds:uri="http://purl.org/dc/elements/1.1/"/>
    <ds:schemaRef ds:uri="0c9149cd-f996-4d9e-91c9-ce8e5945528f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A9089F95-3801-4E79-82DE-F00E5393BC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29508</TotalTime>
  <Words>2305</Words>
  <Application>Microsoft Office PowerPoint</Application>
  <PresentationFormat>Экран (16:9)</PresentationFormat>
  <Paragraphs>669</Paragraphs>
  <Slides>84</Slides>
  <Notes>46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84</vt:i4>
      </vt:variant>
    </vt:vector>
  </HeadingPairs>
  <TitlesOfParts>
    <vt:vector size="92" baseType="lpstr">
      <vt:lpstr>Consolas</vt:lpstr>
      <vt:lpstr>Calibri</vt:lpstr>
      <vt:lpstr>Segoe UI Light</vt:lpstr>
      <vt:lpstr>Courier New</vt:lpstr>
      <vt:lpstr>Segoe UI</vt:lpstr>
      <vt:lpstr>Arial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Контур 16:9</dc:title>
  <cp:lastModifiedBy>Кошелев Григорий Николаевич</cp:lastModifiedBy>
  <cp:revision>447</cp:revision>
  <dcterms:created xsi:type="dcterms:W3CDTF">2014-03-14T10:29:29Z</dcterms:created>
  <dcterms:modified xsi:type="dcterms:W3CDTF">2018-06-21T17:44:19Z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0x010100E346D4429ECB76409F7994AE89987FCA</vt:lpwstr>
  </property>
  <property fmtid="{D5CDD505-2E9C-101B-9397-08002B2CF9AE}" pid="3" name="_dlc_DocIdItemGuid">
    <vt:lpwstr>1cd9134f-70e6-40ef-a1aa-b9169dc4b2d3</vt:lpwstr>
  </property>
</Properties>
</file>