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8" r:id="rId12"/>
    <p:sldId id="269" r:id="rId13"/>
    <p:sldId id="270" r:id="rId14"/>
    <p:sldId id="268" r:id="rId15"/>
    <p:sldId id="289" r:id="rId16"/>
    <p:sldId id="290" r:id="rId17"/>
    <p:sldId id="271" r:id="rId18"/>
    <p:sldId id="272" r:id="rId19"/>
    <p:sldId id="273" r:id="rId20"/>
    <p:sldId id="274" r:id="rId21"/>
    <p:sldId id="275" r:id="rId22"/>
    <p:sldId id="276" r:id="rId23"/>
    <p:sldId id="291" r:id="rId24"/>
    <p:sldId id="277" r:id="rId25"/>
    <p:sldId id="278" r:id="rId26"/>
    <p:sldId id="279" r:id="rId27"/>
    <p:sldId id="292" r:id="rId28"/>
    <p:sldId id="280" r:id="rId29"/>
    <p:sldId id="293" r:id="rId30"/>
    <p:sldId id="281" r:id="rId31"/>
    <p:sldId id="294" r:id="rId32"/>
    <p:sldId id="295" r:id="rId33"/>
    <p:sldId id="296" r:id="rId34"/>
    <p:sldId id="282" r:id="rId35"/>
    <p:sldId id="283" r:id="rId36"/>
    <p:sldId id="285" r:id="rId37"/>
    <p:sldId id="286" r:id="rId38"/>
    <p:sldId id="287" r:id="rId39"/>
    <p:sldId id="28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96" autoAdjust="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1969911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Analytic Geometry</a:t>
            </a: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2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4619625" cy="422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to find the distance between two points in space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use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𝐏𝐲𝐭𝐡𝐚𝐠𝐨𝐫𝐞𝐚𝐧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</m:oMath>
                </a14:m>
                <a:r>
                  <a:rPr lang="en-US" sz="3200" b="1" dirty="0"/>
                  <a:t> twice (as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619625" cy="4228850"/>
              </a:xfrm>
              <a:prstGeom prst="rect">
                <a:avLst/>
              </a:prstGeom>
              <a:blipFill>
                <a:blip r:embed="rId2"/>
                <a:stretch>
                  <a:fillRect l="-3298" r="-3298" b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89824"/>
                <a:ext cx="9144000" cy="2468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By doing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will obtain the formula for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𝐝𝐢𝐬𝐭𝐚𝐧𝐜𝐞</m:t>
                    </m:r>
                  </m:oMath>
                </a14:m>
                <a:r>
                  <a:rPr lang="en-US" sz="3200" b="1" dirty="0"/>
                  <a:t> between the points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b="1" dirty="0"/>
                  <a:t> as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89824"/>
                <a:ext cx="9144000" cy="2468176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5" y="0"/>
            <a:ext cx="4524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𝐬𝐩𝐡𝐞𝐫𝐞</m:t>
                    </m:r>
                  </m:oMath>
                </a14:m>
                <a:r>
                  <a:rPr lang="en-US" sz="3200" b="1" dirty="0"/>
                  <a:t> with center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and radius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3200" b="1" dirty="0"/>
                  <a:t> is defined to be the set of all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3200" b="1" dirty="0"/>
                  <a:t> such that the distance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is exactly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711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use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𝐃𝐢𝐬𝐭𝐚𝐧𝐜𝐞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𝐅𝐨𝐫𝐦𝐮𝐥𝐚</m:t>
                    </m:r>
                  </m:oMath>
                </a14:m>
                <a:r>
                  <a:rPr lang="en-US" sz="3200" b="1" dirty="0"/>
                  <a:t> to find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𝐬𝐭𝐚𝐧𝐝𝐚𝐫𝐝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𝐞𝐪𝐮𝐚𝐭𝐢𝐨𝐧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az-Latn-AZ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𝐬𝐩𝐡𝐞𝐫𝐞</m:t>
                    </m:r>
                  </m:oMath>
                </a14:m>
                <a:r>
                  <a:rPr lang="en-US" sz="3200" b="1" dirty="0"/>
                  <a:t>of radius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3200" b="1" dirty="0"/>
                  <a:t> centered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14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3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2506" cy="23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3200" b="1" dirty="0"/>
                  <a:t> is an arbitrary point on the sphere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equation of the sphere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2506" cy="23250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36" y="2339096"/>
            <a:ext cx="5108864" cy="45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7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66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Moreover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𝐦𝐢𝐝𝐩𝐨𝐢𝐧𝐭</m:t>
                    </m:r>
                  </m:oMath>
                </a14:m>
                <a:r>
                  <a:rPr lang="en-US" sz="3200" b="1" dirty="0"/>
                  <a:t> of the line segment joining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has coordinates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66581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𝐃𝐢𝐬𝐭𝐚𝐧𝐜𝐞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𝐁𝐞𝐭𝐰𝐞𝐞𝐧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𝐓𝐰𝐨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𝐏𝐨𝐢𝐧𝐭𝐬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distance between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4290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𝐄𝐪𝐮𝐚𝐭𝐢𝐨𝐧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𝐒𝐩𝐡𝐞𝐫𝐞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standard equation of the sphere that has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as endpoints of a diameter.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87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𝐃𝐢𝐬𝐭𝐚𝐧𝐜𝐞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𝐁𝐞𝐭𝐰𝐞𝐞𝐧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𝐓𝐰𝐨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𝐏𝐨𝐢𝐧𝐭𝐬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distance between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𝟐𝟕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874027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8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55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𝐄𝐪𝐮𝐚𝐭𝐢𝐨𝐧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𝐒𝐩𝐡𝐞𝐫𝐞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standard equation of the sphere that has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as endpoints of a diameter.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𝟑𝟔</m:t>
                          </m:r>
                        </m:e>
                      </m:rad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z-Latn-AZ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</a:rPr>
                            <m:t>𝟗𝟕</m:t>
                          </m:r>
                        </m:e>
                      </m:rad>
                    </m:oMath>
                  </m:oMathPara>
                </a14:m>
                <a:endPara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𝟗𝟕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551665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2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𝐕𝐞𝐜𝐭𝐨𝐫𝐬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𝐒𝐩𝐚𝐜𝐞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space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vectors are denoted by ordered triples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400657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2180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𝐳𝐞𝐫𝐨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𝐯𝐞𝐜𝐭𝐨𝐫</m:t>
                    </m:r>
                  </m:oMath>
                </a14:m>
                <a:r>
                  <a:rPr lang="en-US" sz="3200" b="1" dirty="0"/>
                  <a:t>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1803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667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5824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Using the unit vectors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𝐬𝐭𝐚𝐧𝐝𝐚𝐫𝐝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𝐮𝐧𝐢𝐭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𝐯𝐞𝐜𝐭𝐨𝐫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𝐧𝐨𝐭𝐚𝐭𝐢𝐨𝐧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/>
                  <a:t>for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2412"/>
                <a:ext cx="9144000" cy="3046988"/>
              </a:xfrm>
              <a:prstGeom prst="rect">
                <a:avLst/>
              </a:prstGeom>
              <a:blipFill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5105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is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105400" cy="830997"/>
              </a:xfrm>
              <a:prstGeom prst="rect">
                <a:avLst/>
              </a:prstGeom>
              <a:blipFill>
                <a:blip r:embed="rId2"/>
                <a:stretch>
                  <a:fillRect l="-2983" r="-1790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16555"/>
                <a:ext cx="5410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is represented by the directed line segment from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6555"/>
                <a:ext cx="5410200" cy="2308324"/>
              </a:xfrm>
              <a:prstGeom prst="rect">
                <a:avLst/>
              </a:prstGeom>
              <a:blipFill>
                <a:blip r:embed="rId3"/>
                <a:stretch>
                  <a:fillRect l="-2815" r="-2703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7600" y="3811012"/>
                <a:ext cx="5486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(as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3200" b="1" dirty="0"/>
                  <a:t> then the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component form</a:t>
                </a:r>
                <a:r>
                  <a:rPr lang="en-US" sz="32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is written by subtracting the coordinates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811012"/>
                <a:ext cx="5486400" cy="3046988"/>
              </a:xfrm>
              <a:prstGeom prst="rect">
                <a:avLst/>
              </a:prstGeom>
              <a:blipFill>
                <a:blip r:embed="rId4"/>
                <a:stretch>
                  <a:fillRect l="-2778" r="-2778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3657600" cy="3797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24878"/>
            <a:ext cx="3498283" cy="37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524000"/>
                <a:ext cx="9144000" cy="52888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𝐕𝐞𝐜𝐭𝐨𝐫𝐬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be vectors in space and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be a scalar.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𝐄𝐪𝐮𝐚𝐥𝐢𝐭𝐲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2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𝐕𝐞𝐜𝐭𝐨𝐫𝐬</m:t>
                    </m:r>
                  </m:oMath>
                </a14:m>
                <a:r>
                  <a:rPr lang="en-US" sz="3200" b="1" dirty="0"/>
                  <a:t>: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dirty="0"/>
                  <a:t>.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𝐋𝐞𝐧𝐠𝐭𝐡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rad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2888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905000"/>
            <a:ext cx="9144000" cy="330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Coordinates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 in Space</a:t>
            </a:r>
          </a:p>
        </p:txBody>
      </p:sp>
    </p:spTree>
    <p:extLst>
      <p:ext uri="{BB962C8B-B14F-4D97-AF65-F5344CB8AC3E}">
        <p14:creationId xmlns:p14="http://schemas.microsoft.com/office/powerpoint/2010/main" val="134420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63380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𝐕𝐞𝐜𝐭𝐨𝐫𝐬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𝐂𝐨𝐦𝐩𝐨𝐧𝐞𝐧𝐭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𝐅𝐨𝐫𝐦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is represented by the directed line segment from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marL="514350" indent="-514350" algn="just">
                  <a:lnSpc>
                    <a:spcPct val="150000"/>
                  </a:lnSpc>
                  <a:spcBef>
                    <a:spcPts val="1200"/>
                  </a:spcBef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𝐔𝐧𝐢𝐭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𝐕𝐞𝐜𝐭𝐨𝐫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𝐃𝐢𝐫𝐞𝐜𝐭𝐢𝐨𝐧</m:t>
                    </m:r>
                  </m:oMath>
                </a14:m>
                <a:r>
                  <a:rPr lang="en-US" sz="32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338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93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𝐕𝐞𝐜𝐭𝐨𝐫𝐬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𝐜𝐨𝐧𝐭𝐢𝐧𝐮𝐞𝐝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𝐕𝐞𝐜𝐭𝐨𝐫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𝐀𝐝𝐝𝐢𝐭𝐢𝐨𝐧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𝐒𝐜𝐚𝐥𝐚𝐫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𝐌𝐮𝐥𝐭𝐢𝐩𝐥𝐢𝐜𝐚𝐭𝐢𝐨𝐧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𝐍𝐨𝐭𝐞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properties of vector operations listed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3200" b="1" dirty="0"/>
                  <a:t> (see the previous lecture) are also valid for vectors in space.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528" r="-1462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𝐂𝐨𝐦𝐩𝐨𝐧𝐞𝐧𝐭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𝐅𝐨𝐫𝐦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𝐕𝐞𝐜𝐭𝐨𝐫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component form and magnitude of the vector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having initial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/>
                  <a:t> and terminal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find a unit vector in the direction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0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582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𝐅𝐢𝐧𝐝𝐢𝐧𝐠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𝐂𝐨𝐦𝐩𝐨𝐧𝐞𝐧𝐭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𝐅𝐨𝐫𝐦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𝐕𝐞𝐜𝐭𝐨𝐫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𝐒𝐩𝐚𝐜𝐞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𝟔𝟐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𝟔𝟐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𝟔𝟐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𝟔𝟐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2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7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Recall from the definition of scalar multiplication that positive scalar multiples of a nonzero vector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have the same direction as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whereas negative multiples have the direction opposite of 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0162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general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two nonzero vectors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are parallel when there is some scalar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such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2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vectors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 are parallel because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     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𝟐𝐯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    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333685"/>
                <a:ext cx="4800600" cy="45243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𝐃𝐞𝐟𝐢𝐧𝐢𝐭𝐢𝐨𝐧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𝐏𝐚𝐫𝐚𝐥𝐥𝐞𝐥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𝐕𝐞𝐜𝐭𝐨𝐫𝐬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Two nonzero vectors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 are parallel when there is some scalar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such that: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az-Latn-AZ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33685"/>
                <a:ext cx="4800600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1" y="770650"/>
            <a:ext cx="4267200" cy="48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𝐏𝐚𝐫𝐚𝐥𝐥𝐞𝐥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𝐕𝐞𝐜𝐭𝐨𝐫𝐬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Vector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 has initial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and terminal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Which of the following vectors is parallel to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?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416868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70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𝐏𝐚𝐫𝐚𝐥𝐥𝐞𝐥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𝐕𝐞𝐜𝐭𝐨𝐫𝐬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0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𝐔𝐬𝐢𝐧𝐠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𝐕𝐞𝐜𝐭𝐨𝐫𝐬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𝐃𝐞𝐭𝐞𝐫𝐦𝐢𝐧𝐞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𝐂𝐨𝐥𝐥𝐢𝐧𝐞𝐚𝐫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𝐏𝐨𝐢𝐧𝐭𝐬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Determine whether the points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i="1" dirty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are collinear.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016758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41816"/>
            <a:ext cx="4419600" cy="49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7060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𝐔𝐬𝐢𝐧𝐠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𝐕𝐞𝐜𝐭𝐨𝐫𝐬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𝐃𝐞𝐭𝐞𝐫𝐦𝐢𝐧𝐞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i="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𝐂𝐨𝐥𝐥𝐢𝐧𝐞𝐚𝐫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𝐏𝐨𝐢𝐧𝐭𝐬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Determine whether the points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are collinear.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az-Latn-AZ" sz="3200" b="1" i="1" smtClean="0">
                              <a:latin typeface="Cambria Math" panose="02040503050406030204" pitchFamily="18" charset="0"/>
                            </a:rPr>
                            <m:t>𝟏𝟕𝟏</m:t>
                          </m:r>
                        </m:e>
                      </m:rad>
                    </m:oMath>
                  </m:oMathPara>
                </a14:m>
                <a:endParaRPr lang="az-Latn-AZ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az-Latn-AZ" sz="32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z-Latn-AZ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z-Latn-AZ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az-Latn-AZ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z-Latn-AZ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az-Latn-AZ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az-Latn-AZ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z-Latn-AZ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z-Latn-AZ" sz="3200" b="1" i="1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az-Latn-AZ" sz="3200" b="1" i="1" smtClean="0">
                              <a:latin typeface="Cambria Math" panose="02040503050406030204" pitchFamily="18" charset="0"/>
                            </a:rPr>
                            <m:t>𝟕𝟔</m:t>
                          </m:r>
                        </m:e>
                      </m:rad>
                    </m:oMath>
                  </m:oMathPara>
                </a14:m>
                <a:endParaRPr lang="az-Latn-AZ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az-Latn-AZ" sz="3200" b="1" i="1">
                              <a:latin typeface="Cambria Math" panose="02040503050406030204" pitchFamily="18" charset="0"/>
                            </a:rPr>
                            <m:t>𝟏𝟕𝟏</m:t>
                          </m:r>
                        </m:e>
                      </m:rad>
                      <m:r>
                        <a:rPr lang="az-Latn-A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𝟏𝟗</m:t>
                          </m:r>
                        </m:e>
                      </m:rad>
                      <m:r>
                        <a:rPr lang="az-Latn-A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az-Latn-AZ" sz="3200" b="1" i="1">
                              <a:latin typeface="Cambria Math" panose="02040503050406030204" pitchFamily="18" charset="0"/>
                            </a:rPr>
                            <m:t>𝟕𝟔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060779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2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𝐂𝐨𝐨𝐫𝐝𝐢𝐧𝐚𝐭𝐞𝐬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𝐒𝐩𝐚𝐜𝐞</m:t>
                    </m:r>
                  </m:oMath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Up to this point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have been primarily concerned with the two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dimensional coordinate system.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139321"/>
              </a:xfrm>
              <a:prstGeom prst="rect">
                <a:avLst/>
              </a:prstGeom>
              <a:blipFill>
                <a:blip r:embed="rId2"/>
                <a:stretch>
                  <a:fillRect l="-1667" r="-1667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35381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Much of the practical and most important problems encountered in analytic geometry and calculus involve the three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3200" b="1" dirty="0"/>
              <a:t>dimensional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5958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𝐒𝐭𝐚𝐧𝐝𝐚𝐫𝐝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𝐔𝐧𝐢𝐭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𝐍𝐨𝐭𝐚𝐭𝐢𝐨𝐧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/>
                  <a:t> Write the vector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𝟒𝐢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𝟓𝐤</m:t>
                    </m:r>
                  </m:oMath>
                </a14:m>
                <a:r>
                  <a:rPr lang="en-US" sz="3200" b="1" dirty="0"/>
                  <a:t> in component form.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Find the terminal point of the vector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𝟕𝐢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 that the initial point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/>
                  <a:t> Find the magnitude of the vector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𝟔𝐢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𝟐𝐣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find a unit vector in the direction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blipFill>
                <a:blip r:embed="rId2"/>
                <a:stretch>
                  <a:fillRect l="-1667" r="-1667" b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𝐒𝐭𝐚𝐧𝐝𝐚𝐫𝐝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𝐔𝐧𝐢𝐭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𝐍𝐨𝐭𝐚𝐭𝐢𝐨𝐧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sz="3200" b="1" dirty="0"/>
                  <a:t> Write the vector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𝟒𝐢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𝟓𝐤</m:t>
                    </m:r>
                  </m:oMath>
                </a14:m>
                <a:r>
                  <a:rPr lang="en-US" sz="3200" b="1" dirty="0"/>
                  <a:t> in component form.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9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𝐒𝐭𝐚𝐧𝐝𝐚𝐫𝐝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𝐔𝐧𝐢𝐭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𝐍𝐨𝐭𝐚𝐭𝐢𝐨𝐧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sz="3200" b="1" dirty="0"/>
                  <a:t> Find the terminal point of the vector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𝟕𝐢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 that the initial point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𝐭𝐞𝐫𝐦𝐢𝐧𝐚𝐥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𝐩𝐨𝐢𝐧𝐭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95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543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𝐒𝐭𝐚𝐧𝐝𝐚𝐫𝐝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𝐔𝐧𝐢𝐭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𝐕𝐞𝐜𝐭𝐨𝐫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𝐍𝐨𝐭𝐚𝐭𝐢𝐨𝐧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r>
                  <a:rPr lang="en-US" sz="3200" b="1" dirty="0"/>
                  <a:t> Find the magnitude of the vector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𝟔𝐢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𝟐𝐣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𝟑𝐤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find a unit vector in the direction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𝟒𝟗</m:t>
                          </m:r>
                        </m:e>
                      </m:ra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𝟔𝐢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𝟐𝐣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𝟑𝐤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sz="3200" b="1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sz="3200" b="1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sz="3200" b="1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432385"/>
              </a:xfrm>
              <a:prstGeom prst="rect">
                <a:avLst/>
              </a:prstGeo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4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𝐌𝐞𝐚𝐬𝐮𝐫𝐢𝐧𝐠</m:t>
                    </m:r>
                    <m:r>
                      <a:rPr lang="en-US" sz="3200" b="1" i="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𝐅𝐨𝐫𝐜𝐞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television camera weighing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𝟏𝟐𝟎</m:t>
                    </m:r>
                  </m:oMath>
                </a14:m>
                <a:r>
                  <a:rPr lang="en-US" sz="3200" b="1" dirty="0"/>
                  <a:t> pounds is supported by a tripod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53637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Represent the force exerted on each leg of the tripod as a vector.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543050"/>
            <a:ext cx="4572000" cy="37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dirty="0"/>
                  <a:t> represent the forces exerted on the three legs.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800" t="-4142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209800"/>
                <a:ext cx="9144000" cy="4435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determine the directions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dirty="0"/>
                  <a:t> to be as follows: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4435189"/>
              </a:xfrm>
              <a:prstGeom prst="rect">
                <a:avLst/>
              </a:prstGeom>
              <a:blipFill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199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90866"/>
              </a:xfrm>
              <a:prstGeom prst="rect">
                <a:avLst/>
              </a:prstGeom>
              <a:blipFill rotWithShape="0">
                <a:blip r:embed="rId2"/>
                <a:stretch>
                  <a:fillRect l="-1800" t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9812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Because each leg has the same length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the total force is distributed equally among the three legs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know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029200"/>
                <a:ext cx="9144000" cy="1664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exists a constant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such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⃗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1664302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the total force exerted by the object be given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800" t="-4142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2098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using the fact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dirty="0"/>
                  <a:t> all have a vertical component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341883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implies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1883"/>
                <a:ext cx="9144000" cy="754117"/>
              </a:xfrm>
              <a:prstGeom prst="rect">
                <a:avLst/>
              </a:prstGeom>
              <a:blipFill rotWithShape="0">
                <a:blip r:embed="rId4"/>
                <a:stretch>
                  <a:fillRect l="-166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456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Therefore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forces exerted on the legs can be represented 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ad>
                            <m:radPr>
                              <m:degHide m:val="on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63942"/>
              </a:xfrm>
              <a:prstGeom prst="rect">
                <a:avLst/>
              </a:prstGeom>
              <a:blipFill rotWithShape="0">
                <a:blip r:embed="rId2"/>
                <a:stretch>
                  <a:fillRect l="-1800" t="-1869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2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902009"/>
            <a:ext cx="9144000" cy="121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49956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Before extending the concept of a vector to three dimensions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must be able to identify points in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𝐭𝐡𝐫𝐞𝐞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𝐝𝐢𝐦𝐞𝐧𝐬𝐢𝐨𝐧𝐚𝐥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𝐜𝐨𝐨𝐫𝐝𝐢𝐧𝐚𝐭𝐞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𝐬𝐲𝐬𝐭𝐞𝐦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333685"/>
                <a:ext cx="457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construct this system by passing 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axis perpendicular to both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axes at the origin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33685"/>
                <a:ext cx="4572000" cy="4524315"/>
              </a:xfrm>
              <a:prstGeom prst="rect">
                <a:avLst/>
              </a:prstGeom>
              <a:blipFill>
                <a:blip r:embed="rId3"/>
                <a:stretch>
                  <a:fillRect l="-3333" r="-3333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2238375"/>
            <a:ext cx="4010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Taken as pairs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axes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determine three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𝐜𝐨𝐨𝐫𝐝𝐢𝐧𝐚𝐭𝐞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𝐩𝐥𝐚𝐧𝐞𝐬</m:t>
                    </m:r>
                  </m:oMath>
                </a14:m>
                <a:r>
                  <a:rPr lang="en-US" sz="3200" b="1" dirty="0"/>
                  <a:t>: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plane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plane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plane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These three coordinate planes separate space into eight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𝐨𝐜𝐭𝐚𝐧𝐭𝐬</m:t>
                    </m:r>
                  </m:oMath>
                </a14:m>
                <a:r>
                  <a:rPr lang="en-US" sz="3200" b="1" dirty="0"/>
                  <a:t>. The first octant is the one for which all three coordinates are positive.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0"/>
            <a:ext cx="4038600" cy="46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this three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b="1" dirty="0"/>
                  <a:t>dimensional system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in space is determined by an ordered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where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directed distance from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plane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directed distance from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plane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directed distance from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plane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1667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dimensional rotatable graphs that are available in MATLAB can help you visualize points or objects in space.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496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9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358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Several points are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581400" cy="2308324"/>
              </a:xfrm>
              <a:prstGeom prst="rect">
                <a:avLst/>
              </a:prstGeom>
              <a:blipFill>
                <a:blip r:embed="rId2"/>
                <a:stretch>
                  <a:fillRect l="-4252" r="-4762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"/>
            <a:ext cx="5562600" cy="4649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697409"/>
                <a:ext cx="9144000" cy="2160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3200" b="1" dirty="0"/>
                  <a:t>A three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dimensional coordinate system can</a:t>
                </a:r>
                <a:r>
                  <a:rPr lang="az-Latn-AZ" sz="3200" b="1" dirty="0"/>
                  <a:t> </a:t>
                </a:r>
                <a:r>
                  <a:rPr lang="en-US" sz="3200" b="1" dirty="0"/>
                  <a:t>have either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𝐫𝐢𝐠𝐡𝐭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or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𝐥𝐞𝐟𝐭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</m:oMath>
                </a14:m>
                <a:r>
                  <a:rPr lang="en-US" sz="3200" b="1" dirty="0"/>
                  <a:t> orientation.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7409"/>
                <a:ext cx="9144000" cy="2160591"/>
              </a:xfrm>
              <a:prstGeom prst="rect">
                <a:avLst/>
              </a:prstGeom>
              <a:blipFill>
                <a:blip r:embed="rId4"/>
                <a:stretch>
                  <a:fillRect l="-1667" r="-1667" b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31857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3200" b="1" dirty="0"/>
                  <a:t>To determine the orientation of a system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imagine that you are standing at the origin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with your arms pointing in the direction of the positive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axes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with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axis pointing up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8570"/>
                <a:ext cx="9144000" cy="3539430"/>
              </a:xfrm>
              <a:prstGeom prst="rect">
                <a:avLst/>
              </a:prstGeom>
              <a:blipFill>
                <a:blip r:embed="rId2"/>
                <a:stretch>
                  <a:fillRect l="-1667" r="-1667" b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88"/>
            <a:ext cx="5105400" cy="33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system 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𝐫𝐢𝐠𝐡𝐭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</m:oMath>
                </a14:m>
                <a:r>
                  <a:rPr lang="en-US" sz="3200" b="1" dirty="0"/>
                  <a:t> or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𝐥𝐞𝐟𝐭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</m:oMath>
                </a14:m>
                <a:r>
                  <a:rPr lang="en-US" sz="3200" b="1" dirty="0"/>
                  <a:t> depending on which hand points along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axis.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362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this course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will work exclusively with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𝐫𝐢𝐠𝐡𝐭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𝐡𝐚𝐧𝐝𝐞𝐝</m:t>
                    </m:r>
                  </m:oMath>
                </a14:m>
                <a:r>
                  <a:rPr lang="en-US" sz="3200" b="1" dirty="0"/>
                  <a:t> system.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472681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Many of the formulas established for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𝐭𝐰𝐨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 dimensional coordinate system can be extended to three dimensions.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72681"/>
                <a:ext cx="9144000" cy="2232919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8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484</TotalTime>
  <Words>1668</Words>
  <Application>Microsoft Office PowerPoint</Application>
  <PresentationFormat>Ekran Gösterisi (4:3)</PresentationFormat>
  <Paragraphs>184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6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63</cp:revision>
  <dcterms:created xsi:type="dcterms:W3CDTF">2006-08-16T00:00:00Z</dcterms:created>
  <dcterms:modified xsi:type="dcterms:W3CDTF">2021-01-26T16:51:23Z</dcterms:modified>
</cp:coreProperties>
</file>