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58" r:id="rId4"/>
    <p:sldId id="282" r:id="rId5"/>
    <p:sldId id="259" r:id="rId6"/>
    <p:sldId id="283" r:id="rId7"/>
    <p:sldId id="260" r:id="rId8"/>
    <p:sldId id="284" r:id="rId9"/>
    <p:sldId id="300" r:id="rId10"/>
    <p:sldId id="301" r:id="rId11"/>
    <p:sldId id="302" r:id="rId12"/>
    <p:sldId id="296" r:id="rId13"/>
    <p:sldId id="297" r:id="rId14"/>
    <p:sldId id="261" r:id="rId15"/>
    <p:sldId id="285" r:id="rId16"/>
    <p:sldId id="262" r:id="rId17"/>
    <p:sldId id="303" r:id="rId18"/>
    <p:sldId id="304" r:id="rId19"/>
    <p:sldId id="305" r:id="rId20"/>
    <p:sldId id="306" r:id="rId21"/>
    <p:sldId id="263" r:id="rId22"/>
    <p:sldId id="286" r:id="rId23"/>
    <p:sldId id="264" r:id="rId24"/>
    <p:sldId id="265" r:id="rId25"/>
    <p:sldId id="266" r:id="rId26"/>
    <p:sldId id="267" r:id="rId27"/>
    <p:sldId id="268" r:id="rId28"/>
    <p:sldId id="287" r:id="rId29"/>
    <p:sldId id="307" r:id="rId30"/>
    <p:sldId id="269" r:id="rId31"/>
    <p:sldId id="288" r:id="rId32"/>
    <p:sldId id="308" r:id="rId33"/>
    <p:sldId id="270" r:id="rId34"/>
    <p:sldId id="271" r:id="rId35"/>
    <p:sldId id="289" r:id="rId36"/>
    <p:sldId id="272" r:id="rId37"/>
    <p:sldId id="273" r:id="rId38"/>
    <p:sldId id="274" r:id="rId39"/>
    <p:sldId id="290" r:id="rId40"/>
    <p:sldId id="275" r:id="rId41"/>
    <p:sldId id="298" r:id="rId42"/>
    <p:sldId id="276" r:id="rId43"/>
    <p:sldId id="291" r:id="rId44"/>
    <p:sldId id="277" r:id="rId45"/>
    <p:sldId id="292" r:id="rId46"/>
    <p:sldId id="278" r:id="rId47"/>
    <p:sldId id="299" r:id="rId48"/>
    <p:sldId id="293" r:id="rId49"/>
    <p:sldId id="280" r:id="rId50"/>
    <p:sldId id="281" r:id="rId51"/>
    <p:sldId id="29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78" autoAdjust="0"/>
  </p:normalViewPr>
  <p:slideViewPr>
    <p:cSldViewPr>
      <p:cViewPr varScale="1">
        <p:scale>
          <a:sx n="85" d="100"/>
          <a:sy n="85" d="100"/>
        </p:scale>
        <p:origin x="9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36089C43-4C50-4420-9A68-BE0AABF68AA5}"/>
    <pc:docChg chg="modSld">
      <pc:chgData name="Gnl Hmbtv" userId="246024e8652d4806" providerId="LiveId" clId="{36089C43-4C50-4420-9A68-BE0AABF68AA5}" dt="2021-02-01T06:45:30.022" v="0" actId="1076"/>
      <pc:docMkLst>
        <pc:docMk/>
      </pc:docMkLst>
      <pc:sldChg chg="modSp mod">
        <pc:chgData name="Gnl Hmbtv" userId="246024e8652d4806" providerId="LiveId" clId="{36089C43-4C50-4420-9A68-BE0AABF68AA5}" dt="2021-02-01T06:45:30.022" v="0" actId="1076"/>
        <pc:sldMkLst>
          <pc:docMk/>
          <pc:sldMk cId="2498727342" sldId="267"/>
        </pc:sldMkLst>
        <pc:picChg chg="mod">
          <ac:chgData name="Gnl Hmbtv" userId="246024e8652d4806" providerId="LiveId" clId="{36089C43-4C50-4420-9A68-BE0AABF68AA5}" dt="2021-02-01T06:45:30.022" v="0" actId="1076"/>
          <ac:picMkLst>
            <pc:docMk/>
            <pc:sldMk cId="2498727342" sldId="267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Analytical Geometry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87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𝟑𝐢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𝟐𝐤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find each of the following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𝟑𝐢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𝟓𝐣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𝟕𝐤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78725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1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87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𝟑𝐢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𝟐𝐤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find each of the following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𝟎𝐢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𝟎𝐣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𝟎𝐤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78725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5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𝐄𝐱𝐩𝐥𝐨𝐫𝐚𝐭𝐢𝐨𝐧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𝐆𝐞𝐨𝐦𝐞𝐭𝐫𝐢𝐜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		 </a:t>
                </a:r>
                <a14:m>
                  <m:oMath xmlns:m="http://schemas.openxmlformats.org/officeDocument/2006/math"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𝐂𝐫𝐨𝐬𝐬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𝐏𝐫𝐨𝐝𝐮𝐜𝐭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Three pairs of vectors are shown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here.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4830345"/>
            <a:ext cx="654638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/>
              <a:t>Sketch all three vectors in a three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200" b="1" dirty="0"/>
              <a:t>dimensional system.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048000"/>
            <a:ext cx="65532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Use the definition to find the cross product of each pair.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23" y="-10459"/>
            <a:ext cx="2453477" cy="68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𝐄𝐱𝐩𝐥𝐨𝐫𝐚𝐭𝐢𝐨𝐧</m:t>
                    </m:r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𝐆𝐞𝐨𝐦𝐞𝐭𝐫𝐢𝐜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		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𝐂𝐫𝐨𝐬𝐬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𝐏𝐫𝐨𝐝𝐮𝐜𝐭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Describe any relationships among the three vectors.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0480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Use your description to write a conjecture about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4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3094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𝐀𝐥𝐠𝐞𝐛𝐫𝐚𝐢𝐜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𝐏𝐫𝐨𝐩𝐞𝐫𝐭𝐢𝐞𝐬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</m:oMath>
                </a14:m>
                <a:endParaRPr lang="en-US" sz="3200" b="1" i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𝐂𝐫𝐨𝐬𝐬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𝐏𝐫𝐨𝐝𝐮𝐜𝐭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800" b="1" dirty="0"/>
                  <a:t> be vectors in space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and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/>
                  <a:t> be a scalar.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309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1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prove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let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>
                <a:blip r:embed="rId2"/>
                <a:stretch>
                  <a:fillRect l="-1800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199368"/>
                <a:ext cx="9144000" cy="4125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8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8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9368"/>
                <a:ext cx="9144000" cy="4125232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1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72631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implies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631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20980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Proofs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𝐏𝐫𝐨𝐩𝐞𝐫𝐭𝐢𝐞𝐬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/>
                  <a:t> are similar.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72631"/>
                <a:ext cx="9144000" cy="5796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2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631"/>
                <a:ext cx="9144000" cy="57967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2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72631"/>
                <a:ext cx="9144000" cy="366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631"/>
                <a:ext cx="9144000" cy="3662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47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72631"/>
                <a:ext cx="9144000" cy="5166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𝟎𝐢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𝟎𝐣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631"/>
                <a:ext cx="9144000" cy="5166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5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</a:rPr>
              <a:t>The Cross Product of Two Vectors in Space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56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72631"/>
                <a:ext cx="9144000" cy="2939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𝟎𝐢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𝟎𝐣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2631"/>
                <a:ext cx="9144000" cy="2939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99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47566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Corollary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Note that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indicates that the cross product is not commutative.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In particular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this property indicates that the vectors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have equal lengths but opposite directions.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756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19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𝐆𝐞𝐨𝐦𝐞𝐭𝐫𝐢𝐜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𝐏𝐫𝐨𝐩𝐞𝐫𝐭𝐢𝐞𝐬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𝐂𝐫𝐨𝐬𝐬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𝐏𝐫𝐨𝐝𝐮𝐜𝐭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800" b="1" dirty="0"/>
                  <a:t> be nonzero vectors in space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and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800" b="1" dirty="0"/>
                  <a:t> be the angle between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800" b="1" dirty="0"/>
                  <a:t> is orthogonal to both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8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US" sz="28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/>
                  <a:t> if and only if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800" b="1" dirty="0"/>
                  <a:t> are scalar multiples of each other.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sz="2800" b="1" dirty="0"/>
                  <a:t> equals area of parallelogram having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800" b="1" dirty="0"/>
                  <a:t> as adjacent sides.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blipFill>
                <a:blip r:embed="rId2"/>
                <a:stretch>
                  <a:fillRect l="-1333" r="-1333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2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21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prove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/>
                  <a:t> because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b="1" dirty="0"/>
              </a:p>
              <a:p>
                <a:pPr algn="just"/>
                <a:r>
                  <a:rPr lang="en-US" sz="3200" b="1" dirty="0"/>
                  <a:t>it follows 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214971"/>
              </a:xfrm>
              <a:prstGeom prst="rect">
                <a:avLst/>
              </a:prstGeom>
              <a:blipFill>
                <a:blip r:embed="rId2"/>
                <a:stretch>
                  <a:fillRect l="-1800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31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17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(continued)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algn="just"/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70548"/>
              </a:xfrm>
              <a:prstGeom prst="rect">
                <a:avLst/>
              </a:prstGeom>
              <a:blipFill>
                <a:blip r:embed="rId2"/>
                <a:stretch>
                  <a:fillRect l="-1800" t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3254276"/>
                <a:ext cx="913718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To prove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 refer to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is a parallelogram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having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as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adjacent sides.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3254276"/>
                <a:ext cx="9137180" cy="3200876"/>
              </a:xfrm>
              <a:prstGeom prst="rect">
                <a:avLst/>
              </a:prstGeom>
              <a:blipFill>
                <a:blip r:embed="rId3"/>
                <a:stretch>
                  <a:fillRect l="-1668" b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56" y="4025955"/>
            <a:ext cx="3789744" cy="28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height of the parallelogram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area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𝐀𝐫𝐞𝐚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𝐛𝐚𝐬𝐞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𝐡𝐞𝐢𝐠𝐡𝐭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339650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Proofs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𝐏𝐫𝐨𝐩𝐞𝐫𝐭𝐢𝐞𝐬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/>
                  <a:t>are conducted in a similar way.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5496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4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Both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are perpendicular to the plane determined by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5842337"/>
                <a:ext cx="9144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One way to remember the orientations of the vectors </a:t>
                </a:r>
                <a14:m>
                  <m:oMath xmlns:m="http://schemas.openxmlformats.org/officeDocument/2006/math">
                    <m:r>
                      <a:rPr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0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b="1" dirty="0"/>
                  <a:t>is to compare them with the unit vectors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0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2337"/>
                <a:ext cx="9144000" cy="1015663"/>
              </a:xfrm>
              <a:prstGeom prst="rect">
                <a:avLst/>
              </a:prstGeom>
              <a:blipFill>
                <a:blip r:embed="rId3"/>
                <a:stretch>
                  <a:fillRect l="-667" r="-667"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746587"/>
            <a:ext cx="8296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12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three vectors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form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𝐫𝐢𝐠𝐡𝐭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𝐬𝐲𝐬𝐭𝐞𝐦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three vectors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form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𝐥𝐞𝐟𝐭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𝐬𝐲𝐬𝐭𝐞𝐦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23997"/>
              </a:xfrm>
              <a:prstGeom prst="rect">
                <a:avLst/>
              </a:prstGeom>
              <a:blipFill>
                <a:blip r:embed="rId2"/>
                <a:stretch>
                  <a:fillRect l="-1533" r="-1667" b="-5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828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you could have used the cross product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to form a unit vector that is orthogonal to both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28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𝐔𝐬𝐢𝐧𝐠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𝐂𝐫𝐨𝐬𝐬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𝐏𝐫𝐨𝐝𝐮𝐜𝐭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a unit vector that is orthogonal to both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𝟒𝐣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𝟐𝐢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𝟑𝐣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" y="0"/>
                <a:ext cx="9144000" cy="6338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𝟒𝐣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𝟐𝐢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𝟎𝐤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𝟐𝐣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𝟏𝟏𝐤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𝟏𝟑𝟒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𝐮𝐧𝐢𝐭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𝐯𝐞𝐜𝐭𝐨𝐫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𝟏𝟑𝟒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𝟏𝟑𝟒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𝟏𝟑𝟒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6338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Many applications in physics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engineering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geometry involve finding a vector in space that is orthogonal to two given vectors.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4983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Because the cross product yields a vector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also called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𝐯𝐞𝐜𝐭𝐨𝐫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98354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667" r="-1733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567681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 is called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it is most conveniently defined and calculated using the standard unit vector form.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7681"/>
                <a:ext cx="9144000" cy="2308324"/>
              </a:xfrm>
              <a:prstGeom prst="rect">
                <a:avLst/>
              </a:prstGeom>
              <a:blipFill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98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𝐆𝐞𝐨𝐦𝐞𝐭𝐫𝐢𝐜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𝐀𝐩𝐩𝐥𝐢𝐜𝐚𝐭𝐢𝐨𝐧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𝐂𝐫𝐨𝐬𝐬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𝐏𝐫𝐨𝐝𝐮𝐜𝐭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vertices of a quadrilateral are listed below: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Show that the quadrilateral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a parallelogram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find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its area.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987793"/>
              </a:xfrm>
              <a:prstGeom prst="rect">
                <a:avLst/>
              </a:prstGeom>
              <a:blipFill>
                <a:blip r:embed="rId2"/>
                <a:stretch>
                  <a:fillRect l="-1667" b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2318589"/>
            <a:ext cx="3657600" cy="4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1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0" y="0"/>
                <a:ext cx="9137180" cy="363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see that the sides of the quadrilateral correspond to the following four vectors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𝑪𝑫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𝑨𝑫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𝑪𝑩</m:t>
                          </m:r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37180" cy="3634072"/>
              </a:xfrm>
              <a:prstGeom prst="rect">
                <a:avLst/>
              </a:prstGeom>
              <a:blipFill>
                <a:blip r:embed="rId2"/>
                <a:stretch>
                  <a:fillRect l="-1734" t="-2349" r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624422"/>
                <a:ext cx="9144000" cy="3233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sz="3200" b="1" dirty="0"/>
                  <a:t> is parallel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𝑪𝑫</m:t>
                        </m:r>
                      </m:e>
                    </m:acc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𝑨𝑫</m:t>
                        </m:r>
                      </m:e>
                    </m:acc>
                  </m:oMath>
                </a14:m>
                <a:r>
                  <a:rPr lang="en-US" sz="3200" b="1" dirty="0"/>
                  <a:t> is parallel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𝑪𝑩</m:t>
                        </m:r>
                      </m:e>
                    </m:acc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you can conclude that the quadrilateral is a parallelogram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𝑨𝑫</m:t>
                        </m:r>
                      </m:e>
                    </m:acc>
                  </m:oMath>
                </a14:m>
                <a:r>
                  <a:rPr lang="en-US" sz="3200" b="1" dirty="0"/>
                  <a:t> as adjacent sides.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4422"/>
                <a:ext cx="9144000" cy="3233578"/>
              </a:xfrm>
              <a:prstGeom prst="rect">
                <a:avLst/>
              </a:prstGeom>
              <a:blipFill>
                <a:blip r:embed="rId3"/>
                <a:stretch>
                  <a:fillRect l="-1667" r="-1667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9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09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sz="3200" b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6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0">
                              <a:latin typeface="Cambria Math" panose="02040503050406030204" pitchFamily="18" charset="0"/>
                            </a:rPr>
                            <m:t>𝐀𝐁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0">
                              <a:latin typeface="Cambria Math" panose="02040503050406030204" pitchFamily="18" charset="0"/>
                            </a:rPr>
                            <m:t>𝐀𝐃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0">
                              <a:latin typeface="Cambria Math" panose="02040503050406030204" pitchFamily="18" charset="0"/>
                            </a:rPr>
                            <m:t>𝐂𝐁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𝐀𝐁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=− </m:t>
                      </m:r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;    </m:t>
                      </m:r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𝐀𝐃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𝐂𝐁</m:t>
                          </m:r>
                        </m:e>
                      </m:acc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093399"/>
              </a:xfrm>
              <a:prstGeom prst="rect">
                <a:avLst/>
              </a:prstGeom>
              <a:blipFill>
                <a:blip r:embed="rId2"/>
                <a:stretch>
                  <a:fillRect l="-1800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78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533400"/>
                <a:ext cx="9144000" cy="491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Moreover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because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𝐀𝐁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𝐀𝐃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𝟐𝟔𝐢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𝟏𝟖𝐣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𝟔𝐤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the area of the parallelogram is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𝐀𝐁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3200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𝐀𝐃</m:t>
                              </m:r>
                            </m:e>
                          </m:acc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𝟏𝟎𝟑𝟔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533400"/>
                <a:ext cx="9144000" cy="4911473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67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92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the parallelogram a rectangle?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𝐧𝐨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You can determine whether it is by finding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𝐀𝐁</m:t>
                        </m:r>
                      </m:e>
                    </m:acc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𝐀𝐃</m:t>
                        </m:r>
                      </m:e>
                    </m:acc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𝐀𝐁</m:t>
                              </m:r>
                            </m:e>
                          </m:acc>
                          <m: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𝐀𝐃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𝐀𝐁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𝐀𝐃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928400"/>
              </a:xfrm>
              <a:prstGeom prst="rect">
                <a:avLst/>
              </a:prstGeom>
              <a:blipFill>
                <a:blip r:embed="rId2"/>
                <a:stretch>
                  <a:fillRect l="-1800" t="-17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62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533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In physics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cross product can be used to measure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𝐭𝐨𝐫𝐪𝐮𝐞</m:t>
                    </m:r>
                  </m:oMath>
                </a14:m>
                <a:r>
                  <a:rPr lang="en-US" sz="3200" b="1" dirty="0"/>
                  <a:t> — the moment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sz="3200" b="1" dirty="0"/>
                  <a:t> of a force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3200" b="1" dirty="0"/>
                  <a:t> about a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as shown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334000" cy="4524315"/>
              </a:xfrm>
              <a:prstGeom prst="rect">
                <a:avLst/>
              </a:prstGeom>
              <a:blipFill>
                <a:blip r:embed="rId2"/>
                <a:stretch>
                  <a:fillRect l="-285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455034"/>
                <a:ext cx="9144000" cy="240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the point of application of the force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moment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3200" b="1" dirty="0"/>
                  <a:t> about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𝐏𝐐</m:t>
                          </m:r>
                        </m:e>
                      </m:acc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5034"/>
                <a:ext cx="9144000" cy="2402966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-1"/>
            <a:ext cx="3733800" cy="43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0"/>
                <a:ext cx="9144000" cy="314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magnitude of the moment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sz="3200" b="1" dirty="0"/>
                  <a:t> measures the tendency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𝐏𝐐</m:t>
                        </m:r>
                      </m:e>
                    </m:acc>
                  </m:oMath>
                </a14:m>
                <a:r>
                  <a:rPr lang="en-US" sz="3200" b="1" dirty="0"/>
                  <a:t>to rotate counterclockwise (using the right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hand rule) about an axis directed along the vector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141629"/>
              </a:xfrm>
              <a:prstGeom prst="rect">
                <a:avLst/>
              </a:prstGeom>
              <a:blipFill>
                <a:blip r:embed="rId2"/>
                <a:stretch>
                  <a:fillRect l="-1667" r="-1733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71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 Application of the Cross Product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 vertical  force  of 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3200" b="1" dirty="0"/>
                  <a:t>  pounds is applied to the end of a one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foot lever that is attached to an axle at point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(see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>
                <a:blip r:embed="rId2"/>
                <a:stretch>
                  <a:fillRect l="-1667" t="-2410" r="-1733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1" y="3810000"/>
                <a:ext cx="46413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moment of this force about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" y="3810000"/>
                <a:ext cx="4641380" cy="2308324"/>
              </a:xfrm>
              <a:prstGeom prst="rect">
                <a:avLst/>
              </a:prstGeom>
              <a:blipFill>
                <a:blip r:embed="rId3"/>
                <a:stretch>
                  <a:fillRect l="-3281" r="-3281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83" y="1974387"/>
            <a:ext cx="4219917" cy="48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429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Represent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pound force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 the lever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𝐏𝐐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</m:e>
                      </m:func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</m:e>
                      </m:func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429500"/>
              </a:xfrm>
              <a:prstGeom prst="rect">
                <a:avLst/>
              </a:prstGeo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8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16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moment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about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𝐏𝐐</m:t>
                          </m:r>
                        </m:e>
                      </m:acc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The magnitude of this moment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3200" b="1" dirty="0"/>
                  <a:t> foot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pounds.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161028"/>
              </a:xfrm>
              <a:prstGeom prst="rect">
                <a:avLst/>
              </a:prstGeom>
              <a:blipFill>
                <a:blip r:embed="rId2"/>
                <a:stretch>
                  <a:fillRect l="-1800" r="-1667" b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7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𝐍𝐨𝐭𝐞</m:t>
                    </m:r>
                  </m:oMath>
                </a14:m>
                <a:r>
                  <a:rPr lang="en-US" sz="3200" b="1" dirty="0"/>
                  <a:t>: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 is important to note that this definition applies only to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dimensional vectors (the cross product is not defined for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dimensional vectors).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528" r="-1462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70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note that the moment (the tendency of the lever to rotate about its axle) is dependent on the angle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200" b="1" dirty="0"/>
                  <a:t>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800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" y="2991450"/>
                <a:ext cx="9142506" cy="1809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moment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moment is greatest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" y="2991450"/>
                <a:ext cx="9142506" cy="1809150"/>
              </a:xfrm>
              <a:prstGeom prst="rect">
                <a:avLst/>
              </a:prstGeom>
              <a:blipFill>
                <a:blip r:embed="rId3"/>
                <a:stretch>
                  <a:fillRect l="-1533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41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19400"/>
            <a:ext cx="915082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</a:rPr>
              <a:t>The Triple Scalar Product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29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vectors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 in space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dot product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called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𝐭𝐫𝐢𝐩𝐥𝐞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𝐬𝐜𝐚𝐥𝐚𝐫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1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7513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𝐓𝐫𝐢𝐩𝐥𝐞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𝐒𝐜𝐚𝐥𝐚𝐫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𝐏𝐫𝐨𝐝𝐮𝐜𝐭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triple scalar product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3200" b="1" i="1" dirty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751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814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the value of a determinant is multiplied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 when any two rows are interchanged.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After two such interchanges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value of the determinant will be unchanged.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939540"/>
              </a:xfrm>
              <a:prstGeom prst="rect">
                <a:avLst/>
              </a:prstGeom>
              <a:blipFill>
                <a:blip r:embed="rId2"/>
                <a:stretch>
                  <a:fillRect l="-1667" r="-1667" b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" y="4337209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 the following triple scalar products are equivalent: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 </m:t>
                          </m:r>
                        </m:e>
                      </m:d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 </m:t>
                          </m:r>
                        </m:e>
                      </m:d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337209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5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/>
                  <a:t>If  the  vectors 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 do not lie in the same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plane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triple scalar product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32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sz="3200" b="1" dirty="0"/>
                  <a:t> can be used to determine the volume of the parallelepiped (a polyhedron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all of whose faces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00767"/>
              </a:xfrm>
              <a:prstGeom prst="rect">
                <a:avLst/>
              </a:prstGeom>
              <a:blipFill>
                <a:blip r:embed="rId2"/>
                <a:stretch>
                  <a:fillRect l="-1667" t="-2832" r="-16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06" y="2731295"/>
            <a:ext cx="3405094" cy="4126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743200"/>
                <a:ext cx="5257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are parallelograms) with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 as adjacent edges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5257800" cy="2308324"/>
              </a:xfrm>
              <a:prstGeom prst="rect">
                <a:avLst/>
              </a:prstGeom>
              <a:blipFill>
                <a:blip r:embed="rId4"/>
                <a:stretch>
                  <a:fillRect l="-2897" r="-2781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9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50820" cy="37856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𝐆𝐞𝐨𝐦𝐞𝐭𝐫𝐢𝐜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𝐏𝐫𝐨𝐩𝐞𝐫𝐭𝐲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i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𝐓𝐫𝐢𝐩𝐥𝐞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𝐒𝐜𝐚𝐥𝐚𝐫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𝐏𝐫𝐨𝐝𝐮𝐜𝐭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volume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/>
                  <a:t> of a parallelepiped with vectors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 as adjacent edges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3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50820" cy="37856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54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20" y="0"/>
                <a:ext cx="9144000" cy="379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Figure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note that the area of the base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𝐛𝐚𝐬𝐞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 the height of the parallelepiped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dirty="0"/>
                        <m:t>height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𝐩𝐫𝐨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796552"/>
              </a:xfrm>
              <a:prstGeom prst="rect">
                <a:avLst/>
              </a:prstGeom>
              <a:blipFill>
                <a:blip r:embed="rId2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942650"/>
                <a:ext cx="9144000" cy="291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Therefore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volume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𝐡𝐞𝐢𝐠𝐡𝐭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𝐚𝐫𝐞𝐚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𝐛𝐚𝐬𝐞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𝐩𝐫𝐨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sub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2650"/>
                <a:ext cx="9144000" cy="2915350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0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450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Volume by the Triple Scalar Product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volume of the parallelepiped having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𝟑𝐢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𝟓𝐣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𝟐𝐣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𝟐𝐤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𝟑𝐢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its adjacent sides.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	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07324"/>
              </a:xfrm>
              <a:prstGeom prst="rect">
                <a:avLst/>
              </a:prstGeom>
              <a:blipFill>
                <a:blip r:embed="rId2"/>
                <a:stretch>
                  <a:fillRect l="-1667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743325"/>
            <a:ext cx="4400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8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natural consequence 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 is that the volume of the parallelepiped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if and only if the three vectors are coplanar.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350676"/>
                <a:ext cx="9150820" cy="4507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That 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when the vectors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have the same initial point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they lie in the same plane if and only if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0676"/>
                <a:ext cx="9150820" cy="4507324"/>
              </a:xfrm>
              <a:prstGeom prst="rect">
                <a:avLst/>
              </a:prstGeom>
              <a:blipFill>
                <a:blip r:embed="rId3"/>
                <a:stretch>
                  <a:fillRect l="-1666" r="-1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17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10987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𝐃𝐄𝐅𝐈𝐍𝐈𝐓𝐈𝐎𝐍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𝐂𝐫𝐨𝐬𝐬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𝐏𝐫𝐨𝐝𝐮𝐜𝐭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𝐓𝐰𝐨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𝐕𝐞𝐜𝐭𝐨𝐫𝐬</m:t>
                    </m:r>
                    <m:r>
                      <a:rPr lang="en-US" sz="3200" b="1" i="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</m:oMath>
                  </m:oMathPara>
                </a14:m>
                <a:endParaRPr lang="en-US" sz="32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 vectors in space.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The cross product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is the vector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10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44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28194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2060"/>
                </a:solidFill>
              </a:rPr>
              <a:t>Thank you for attention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774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53404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283009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070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convenient way to calculate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to use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𝐝𝐞𝐭𝐞𝐫𝐦𝐢𝐧𝐚𝐧𝐭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𝐟𝐨𝐫𝐦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/>
                  <a:t>with cofactor expansion: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621511"/>
                <a:ext cx="9144000" cy="4656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/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/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ea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1511"/>
                <a:ext cx="9144000" cy="4656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04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determinant form is used simply to help remember the formula for the cross product — </a:t>
            </a:r>
          </a:p>
          <a:p>
            <a:pPr lvl="1" algn="just">
              <a:lnSpc>
                <a:spcPct val="150000"/>
              </a:lnSpc>
            </a:pPr>
            <a:r>
              <a:rPr lang="en-US" sz="3200" b="1" dirty="0"/>
              <a:t>it is technically not a determinant because not all the entries of the corresponding matrix are real numbers.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0" y="4038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/>
              <a:t>The first row of the determinant consists of three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200" b="1" dirty="0"/>
              <a:t>dimensional vectors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while the remaining two rows consist of scalars.</a:t>
            </a:r>
          </a:p>
        </p:txBody>
      </p:sp>
    </p:spTree>
    <p:extLst>
      <p:ext uri="{BB962C8B-B14F-4D97-AF65-F5344CB8AC3E}">
        <p14:creationId xmlns:p14="http://schemas.microsoft.com/office/powerpoint/2010/main" val="15373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𝐂𝐫𝐨𝐬𝐬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𝐏𝐫𝐨𝐝𝐮𝐜𝐭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𝟑𝐢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𝟐𝐤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find each of the following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			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			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03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𝐒𝐨𝐥𝐮𝐭𝐢𝐨𝐧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𝟑𝐢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𝟐𝐤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find each of the following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3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sz="32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038623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836</TotalTime>
  <Words>2149</Words>
  <Application>Microsoft Office PowerPoint</Application>
  <PresentationFormat>Ekran Gösterisi (4:3)</PresentationFormat>
  <Paragraphs>242</Paragraphs>
  <Slides>51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7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143</cp:revision>
  <dcterms:created xsi:type="dcterms:W3CDTF">2006-08-16T00:00:00Z</dcterms:created>
  <dcterms:modified xsi:type="dcterms:W3CDTF">2021-02-01T06:45:43Z</dcterms:modified>
</cp:coreProperties>
</file>