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3" r:id="rId4"/>
    <p:sldId id="264" r:id="rId5"/>
    <p:sldId id="265" r:id="rId6"/>
    <p:sldId id="288" r:id="rId7"/>
    <p:sldId id="266" r:id="rId8"/>
    <p:sldId id="289" r:id="rId9"/>
    <p:sldId id="270" r:id="rId10"/>
    <p:sldId id="271" r:id="rId11"/>
    <p:sldId id="272" r:id="rId12"/>
    <p:sldId id="273" r:id="rId13"/>
    <p:sldId id="274" r:id="rId14"/>
    <p:sldId id="276" r:id="rId15"/>
    <p:sldId id="290" r:id="rId16"/>
    <p:sldId id="275" r:id="rId17"/>
    <p:sldId id="291" r:id="rId18"/>
    <p:sldId id="277" r:id="rId19"/>
    <p:sldId id="278" r:id="rId20"/>
    <p:sldId id="292" r:id="rId21"/>
    <p:sldId id="279" r:id="rId22"/>
    <p:sldId id="293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1" r:id="rId32"/>
    <p:sldId id="262" r:id="rId33"/>
    <p:sldId id="267" r:id="rId34"/>
    <p:sldId id="26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38" autoAdjust="0"/>
    <p:restoredTop sz="97396" autoAdjust="0"/>
  </p:normalViewPr>
  <p:slideViewPr>
    <p:cSldViewPr>
      <p:cViewPr varScale="1">
        <p:scale>
          <a:sx n="85" d="100"/>
          <a:sy n="85" d="100"/>
        </p:scale>
        <p:origin x="3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22860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Analytic Geometry</a:t>
            </a:r>
          </a:p>
        </p:txBody>
      </p:sp>
      <p:pic>
        <p:nvPicPr>
          <p:cNvPr id="7" name="Picture 2" descr="Image result for linear algeb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4191000" cy="304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52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Thus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we are free to place the axes in any position we choose in relation to the given figure.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670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We place them in a way that makes the algebra as simple as possible.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57200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However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we must be careful not to make additional assumptions about the figure.</a:t>
            </a:r>
          </a:p>
        </p:txBody>
      </p:sp>
    </p:spTree>
    <p:extLst>
      <p:ext uri="{BB962C8B-B14F-4D97-AF65-F5344CB8AC3E}">
        <p14:creationId xmlns:p14="http://schemas.microsoft.com/office/powerpoint/2010/main" val="21860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example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if we are dealing with a triangle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we may put 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axis on one side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of the triangle and 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axis through the third vertex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3200" b="1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3" y="3448050"/>
            <a:ext cx="91535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9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When the picture is drawn in this way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there is a temptation to assume that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coordinate of the point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3200" b="1" dirty="0"/>
                  <a:t> 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3200" b="1" dirty="0"/>
                  <a:t>) is negative.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521803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However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3200" b="1" dirty="0"/>
                  <a:t> can be zero or positive 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3200" b="1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21803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426720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assumption that it is negative may invalidate your proof. 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Be aware of such dangers.</a:t>
            </a:r>
          </a:p>
        </p:txBody>
      </p:sp>
    </p:spTree>
    <p:extLst>
      <p:ext uri="{BB962C8B-B14F-4D97-AF65-F5344CB8AC3E}">
        <p14:creationId xmlns:p14="http://schemas.microsoft.com/office/powerpoint/2010/main" val="6021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/>
                  <a:t>. Prove analytically that the diagonals of a rectangle are equal.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840540"/>
                <a:ext cx="9144000" cy="2679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𝑨𝑪</m:t>
                          </m:r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𝑩𝑫</m:t>
                          </m:r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40540"/>
                <a:ext cx="9144000" cy="2679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133" y="1600200"/>
            <a:ext cx="562586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/>
                  <a:t>. Find the point one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/>
                  <a:t>third of the way from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/>
                  <a:t>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617561"/>
                <a:ext cx="9144000" cy="324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bar>
                        </m:num>
                        <m:den>
                          <m:bar>
                            <m:barPr>
                              <m:pos m:val="top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ba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17561"/>
                <a:ext cx="9144000" cy="3240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012" y="914400"/>
            <a:ext cx="444898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2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6530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𝑨𝑷</m:t>
                          </m:r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𝟕𝟐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𝑨𝑷</m:t>
                        </m:r>
                      </m:e>
                    </m:ba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/</m:t>
                    </m:r>
                    <m:bar>
                      <m:barPr>
                        <m:pos m:val="top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bar>
                  </m:oMath>
                </a14:m>
                <a:r>
                  <a:rPr lang="en-US" sz="3200" b="1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ra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𝟕𝟐</m:t>
                        </m:r>
                      </m:e>
                    </m:rad>
                  </m:oMath>
                </a14:m>
                <a:r>
                  <a:rPr lang="en-US" sz="3200" b="1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𝟕𝟐</m:t>
                        </m:r>
                      </m:e>
                    </m:rad>
                  </m:oMath>
                </a14:m>
                <a:r>
                  <a:rPr lang="en-US" sz="3200" b="1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𝟗</m:t>
                        </m:r>
                      </m:e>
                    </m:rad>
                  </m:oMath>
                </a14:m>
                <a:r>
                  <a:rPr lang="en-US" sz="3200" b="1" dirty="0"/>
                  <a:t>=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530442"/>
              </a:xfrm>
              <a:prstGeom prst="rect">
                <a:avLst/>
              </a:prstGeom>
              <a:blipFill>
                <a:blip r:embed="rId2"/>
                <a:stretch>
                  <a:fillRect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80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3200" b="1" dirty="0"/>
                  <a:t>. If the segment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ba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where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is extended beyond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3200" b="1" dirty="0"/>
                  <a:t> to a point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 twice as far from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b="1" dirty="0"/>
                  <a:t>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b="1" dirty="0"/>
                  <a:t>find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92771"/>
              </a:xfrm>
              <a:prstGeom prst="rect">
                <a:avLst/>
              </a:prstGeom>
              <a:blipFill>
                <a:blip r:embed="rId2"/>
                <a:stretch>
                  <a:fillRect l="-1667" b="-4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743200"/>
                <a:ext cx="4267200" cy="37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bar>
                        </m:num>
                        <m:den>
                          <m:bar>
                            <m:barPr>
                              <m:pos m:val="top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ba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;  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3200"/>
                <a:ext cx="4267200" cy="3779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896" y="2514600"/>
            <a:ext cx="481610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3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52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6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sz="3200" b="1" dirty="0"/>
                  <a:t>. 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𝑨𝑷</m:t>
                        </m:r>
                      </m:e>
                    </m:ba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/</m:t>
                    </m:r>
                    <m:bar>
                      <m:barPr>
                        <m:pos m:val="top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ba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find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654107"/>
              </a:xfrm>
              <a:prstGeom prst="rect">
                <a:avLst/>
              </a:prstGeom>
              <a:blipFill>
                <a:blip r:embed="rId2"/>
                <a:stretch>
                  <a:fillRect b="-7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307140"/>
                <a:ext cx="9144000" cy="343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2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7140"/>
                <a:ext cx="9144000" cy="3434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982" y="1066800"/>
            <a:ext cx="372801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8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6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3200" b="1" dirty="0"/>
                  <a:t>. If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𝑨𝑷</m:t>
                        </m:r>
                      </m:e>
                    </m:ba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bar>
                      <m:barPr>
                        <m:pos m:val="top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𝑷𝑩</m:t>
                        </m:r>
                      </m:e>
                    </m:ba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find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654107"/>
              </a:xfrm>
              <a:prstGeom prst="rect">
                <a:avLst/>
              </a:prstGeom>
              <a:blipFill>
                <a:blip r:embed="rId2"/>
                <a:stretch>
                  <a:fillRect r="-1667" b="-7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704410"/>
                <a:ext cx="9144000" cy="515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𝑨𝑷</m:t>
                          </m:r>
                        </m:e>
                      </m:ba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;    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𝑷𝑩</m:t>
                          </m:r>
                        </m:e>
                      </m:ba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;   </m:t>
                      </m:r>
                      <m:bar>
                        <m:barPr>
                          <m:pos m:val="top"/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ba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𝑨𝑷</m:t>
                          </m:r>
                        </m:e>
                      </m:ba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𝑷𝑩</m:t>
                          </m:r>
                        </m:e>
                      </m:ba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bar>
                        </m:num>
                        <m:den>
                          <m:bar>
                            <m:barPr>
                              <m:pos m:val="top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ba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𝑷𝑩</m:t>
                          </m:r>
                        </m:e>
                      </m:ba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𝑨𝑷</m:t>
                          </m:r>
                        </m:e>
                      </m:ba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𝑷𝑩</m:t>
                          </m:r>
                        </m:e>
                      </m:ba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ba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bar>
                        </m:num>
                        <m:den>
                          <m:bar>
                            <m:barPr>
                              <m:pos m:val="top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bar>
                        </m:den>
                      </m:f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04410"/>
                <a:ext cx="9144000" cy="5153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86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24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 Analytic Geometry</a:t>
            </a:r>
          </a:p>
        </p:txBody>
      </p:sp>
    </p:spTree>
    <p:extLst>
      <p:ext uri="{BB962C8B-B14F-4D97-AF65-F5344CB8AC3E}">
        <p14:creationId xmlns:p14="http://schemas.microsoft.com/office/powerpoint/2010/main" val="226850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19" y="0"/>
            <a:ext cx="3724275" cy="403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1" y="0"/>
                <a:ext cx="5421219" cy="3250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5421219" cy="3250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09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sz="3200" b="1" dirty="0"/>
                  <a:t>. Given the segment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where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is extended beyond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b="1" dirty="0"/>
                  <a:t> to a point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 twice as far from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3200" b="1" dirty="0"/>
                  <a:t> as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b="1" dirty="0"/>
                  <a:t> is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find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6670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text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700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2486025"/>
            <a:ext cx="4905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5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310C1D-F9E8-43F3-8FCB-4394A86D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FEAA9AF-D6AF-41B2-956F-C75C5E437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𝑷𝑩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𝑩𝑨</m:t>
                        </m:r>
                      </m:den>
                    </m:f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tr-TR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FEAA9AF-D6AF-41B2-956F-C75C5E437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824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/>
                  <a:t>. Find the midpoint of the segment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where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>
                <a:blip r:embed="rId2"/>
                <a:stretch>
                  <a:fillRect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7831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text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314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63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sz="3200" b="1" dirty="0"/>
                  <a:t>. Prove analytically that the segment joining the midpoints of two sides of a triangle is parallel to the third side and one-half its length.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71583"/>
              </a:xfrm>
              <a:prstGeom prst="rect">
                <a:avLst/>
              </a:prstGeom>
              <a:blipFill>
                <a:blip r:embed="rId2"/>
                <a:stretch>
                  <a:fillRect l="-1667" r="-1667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43434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text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40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209800"/>
            <a:ext cx="42291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text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>
                <a:blip r:embed="rId2"/>
                <a:stretch>
                  <a:fillRect l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542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sz="3200" b="1" dirty="0"/>
                  <a:t>. If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/>
                  <a:t> is the midpoint of the segment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where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find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9812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text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3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2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sz="3200" b="1" dirty="0"/>
                  <a:t>. The midpoints of the sides of a triangle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3200" b="1" dirty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vertices.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232919"/>
              </a:xfrm>
              <a:prstGeom prst="rect">
                <a:avLst/>
              </a:prstGeom>
              <a:blipFill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5908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text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080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4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71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sz="3200" b="1" dirty="0"/>
                  <a:t>. Three vertices of a parallelogram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r>
                  <a:rPr lang="en-US" sz="3200" b="1" dirty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fourth vertex. (Hint: There is more than one solution. Sketch all possible parallelograms using the three given vertices.)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10246"/>
              </a:xfrm>
              <a:prstGeom prst="rect">
                <a:avLst/>
              </a:prstGeom>
              <a:blipFill>
                <a:blip r:embed="rId2"/>
                <a:stretch>
                  <a:fillRect l="-1667" r="-1667" b="-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40691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text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6914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0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text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>
                <a:blip r:embed="rId2"/>
                <a:stretch>
                  <a:fillRect l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62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ba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𝟓</m:t>
                    </m:r>
                    <m:rad>
                      <m:radPr>
                        <m:degHide m:val="on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find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627112"/>
              </a:xfrm>
              <a:prstGeom prst="rect">
                <a:avLst/>
              </a:prstGeom>
              <a:blipFill>
                <a:blip r:embed="rId2"/>
                <a:stretch>
                  <a:fillRect b="-1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124200"/>
                <a:ext cx="9144000" cy="338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→ 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𝟓</m:t>
                      </m:r>
                      <m:rad>
                        <m:radPr>
                          <m:deg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33834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990600"/>
            <a:ext cx="4267200" cy="26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sz="3200" b="1" dirty="0"/>
                  <a:t>. Find the point of intersection of the diagonals of the parallelogram with vertices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5146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text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3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595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755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3200" b="1" dirty="0"/>
                  <a:t>. text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755591"/>
              </a:xfrm>
              <a:prstGeom prst="rect">
                <a:avLst/>
              </a:prstGeom>
              <a:blipFill>
                <a:blip r:embed="rId2"/>
                <a:stretch>
                  <a:fillRect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588603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text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8603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1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text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>
                <a:blip r:embed="rId2"/>
                <a:stretch>
                  <a:fillRect l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88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5886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5698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5644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. Determine whether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/>
                  <a:t> are collinear.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665634"/>
            <a:ext cx="8267700" cy="51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271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𝑨𝑪</m:t>
                          </m:r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𝑩𝑪</m:t>
                          </m:r>
                        </m:e>
                      </m:ba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𝑨𝑪</m:t>
                          </m:r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𝟏𝟒𝟒</m:t>
                          </m:r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𝟏𝟓𝟑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𝑩𝑪</m:t>
                          </m:r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𝟔𝟖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𝟏𝟓𝟑</m:t>
                          </m:r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𝟔𝟖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271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96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3178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178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99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. Show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</m:d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</m:oMath>
                </a14:m>
                <a:r>
                  <a:rPr lang="en-US" sz="3200" b="1" dirty="0"/>
                  <a:t> are the vertices of a rectangle.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057400"/>
                <a:ext cx="5290886" cy="4043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ba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𝟑𝟒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ba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𝟑𝟒</m:t>
                          </m:r>
                        </m:e>
                      </m:rad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ba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𝟏𝟑𝟔</m:t>
                          </m:r>
                        </m:e>
                      </m:rad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ba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𝟏𝟑𝟔</m:t>
                          </m:r>
                        </m:e>
                      </m:ra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7400"/>
                <a:ext cx="5290886" cy="4043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886" y="1676400"/>
            <a:ext cx="385311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2684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latin typeface="Cambria Math" panose="02040503050406030204" pitchFamily="18" charset="0"/>
                          </a:rPr>
                          <m:t>𝐜𝐨𝐧𝐭𝐢𝐧𝐮𝐞𝐝</m:t>
                        </m:r>
                      </m:e>
                    </m:d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𝟒𝟗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𝟏𝟐𝟏</m:t>
                          </m:r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𝟏𝟕𝟎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ba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𝟏𝟕𝟎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68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59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2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When we use the methods of analytic geometry to prove geometric theorems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such proofs are called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𝐚𝐧𝐚𝐥𝐲𝐭𝐢𝐜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𝐩𝐫𝐨𝐨𝐟𝐬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232919"/>
              </a:xfrm>
              <a:prstGeom prst="rect">
                <a:avLst/>
              </a:prstGeom>
              <a:blipFill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667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When carrying out analytic proofs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we should recall that a plane does not come fully equipped with coordinate axes – they are imposed upon the plane to make the transition from geometry to algebra.</a:t>
            </a:r>
          </a:p>
        </p:txBody>
      </p:sp>
    </p:spTree>
    <p:extLst>
      <p:ext uri="{BB962C8B-B14F-4D97-AF65-F5344CB8AC3E}">
        <p14:creationId xmlns:p14="http://schemas.microsoft.com/office/powerpoint/2010/main" val="276523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357</TotalTime>
  <Words>1007</Words>
  <Application>Microsoft Office PowerPoint</Application>
  <PresentationFormat>Ekran Gösterisi (4:3)</PresentationFormat>
  <Paragraphs>115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0" baseType="lpstr">
      <vt:lpstr>Arial</vt:lpstr>
      <vt:lpstr>Cambria Math</vt:lpstr>
      <vt:lpstr>Century Gothic</vt:lpstr>
      <vt:lpstr>Courier New</vt:lpstr>
      <vt:lpstr>Palatino Linotype</vt:lpstr>
      <vt:lpstr>Executive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Gnl Hmbtv</cp:lastModifiedBy>
  <cp:revision>53</cp:revision>
  <dcterms:created xsi:type="dcterms:W3CDTF">2006-08-16T00:00:00Z</dcterms:created>
  <dcterms:modified xsi:type="dcterms:W3CDTF">2021-01-29T15:43:54Z</dcterms:modified>
</cp:coreProperties>
</file>