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  <p:sldMasterId id="2147483757" r:id="rId2"/>
  </p:sldMasterIdLst>
  <p:sldIdLst>
    <p:sldId id="256" r:id="rId3"/>
    <p:sldId id="268" r:id="rId4"/>
    <p:sldId id="269" r:id="rId5"/>
    <p:sldId id="257" r:id="rId6"/>
    <p:sldId id="258" r:id="rId7"/>
    <p:sldId id="266" r:id="rId8"/>
    <p:sldId id="267" r:id="rId9"/>
    <p:sldId id="270" r:id="rId10"/>
    <p:sldId id="272" r:id="rId11"/>
    <p:sldId id="274" r:id="rId12"/>
    <p:sldId id="276" r:id="rId13"/>
    <p:sldId id="278" r:id="rId14"/>
    <p:sldId id="279" r:id="rId15"/>
    <p:sldId id="280" r:id="rId16"/>
    <p:sldId id="260" r:id="rId17"/>
    <p:sldId id="261" r:id="rId18"/>
    <p:sldId id="262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1C3CDE-6385-4F20-B1AB-0BC556D1B931}">
          <p14:sldIdLst>
            <p14:sldId id="256"/>
            <p14:sldId id="268"/>
            <p14:sldId id="269"/>
            <p14:sldId id="257"/>
            <p14:sldId id="258"/>
            <p14:sldId id="266"/>
            <p14:sldId id="267"/>
            <p14:sldId id="270"/>
            <p14:sldId id="272"/>
            <p14:sldId id="274"/>
            <p14:sldId id="276"/>
            <p14:sldId id="278"/>
            <p14:sldId id="279"/>
            <p14:sldId id="280"/>
            <p14:sldId id="260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3C1BCB-E6CE-4DFC-BD50-07B89CE97F8E}" type="doc">
      <dgm:prSet loTypeId="urn:microsoft.com/office/officeart/2005/8/layout/hierarchy3" loCatId="list" qsTypeId="urn:microsoft.com/office/officeart/2005/8/quickstyle/3d2" qsCatId="3D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40ADC4BE-17A8-4B0E-AE1E-A91975373DDF}">
      <dgm:prSet phldrT="[Текст]"/>
      <dgm:spPr/>
      <dgm:t>
        <a:bodyPr/>
        <a:lstStyle/>
        <a:p>
          <a:r>
            <a:rPr lang="az-Cyrl-AZ" dirty="0">
              <a:latin typeface="Arial" pitchFamily="34" charset="0"/>
              <a:cs typeface="Arial" pitchFamily="34" charset="0"/>
            </a:rPr>
            <a:t>SAİTLƏR</a:t>
          </a:r>
          <a:endParaRPr lang="ru-RU" dirty="0">
            <a:latin typeface="Arial" pitchFamily="34" charset="0"/>
            <a:cs typeface="Arial" pitchFamily="34" charset="0"/>
          </a:endParaRPr>
        </a:p>
      </dgm:t>
    </dgm:pt>
    <dgm:pt modelId="{EC0384BB-971D-4D10-B5CD-135863B731AD}" type="parTrans" cxnId="{8446E2A0-4A82-4EDA-AA74-B425BF472FCF}">
      <dgm:prSet/>
      <dgm:spPr/>
      <dgm:t>
        <a:bodyPr/>
        <a:lstStyle/>
        <a:p>
          <a:endParaRPr lang="ru-RU"/>
        </a:p>
      </dgm:t>
    </dgm:pt>
    <dgm:pt modelId="{C843DFA5-EC3A-4B73-886A-AFFF1C1078BC}" type="sibTrans" cxnId="{8446E2A0-4A82-4EDA-AA74-B425BF472FCF}">
      <dgm:prSet/>
      <dgm:spPr/>
      <dgm:t>
        <a:bodyPr/>
        <a:lstStyle/>
        <a:p>
          <a:endParaRPr lang="ru-RU"/>
        </a:p>
      </dgm:t>
    </dgm:pt>
    <dgm:pt modelId="{BBCA7BCC-8250-4CA2-BEAF-7DD60EE81D47}">
      <dgm:prSet phldrT="[Текст]"/>
      <dgm:spPr/>
      <dgm:t>
        <a:bodyPr/>
        <a:lstStyle/>
        <a:p>
          <a:pPr algn="ctr"/>
          <a:r>
            <a:rPr lang="az-Cyrl-AZ" dirty="0">
              <a:latin typeface="Arial" pitchFamily="34" charset="0"/>
              <a:cs typeface="Arial" pitchFamily="34" charset="0"/>
            </a:rPr>
            <a:t>Tələffüz zamanı maneəyə rast gəlmir</a:t>
          </a:r>
          <a:endParaRPr lang="ru-RU" dirty="0">
            <a:latin typeface="Arial" pitchFamily="34" charset="0"/>
            <a:cs typeface="Arial" pitchFamily="34" charset="0"/>
          </a:endParaRPr>
        </a:p>
      </dgm:t>
    </dgm:pt>
    <dgm:pt modelId="{A5C6BFCD-00A2-4F80-B142-8744E7F4BC69}" type="parTrans" cxnId="{974FC745-EFC3-4502-9C5B-73F46555F530}">
      <dgm:prSet/>
      <dgm:spPr/>
      <dgm:t>
        <a:bodyPr/>
        <a:lstStyle/>
        <a:p>
          <a:endParaRPr lang="ru-RU"/>
        </a:p>
      </dgm:t>
    </dgm:pt>
    <dgm:pt modelId="{D395AC31-E9ED-4B55-AFD3-BDC6918160F9}" type="sibTrans" cxnId="{974FC745-EFC3-4502-9C5B-73F46555F530}">
      <dgm:prSet/>
      <dgm:spPr/>
      <dgm:t>
        <a:bodyPr/>
        <a:lstStyle/>
        <a:p>
          <a:endParaRPr lang="ru-RU"/>
        </a:p>
      </dgm:t>
    </dgm:pt>
    <dgm:pt modelId="{EE39972C-1233-4B42-AC6A-3CAF0CD2351C}">
      <dgm:prSet phldrT="[Текст]"/>
      <dgm:spPr/>
      <dgm:t>
        <a:bodyPr/>
        <a:lstStyle/>
        <a:p>
          <a:r>
            <a:rPr lang="az-Cyrl-AZ" dirty="0">
              <a:latin typeface="Arial" pitchFamily="34" charset="0"/>
              <a:cs typeface="Arial" pitchFamily="34" charset="0"/>
            </a:rPr>
            <a:t>Heca əmələ gətirir</a:t>
          </a:r>
          <a:endParaRPr lang="ru-RU" dirty="0">
            <a:latin typeface="Arial" pitchFamily="34" charset="0"/>
            <a:cs typeface="Arial" pitchFamily="34" charset="0"/>
          </a:endParaRPr>
        </a:p>
      </dgm:t>
    </dgm:pt>
    <dgm:pt modelId="{8037A9AA-C966-4F07-8405-2B89C858B329}" type="parTrans" cxnId="{230336AD-6D15-4312-9FA7-9F6FCE779ABE}">
      <dgm:prSet/>
      <dgm:spPr/>
      <dgm:t>
        <a:bodyPr/>
        <a:lstStyle/>
        <a:p>
          <a:endParaRPr lang="ru-RU"/>
        </a:p>
      </dgm:t>
    </dgm:pt>
    <dgm:pt modelId="{9B5F38DB-3487-4647-9DB2-1B9F01670418}" type="sibTrans" cxnId="{230336AD-6D15-4312-9FA7-9F6FCE779ABE}">
      <dgm:prSet/>
      <dgm:spPr/>
      <dgm:t>
        <a:bodyPr/>
        <a:lstStyle/>
        <a:p>
          <a:endParaRPr lang="ru-RU"/>
        </a:p>
      </dgm:t>
    </dgm:pt>
    <dgm:pt modelId="{F40A5D78-2269-46CE-A917-87BBB3157F5B}">
      <dgm:prSet phldrT="[Текст]"/>
      <dgm:spPr/>
      <dgm:t>
        <a:bodyPr/>
        <a:lstStyle/>
        <a:p>
          <a:r>
            <a:rPr lang="az-Cyrl-AZ" dirty="0">
              <a:latin typeface="Arial" pitchFamily="34" charset="0"/>
              <a:cs typeface="Arial" pitchFamily="34" charset="0"/>
            </a:rPr>
            <a:t>SAMİTLƏR</a:t>
          </a:r>
          <a:endParaRPr lang="ru-RU" dirty="0">
            <a:latin typeface="Arial" pitchFamily="34" charset="0"/>
            <a:cs typeface="Arial" pitchFamily="34" charset="0"/>
          </a:endParaRPr>
        </a:p>
      </dgm:t>
    </dgm:pt>
    <dgm:pt modelId="{E49E5201-620A-4BF0-B054-F0C9EB2681B4}" type="parTrans" cxnId="{85A8CED3-0440-4F2E-99D3-C822277C6F42}">
      <dgm:prSet/>
      <dgm:spPr/>
      <dgm:t>
        <a:bodyPr/>
        <a:lstStyle/>
        <a:p>
          <a:endParaRPr lang="ru-RU"/>
        </a:p>
      </dgm:t>
    </dgm:pt>
    <dgm:pt modelId="{0A6F0DB6-4E29-45E1-AA50-64A92B72DBE3}" type="sibTrans" cxnId="{85A8CED3-0440-4F2E-99D3-C822277C6F42}">
      <dgm:prSet/>
      <dgm:spPr/>
      <dgm:t>
        <a:bodyPr/>
        <a:lstStyle/>
        <a:p>
          <a:endParaRPr lang="ru-RU"/>
        </a:p>
      </dgm:t>
    </dgm:pt>
    <dgm:pt modelId="{D19CAC4E-C17E-431D-B367-FE4D97B6890E}">
      <dgm:prSet phldrT="[Текст]"/>
      <dgm:spPr/>
      <dgm:t>
        <a:bodyPr/>
        <a:lstStyle/>
        <a:p>
          <a:r>
            <a:rPr lang="az-Cyrl-AZ" dirty="0">
              <a:latin typeface="Arial" pitchFamily="34" charset="0"/>
              <a:cs typeface="Arial" pitchFamily="34" charset="0"/>
            </a:rPr>
            <a:t>Tələffüz zamanı maneəyə rast gəlir</a:t>
          </a:r>
          <a:endParaRPr lang="ru-RU" dirty="0"/>
        </a:p>
      </dgm:t>
    </dgm:pt>
    <dgm:pt modelId="{8CF2F38A-A13D-4097-96FB-6EECBB1D88D5}" type="parTrans" cxnId="{5F5F519C-2C7C-485F-BE0D-CB671B3162B6}">
      <dgm:prSet/>
      <dgm:spPr/>
      <dgm:t>
        <a:bodyPr/>
        <a:lstStyle/>
        <a:p>
          <a:endParaRPr lang="ru-RU"/>
        </a:p>
      </dgm:t>
    </dgm:pt>
    <dgm:pt modelId="{EB33A561-D477-4ED6-AB71-E1CE5C051E00}" type="sibTrans" cxnId="{5F5F519C-2C7C-485F-BE0D-CB671B3162B6}">
      <dgm:prSet/>
      <dgm:spPr/>
      <dgm:t>
        <a:bodyPr/>
        <a:lstStyle/>
        <a:p>
          <a:endParaRPr lang="ru-RU"/>
        </a:p>
      </dgm:t>
    </dgm:pt>
    <dgm:pt modelId="{05D196B0-48FB-4C61-895D-2D0D7F2F16E8}">
      <dgm:prSet/>
      <dgm:spPr/>
      <dgm:t>
        <a:bodyPr/>
        <a:lstStyle/>
        <a:p>
          <a:r>
            <a:rPr lang="en-US" dirty="0">
              <a:latin typeface="Arial" pitchFamily="34" charset="0"/>
              <a:cs typeface="Arial" pitchFamily="34" charset="0"/>
            </a:rPr>
            <a:t>K</a:t>
          </a:r>
          <a:r>
            <a:rPr lang="az-Cyrl-AZ" dirty="0">
              <a:latin typeface="Arial" pitchFamily="34" charset="0"/>
              <a:cs typeface="Arial" pitchFamily="34" charset="0"/>
            </a:rPr>
            <a:t>üylü bəzən də avazlı olur</a:t>
          </a:r>
          <a:endParaRPr lang="ru-RU" dirty="0">
            <a:latin typeface="Arial" pitchFamily="34" charset="0"/>
            <a:cs typeface="Arial" pitchFamily="34" charset="0"/>
          </a:endParaRPr>
        </a:p>
      </dgm:t>
    </dgm:pt>
    <dgm:pt modelId="{7EE2DFF8-90C4-43EF-BD4E-A5AA2B6B5DCE}" type="parTrans" cxnId="{FDE64BC8-1AE1-4A3E-8757-C0C50EB92687}">
      <dgm:prSet/>
      <dgm:spPr/>
      <dgm:t>
        <a:bodyPr/>
        <a:lstStyle/>
        <a:p>
          <a:endParaRPr lang="ru-RU"/>
        </a:p>
      </dgm:t>
    </dgm:pt>
    <dgm:pt modelId="{7C20A05B-95B6-4B48-9737-B2DF32F70CAA}" type="sibTrans" cxnId="{FDE64BC8-1AE1-4A3E-8757-C0C50EB92687}">
      <dgm:prSet/>
      <dgm:spPr/>
      <dgm:t>
        <a:bodyPr/>
        <a:lstStyle/>
        <a:p>
          <a:endParaRPr lang="ru-RU"/>
        </a:p>
      </dgm:t>
    </dgm:pt>
    <dgm:pt modelId="{93B1575A-E45E-46F7-A6D0-1F5278EC7391}">
      <dgm:prSet phldrT="[Текст]"/>
      <dgm:spPr/>
      <dgm:t>
        <a:bodyPr/>
        <a:lstStyle/>
        <a:p>
          <a:r>
            <a:rPr lang="en-US" dirty="0">
              <a:latin typeface="Arial" pitchFamily="34" charset="0"/>
              <a:cs typeface="Arial" pitchFamily="34" charset="0"/>
            </a:rPr>
            <a:t>A</a:t>
          </a:r>
          <a:r>
            <a:rPr lang="az-Cyrl-AZ" dirty="0">
              <a:latin typeface="Arial" pitchFamily="34" charset="0"/>
              <a:cs typeface="Arial" pitchFamily="34" charset="0"/>
            </a:rPr>
            <a:t>vazlı olur</a:t>
          </a:r>
          <a:endParaRPr lang="ru-RU" dirty="0">
            <a:latin typeface="Arial" pitchFamily="34" charset="0"/>
            <a:cs typeface="Arial" pitchFamily="34" charset="0"/>
          </a:endParaRPr>
        </a:p>
      </dgm:t>
    </dgm:pt>
    <dgm:pt modelId="{F17166B5-F0AB-4EC8-865B-5E879F1EF4FB}" type="parTrans" cxnId="{DB0B2253-4DAF-43DD-BF6A-F8430B3FCBDA}">
      <dgm:prSet/>
      <dgm:spPr/>
      <dgm:t>
        <a:bodyPr/>
        <a:lstStyle/>
        <a:p>
          <a:endParaRPr lang="ru-RU"/>
        </a:p>
      </dgm:t>
    </dgm:pt>
    <dgm:pt modelId="{2D5E75CE-E01C-44F0-9371-4297944ABCCF}" type="sibTrans" cxnId="{DB0B2253-4DAF-43DD-BF6A-F8430B3FCBDA}">
      <dgm:prSet/>
      <dgm:spPr/>
      <dgm:t>
        <a:bodyPr/>
        <a:lstStyle/>
        <a:p>
          <a:endParaRPr lang="ru-RU"/>
        </a:p>
      </dgm:t>
    </dgm:pt>
    <dgm:pt modelId="{2390C37A-A5D2-4BAE-A10C-098DB0AA3015}">
      <dgm:prSet/>
      <dgm:spPr/>
      <dgm:t>
        <a:bodyPr/>
        <a:lstStyle/>
        <a:p>
          <a:r>
            <a:rPr lang="az-Cyrl-AZ" dirty="0">
              <a:latin typeface="Arial" pitchFamily="34" charset="0"/>
              <a:cs typeface="Arial" pitchFamily="34" charset="0"/>
            </a:rPr>
            <a:t>Heca əmələ gətirmir</a:t>
          </a:r>
          <a:endParaRPr lang="ru-RU" dirty="0">
            <a:latin typeface="Arial" pitchFamily="34" charset="0"/>
            <a:cs typeface="Arial" pitchFamily="34" charset="0"/>
          </a:endParaRPr>
        </a:p>
      </dgm:t>
    </dgm:pt>
    <dgm:pt modelId="{D3D04FB3-6FD6-4FB0-B41E-CC3394AC7C60}" type="parTrans" cxnId="{8664FFB3-C01D-4447-BDEF-85D5D82FAE81}">
      <dgm:prSet/>
      <dgm:spPr/>
      <dgm:t>
        <a:bodyPr/>
        <a:lstStyle/>
        <a:p>
          <a:endParaRPr lang="ru-RU"/>
        </a:p>
      </dgm:t>
    </dgm:pt>
    <dgm:pt modelId="{DEB9F86B-8244-4E3D-98FB-51AD932F8894}" type="sibTrans" cxnId="{8664FFB3-C01D-4447-BDEF-85D5D82FAE81}">
      <dgm:prSet/>
      <dgm:spPr/>
      <dgm:t>
        <a:bodyPr/>
        <a:lstStyle/>
        <a:p>
          <a:endParaRPr lang="ru-RU"/>
        </a:p>
      </dgm:t>
    </dgm:pt>
    <dgm:pt modelId="{0059BA2F-E525-43C3-9ED0-A0439F6DCB30}" type="pres">
      <dgm:prSet presAssocID="{253C1BCB-E6CE-4DFC-BD50-07B89CE97F8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0E39BA-5922-48FC-A68E-42086369ED6E}" type="pres">
      <dgm:prSet presAssocID="{40ADC4BE-17A8-4B0E-AE1E-A91975373DDF}" presName="root" presStyleCnt="0"/>
      <dgm:spPr/>
    </dgm:pt>
    <dgm:pt modelId="{CC6DDA3F-0A89-4AF5-824C-4E4E19351EBC}" type="pres">
      <dgm:prSet presAssocID="{40ADC4BE-17A8-4B0E-AE1E-A91975373DDF}" presName="rootComposite" presStyleCnt="0"/>
      <dgm:spPr/>
    </dgm:pt>
    <dgm:pt modelId="{37E54E0C-34C5-48D9-A4A2-66C81D76F46C}" type="pres">
      <dgm:prSet presAssocID="{40ADC4BE-17A8-4B0E-AE1E-A91975373DDF}" presName="rootText" presStyleLbl="node1" presStyleIdx="0" presStyleCnt="2"/>
      <dgm:spPr/>
    </dgm:pt>
    <dgm:pt modelId="{44240A0F-4885-4C5C-9034-05F644C6DD7F}" type="pres">
      <dgm:prSet presAssocID="{40ADC4BE-17A8-4B0E-AE1E-A91975373DDF}" presName="rootConnector" presStyleLbl="node1" presStyleIdx="0" presStyleCnt="2"/>
      <dgm:spPr/>
    </dgm:pt>
    <dgm:pt modelId="{15C99C80-9EEF-4B0F-ABA5-2E001CB8554A}" type="pres">
      <dgm:prSet presAssocID="{40ADC4BE-17A8-4B0E-AE1E-A91975373DDF}" presName="childShape" presStyleCnt="0"/>
      <dgm:spPr/>
    </dgm:pt>
    <dgm:pt modelId="{DD1958E7-EC50-4AA4-9F75-DE5A2077C527}" type="pres">
      <dgm:prSet presAssocID="{A5C6BFCD-00A2-4F80-B142-8744E7F4BC69}" presName="Name13" presStyleLbl="parChTrans1D2" presStyleIdx="0" presStyleCnt="6"/>
      <dgm:spPr/>
    </dgm:pt>
    <dgm:pt modelId="{93A59A6F-36E9-4BEB-BF88-DF7C22F00BA3}" type="pres">
      <dgm:prSet presAssocID="{BBCA7BCC-8250-4CA2-BEAF-7DD60EE81D47}" presName="childText" presStyleLbl="bgAcc1" presStyleIdx="0" presStyleCnt="6">
        <dgm:presLayoutVars>
          <dgm:bulletEnabled val="1"/>
        </dgm:presLayoutVars>
      </dgm:prSet>
      <dgm:spPr/>
    </dgm:pt>
    <dgm:pt modelId="{7EE98D73-6E6C-475C-9A54-05D83FAA191D}" type="pres">
      <dgm:prSet presAssocID="{8037A9AA-C966-4F07-8405-2B89C858B329}" presName="Name13" presStyleLbl="parChTrans1D2" presStyleIdx="1" presStyleCnt="6"/>
      <dgm:spPr/>
    </dgm:pt>
    <dgm:pt modelId="{C21B3583-54F5-45AC-8D1B-0FA6F7B362FF}" type="pres">
      <dgm:prSet presAssocID="{EE39972C-1233-4B42-AC6A-3CAF0CD2351C}" presName="childText" presStyleLbl="bgAcc1" presStyleIdx="1" presStyleCnt="6">
        <dgm:presLayoutVars>
          <dgm:bulletEnabled val="1"/>
        </dgm:presLayoutVars>
      </dgm:prSet>
      <dgm:spPr/>
    </dgm:pt>
    <dgm:pt modelId="{256DAC72-01E0-496A-9CDB-6DB417BF4A73}" type="pres">
      <dgm:prSet presAssocID="{F17166B5-F0AB-4EC8-865B-5E879F1EF4FB}" presName="Name13" presStyleLbl="parChTrans1D2" presStyleIdx="2" presStyleCnt="6"/>
      <dgm:spPr/>
    </dgm:pt>
    <dgm:pt modelId="{2C07DFD9-5991-4959-A4EA-B0C272CEA684}" type="pres">
      <dgm:prSet presAssocID="{93B1575A-E45E-46F7-A6D0-1F5278EC7391}" presName="childText" presStyleLbl="bgAcc1" presStyleIdx="2" presStyleCnt="6">
        <dgm:presLayoutVars>
          <dgm:bulletEnabled val="1"/>
        </dgm:presLayoutVars>
      </dgm:prSet>
      <dgm:spPr/>
    </dgm:pt>
    <dgm:pt modelId="{37ECE1DC-39D0-4802-9597-267C67AC365C}" type="pres">
      <dgm:prSet presAssocID="{F40A5D78-2269-46CE-A917-87BBB3157F5B}" presName="root" presStyleCnt="0"/>
      <dgm:spPr/>
    </dgm:pt>
    <dgm:pt modelId="{AE8A65E0-F9F9-4FE0-90EB-1526DB4D0F79}" type="pres">
      <dgm:prSet presAssocID="{F40A5D78-2269-46CE-A917-87BBB3157F5B}" presName="rootComposite" presStyleCnt="0"/>
      <dgm:spPr/>
    </dgm:pt>
    <dgm:pt modelId="{831B412A-788E-4060-A06F-0641411875F0}" type="pres">
      <dgm:prSet presAssocID="{F40A5D78-2269-46CE-A917-87BBB3157F5B}" presName="rootText" presStyleLbl="node1" presStyleIdx="1" presStyleCnt="2"/>
      <dgm:spPr/>
    </dgm:pt>
    <dgm:pt modelId="{C5CFA13E-BC72-4594-9BBF-93012CB34C94}" type="pres">
      <dgm:prSet presAssocID="{F40A5D78-2269-46CE-A917-87BBB3157F5B}" presName="rootConnector" presStyleLbl="node1" presStyleIdx="1" presStyleCnt="2"/>
      <dgm:spPr/>
    </dgm:pt>
    <dgm:pt modelId="{17DD5816-2DD0-4105-A848-7355164C0D0E}" type="pres">
      <dgm:prSet presAssocID="{F40A5D78-2269-46CE-A917-87BBB3157F5B}" presName="childShape" presStyleCnt="0"/>
      <dgm:spPr/>
    </dgm:pt>
    <dgm:pt modelId="{F0B9B3F9-8F43-4848-8693-F0DB5D4416E0}" type="pres">
      <dgm:prSet presAssocID="{8CF2F38A-A13D-4097-96FB-6EECBB1D88D5}" presName="Name13" presStyleLbl="parChTrans1D2" presStyleIdx="3" presStyleCnt="6"/>
      <dgm:spPr/>
    </dgm:pt>
    <dgm:pt modelId="{BBD796D0-BEE0-483A-BC3A-0A0D757B59CC}" type="pres">
      <dgm:prSet presAssocID="{D19CAC4E-C17E-431D-B367-FE4D97B6890E}" presName="childText" presStyleLbl="bgAcc1" presStyleIdx="3" presStyleCnt="6">
        <dgm:presLayoutVars>
          <dgm:bulletEnabled val="1"/>
        </dgm:presLayoutVars>
      </dgm:prSet>
      <dgm:spPr/>
    </dgm:pt>
    <dgm:pt modelId="{B0788910-F000-4F0F-AA15-9031A0C2374B}" type="pres">
      <dgm:prSet presAssocID="{D3D04FB3-6FD6-4FB0-B41E-CC3394AC7C60}" presName="Name13" presStyleLbl="parChTrans1D2" presStyleIdx="4" presStyleCnt="6"/>
      <dgm:spPr/>
    </dgm:pt>
    <dgm:pt modelId="{E9E4414C-9727-44A4-AC28-38A007FF8D69}" type="pres">
      <dgm:prSet presAssocID="{2390C37A-A5D2-4BAE-A10C-098DB0AA3015}" presName="childText" presStyleLbl="bgAcc1" presStyleIdx="4" presStyleCnt="6">
        <dgm:presLayoutVars>
          <dgm:bulletEnabled val="1"/>
        </dgm:presLayoutVars>
      </dgm:prSet>
      <dgm:spPr/>
    </dgm:pt>
    <dgm:pt modelId="{6AA2CAD2-CC72-4BEE-99D3-83CBEEBF92C8}" type="pres">
      <dgm:prSet presAssocID="{7EE2DFF8-90C4-43EF-BD4E-A5AA2B6B5DCE}" presName="Name13" presStyleLbl="parChTrans1D2" presStyleIdx="5" presStyleCnt="6"/>
      <dgm:spPr/>
    </dgm:pt>
    <dgm:pt modelId="{F6580753-2301-411E-9C12-674A2259F8F4}" type="pres">
      <dgm:prSet presAssocID="{05D196B0-48FB-4C61-895D-2D0D7F2F16E8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F2DB460D-C3E1-4E8B-9C4C-AA50BCFD3AAD}" type="presOf" srcId="{8CF2F38A-A13D-4097-96FB-6EECBB1D88D5}" destId="{F0B9B3F9-8F43-4848-8693-F0DB5D4416E0}" srcOrd="0" destOrd="0" presId="urn:microsoft.com/office/officeart/2005/8/layout/hierarchy3"/>
    <dgm:cxn modelId="{0317C31B-AA4C-4205-9657-885894FD3197}" type="presOf" srcId="{40ADC4BE-17A8-4B0E-AE1E-A91975373DDF}" destId="{37E54E0C-34C5-48D9-A4A2-66C81D76F46C}" srcOrd="0" destOrd="0" presId="urn:microsoft.com/office/officeart/2005/8/layout/hierarchy3"/>
    <dgm:cxn modelId="{0F386325-5995-4E82-A774-6C25484DA5B3}" type="presOf" srcId="{F17166B5-F0AB-4EC8-865B-5E879F1EF4FB}" destId="{256DAC72-01E0-496A-9CDB-6DB417BF4A73}" srcOrd="0" destOrd="0" presId="urn:microsoft.com/office/officeart/2005/8/layout/hierarchy3"/>
    <dgm:cxn modelId="{706FE73C-59C8-463F-A46C-EDDB6E1DC7CB}" type="presOf" srcId="{8037A9AA-C966-4F07-8405-2B89C858B329}" destId="{7EE98D73-6E6C-475C-9A54-05D83FAA191D}" srcOrd="0" destOrd="0" presId="urn:microsoft.com/office/officeart/2005/8/layout/hierarchy3"/>
    <dgm:cxn modelId="{A4B4015E-A6C9-407E-B6D8-6F04F5C6BBDB}" type="presOf" srcId="{7EE2DFF8-90C4-43EF-BD4E-A5AA2B6B5DCE}" destId="{6AA2CAD2-CC72-4BEE-99D3-83CBEEBF92C8}" srcOrd="0" destOrd="0" presId="urn:microsoft.com/office/officeart/2005/8/layout/hierarchy3"/>
    <dgm:cxn modelId="{1E46D464-A54A-42AD-9340-2935E7F000DA}" type="presOf" srcId="{D19CAC4E-C17E-431D-B367-FE4D97B6890E}" destId="{BBD796D0-BEE0-483A-BC3A-0A0D757B59CC}" srcOrd="0" destOrd="0" presId="urn:microsoft.com/office/officeart/2005/8/layout/hierarchy3"/>
    <dgm:cxn modelId="{974FC745-EFC3-4502-9C5B-73F46555F530}" srcId="{40ADC4BE-17A8-4B0E-AE1E-A91975373DDF}" destId="{BBCA7BCC-8250-4CA2-BEAF-7DD60EE81D47}" srcOrd="0" destOrd="0" parTransId="{A5C6BFCD-00A2-4F80-B142-8744E7F4BC69}" sibTransId="{D395AC31-E9ED-4B55-AFD3-BDC6918160F9}"/>
    <dgm:cxn modelId="{AAAAC24B-A191-4443-9622-1D0F861D142E}" type="presOf" srcId="{F40A5D78-2269-46CE-A917-87BBB3157F5B}" destId="{831B412A-788E-4060-A06F-0641411875F0}" srcOrd="0" destOrd="0" presId="urn:microsoft.com/office/officeart/2005/8/layout/hierarchy3"/>
    <dgm:cxn modelId="{738B264C-07B8-4230-A69D-BBEF3A62A130}" type="presOf" srcId="{05D196B0-48FB-4C61-895D-2D0D7F2F16E8}" destId="{F6580753-2301-411E-9C12-674A2259F8F4}" srcOrd="0" destOrd="0" presId="urn:microsoft.com/office/officeart/2005/8/layout/hierarchy3"/>
    <dgm:cxn modelId="{DB0B2253-4DAF-43DD-BF6A-F8430B3FCBDA}" srcId="{40ADC4BE-17A8-4B0E-AE1E-A91975373DDF}" destId="{93B1575A-E45E-46F7-A6D0-1F5278EC7391}" srcOrd="2" destOrd="0" parTransId="{F17166B5-F0AB-4EC8-865B-5E879F1EF4FB}" sibTransId="{2D5E75CE-E01C-44F0-9371-4297944ABCCF}"/>
    <dgm:cxn modelId="{4CCA1F86-22CA-48F8-AA78-D9BC5DB696EA}" type="presOf" srcId="{2390C37A-A5D2-4BAE-A10C-098DB0AA3015}" destId="{E9E4414C-9727-44A4-AC28-38A007FF8D69}" srcOrd="0" destOrd="0" presId="urn:microsoft.com/office/officeart/2005/8/layout/hierarchy3"/>
    <dgm:cxn modelId="{10B1238A-42B4-4914-BFE0-95ADA43198DC}" type="presOf" srcId="{EE39972C-1233-4B42-AC6A-3CAF0CD2351C}" destId="{C21B3583-54F5-45AC-8D1B-0FA6F7B362FF}" srcOrd="0" destOrd="0" presId="urn:microsoft.com/office/officeart/2005/8/layout/hierarchy3"/>
    <dgm:cxn modelId="{95A46C8E-44A5-4804-9D59-866986D45C47}" type="presOf" srcId="{253C1BCB-E6CE-4DFC-BD50-07B89CE97F8E}" destId="{0059BA2F-E525-43C3-9ED0-A0439F6DCB30}" srcOrd="0" destOrd="0" presId="urn:microsoft.com/office/officeart/2005/8/layout/hierarchy3"/>
    <dgm:cxn modelId="{88C76D93-250F-4775-A7D5-2D6C4BAD821E}" type="presOf" srcId="{93B1575A-E45E-46F7-A6D0-1F5278EC7391}" destId="{2C07DFD9-5991-4959-A4EA-B0C272CEA684}" srcOrd="0" destOrd="0" presId="urn:microsoft.com/office/officeart/2005/8/layout/hierarchy3"/>
    <dgm:cxn modelId="{5F5F519C-2C7C-485F-BE0D-CB671B3162B6}" srcId="{F40A5D78-2269-46CE-A917-87BBB3157F5B}" destId="{D19CAC4E-C17E-431D-B367-FE4D97B6890E}" srcOrd="0" destOrd="0" parTransId="{8CF2F38A-A13D-4097-96FB-6EECBB1D88D5}" sibTransId="{EB33A561-D477-4ED6-AB71-E1CE5C051E00}"/>
    <dgm:cxn modelId="{3958F99E-9967-427C-9CD0-1D9B1E5D2539}" type="presOf" srcId="{A5C6BFCD-00A2-4F80-B142-8744E7F4BC69}" destId="{DD1958E7-EC50-4AA4-9F75-DE5A2077C527}" srcOrd="0" destOrd="0" presId="urn:microsoft.com/office/officeart/2005/8/layout/hierarchy3"/>
    <dgm:cxn modelId="{8446E2A0-4A82-4EDA-AA74-B425BF472FCF}" srcId="{253C1BCB-E6CE-4DFC-BD50-07B89CE97F8E}" destId="{40ADC4BE-17A8-4B0E-AE1E-A91975373DDF}" srcOrd="0" destOrd="0" parTransId="{EC0384BB-971D-4D10-B5CD-135863B731AD}" sibTransId="{C843DFA5-EC3A-4B73-886A-AFFF1C1078BC}"/>
    <dgm:cxn modelId="{230336AD-6D15-4312-9FA7-9F6FCE779ABE}" srcId="{40ADC4BE-17A8-4B0E-AE1E-A91975373DDF}" destId="{EE39972C-1233-4B42-AC6A-3CAF0CD2351C}" srcOrd="1" destOrd="0" parTransId="{8037A9AA-C966-4F07-8405-2B89C858B329}" sibTransId="{9B5F38DB-3487-4647-9DB2-1B9F01670418}"/>
    <dgm:cxn modelId="{8664FFB3-C01D-4447-BDEF-85D5D82FAE81}" srcId="{F40A5D78-2269-46CE-A917-87BBB3157F5B}" destId="{2390C37A-A5D2-4BAE-A10C-098DB0AA3015}" srcOrd="1" destOrd="0" parTransId="{D3D04FB3-6FD6-4FB0-B41E-CC3394AC7C60}" sibTransId="{DEB9F86B-8244-4E3D-98FB-51AD932F8894}"/>
    <dgm:cxn modelId="{59A9F8B5-03E1-4036-900A-6CFA86CEEC79}" type="presOf" srcId="{F40A5D78-2269-46CE-A917-87BBB3157F5B}" destId="{C5CFA13E-BC72-4594-9BBF-93012CB34C94}" srcOrd="1" destOrd="0" presId="urn:microsoft.com/office/officeart/2005/8/layout/hierarchy3"/>
    <dgm:cxn modelId="{FDE64BC8-1AE1-4A3E-8757-C0C50EB92687}" srcId="{F40A5D78-2269-46CE-A917-87BBB3157F5B}" destId="{05D196B0-48FB-4C61-895D-2D0D7F2F16E8}" srcOrd="2" destOrd="0" parTransId="{7EE2DFF8-90C4-43EF-BD4E-A5AA2B6B5DCE}" sibTransId="{7C20A05B-95B6-4B48-9737-B2DF32F70CAA}"/>
    <dgm:cxn modelId="{85A8CED3-0440-4F2E-99D3-C822277C6F42}" srcId="{253C1BCB-E6CE-4DFC-BD50-07B89CE97F8E}" destId="{F40A5D78-2269-46CE-A917-87BBB3157F5B}" srcOrd="1" destOrd="0" parTransId="{E49E5201-620A-4BF0-B054-F0C9EB2681B4}" sibTransId="{0A6F0DB6-4E29-45E1-AA50-64A92B72DBE3}"/>
    <dgm:cxn modelId="{920381DE-9623-4BA9-907F-D698F6ACDC73}" type="presOf" srcId="{40ADC4BE-17A8-4B0E-AE1E-A91975373DDF}" destId="{44240A0F-4885-4C5C-9034-05F644C6DD7F}" srcOrd="1" destOrd="0" presId="urn:microsoft.com/office/officeart/2005/8/layout/hierarchy3"/>
    <dgm:cxn modelId="{2D0914ED-F250-4087-9CF7-645A571965B4}" type="presOf" srcId="{D3D04FB3-6FD6-4FB0-B41E-CC3394AC7C60}" destId="{B0788910-F000-4F0F-AA15-9031A0C2374B}" srcOrd="0" destOrd="0" presId="urn:microsoft.com/office/officeart/2005/8/layout/hierarchy3"/>
    <dgm:cxn modelId="{420602FB-9778-4EA3-BE0A-59B0FC92BC3C}" type="presOf" srcId="{BBCA7BCC-8250-4CA2-BEAF-7DD60EE81D47}" destId="{93A59A6F-36E9-4BEB-BF88-DF7C22F00BA3}" srcOrd="0" destOrd="0" presId="urn:microsoft.com/office/officeart/2005/8/layout/hierarchy3"/>
    <dgm:cxn modelId="{C72CC97A-7257-4F01-93E2-265345AF5B95}" type="presParOf" srcId="{0059BA2F-E525-43C3-9ED0-A0439F6DCB30}" destId="{250E39BA-5922-48FC-A68E-42086369ED6E}" srcOrd="0" destOrd="0" presId="urn:microsoft.com/office/officeart/2005/8/layout/hierarchy3"/>
    <dgm:cxn modelId="{497A61D9-A218-47DF-9ED6-5219CB972737}" type="presParOf" srcId="{250E39BA-5922-48FC-A68E-42086369ED6E}" destId="{CC6DDA3F-0A89-4AF5-824C-4E4E19351EBC}" srcOrd="0" destOrd="0" presId="urn:microsoft.com/office/officeart/2005/8/layout/hierarchy3"/>
    <dgm:cxn modelId="{DC967946-E9C3-4077-9414-3BE1A124041F}" type="presParOf" srcId="{CC6DDA3F-0A89-4AF5-824C-4E4E19351EBC}" destId="{37E54E0C-34C5-48D9-A4A2-66C81D76F46C}" srcOrd="0" destOrd="0" presId="urn:microsoft.com/office/officeart/2005/8/layout/hierarchy3"/>
    <dgm:cxn modelId="{31D3CB75-E32E-4060-8126-401887627EFE}" type="presParOf" srcId="{CC6DDA3F-0A89-4AF5-824C-4E4E19351EBC}" destId="{44240A0F-4885-4C5C-9034-05F644C6DD7F}" srcOrd="1" destOrd="0" presId="urn:microsoft.com/office/officeart/2005/8/layout/hierarchy3"/>
    <dgm:cxn modelId="{1D294457-8105-4CA5-B73A-6F5BEC3942F3}" type="presParOf" srcId="{250E39BA-5922-48FC-A68E-42086369ED6E}" destId="{15C99C80-9EEF-4B0F-ABA5-2E001CB8554A}" srcOrd="1" destOrd="0" presId="urn:microsoft.com/office/officeart/2005/8/layout/hierarchy3"/>
    <dgm:cxn modelId="{B7759B50-9DE5-4A4B-9467-E58C64DC2FB2}" type="presParOf" srcId="{15C99C80-9EEF-4B0F-ABA5-2E001CB8554A}" destId="{DD1958E7-EC50-4AA4-9F75-DE5A2077C527}" srcOrd="0" destOrd="0" presId="urn:microsoft.com/office/officeart/2005/8/layout/hierarchy3"/>
    <dgm:cxn modelId="{600D972D-195A-4F6B-B8AE-2D8C74EAC266}" type="presParOf" srcId="{15C99C80-9EEF-4B0F-ABA5-2E001CB8554A}" destId="{93A59A6F-36E9-4BEB-BF88-DF7C22F00BA3}" srcOrd="1" destOrd="0" presId="urn:microsoft.com/office/officeart/2005/8/layout/hierarchy3"/>
    <dgm:cxn modelId="{F0606F61-E9EE-45D4-8118-333419330410}" type="presParOf" srcId="{15C99C80-9EEF-4B0F-ABA5-2E001CB8554A}" destId="{7EE98D73-6E6C-475C-9A54-05D83FAA191D}" srcOrd="2" destOrd="0" presId="urn:microsoft.com/office/officeart/2005/8/layout/hierarchy3"/>
    <dgm:cxn modelId="{E211B8D5-38EF-4204-9BE8-3A9929CF4006}" type="presParOf" srcId="{15C99C80-9EEF-4B0F-ABA5-2E001CB8554A}" destId="{C21B3583-54F5-45AC-8D1B-0FA6F7B362FF}" srcOrd="3" destOrd="0" presId="urn:microsoft.com/office/officeart/2005/8/layout/hierarchy3"/>
    <dgm:cxn modelId="{546CBAEA-B776-437C-86D3-0441FC98565A}" type="presParOf" srcId="{15C99C80-9EEF-4B0F-ABA5-2E001CB8554A}" destId="{256DAC72-01E0-496A-9CDB-6DB417BF4A73}" srcOrd="4" destOrd="0" presId="urn:microsoft.com/office/officeart/2005/8/layout/hierarchy3"/>
    <dgm:cxn modelId="{6854DC7A-617C-435D-A03C-21A888F49EED}" type="presParOf" srcId="{15C99C80-9EEF-4B0F-ABA5-2E001CB8554A}" destId="{2C07DFD9-5991-4959-A4EA-B0C272CEA684}" srcOrd="5" destOrd="0" presId="urn:microsoft.com/office/officeart/2005/8/layout/hierarchy3"/>
    <dgm:cxn modelId="{52C14854-7464-41C1-B050-BDCDD89BB7C3}" type="presParOf" srcId="{0059BA2F-E525-43C3-9ED0-A0439F6DCB30}" destId="{37ECE1DC-39D0-4802-9597-267C67AC365C}" srcOrd="1" destOrd="0" presId="urn:microsoft.com/office/officeart/2005/8/layout/hierarchy3"/>
    <dgm:cxn modelId="{2E7406D1-FD7A-4108-B17F-5789E5D2A44B}" type="presParOf" srcId="{37ECE1DC-39D0-4802-9597-267C67AC365C}" destId="{AE8A65E0-F9F9-4FE0-90EB-1526DB4D0F79}" srcOrd="0" destOrd="0" presId="urn:microsoft.com/office/officeart/2005/8/layout/hierarchy3"/>
    <dgm:cxn modelId="{C508CEFE-7408-4A98-9579-5F678B64853E}" type="presParOf" srcId="{AE8A65E0-F9F9-4FE0-90EB-1526DB4D0F79}" destId="{831B412A-788E-4060-A06F-0641411875F0}" srcOrd="0" destOrd="0" presId="urn:microsoft.com/office/officeart/2005/8/layout/hierarchy3"/>
    <dgm:cxn modelId="{49B4AC8B-93F1-4585-A523-9EC56315F4A5}" type="presParOf" srcId="{AE8A65E0-F9F9-4FE0-90EB-1526DB4D0F79}" destId="{C5CFA13E-BC72-4594-9BBF-93012CB34C94}" srcOrd="1" destOrd="0" presId="urn:microsoft.com/office/officeart/2005/8/layout/hierarchy3"/>
    <dgm:cxn modelId="{F792B218-D181-48FA-A001-02B579E947FB}" type="presParOf" srcId="{37ECE1DC-39D0-4802-9597-267C67AC365C}" destId="{17DD5816-2DD0-4105-A848-7355164C0D0E}" srcOrd="1" destOrd="0" presId="urn:microsoft.com/office/officeart/2005/8/layout/hierarchy3"/>
    <dgm:cxn modelId="{597327BD-F2D6-426D-BDBF-C20915139BE1}" type="presParOf" srcId="{17DD5816-2DD0-4105-A848-7355164C0D0E}" destId="{F0B9B3F9-8F43-4848-8693-F0DB5D4416E0}" srcOrd="0" destOrd="0" presId="urn:microsoft.com/office/officeart/2005/8/layout/hierarchy3"/>
    <dgm:cxn modelId="{85EF0A1C-8B76-4D5E-9470-53DD3CD59325}" type="presParOf" srcId="{17DD5816-2DD0-4105-A848-7355164C0D0E}" destId="{BBD796D0-BEE0-483A-BC3A-0A0D757B59CC}" srcOrd="1" destOrd="0" presId="urn:microsoft.com/office/officeart/2005/8/layout/hierarchy3"/>
    <dgm:cxn modelId="{955521A2-AE76-4C3C-8A68-ED3F7564EA1C}" type="presParOf" srcId="{17DD5816-2DD0-4105-A848-7355164C0D0E}" destId="{B0788910-F000-4F0F-AA15-9031A0C2374B}" srcOrd="2" destOrd="0" presId="urn:microsoft.com/office/officeart/2005/8/layout/hierarchy3"/>
    <dgm:cxn modelId="{26DC28DA-A7C1-49F3-BDA8-174CCFAE6C36}" type="presParOf" srcId="{17DD5816-2DD0-4105-A848-7355164C0D0E}" destId="{E9E4414C-9727-44A4-AC28-38A007FF8D69}" srcOrd="3" destOrd="0" presId="urn:microsoft.com/office/officeart/2005/8/layout/hierarchy3"/>
    <dgm:cxn modelId="{C31A2D33-A1F9-45CC-BEFA-E463AAF4C337}" type="presParOf" srcId="{17DD5816-2DD0-4105-A848-7355164C0D0E}" destId="{6AA2CAD2-CC72-4BEE-99D3-83CBEEBF92C8}" srcOrd="4" destOrd="0" presId="urn:microsoft.com/office/officeart/2005/8/layout/hierarchy3"/>
    <dgm:cxn modelId="{0392C95C-0696-4187-879F-4F44C6135A2F}" type="presParOf" srcId="{17DD5816-2DD0-4105-A848-7355164C0D0E}" destId="{F6580753-2301-411E-9C12-674A2259F8F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54E0C-34C5-48D9-A4A2-66C81D76F46C}">
      <dsp:nvSpPr>
        <dsp:cNvPr id="0" name=""/>
        <dsp:cNvSpPr/>
      </dsp:nvSpPr>
      <dsp:spPr>
        <a:xfrm>
          <a:off x="1409728" y="3915"/>
          <a:ext cx="2139284" cy="1069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l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Cyrl-AZ" sz="3000" kern="1200" dirty="0">
              <a:latin typeface="Arial" pitchFamily="34" charset="0"/>
              <a:cs typeface="Arial" pitchFamily="34" charset="0"/>
            </a:rPr>
            <a:t>SAİTLƏR</a:t>
          </a:r>
          <a:endParaRPr lang="ru-RU" sz="3000" kern="1200" dirty="0">
            <a:latin typeface="Arial" pitchFamily="34" charset="0"/>
            <a:cs typeface="Arial" pitchFamily="34" charset="0"/>
          </a:endParaRPr>
        </a:p>
      </dsp:txBody>
      <dsp:txXfrm>
        <a:off x="1441057" y="35244"/>
        <a:ext cx="2076626" cy="1006984"/>
      </dsp:txXfrm>
    </dsp:sp>
    <dsp:sp modelId="{DD1958E7-EC50-4AA4-9F75-DE5A2077C527}">
      <dsp:nvSpPr>
        <dsp:cNvPr id="0" name=""/>
        <dsp:cNvSpPr/>
      </dsp:nvSpPr>
      <dsp:spPr>
        <a:xfrm>
          <a:off x="1623657" y="1073557"/>
          <a:ext cx="213928" cy="802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231"/>
              </a:lnTo>
              <a:lnTo>
                <a:pt x="213928" y="802231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59A6F-36E9-4BEB-BF88-DF7C22F00BA3}">
      <dsp:nvSpPr>
        <dsp:cNvPr id="0" name=""/>
        <dsp:cNvSpPr/>
      </dsp:nvSpPr>
      <dsp:spPr>
        <a:xfrm>
          <a:off x="1837585" y="1340968"/>
          <a:ext cx="1711427" cy="1069642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Cyrl-AZ" sz="1800" kern="1200" dirty="0">
              <a:latin typeface="Arial" pitchFamily="34" charset="0"/>
              <a:cs typeface="Arial" pitchFamily="34" charset="0"/>
            </a:rPr>
            <a:t>Tələffüz zamanı maneəyə rast gəlmir</a:t>
          </a:r>
          <a:endParaRPr lang="ru-RU" sz="1800" kern="1200" dirty="0">
            <a:latin typeface="Arial" pitchFamily="34" charset="0"/>
            <a:cs typeface="Arial" pitchFamily="34" charset="0"/>
          </a:endParaRPr>
        </a:p>
      </dsp:txBody>
      <dsp:txXfrm>
        <a:off x="1868914" y="1372297"/>
        <a:ext cx="1648769" cy="1006984"/>
      </dsp:txXfrm>
    </dsp:sp>
    <dsp:sp modelId="{7EE98D73-6E6C-475C-9A54-05D83FAA191D}">
      <dsp:nvSpPr>
        <dsp:cNvPr id="0" name=""/>
        <dsp:cNvSpPr/>
      </dsp:nvSpPr>
      <dsp:spPr>
        <a:xfrm>
          <a:off x="1623657" y="1073557"/>
          <a:ext cx="213928" cy="213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284"/>
              </a:lnTo>
              <a:lnTo>
                <a:pt x="213928" y="2139284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B3583-54F5-45AC-8D1B-0FA6F7B362FF}">
      <dsp:nvSpPr>
        <dsp:cNvPr id="0" name=""/>
        <dsp:cNvSpPr/>
      </dsp:nvSpPr>
      <dsp:spPr>
        <a:xfrm>
          <a:off x="1837585" y="2678021"/>
          <a:ext cx="1711427" cy="1069642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Cyrl-AZ" sz="1800" kern="1200" dirty="0">
              <a:latin typeface="Arial" pitchFamily="34" charset="0"/>
              <a:cs typeface="Arial" pitchFamily="34" charset="0"/>
            </a:rPr>
            <a:t>Heca əmələ gətirir</a:t>
          </a:r>
          <a:endParaRPr lang="ru-RU" sz="1800" kern="1200" dirty="0">
            <a:latin typeface="Arial" pitchFamily="34" charset="0"/>
            <a:cs typeface="Arial" pitchFamily="34" charset="0"/>
          </a:endParaRPr>
        </a:p>
      </dsp:txBody>
      <dsp:txXfrm>
        <a:off x="1868914" y="2709350"/>
        <a:ext cx="1648769" cy="1006984"/>
      </dsp:txXfrm>
    </dsp:sp>
    <dsp:sp modelId="{256DAC72-01E0-496A-9CDB-6DB417BF4A73}">
      <dsp:nvSpPr>
        <dsp:cNvPr id="0" name=""/>
        <dsp:cNvSpPr/>
      </dsp:nvSpPr>
      <dsp:spPr>
        <a:xfrm>
          <a:off x="1623657" y="1073557"/>
          <a:ext cx="213928" cy="3476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6337"/>
              </a:lnTo>
              <a:lnTo>
                <a:pt x="213928" y="347633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7DFD9-5991-4959-A4EA-B0C272CEA684}">
      <dsp:nvSpPr>
        <dsp:cNvPr id="0" name=""/>
        <dsp:cNvSpPr/>
      </dsp:nvSpPr>
      <dsp:spPr>
        <a:xfrm>
          <a:off x="1837585" y="4015074"/>
          <a:ext cx="1711427" cy="1069642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itchFamily="34" charset="0"/>
              <a:cs typeface="Arial" pitchFamily="34" charset="0"/>
            </a:rPr>
            <a:t>A</a:t>
          </a:r>
          <a:r>
            <a:rPr lang="az-Cyrl-AZ" sz="1800" kern="1200" dirty="0">
              <a:latin typeface="Arial" pitchFamily="34" charset="0"/>
              <a:cs typeface="Arial" pitchFamily="34" charset="0"/>
            </a:rPr>
            <a:t>vazlı olur</a:t>
          </a:r>
          <a:endParaRPr lang="ru-RU" sz="1800" kern="1200" dirty="0">
            <a:latin typeface="Arial" pitchFamily="34" charset="0"/>
            <a:cs typeface="Arial" pitchFamily="34" charset="0"/>
          </a:endParaRPr>
        </a:p>
      </dsp:txBody>
      <dsp:txXfrm>
        <a:off x="1868914" y="4046403"/>
        <a:ext cx="1648769" cy="1006984"/>
      </dsp:txXfrm>
    </dsp:sp>
    <dsp:sp modelId="{831B412A-788E-4060-A06F-0641411875F0}">
      <dsp:nvSpPr>
        <dsp:cNvPr id="0" name=""/>
        <dsp:cNvSpPr/>
      </dsp:nvSpPr>
      <dsp:spPr>
        <a:xfrm>
          <a:off x="4083834" y="3915"/>
          <a:ext cx="2139284" cy="1069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l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Cyrl-AZ" sz="3000" kern="1200" dirty="0">
              <a:latin typeface="Arial" pitchFamily="34" charset="0"/>
              <a:cs typeface="Arial" pitchFamily="34" charset="0"/>
            </a:rPr>
            <a:t>SAMİTLƏR</a:t>
          </a:r>
          <a:endParaRPr lang="ru-RU" sz="3000" kern="1200" dirty="0">
            <a:latin typeface="Arial" pitchFamily="34" charset="0"/>
            <a:cs typeface="Arial" pitchFamily="34" charset="0"/>
          </a:endParaRPr>
        </a:p>
      </dsp:txBody>
      <dsp:txXfrm>
        <a:off x="4115163" y="35244"/>
        <a:ext cx="2076626" cy="1006984"/>
      </dsp:txXfrm>
    </dsp:sp>
    <dsp:sp modelId="{F0B9B3F9-8F43-4848-8693-F0DB5D4416E0}">
      <dsp:nvSpPr>
        <dsp:cNvPr id="0" name=""/>
        <dsp:cNvSpPr/>
      </dsp:nvSpPr>
      <dsp:spPr>
        <a:xfrm>
          <a:off x="4297763" y="1073557"/>
          <a:ext cx="213928" cy="802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231"/>
              </a:lnTo>
              <a:lnTo>
                <a:pt x="213928" y="802231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796D0-BEE0-483A-BC3A-0A0D757B59CC}">
      <dsp:nvSpPr>
        <dsp:cNvPr id="0" name=""/>
        <dsp:cNvSpPr/>
      </dsp:nvSpPr>
      <dsp:spPr>
        <a:xfrm>
          <a:off x="4511691" y="1340968"/>
          <a:ext cx="1711427" cy="1069642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Cyrl-AZ" sz="1800" kern="1200" dirty="0">
              <a:latin typeface="Arial" pitchFamily="34" charset="0"/>
              <a:cs typeface="Arial" pitchFamily="34" charset="0"/>
            </a:rPr>
            <a:t>Tələffüz zamanı maneəyə rast gəlir</a:t>
          </a:r>
          <a:endParaRPr lang="ru-RU" sz="1800" kern="1200" dirty="0"/>
        </a:p>
      </dsp:txBody>
      <dsp:txXfrm>
        <a:off x="4543020" y="1372297"/>
        <a:ext cx="1648769" cy="1006984"/>
      </dsp:txXfrm>
    </dsp:sp>
    <dsp:sp modelId="{B0788910-F000-4F0F-AA15-9031A0C2374B}">
      <dsp:nvSpPr>
        <dsp:cNvPr id="0" name=""/>
        <dsp:cNvSpPr/>
      </dsp:nvSpPr>
      <dsp:spPr>
        <a:xfrm>
          <a:off x="4297763" y="1073557"/>
          <a:ext cx="213928" cy="213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284"/>
              </a:lnTo>
              <a:lnTo>
                <a:pt x="213928" y="2139284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4414C-9727-44A4-AC28-38A007FF8D69}">
      <dsp:nvSpPr>
        <dsp:cNvPr id="0" name=""/>
        <dsp:cNvSpPr/>
      </dsp:nvSpPr>
      <dsp:spPr>
        <a:xfrm>
          <a:off x="4511691" y="2678021"/>
          <a:ext cx="1711427" cy="1069642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Cyrl-AZ" sz="1800" kern="1200" dirty="0">
              <a:latin typeface="Arial" pitchFamily="34" charset="0"/>
              <a:cs typeface="Arial" pitchFamily="34" charset="0"/>
            </a:rPr>
            <a:t>Heca əmələ gətirmir</a:t>
          </a:r>
          <a:endParaRPr lang="ru-RU" sz="1800" kern="1200" dirty="0">
            <a:latin typeface="Arial" pitchFamily="34" charset="0"/>
            <a:cs typeface="Arial" pitchFamily="34" charset="0"/>
          </a:endParaRPr>
        </a:p>
      </dsp:txBody>
      <dsp:txXfrm>
        <a:off x="4543020" y="2709350"/>
        <a:ext cx="1648769" cy="1006984"/>
      </dsp:txXfrm>
    </dsp:sp>
    <dsp:sp modelId="{6AA2CAD2-CC72-4BEE-99D3-83CBEEBF92C8}">
      <dsp:nvSpPr>
        <dsp:cNvPr id="0" name=""/>
        <dsp:cNvSpPr/>
      </dsp:nvSpPr>
      <dsp:spPr>
        <a:xfrm>
          <a:off x="4297763" y="1073557"/>
          <a:ext cx="213928" cy="3476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6337"/>
              </a:lnTo>
              <a:lnTo>
                <a:pt x="213928" y="347633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80753-2301-411E-9C12-674A2259F8F4}">
      <dsp:nvSpPr>
        <dsp:cNvPr id="0" name=""/>
        <dsp:cNvSpPr/>
      </dsp:nvSpPr>
      <dsp:spPr>
        <a:xfrm>
          <a:off x="4511691" y="4015074"/>
          <a:ext cx="1711427" cy="1069642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itchFamily="34" charset="0"/>
              <a:cs typeface="Arial" pitchFamily="34" charset="0"/>
            </a:rPr>
            <a:t>K</a:t>
          </a:r>
          <a:r>
            <a:rPr lang="az-Cyrl-AZ" sz="1800" kern="1200" dirty="0">
              <a:latin typeface="Arial" pitchFamily="34" charset="0"/>
              <a:cs typeface="Arial" pitchFamily="34" charset="0"/>
            </a:rPr>
            <a:t>üylü bəzən də avazlı olur</a:t>
          </a:r>
          <a:endParaRPr lang="ru-RU" sz="1800" kern="1200" dirty="0">
            <a:latin typeface="Arial" pitchFamily="34" charset="0"/>
            <a:cs typeface="Arial" pitchFamily="34" charset="0"/>
          </a:endParaRPr>
        </a:p>
      </dsp:txBody>
      <dsp:txXfrm>
        <a:off x="4543020" y="4046403"/>
        <a:ext cx="1648769" cy="1006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3D66-F518-4B97-884B-E886292E6BD5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0BB6-4B92-41FE-9AEB-9DAED8C949B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Овал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09317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3D66-F518-4B97-884B-E886292E6BD5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0BB6-4B92-41FE-9AEB-9DAED8C949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80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3D66-F518-4B97-884B-E886292E6BD5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0BB6-4B92-41FE-9AEB-9DAED8C949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9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40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70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66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17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74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55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95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6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3D66-F518-4B97-884B-E886292E6BD5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0BB6-4B92-41FE-9AEB-9DAED8C949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741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0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29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26053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2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074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295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08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1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3D66-F518-4B97-884B-E886292E6BD5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0BB6-4B92-41FE-9AEB-9DAED8C949B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Овал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Овал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10613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3D66-F518-4B97-884B-E886292E6BD5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0BB6-4B92-41FE-9AEB-9DAED8C949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30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3D66-F518-4B97-884B-E886292E6BD5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0BB6-4B92-41FE-9AEB-9DAED8C949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77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3D66-F518-4B97-884B-E886292E6BD5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0BB6-4B92-41FE-9AEB-9DAED8C949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10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3D66-F518-4B97-884B-E886292E6BD5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0BB6-4B92-41FE-9AEB-9DAED8C949B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44284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3D66-F518-4B97-884B-E886292E6BD5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0BB6-4B92-41FE-9AEB-9DAED8C949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59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3D66-F518-4B97-884B-E886292E6BD5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0BB6-4B92-41FE-9AEB-9DAED8C949B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6149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Овал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Кольцо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Прямоугольник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9B23D66-F518-4B97-884B-E886292E6BD5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EFD0BB6-4B92-41FE-9AEB-9DAED8C949B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6472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23D66-F518-4B97-884B-E886292E6BD5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FD0BB6-4B92-41FE-9AEB-9DAED8C949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87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925" y="0"/>
            <a:ext cx="8266824" cy="1179443"/>
          </a:xfrm>
        </p:spPr>
        <p:txBody>
          <a:bodyPr>
            <a:normAutofit fontScale="90000"/>
          </a:bodyPr>
          <a:lstStyle/>
          <a:p>
            <a:pPr algn="just"/>
            <a:r>
              <a:rPr lang="az-Latn-AZ" sz="3600" b="1" i="1">
                <a:solidFill>
                  <a:schemeClr val="tx2"/>
                </a:solidFill>
              </a:rPr>
              <a:t>Azərbaycan dilinin fonetik, leksik,qrammatik norması</a:t>
            </a:r>
            <a:endParaRPr lang="en-US" sz="36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81334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9608" y="274638"/>
            <a:ext cx="7498080" cy="778098"/>
          </a:xfrm>
        </p:spPr>
        <p:txBody>
          <a:bodyPr>
            <a:normAutofit/>
          </a:bodyPr>
          <a:lstStyle/>
          <a:p>
            <a:r>
              <a:rPr lang="az-Cyrl-AZ" sz="3800" b="1" i="1" dirty="0">
                <a:latin typeface="Arial" pitchFamily="34" charset="0"/>
                <a:cs typeface="Arial" pitchFamily="34" charset="0"/>
              </a:rPr>
              <a:t>         DANIŞIQ SƏSLƏRİ</a:t>
            </a:r>
            <a:endParaRPr lang="ru-RU" sz="3800" b="1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2783632" y="1340768"/>
          <a:ext cx="7632848" cy="50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13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7608" y="476672"/>
            <a:ext cx="8100392" cy="1143000"/>
          </a:xfrm>
        </p:spPr>
        <p:txBody>
          <a:bodyPr>
            <a:normAutofit/>
          </a:bodyPr>
          <a:lstStyle/>
          <a:p>
            <a:pPr algn="ctr"/>
            <a:r>
              <a:rPr lang="az-Cyrl-AZ" sz="3100" dirty="0">
                <a:latin typeface="Arial" pitchFamily="34" charset="0"/>
                <a:cs typeface="Arial" pitchFamily="34" charset="0"/>
              </a:rPr>
              <a:t>MÜASİR AZƏRBAYCAN DİLİNDƏ FONETİK HADİSƏLƏR</a:t>
            </a:r>
            <a:endParaRPr lang="ru-RU" sz="3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5640" y="2060848"/>
            <a:ext cx="669674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az-Cyrl-AZ" sz="25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1.Uyuşma(assimilyasiya)</a:t>
            </a:r>
          </a:p>
          <a:p>
            <a:pPr defTabSz="914400"/>
            <a:r>
              <a:rPr lang="az-Cyrl-AZ" sz="25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2.Səsartımı(proteza)</a:t>
            </a:r>
          </a:p>
          <a:p>
            <a:pPr defTabSz="914400"/>
            <a:r>
              <a:rPr lang="az-Cyrl-AZ" sz="25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3.Səsdüşümü(eliziya)</a:t>
            </a:r>
          </a:p>
          <a:p>
            <a:pPr defTabSz="914400"/>
            <a:r>
              <a:rPr lang="az-Cyrl-AZ" sz="25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4.Səsfərqləşməsi(dissimilyasiya)</a:t>
            </a:r>
          </a:p>
          <a:p>
            <a:pPr defTabSz="914400"/>
            <a:r>
              <a:rPr lang="az-Cyrl-AZ" sz="25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5.Yerdəyişmə(metateza</a:t>
            </a:r>
            <a:r>
              <a:rPr lang="az-Cyrl-AZ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0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06" y="116632"/>
            <a:ext cx="8124395" cy="6741368"/>
          </a:xfrm>
        </p:spPr>
      </p:pic>
    </p:spTree>
    <p:extLst>
      <p:ext uri="{BB962C8B-B14F-4D97-AF65-F5344CB8AC3E}">
        <p14:creationId xmlns:p14="http://schemas.microsoft.com/office/powerpoint/2010/main" val="72564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661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7"/>
          <a:stretch/>
        </p:blipFill>
        <p:spPr>
          <a:xfrm>
            <a:off x="4151784" y="1052736"/>
            <a:ext cx="4608512" cy="5517684"/>
          </a:xfrm>
        </p:spPr>
      </p:pic>
      <p:sp>
        <p:nvSpPr>
          <p:cNvPr id="5" name="TextBox 4"/>
          <p:cNvSpPr txBox="1"/>
          <p:nvPr/>
        </p:nvSpPr>
        <p:spPr>
          <a:xfrm>
            <a:off x="2423592" y="253337"/>
            <a:ext cx="824440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az-Cyrl-AZ" sz="2900" b="1" i="1" dirty="0">
                <a:solidFill>
                  <a:srgbClr val="E7DEC9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AZƏRBAYCAN RESPUBLİKASININ ƏLİFBASI</a:t>
            </a:r>
            <a:endParaRPr lang="ru-RU" sz="2900" b="1" i="1" dirty="0">
              <a:solidFill>
                <a:srgbClr val="E7DEC9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69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z-Latn-AZ" dirty="0"/>
              <a:t>Fonetik prinsip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927" y="1782871"/>
            <a:ext cx="5978591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Orfoqrafiya</a:t>
            </a:r>
            <a:r>
              <a:rPr lang="en-US" sz="2000" dirty="0"/>
              <a:t> </a:t>
            </a:r>
            <a:r>
              <a:rPr lang="en-US" sz="2000" dirty="0" err="1"/>
              <a:t>qaydaları</a:t>
            </a:r>
            <a:r>
              <a:rPr lang="en-US" sz="2000" dirty="0"/>
              <a:t> </a:t>
            </a:r>
            <a:r>
              <a:rPr lang="en-US" sz="2000" dirty="0" err="1"/>
              <a:t>tərtib</a:t>
            </a:r>
            <a:r>
              <a:rPr lang="en-US" sz="2000" dirty="0"/>
              <a:t> </a:t>
            </a:r>
            <a:r>
              <a:rPr lang="en-US" sz="2000" dirty="0" err="1"/>
              <a:t>olunarkən</a:t>
            </a:r>
            <a:r>
              <a:rPr lang="en-US" sz="2000" dirty="0"/>
              <a:t> </a:t>
            </a:r>
            <a:r>
              <a:rPr lang="en-US" sz="2000" dirty="0" err="1"/>
              <a:t>üç</a:t>
            </a:r>
            <a:r>
              <a:rPr lang="en-US" sz="2000" dirty="0"/>
              <a:t> </a:t>
            </a:r>
            <a:r>
              <a:rPr lang="en-US" sz="2000" dirty="0" err="1"/>
              <a:t>prinsip</a:t>
            </a:r>
            <a:r>
              <a:rPr lang="en-US" sz="2000" dirty="0"/>
              <a:t> </a:t>
            </a:r>
            <a:r>
              <a:rPr lang="en-US" sz="2000" dirty="0" err="1"/>
              <a:t>əsas</a:t>
            </a:r>
            <a:r>
              <a:rPr lang="en-US" sz="2000" dirty="0"/>
              <a:t> </a:t>
            </a:r>
            <a:r>
              <a:rPr lang="en-US" sz="2000" dirty="0" err="1"/>
              <a:t>götürülür</a:t>
            </a:r>
            <a:r>
              <a:rPr lang="en-US" sz="2000" dirty="0"/>
              <a:t>: </a:t>
            </a:r>
            <a:r>
              <a:rPr lang="en-US" sz="2000" dirty="0" err="1"/>
              <a:t>fonetik</a:t>
            </a:r>
            <a:r>
              <a:rPr lang="en-US" sz="2000" dirty="0"/>
              <a:t>, </a:t>
            </a:r>
            <a:r>
              <a:rPr lang="en-US" sz="2000" dirty="0" err="1"/>
              <a:t>morfoloji</a:t>
            </a:r>
            <a:r>
              <a:rPr lang="en-US" sz="2000" dirty="0"/>
              <a:t> </a:t>
            </a:r>
            <a:r>
              <a:rPr lang="en-US" sz="2000" dirty="0" err="1"/>
              <a:t>və</a:t>
            </a:r>
            <a:r>
              <a:rPr lang="en-US" sz="2000" dirty="0"/>
              <a:t> </a:t>
            </a:r>
            <a:r>
              <a:rPr lang="en-US" sz="2000" dirty="0" err="1"/>
              <a:t>tarixi-ənənəvi</a:t>
            </a:r>
            <a:r>
              <a:rPr lang="en-US" sz="2000" dirty="0"/>
              <a:t> </a:t>
            </a:r>
            <a:r>
              <a:rPr lang="en-US" sz="2000" dirty="0" err="1"/>
              <a:t>prinsip</a:t>
            </a:r>
            <a:r>
              <a:rPr lang="en-US" sz="2000" dirty="0"/>
              <a:t>. </a:t>
            </a:r>
            <a:r>
              <a:rPr lang="en-US" sz="2000" dirty="0" err="1"/>
              <a:t>Fonetik</a:t>
            </a:r>
            <a:r>
              <a:rPr lang="en-US" sz="2000" dirty="0"/>
              <a:t> </a:t>
            </a:r>
            <a:r>
              <a:rPr lang="en-US" sz="2000" dirty="0" err="1"/>
              <a:t>prinsip</a:t>
            </a:r>
            <a:r>
              <a:rPr lang="en-US" sz="2000" dirty="0"/>
              <a:t> – </a:t>
            </a:r>
            <a:r>
              <a:rPr lang="en-US" sz="2000" dirty="0" err="1"/>
              <a:t>Orfoqrafiyanın</a:t>
            </a:r>
            <a:r>
              <a:rPr lang="en-US" sz="2000" dirty="0"/>
              <a:t> </a:t>
            </a:r>
            <a:r>
              <a:rPr lang="en-US" sz="2000" dirty="0" err="1"/>
              <a:t>əsas</a:t>
            </a:r>
            <a:r>
              <a:rPr lang="en-US" sz="2000" dirty="0"/>
              <a:t> </a:t>
            </a:r>
            <a:r>
              <a:rPr lang="en-US" sz="2000" dirty="0" err="1"/>
              <a:t>və</a:t>
            </a:r>
            <a:r>
              <a:rPr lang="en-US" sz="2000" dirty="0"/>
              <a:t> </a:t>
            </a:r>
            <a:r>
              <a:rPr lang="en-US" sz="2000" dirty="0" err="1"/>
              <a:t>başlıca</a:t>
            </a:r>
            <a:r>
              <a:rPr lang="en-US" sz="2000" dirty="0"/>
              <a:t> </a:t>
            </a:r>
            <a:r>
              <a:rPr lang="en-US" sz="2000" dirty="0" err="1"/>
              <a:t>prinsipidir</a:t>
            </a:r>
            <a:r>
              <a:rPr lang="en-US" sz="2000" dirty="0"/>
              <a:t>. Bu </a:t>
            </a:r>
            <a:r>
              <a:rPr lang="en-US" sz="2000" dirty="0" err="1"/>
              <a:t>prinsipə</a:t>
            </a:r>
            <a:r>
              <a:rPr lang="en-US" sz="2000" dirty="0"/>
              <a:t> </a:t>
            </a:r>
            <a:r>
              <a:rPr lang="en-US" sz="2000" dirty="0" err="1"/>
              <a:t>görə</a:t>
            </a:r>
            <a:r>
              <a:rPr lang="en-US" sz="2000" dirty="0"/>
              <a:t> </a:t>
            </a:r>
            <a:r>
              <a:rPr lang="en-US" sz="2000" dirty="0" err="1"/>
              <a:t>sözlər</a:t>
            </a:r>
            <a:r>
              <a:rPr lang="en-US" sz="2000" dirty="0"/>
              <a:t> </a:t>
            </a:r>
            <a:r>
              <a:rPr lang="en-US" sz="2000" dirty="0" err="1"/>
              <a:t>eşidildiyi</a:t>
            </a:r>
            <a:r>
              <a:rPr lang="en-US" sz="2000" dirty="0"/>
              <a:t> </a:t>
            </a:r>
            <a:r>
              <a:rPr lang="en-US" sz="2000" dirty="0" err="1"/>
              <a:t>kimi</a:t>
            </a:r>
            <a:r>
              <a:rPr lang="en-US" sz="2000" dirty="0"/>
              <a:t>, </a:t>
            </a:r>
            <a:r>
              <a:rPr lang="en-US" sz="2000" dirty="0" err="1"/>
              <a:t>tələffüzə</a:t>
            </a:r>
            <a:r>
              <a:rPr lang="en-US" sz="2000" dirty="0"/>
              <a:t> </a:t>
            </a:r>
            <a:r>
              <a:rPr lang="en-US" sz="2000" dirty="0" err="1"/>
              <a:t>uyğun</a:t>
            </a:r>
            <a:r>
              <a:rPr lang="en-US" sz="2000" dirty="0"/>
              <a:t> </a:t>
            </a:r>
            <a:r>
              <a:rPr lang="en-US" sz="2000" dirty="0" err="1"/>
              <a:t>şəkildə</a:t>
            </a:r>
            <a:r>
              <a:rPr lang="en-US" sz="2000" dirty="0"/>
              <a:t> </a:t>
            </a:r>
            <a:r>
              <a:rPr lang="en-US" sz="2000" dirty="0" err="1"/>
              <a:t>yazılır</a:t>
            </a:r>
            <a:r>
              <a:rPr lang="en-US" sz="2000" dirty="0"/>
              <a:t>. </a:t>
            </a:r>
            <a:r>
              <a:rPr lang="en-US" sz="2000" dirty="0" err="1"/>
              <a:t>Dilimizdəki</a:t>
            </a:r>
            <a:r>
              <a:rPr lang="en-US" sz="2000" dirty="0"/>
              <a:t> </a:t>
            </a:r>
            <a:r>
              <a:rPr lang="en-US" sz="2000" dirty="0" err="1"/>
              <a:t>sözlərin</a:t>
            </a:r>
            <a:r>
              <a:rPr lang="en-US" sz="2000" dirty="0"/>
              <a:t> </a:t>
            </a:r>
            <a:r>
              <a:rPr lang="en-US" sz="2000" dirty="0" err="1"/>
              <a:t>böyük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hissəsinin</a:t>
            </a:r>
            <a:r>
              <a:rPr lang="en-US" sz="2000" dirty="0"/>
              <a:t> </a:t>
            </a:r>
            <a:r>
              <a:rPr lang="en-US" sz="2000" dirty="0" err="1"/>
              <a:t>yazılışında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prinsip</a:t>
            </a:r>
            <a:r>
              <a:rPr lang="en-US" sz="2000" dirty="0"/>
              <a:t> </a:t>
            </a:r>
            <a:r>
              <a:rPr lang="en-US" sz="2000" dirty="0" err="1"/>
              <a:t>əsas</a:t>
            </a:r>
            <a:r>
              <a:rPr lang="en-US" sz="2000" dirty="0"/>
              <a:t> </a:t>
            </a:r>
            <a:r>
              <a:rPr lang="en-US" sz="2000" dirty="0" err="1"/>
              <a:t>götürülür</a:t>
            </a:r>
            <a:r>
              <a:rPr lang="en-US" sz="2000" dirty="0"/>
              <a:t>. </a:t>
            </a:r>
            <a:r>
              <a:rPr lang="en-US" sz="2000" dirty="0" err="1"/>
              <a:t>Fonetik</a:t>
            </a:r>
            <a:r>
              <a:rPr lang="en-US" sz="2000" dirty="0"/>
              <a:t> </a:t>
            </a:r>
            <a:r>
              <a:rPr lang="en-US" sz="2000" dirty="0" err="1"/>
              <a:t>prinsip</a:t>
            </a:r>
            <a:r>
              <a:rPr lang="en-US" sz="2000" dirty="0"/>
              <a:t> </a:t>
            </a:r>
            <a:r>
              <a:rPr lang="en-US" sz="2000" dirty="0" err="1"/>
              <a:t>yazıda</a:t>
            </a:r>
            <a:r>
              <a:rPr lang="en-US" sz="2000" dirty="0"/>
              <a:t> </a:t>
            </a:r>
            <a:r>
              <a:rPr lang="en-US" sz="2000" dirty="0" err="1"/>
              <a:t>həm</a:t>
            </a:r>
            <a:r>
              <a:rPr lang="en-US" sz="2000" dirty="0"/>
              <a:t> </a:t>
            </a:r>
            <a:r>
              <a:rPr lang="en-US" sz="2000" dirty="0" err="1"/>
              <a:t>asanlığı</a:t>
            </a:r>
            <a:r>
              <a:rPr lang="en-US" sz="2000" dirty="0"/>
              <a:t>, </a:t>
            </a:r>
            <a:r>
              <a:rPr lang="en-US" sz="2000" dirty="0" err="1"/>
              <a:t>həm</a:t>
            </a:r>
            <a:r>
              <a:rPr lang="en-US" sz="2000" dirty="0"/>
              <a:t> </a:t>
            </a:r>
            <a:r>
              <a:rPr lang="en-US" sz="2000" dirty="0" err="1"/>
              <a:t>də</a:t>
            </a:r>
            <a:r>
              <a:rPr lang="en-US" sz="2000" dirty="0"/>
              <a:t> </a:t>
            </a:r>
            <a:r>
              <a:rPr lang="en-US" sz="2000" dirty="0" err="1"/>
              <a:t>demokratikliyi</a:t>
            </a:r>
            <a:r>
              <a:rPr lang="en-US" sz="2000" dirty="0"/>
              <a:t> </a:t>
            </a:r>
            <a:r>
              <a:rPr lang="en-US" sz="2000" dirty="0" err="1"/>
              <a:t>təmin</a:t>
            </a:r>
            <a:r>
              <a:rPr lang="en-US" sz="2000" dirty="0"/>
              <a:t> </a:t>
            </a:r>
            <a:r>
              <a:rPr lang="en-US" sz="2000" dirty="0" err="1"/>
              <a:t>edən</a:t>
            </a:r>
            <a:r>
              <a:rPr lang="en-US" sz="2000" dirty="0"/>
              <a:t> </a:t>
            </a:r>
            <a:r>
              <a:rPr lang="en-US" sz="2000" dirty="0" err="1"/>
              <a:t>prinsipdir</a:t>
            </a:r>
            <a:r>
              <a:rPr lang="en-US" sz="2000" dirty="0"/>
              <a:t>. </a:t>
            </a:r>
            <a:r>
              <a:rPr lang="en-US" sz="2000" dirty="0" err="1"/>
              <a:t>Ona</a:t>
            </a:r>
            <a:r>
              <a:rPr lang="en-US" sz="2000" dirty="0"/>
              <a:t> </a:t>
            </a:r>
            <a:r>
              <a:rPr lang="en-US" sz="2000" dirty="0" err="1"/>
              <a:t>görə</a:t>
            </a:r>
            <a:r>
              <a:rPr lang="en-US" sz="2000" dirty="0"/>
              <a:t> </a:t>
            </a:r>
            <a:r>
              <a:rPr lang="en-US" sz="2000" dirty="0" err="1"/>
              <a:t>asandır</a:t>
            </a:r>
            <a:r>
              <a:rPr lang="en-US" sz="2000" dirty="0"/>
              <a:t> </a:t>
            </a:r>
            <a:r>
              <a:rPr lang="en-US" sz="2000" dirty="0" err="1"/>
              <a:t>ki</a:t>
            </a:r>
            <a:r>
              <a:rPr lang="en-US" sz="2000" dirty="0"/>
              <a:t>, </a:t>
            </a:r>
            <a:r>
              <a:rPr lang="en-US" sz="2000" dirty="0" err="1"/>
              <a:t>yazan</a:t>
            </a:r>
            <a:r>
              <a:rPr lang="en-US" sz="2000" dirty="0"/>
              <a:t> </a:t>
            </a:r>
            <a:r>
              <a:rPr lang="en-US" sz="2000" dirty="0" err="1"/>
              <a:t>tələffüzü</a:t>
            </a:r>
            <a:r>
              <a:rPr lang="en-US" sz="2000" dirty="0"/>
              <a:t> </a:t>
            </a:r>
            <a:r>
              <a:rPr lang="en-US" sz="2000" dirty="0" err="1"/>
              <a:t>əsas</a:t>
            </a:r>
            <a:r>
              <a:rPr lang="en-US" sz="2000" dirty="0"/>
              <a:t> </a:t>
            </a:r>
            <a:r>
              <a:rPr lang="en-US" sz="2000" dirty="0" err="1"/>
              <a:t>tutur</a:t>
            </a:r>
            <a:r>
              <a:rPr lang="en-US" sz="2000" dirty="0"/>
              <a:t>, </a:t>
            </a:r>
            <a:r>
              <a:rPr lang="en-US" sz="2000" dirty="0" err="1"/>
              <a:t>sözü</a:t>
            </a:r>
            <a:r>
              <a:rPr lang="en-US" sz="2000" dirty="0"/>
              <a:t> </a:t>
            </a:r>
            <a:r>
              <a:rPr lang="en-US" sz="2000" dirty="0" err="1"/>
              <a:t>necə</a:t>
            </a:r>
            <a:r>
              <a:rPr lang="en-US" sz="2000" dirty="0"/>
              <a:t> </a:t>
            </a:r>
            <a:r>
              <a:rPr lang="en-US" sz="2000" dirty="0" err="1"/>
              <a:t>eşidir</a:t>
            </a:r>
            <a:r>
              <a:rPr lang="en-US" sz="2000" dirty="0"/>
              <a:t> </a:t>
            </a:r>
            <a:r>
              <a:rPr lang="en-US" sz="2000" dirty="0" err="1"/>
              <a:t>və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deyirsə</a:t>
            </a:r>
            <a:r>
              <a:rPr lang="en-US" sz="2000" dirty="0"/>
              <a:t>, </a:t>
            </a:r>
            <a:r>
              <a:rPr lang="en-US" sz="2000" dirty="0" err="1"/>
              <a:t>elə</a:t>
            </a:r>
            <a:r>
              <a:rPr lang="en-US" sz="2000" dirty="0"/>
              <a:t> </a:t>
            </a:r>
            <a:r>
              <a:rPr lang="en-US" sz="2000" dirty="0" err="1"/>
              <a:t>də</a:t>
            </a:r>
            <a:r>
              <a:rPr lang="en-US" sz="2000" dirty="0"/>
              <a:t> </a:t>
            </a:r>
            <a:r>
              <a:rPr lang="en-US" sz="2000" dirty="0" err="1"/>
              <a:t>yazır</a:t>
            </a:r>
            <a:r>
              <a:rPr lang="en-US" sz="2000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400" y="2054267"/>
            <a:ext cx="4314696" cy="2931091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333363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562" y="1970761"/>
            <a:ext cx="5890909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Demokratikdir</a:t>
            </a:r>
            <a:r>
              <a:rPr lang="en-US" sz="2000" dirty="0"/>
              <a:t>, </a:t>
            </a:r>
            <a:r>
              <a:rPr lang="en-US" sz="2000" dirty="0" err="1"/>
              <a:t>ona</a:t>
            </a:r>
            <a:r>
              <a:rPr lang="en-US" sz="2000" dirty="0"/>
              <a:t> </a:t>
            </a:r>
            <a:r>
              <a:rPr lang="en-US" sz="2000" dirty="0" err="1"/>
              <a:t>görə</a:t>
            </a:r>
            <a:r>
              <a:rPr lang="en-US" sz="2000" dirty="0"/>
              <a:t> </a:t>
            </a:r>
            <a:r>
              <a:rPr lang="en-US" sz="2000" dirty="0" err="1"/>
              <a:t>ki</a:t>
            </a:r>
            <a:r>
              <a:rPr lang="en-US" sz="2000" dirty="0"/>
              <a:t>,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prinsip</a:t>
            </a:r>
            <a:r>
              <a:rPr lang="en-US" sz="2000" dirty="0"/>
              <a:t> </a:t>
            </a:r>
            <a:r>
              <a:rPr lang="en-US" sz="2000" dirty="0" err="1"/>
              <a:t>yazını</a:t>
            </a:r>
            <a:r>
              <a:rPr lang="en-US" sz="2000" dirty="0"/>
              <a:t> </a:t>
            </a:r>
            <a:r>
              <a:rPr lang="en-US" sz="2000" dirty="0" err="1"/>
              <a:t>canlı</a:t>
            </a:r>
            <a:r>
              <a:rPr lang="en-US" sz="2000" dirty="0"/>
              <a:t> </a:t>
            </a:r>
            <a:r>
              <a:rPr lang="en-US" sz="2000" dirty="0" err="1"/>
              <a:t>dilə</a:t>
            </a:r>
            <a:r>
              <a:rPr lang="en-US" sz="2000" dirty="0"/>
              <a:t>, </a:t>
            </a:r>
            <a:r>
              <a:rPr lang="en-US" sz="2000" dirty="0" err="1"/>
              <a:t>xalq</a:t>
            </a:r>
            <a:r>
              <a:rPr lang="en-US" sz="2000" dirty="0"/>
              <a:t> </a:t>
            </a:r>
            <a:r>
              <a:rPr lang="en-US" sz="2000" dirty="0" err="1"/>
              <a:t>dilinə</a:t>
            </a:r>
            <a:r>
              <a:rPr lang="en-US" sz="2000" dirty="0"/>
              <a:t> </a:t>
            </a:r>
            <a:r>
              <a:rPr lang="en-US" sz="2000" dirty="0" err="1"/>
              <a:t>yaxınlaşdırır</a:t>
            </a:r>
            <a:r>
              <a:rPr lang="en-US" sz="2000" dirty="0"/>
              <a:t>, </a:t>
            </a:r>
            <a:r>
              <a:rPr lang="en-US" sz="2000" dirty="0" err="1"/>
              <a:t>yazılışla</a:t>
            </a:r>
            <a:r>
              <a:rPr lang="en-US" sz="2000" dirty="0"/>
              <a:t> </a:t>
            </a:r>
            <a:r>
              <a:rPr lang="en-US" sz="2000" dirty="0" err="1"/>
              <a:t>deyiliş</a:t>
            </a:r>
            <a:r>
              <a:rPr lang="en-US" sz="2000" dirty="0"/>
              <a:t> </a:t>
            </a:r>
            <a:r>
              <a:rPr lang="en-US" sz="2000" dirty="0" err="1"/>
              <a:t>arasındakı</a:t>
            </a:r>
            <a:r>
              <a:rPr lang="en-US" sz="2000" dirty="0"/>
              <a:t> </a:t>
            </a:r>
            <a:r>
              <a:rPr lang="en-US" sz="2000" dirty="0" err="1"/>
              <a:t>ayrılığa</a:t>
            </a:r>
            <a:r>
              <a:rPr lang="en-US" sz="2000" dirty="0"/>
              <a:t>, </a:t>
            </a:r>
            <a:r>
              <a:rPr lang="en-US" sz="2000" dirty="0" err="1"/>
              <a:t>uyğunsuzluğa</a:t>
            </a:r>
            <a:r>
              <a:rPr lang="en-US" sz="2000" dirty="0"/>
              <a:t> </a:t>
            </a:r>
            <a:r>
              <a:rPr lang="en-US" sz="2000" dirty="0" err="1"/>
              <a:t>yol</a:t>
            </a:r>
            <a:r>
              <a:rPr lang="en-US" sz="2000" dirty="0"/>
              <a:t> </a:t>
            </a:r>
            <a:r>
              <a:rPr lang="en-US" sz="2000" dirty="0" err="1"/>
              <a:t>vermir</a:t>
            </a:r>
            <a:r>
              <a:rPr lang="en-US" sz="2000" dirty="0"/>
              <a:t>. </a:t>
            </a:r>
            <a:r>
              <a:rPr lang="en-US" sz="2000" dirty="0" err="1"/>
              <a:t>Lakin</a:t>
            </a:r>
            <a:r>
              <a:rPr lang="en-US" sz="2000" dirty="0"/>
              <a:t> </a:t>
            </a:r>
            <a:r>
              <a:rPr lang="en-US" sz="2000" dirty="0" err="1"/>
              <a:t>bununla</a:t>
            </a:r>
            <a:r>
              <a:rPr lang="en-US" sz="2000" dirty="0"/>
              <a:t> </a:t>
            </a:r>
            <a:r>
              <a:rPr lang="en-US" sz="2000" dirty="0" err="1"/>
              <a:t>belə</a:t>
            </a:r>
            <a:r>
              <a:rPr lang="en-US" sz="2000" dirty="0"/>
              <a:t>, </a:t>
            </a:r>
            <a:r>
              <a:rPr lang="en-US" sz="2000" dirty="0" err="1"/>
              <a:t>təkcə</a:t>
            </a:r>
            <a:r>
              <a:rPr lang="en-US" sz="2000" dirty="0"/>
              <a:t> </a:t>
            </a:r>
            <a:r>
              <a:rPr lang="en-US" sz="2000" dirty="0" err="1"/>
              <a:t>fonetik</a:t>
            </a:r>
            <a:r>
              <a:rPr lang="en-US" sz="2000" dirty="0"/>
              <a:t> </a:t>
            </a:r>
            <a:r>
              <a:rPr lang="en-US" sz="2000" dirty="0" err="1"/>
              <a:t>prinsipə</a:t>
            </a:r>
            <a:r>
              <a:rPr lang="en-US" sz="2000" dirty="0"/>
              <a:t> </a:t>
            </a:r>
            <a:r>
              <a:rPr lang="en-US" sz="2000" dirty="0" err="1"/>
              <a:t>əsaslanıb</a:t>
            </a:r>
            <a:r>
              <a:rPr lang="en-US" sz="2000" dirty="0"/>
              <a:t> </a:t>
            </a:r>
            <a:r>
              <a:rPr lang="en-US" sz="2000" dirty="0" err="1"/>
              <a:t>söz</a:t>
            </a:r>
            <a:r>
              <a:rPr lang="en-US" sz="2000" dirty="0"/>
              <a:t> </a:t>
            </a:r>
            <a:r>
              <a:rPr lang="en-US" sz="2000" dirty="0" err="1"/>
              <a:t>və</a:t>
            </a:r>
            <a:r>
              <a:rPr lang="en-US" sz="2000" dirty="0"/>
              <a:t> </a:t>
            </a:r>
            <a:r>
              <a:rPr lang="en-US" sz="2000" dirty="0" err="1"/>
              <a:t>qrammatik</a:t>
            </a:r>
            <a:r>
              <a:rPr lang="en-US" sz="2000" dirty="0"/>
              <a:t> </a:t>
            </a:r>
            <a:r>
              <a:rPr lang="en-US" sz="2000" dirty="0" err="1"/>
              <a:t>formaları</a:t>
            </a:r>
            <a:r>
              <a:rPr lang="en-US" sz="2000" dirty="0"/>
              <a:t> </a:t>
            </a:r>
            <a:r>
              <a:rPr lang="en-US" sz="2000" dirty="0" err="1"/>
              <a:t>tələffüzə</a:t>
            </a:r>
            <a:r>
              <a:rPr lang="en-US" sz="2000" dirty="0"/>
              <a:t> </a:t>
            </a:r>
            <a:r>
              <a:rPr lang="en-US" sz="2000" dirty="0" err="1"/>
              <a:t>uyğun</a:t>
            </a:r>
            <a:r>
              <a:rPr lang="en-US" sz="2000" dirty="0"/>
              <a:t>, </a:t>
            </a:r>
            <a:r>
              <a:rPr lang="en-US" sz="2000" dirty="0" err="1"/>
              <a:t>səsləndiyi</a:t>
            </a:r>
            <a:r>
              <a:rPr lang="en-US" sz="2000" dirty="0"/>
              <a:t> </a:t>
            </a:r>
            <a:r>
              <a:rPr lang="en-US" sz="2000" dirty="0" err="1"/>
              <a:t>kimi</a:t>
            </a:r>
            <a:r>
              <a:rPr lang="en-US" sz="2000" dirty="0"/>
              <a:t> </a:t>
            </a:r>
            <a:r>
              <a:rPr lang="en-US" sz="2000" dirty="0" err="1"/>
              <a:t>yaza</a:t>
            </a:r>
            <a:r>
              <a:rPr lang="en-US" sz="2000" dirty="0"/>
              <a:t> </a:t>
            </a:r>
            <a:r>
              <a:rPr lang="en-US" sz="2000" dirty="0" err="1"/>
              <a:t>bilmərik</a:t>
            </a:r>
            <a:r>
              <a:rPr lang="az-Latn-AZ" sz="2000" dirty="0"/>
              <a:t>.</a:t>
            </a:r>
            <a:r>
              <a:rPr lang="en-US" sz="2000" dirty="0"/>
              <a:t> </a:t>
            </a:r>
            <a:r>
              <a:rPr lang="en-US" sz="2000" dirty="0" err="1"/>
              <a:t>Çünki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sıra</a:t>
            </a:r>
            <a:r>
              <a:rPr lang="en-US" sz="2000" dirty="0"/>
              <a:t> </a:t>
            </a:r>
            <a:r>
              <a:rPr lang="en-US" sz="2000" dirty="0" err="1"/>
              <a:t>söz</a:t>
            </a:r>
            <a:r>
              <a:rPr lang="en-US" sz="2000" dirty="0"/>
              <a:t>, </a:t>
            </a:r>
            <a:r>
              <a:rPr lang="en-US" sz="2000" dirty="0" err="1"/>
              <a:t>yaxud</a:t>
            </a:r>
            <a:r>
              <a:rPr lang="en-US" sz="2000" dirty="0"/>
              <a:t> </a:t>
            </a:r>
            <a:r>
              <a:rPr lang="en-US" sz="2000" dirty="0" err="1"/>
              <a:t>şəkilçi</a:t>
            </a:r>
            <a:r>
              <a:rPr lang="en-US" sz="2000" dirty="0"/>
              <a:t> </a:t>
            </a:r>
            <a:r>
              <a:rPr lang="en-US" sz="2000" dirty="0" err="1"/>
              <a:t>dildə</a:t>
            </a:r>
            <a:r>
              <a:rPr lang="en-US" sz="2000" dirty="0"/>
              <a:t> </a:t>
            </a:r>
            <a:r>
              <a:rPr lang="en-US" sz="2000" dirty="0" err="1"/>
              <a:t>müxtəlif</a:t>
            </a:r>
            <a:r>
              <a:rPr lang="en-US" sz="2000" dirty="0"/>
              <a:t> </a:t>
            </a:r>
            <a:r>
              <a:rPr lang="en-US" sz="2000" dirty="0" err="1"/>
              <a:t>şəkildə</a:t>
            </a:r>
            <a:r>
              <a:rPr lang="en-US" sz="2000" dirty="0"/>
              <a:t> </a:t>
            </a:r>
            <a:r>
              <a:rPr lang="en-US" sz="2000" dirty="0" err="1"/>
              <a:t>tələffüz</a:t>
            </a:r>
            <a:r>
              <a:rPr lang="en-US" sz="2000" dirty="0"/>
              <a:t> </a:t>
            </a:r>
            <a:r>
              <a:rPr lang="en-US" sz="2000" dirty="0" err="1"/>
              <a:t>olunur</a:t>
            </a:r>
            <a:r>
              <a:rPr lang="en-US" sz="2000" dirty="0"/>
              <a:t>. </a:t>
            </a:r>
            <a:r>
              <a:rPr lang="en-US" sz="2000" dirty="0" err="1"/>
              <a:t>Məs</a:t>
            </a:r>
            <a:r>
              <a:rPr lang="en-US" sz="2000" dirty="0"/>
              <a:t>.: </a:t>
            </a:r>
            <a:r>
              <a:rPr lang="en-US" sz="2000" dirty="0" err="1"/>
              <a:t>asan</a:t>
            </a:r>
            <a:r>
              <a:rPr lang="en-US" sz="2000" dirty="0"/>
              <a:t>, </a:t>
            </a:r>
            <a:r>
              <a:rPr lang="en-US" sz="2000" dirty="0" err="1"/>
              <a:t>asand</a:t>
            </a:r>
            <a:r>
              <a:rPr lang="en-US" sz="2000" dirty="0"/>
              <a:t>, </a:t>
            </a:r>
            <a:r>
              <a:rPr lang="en-US" sz="2000" dirty="0" err="1"/>
              <a:t>hasan</a:t>
            </a:r>
            <a:r>
              <a:rPr lang="en-US" sz="2000" dirty="0"/>
              <a:t>, </a:t>
            </a:r>
            <a:r>
              <a:rPr lang="en-US" sz="2000" dirty="0" err="1"/>
              <a:t>hasant</a:t>
            </a:r>
            <a:r>
              <a:rPr lang="en-US" sz="2000" dirty="0"/>
              <a:t>; </a:t>
            </a:r>
            <a:r>
              <a:rPr lang="en-US" sz="2000" dirty="0" err="1"/>
              <a:t>ev</a:t>
            </a:r>
            <a:r>
              <a:rPr lang="en-US" sz="2000" dirty="0"/>
              <a:t>, </a:t>
            </a:r>
            <a:r>
              <a:rPr lang="en-US" sz="2000" dirty="0" err="1"/>
              <a:t>əv</a:t>
            </a:r>
            <a:r>
              <a:rPr lang="en-US" sz="2000" dirty="0"/>
              <a:t>, </a:t>
            </a:r>
            <a:r>
              <a:rPr lang="en-US" sz="2000" dirty="0" err="1"/>
              <a:t>öy</a:t>
            </a:r>
            <a:r>
              <a:rPr lang="az-Latn-AZ" sz="2000" dirty="0"/>
              <a:t> və s.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-359" b="11459"/>
          <a:stretch/>
        </p:blipFill>
        <p:spPr>
          <a:xfrm>
            <a:off x="6726476" y="1770346"/>
            <a:ext cx="5210827" cy="3187409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0495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990" y="1582454"/>
            <a:ext cx="7118459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</a:t>
            </a:r>
            <a:r>
              <a:rPr lang="az-Latn-AZ" sz="2000" dirty="0"/>
              <a:t>əzi </a:t>
            </a:r>
            <a:r>
              <a:rPr lang="en-US" sz="2000" dirty="0" err="1"/>
              <a:t>söz</a:t>
            </a:r>
            <a:r>
              <a:rPr lang="en-US" sz="2000" dirty="0"/>
              <a:t> </a:t>
            </a:r>
            <a:r>
              <a:rPr lang="en-US" sz="2000" dirty="0" err="1"/>
              <a:t>və</a:t>
            </a:r>
            <a:r>
              <a:rPr lang="en-US" sz="2000" dirty="0"/>
              <a:t> </a:t>
            </a:r>
            <a:r>
              <a:rPr lang="en-US" sz="2000" dirty="0" err="1"/>
              <a:t>şəkilçilər</a:t>
            </a:r>
            <a:r>
              <a:rPr lang="en-US" sz="2000" dirty="0"/>
              <a:t> </a:t>
            </a:r>
            <a:r>
              <a:rPr lang="en-US" sz="2000" dirty="0" err="1"/>
              <a:t>müəyyən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orfoqrafik</a:t>
            </a:r>
            <a:r>
              <a:rPr lang="en-US" sz="2000" dirty="0"/>
              <a:t> </a:t>
            </a:r>
            <a:r>
              <a:rPr lang="en-US" sz="2000" dirty="0" err="1"/>
              <a:t>qaydada</a:t>
            </a:r>
            <a:r>
              <a:rPr lang="en-US" sz="2000" dirty="0"/>
              <a:t> </a:t>
            </a:r>
            <a:r>
              <a:rPr lang="en-US" sz="2000" dirty="0" err="1"/>
              <a:t>deyil</a:t>
            </a:r>
            <a:r>
              <a:rPr lang="en-US" sz="2000" dirty="0"/>
              <a:t>, </a:t>
            </a:r>
            <a:r>
              <a:rPr lang="en-US" sz="2000" dirty="0" err="1"/>
              <a:t>hər</a:t>
            </a:r>
            <a:r>
              <a:rPr lang="en-US" sz="2000" dirty="0"/>
              <a:t> </a:t>
            </a:r>
            <a:r>
              <a:rPr lang="en-US" sz="2000" dirty="0" err="1"/>
              <a:t>kəsin</a:t>
            </a:r>
            <a:r>
              <a:rPr lang="en-US" sz="2000" dirty="0"/>
              <a:t> </a:t>
            </a:r>
            <a:r>
              <a:rPr lang="en-US" sz="2000" dirty="0" err="1"/>
              <a:t>tələffüz</a:t>
            </a:r>
            <a:r>
              <a:rPr lang="en-US" sz="2000" dirty="0"/>
              <a:t> </a:t>
            </a:r>
            <a:r>
              <a:rPr lang="en-US" sz="2000" dirty="0" err="1"/>
              <a:t>etdiyi</a:t>
            </a:r>
            <a:r>
              <a:rPr lang="en-US" sz="2000" dirty="0"/>
              <a:t> </a:t>
            </a:r>
            <a:r>
              <a:rPr lang="en-US" sz="2000" dirty="0" err="1"/>
              <a:t>şəkildə</a:t>
            </a:r>
            <a:r>
              <a:rPr lang="en-US" sz="2000" dirty="0"/>
              <a:t> </a:t>
            </a:r>
            <a:r>
              <a:rPr lang="en-US" sz="2000" dirty="0" err="1"/>
              <a:t>yazılarsa</a:t>
            </a:r>
            <a:r>
              <a:rPr lang="en-US" sz="2000" dirty="0"/>
              <a:t>, </a:t>
            </a:r>
            <a:r>
              <a:rPr lang="en-US" sz="2000" dirty="0" err="1"/>
              <a:t>bu</a:t>
            </a:r>
            <a:r>
              <a:rPr lang="en-US" sz="2000" dirty="0"/>
              <a:t>, </a:t>
            </a:r>
            <a:r>
              <a:rPr lang="en-US" sz="2000" dirty="0" err="1"/>
              <a:t>yazıda</a:t>
            </a:r>
            <a:r>
              <a:rPr lang="en-US" sz="2000" dirty="0"/>
              <a:t> </a:t>
            </a:r>
            <a:r>
              <a:rPr lang="en-US" sz="2000" dirty="0" err="1"/>
              <a:t>hərc-mərcliyə</a:t>
            </a:r>
            <a:r>
              <a:rPr lang="en-US" sz="2000" dirty="0"/>
              <a:t>, </a:t>
            </a:r>
            <a:r>
              <a:rPr lang="en-US" sz="2000" dirty="0" err="1"/>
              <a:t>anarxiyaya</a:t>
            </a:r>
            <a:r>
              <a:rPr lang="en-US" sz="2000" dirty="0"/>
              <a:t> </a:t>
            </a:r>
            <a:r>
              <a:rPr lang="en-US" sz="2000" dirty="0" err="1"/>
              <a:t>gətirib</a:t>
            </a:r>
            <a:r>
              <a:rPr lang="en-US" sz="2000" dirty="0"/>
              <a:t> </a:t>
            </a:r>
            <a:r>
              <a:rPr lang="en-US" sz="2000" dirty="0" err="1"/>
              <a:t>çıxarar</a:t>
            </a:r>
            <a:r>
              <a:rPr lang="en-US" sz="2000" dirty="0"/>
              <a:t>. </a:t>
            </a:r>
            <a:r>
              <a:rPr lang="en-US" sz="2000" dirty="0" err="1"/>
              <a:t>Vaxtilə</a:t>
            </a:r>
            <a:r>
              <a:rPr lang="en-US" sz="2000" dirty="0"/>
              <a:t> </a:t>
            </a:r>
            <a:r>
              <a:rPr lang="en-US" sz="2000" dirty="0" err="1"/>
              <a:t>görkəmli</a:t>
            </a:r>
            <a:r>
              <a:rPr lang="en-US" sz="2000" dirty="0"/>
              <a:t> </a:t>
            </a:r>
            <a:r>
              <a:rPr lang="en-US" sz="2000" dirty="0" err="1"/>
              <a:t>metodist</a:t>
            </a:r>
            <a:r>
              <a:rPr lang="en-US" sz="2000" dirty="0"/>
              <a:t> </a:t>
            </a:r>
            <a:r>
              <a:rPr lang="en-US" sz="2000" dirty="0" err="1"/>
              <a:t>alim</a:t>
            </a:r>
            <a:r>
              <a:rPr lang="en-US" sz="2000" dirty="0"/>
              <a:t> </a:t>
            </a:r>
            <a:r>
              <a:rPr lang="en-US" sz="2000" dirty="0" err="1"/>
              <a:t>Mahmudbəy</a:t>
            </a:r>
            <a:r>
              <a:rPr lang="en-US" sz="2000" dirty="0"/>
              <a:t> </a:t>
            </a:r>
            <a:r>
              <a:rPr lang="en-US" sz="2000" dirty="0" err="1"/>
              <a:t>Mahmudbəyov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məsələdən</a:t>
            </a:r>
            <a:r>
              <a:rPr lang="en-US" sz="2000" dirty="0"/>
              <a:t> </a:t>
            </a:r>
            <a:r>
              <a:rPr lang="en-US" sz="2000" dirty="0" err="1"/>
              <a:t>danışarkən</a:t>
            </a:r>
            <a:r>
              <a:rPr lang="en-US" sz="2000" dirty="0"/>
              <a:t> </a:t>
            </a:r>
            <a:r>
              <a:rPr lang="en-US" sz="2000" dirty="0" err="1"/>
              <a:t>yazırdı</a:t>
            </a:r>
            <a:r>
              <a:rPr lang="en-US" sz="2000" dirty="0"/>
              <a:t>: “</a:t>
            </a:r>
            <a:r>
              <a:rPr lang="en-US" sz="2000" dirty="0" err="1"/>
              <a:t>Dilin</a:t>
            </a:r>
            <a:r>
              <a:rPr lang="en-US" sz="2000" dirty="0"/>
              <a:t> </a:t>
            </a:r>
            <a:r>
              <a:rPr lang="en-US" sz="2000" dirty="0" err="1"/>
              <a:t>orfoqrafiyası</a:t>
            </a:r>
            <a:r>
              <a:rPr lang="en-US" sz="2000" dirty="0"/>
              <a:t> </a:t>
            </a:r>
            <a:r>
              <a:rPr lang="en-US" sz="2000" dirty="0" err="1"/>
              <a:t>üçün</a:t>
            </a:r>
            <a:r>
              <a:rPr lang="en-US" sz="2000" dirty="0"/>
              <a:t> </a:t>
            </a:r>
            <a:r>
              <a:rPr lang="en-US" sz="2000" dirty="0" err="1"/>
              <a:t>tələffüz</a:t>
            </a:r>
            <a:r>
              <a:rPr lang="en-US" sz="2000" dirty="0"/>
              <a:t> </a:t>
            </a:r>
            <a:r>
              <a:rPr lang="en-US" sz="2000" dirty="0" err="1"/>
              <a:t>əsas</a:t>
            </a:r>
            <a:r>
              <a:rPr lang="en-US" sz="2000" dirty="0"/>
              <a:t> </a:t>
            </a:r>
            <a:r>
              <a:rPr lang="en-US" sz="2000" dirty="0" err="1"/>
              <a:t>ola</a:t>
            </a:r>
            <a:r>
              <a:rPr lang="en-US" sz="2000" dirty="0"/>
              <a:t> </a:t>
            </a:r>
            <a:r>
              <a:rPr lang="en-US" sz="2000" dirty="0" err="1"/>
              <a:t>bilməz</a:t>
            </a:r>
            <a:r>
              <a:rPr lang="en-US" sz="2000" dirty="0"/>
              <a:t>, </a:t>
            </a:r>
            <a:r>
              <a:rPr lang="en-US" sz="2000" dirty="0" err="1"/>
              <a:t>çünki</a:t>
            </a:r>
            <a:r>
              <a:rPr lang="en-US" sz="2000" dirty="0"/>
              <a:t> </a:t>
            </a:r>
            <a:r>
              <a:rPr lang="en-US" sz="2000" dirty="0" err="1"/>
              <a:t>hər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yerdə</a:t>
            </a:r>
            <a:r>
              <a:rPr lang="en-US" sz="2000" dirty="0"/>
              <a:t>, </a:t>
            </a:r>
            <a:r>
              <a:rPr lang="en-US" sz="2000" dirty="0" err="1"/>
              <a:t>hər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rayonda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cür</a:t>
            </a:r>
            <a:r>
              <a:rPr lang="en-US" sz="2000" dirty="0"/>
              <a:t> </a:t>
            </a:r>
            <a:r>
              <a:rPr lang="en-US" sz="2000" dirty="0" err="1"/>
              <a:t>tələffüz</a:t>
            </a:r>
            <a:r>
              <a:rPr lang="en-US" sz="2000" dirty="0"/>
              <a:t> </a:t>
            </a:r>
            <a:r>
              <a:rPr lang="en-US" sz="2000" dirty="0" err="1"/>
              <a:t>vardır</a:t>
            </a:r>
            <a:r>
              <a:rPr lang="en-US" sz="2000" dirty="0"/>
              <a:t>. </a:t>
            </a:r>
            <a:r>
              <a:rPr lang="en-US" sz="2000" dirty="0" err="1"/>
              <a:t>Əgər</a:t>
            </a:r>
            <a:r>
              <a:rPr lang="en-US" sz="2000" dirty="0"/>
              <a:t> </a:t>
            </a:r>
            <a:r>
              <a:rPr lang="en-US" sz="2000" dirty="0" err="1"/>
              <a:t>tələffüzü</a:t>
            </a:r>
            <a:r>
              <a:rPr lang="en-US" sz="2000" dirty="0"/>
              <a:t> </a:t>
            </a:r>
            <a:r>
              <a:rPr lang="en-US" sz="2000" dirty="0" err="1"/>
              <a:t>orfoqrafiya</a:t>
            </a:r>
            <a:r>
              <a:rPr lang="en-US" sz="2000" dirty="0"/>
              <a:t> </a:t>
            </a:r>
            <a:r>
              <a:rPr lang="en-US" sz="2000" dirty="0" err="1"/>
              <a:t>üçün</a:t>
            </a:r>
            <a:r>
              <a:rPr lang="en-US" sz="2000" dirty="0"/>
              <a:t> </a:t>
            </a:r>
            <a:r>
              <a:rPr lang="en-US" sz="2000" dirty="0" err="1"/>
              <a:t>əsas</a:t>
            </a:r>
            <a:r>
              <a:rPr lang="en-US" sz="2000" dirty="0"/>
              <a:t> </a:t>
            </a:r>
            <a:r>
              <a:rPr lang="en-US" sz="2000" dirty="0" err="1"/>
              <a:t>tutsaq</a:t>
            </a:r>
            <a:r>
              <a:rPr lang="en-US" sz="2000" dirty="0"/>
              <a:t> </a:t>
            </a:r>
            <a:r>
              <a:rPr lang="en-US" sz="2000" dirty="0" err="1"/>
              <a:t>onda</a:t>
            </a:r>
            <a:r>
              <a:rPr lang="en-US" sz="2000" dirty="0"/>
              <a:t> </a:t>
            </a:r>
            <a:r>
              <a:rPr lang="en-US" sz="2000" dirty="0" err="1"/>
              <a:t>meydana</a:t>
            </a:r>
            <a:r>
              <a:rPr lang="en-US" sz="2000" dirty="0"/>
              <a:t> 40-50 </a:t>
            </a:r>
            <a:r>
              <a:rPr lang="en-US" sz="2000" dirty="0" err="1"/>
              <a:t>cür</a:t>
            </a:r>
            <a:r>
              <a:rPr lang="en-US" sz="2000" dirty="0"/>
              <a:t> </a:t>
            </a:r>
            <a:r>
              <a:rPr lang="en-US" sz="2000" dirty="0" err="1"/>
              <a:t>orfoqrafiyamız</a:t>
            </a:r>
            <a:r>
              <a:rPr lang="en-US" sz="2000" dirty="0"/>
              <a:t> </a:t>
            </a:r>
            <a:r>
              <a:rPr lang="en-US" sz="2000" dirty="0" err="1"/>
              <a:t>çıxa</a:t>
            </a:r>
            <a:r>
              <a:rPr lang="en-US" sz="2000" dirty="0"/>
              <a:t> </a:t>
            </a:r>
            <a:r>
              <a:rPr lang="en-US" sz="2000" dirty="0" err="1"/>
              <a:t>bilər</a:t>
            </a:r>
            <a:r>
              <a:rPr lang="en-US" sz="2000" dirty="0"/>
              <a:t> </a:t>
            </a:r>
            <a:r>
              <a:rPr lang="en-US" sz="2000" dirty="0" err="1"/>
              <a:t>ki</a:t>
            </a:r>
            <a:r>
              <a:rPr lang="en-US" sz="2000" dirty="0"/>
              <a:t>, </a:t>
            </a:r>
            <a:r>
              <a:rPr lang="en-US" sz="2000" dirty="0" err="1"/>
              <a:t>bu</a:t>
            </a:r>
            <a:r>
              <a:rPr lang="en-US" sz="2000" dirty="0"/>
              <a:t> da </a:t>
            </a:r>
            <a:r>
              <a:rPr lang="en-US" sz="2000" dirty="0" err="1"/>
              <a:t>azçox</a:t>
            </a:r>
            <a:r>
              <a:rPr lang="en-US" sz="2000" dirty="0"/>
              <a:t> </a:t>
            </a:r>
            <a:r>
              <a:rPr lang="en-US" sz="2000" dirty="0" err="1"/>
              <a:t>inkişaf</a:t>
            </a:r>
            <a:r>
              <a:rPr lang="en-US" sz="2000" dirty="0"/>
              <a:t> </a:t>
            </a:r>
            <a:r>
              <a:rPr lang="en-US" sz="2000" dirty="0" err="1"/>
              <a:t>tapmağa</a:t>
            </a:r>
            <a:r>
              <a:rPr lang="en-US" sz="2000" dirty="0"/>
              <a:t> </a:t>
            </a:r>
            <a:r>
              <a:rPr lang="en-US" sz="2000" dirty="0" err="1"/>
              <a:t>başlayan</a:t>
            </a:r>
            <a:r>
              <a:rPr lang="en-US" sz="2000" dirty="0"/>
              <a:t> </a:t>
            </a:r>
            <a:r>
              <a:rPr lang="en-US" sz="2000" dirty="0" err="1"/>
              <a:t>maarif</a:t>
            </a:r>
            <a:r>
              <a:rPr lang="en-US" sz="2000" dirty="0"/>
              <a:t>, </a:t>
            </a:r>
            <a:r>
              <a:rPr lang="en-US" sz="2000" dirty="0" err="1"/>
              <a:t>mətbuat</a:t>
            </a:r>
            <a:r>
              <a:rPr lang="en-US" sz="2000" dirty="0"/>
              <a:t> </a:t>
            </a:r>
            <a:r>
              <a:rPr lang="en-US" sz="2000" dirty="0" err="1"/>
              <a:t>və</a:t>
            </a:r>
            <a:r>
              <a:rPr lang="en-US" sz="2000" dirty="0"/>
              <a:t> </a:t>
            </a:r>
            <a:r>
              <a:rPr lang="en-US" sz="2000" dirty="0" err="1"/>
              <a:t>tədris</a:t>
            </a:r>
            <a:r>
              <a:rPr lang="en-US" sz="2000" dirty="0"/>
              <a:t> </a:t>
            </a:r>
            <a:r>
              <a:rPr lang="en-US" sz="2000" dirty="0" err="1"/>
              <a:t>işlərinə</a:t>
            </a:r>
            <a:r>
              <a:rPr lang="en-US" sz="2000" dirty="0"/>
              <a:t> </a:t>
            </a:r>
            <a:r>
              <a:rPr lang="en-US" sz="2000" dirty="0" err="1"/>
              <a:t>xeyli</a:t>
            </a:r>
            <a:r>
              <a:rPr lang="en-US" sz="2000" dirty="0"/>
              <a:t> </a:t>
            </a:r>
            <a:r>
              <a:rPr lang="en-US" sz="2000" dirty="0" err="1"/>
              <a:t>zərər</a:t>
            </a:r>
            <a:r>
              <a:rPr lang="en-US" sz="2000" dirty="0"/>
              <a:t> </a:t>
            </a:r>
            <a:r>
              <a:rPr lang="en-US" sz="2000" dirty="0" err="1"/>
              <a:t>vura</a:t>
            </a:r>
            <a:r>
              <a:rPr lang="en-US" sz="2000" dirty="0"/>
              <a:t> </a:t>
            </a:r>
            <a:r>
              <a:rPr lang="en-US" sz="2000" dirty="0" err="1"/>
              <a:t>bilər</a:t>
            </a:r>
            <a:r>
              <a:rPr lang="en-US" sz="2000" dirty="0"/>
              <a:t>” (</a:t>
            </a:r>
            <a:r>
              <a:rPr lang="en-US" sz="2000" dirty="0" err="1"/>
              <a:t>M.Mahmudbəyov</a:t>
            </a:r>
            <a:r>
              <a:rPr lang="en-US" sz="2000" dirty="0"/>
              <a:t>. “</a:t>
            </a:r>
            <a:r>
              <a:rPr lang="en-US" sz="2000" dirty="0" err="1"/>
              <a:t>İmlamız</a:t>
            </a:r>
            <a:r>
              <a:rPr lang="en-US" sz="2000" dirty="0"/>
              <a:t>”, </a:t>
            </a:r>
            <a:r>
              <a:rPr lang="en-US" sz="2000" dirty="0" err="1"/>
              <a:t>Bakı</a:t>
            </a:r>
            <a:r>
              <a:rPr lang="en-US" sz="2000" dirty="0"/>
              <a:t>, 1911, səh.2). </a:t>
            </a:r>
          </a:p>
        </p:txBody>
      </p:sp>
      <p:pic>
        <p:nvPicPr>
          <p:cNvPr id="1026" name="Picture 2" descr="Image result for fonetikanın qaydalar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531" y="1907934"/>
            <a:ext cx="3240263" cy="3240263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19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089" y="2158651"/>
            <a:ext cx="5427446" cy="2563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Orfoqrafiyamızın</a:t>
            </a:r>
            <a:r>
              <a:rPr lang="en-US" sz="2000" dirty="0"/>
              <a:t> </a:t>
            </a:r>
            <a:r>
              <a:rPr lang="en-US" sz="2000" dirty="0" err="1"/>
              <a:t>tərtibi</a:t>
            </a:r>
            <a:r>
              <a:rPr lang="en-US" sz="2000" dirty="0"/>
              <a:t> </a:t>
            </a:r>
            <a:r>
              <a:rPr lang="en-US" sz="2000" dirty="0" err="1"/>
              <a:t>prinsipləri</a:t>
            </a:r>
            <a:r>
              <a:rPr lang="en-US" sz="2000" dirty="0"/>
              <a:t> </a:t>
            </a:r>
            <a:r>
              <a:rPr lang="en-US" sz="2000" dirty="0" err="1"/>
              <a:t>ilə</a:t>
            </a:r>
            <a:r>
              <a:rPr lang="en-US" sz="2000" dirty="0"/>
              <a:t> </a:t>
            </a:r>
            <a:r>
              <a:rPr lang="en-US" sz="2000" dirty="0" err="1"/>
              <a:t>bağlı</a:t>
            </a:r>
            <a:r>
              <a:rPr lang="en-US" sz="2000" dirty="0"/>
              <a:t> </a:t>
            </a:r>
            <a:r>
              <a:rPr lang="en-US" sz="2000" dirty="0" err="1"/>
              <a:t>deyilənlərdən</a:t>
            </a:r>
            <a:r>
              <a:rPr lang="en-US" sz="2000" dirty="0"/>
              <a:t> </a:t>
            </a:r>
            <a:r>
              <a:rPr lang="en-US" sz="2000" dirty="0" err="1"/>
              <a:t>belə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nəticə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olur</a:t>
            </a:r>
            <a:r>
              <a:rPr lang="en-US" sz="2000" dirty="0"/>
              <a:t> </a:t>
            </a:r>
            <a:r>
              <a:rPr lang="en-US" sz="2000" dirty="0" err="1"/>
              <a:t>ki</a:t>
            </a:r>
            <a:r>
              <a:rPr lang="en-US" sz="2000" dirty="0"/>
              <a:t>, </a:t>
            </a:r>
            <a:r>
              <a:rPr lang="en-US" sz="2000" dirty="0" err="1"/>
              <a:t>fonetik</a:t>
            </a:r>
            <a:r>
              <a:rPr lang="en-US" sz="2000" dirty="0"/>
              <a:t> </a:t>
            </a:r>
            <a:r>
              <a:rPr lang="en-US" sz="2000" dirty="0" err="1"/>
              <a:t>prinsip</a:t>
            </a:r>
            <a:r>
              <a:rPr lang="en-US" sz="2000" dirty="0"/>
              <a:t> </a:t>
            </a:r>
            <a:r>
              <a:rPr lang="en-US" sz="2000" dirty="0" err="1"/>
              <a:t>yazımızda</a:t>
            </a:r>
            <a:r>
              <a:rPr lang="en-US" sz="2000" dirty="0"/>
              <a:t> </a:t>
            </a:r>
            <a:r>
              <a:rPr lang="en-US" sz="2000" dirty="0" err="1"/>
              <a:t>əsas</a:t>
            </a:r>
            <a:r>
              <a:rPr lang="en-US" sz="2000" dirty="0"/>
              <a:t> </a:t>
            </a:r>
            <a:r>
              <a:rPr lang="en-US" sz="2000" dirty="0" err="1"/>
              <a:t>və</a:t>
            </a:r>
            <a:r>
              <a:rPr lang="en-US" sz="2000" dirty="0"/>
              <a:t> </a:t>
            </a:r>
            <a:r>
              <a:rPr lang="en-US" sz="2000" dirty="0" err="1"/>
              <a:t>başlıca</a:t>
            </a:r>
            <a:r>
              <a:rPr lang="en-US" sz="2000" dirty="0"/>
              <a:t>, </a:t>
            </a:r>
            <a:r>
              <a:rPr lang="en-US" sz="2000" dirty="0" err="1"/>
              <a:t>morfoloji</a:t>
            </a:r>
            <a:r>
              <a:rPr lang="en-US" sz="2000" dirty="0"/>
              <a:t> </a:t>
            </a:r>
            <a:r>
              <a:rPr lang="en-US" sz="2000" dirty="0" err="1"/>
              <a:t>prinsip</a:t>
            </a:r>
            <a:r>
              <a:rPr lang="en-US" sz="2000" dirty="0"/>
              <a:t> </a:t>
            </a:r>
            <a:r>
              <a:rPr lang="en-US" sz="2000" dirty="0" err="1"/>
              <a:t>isə</a:t>
            </a:r>
            <a:r>
              <a:rPr lang="en-US" sz="2000" dirty="0"/>
              <a:t> </a:t>
            </a:r>
            <a:r>
              <a:rPr lang="en-US" sz="2000" dirty="0" err="1"/>
              <a:t>köməkçidir</a:t>
            </a:r>
            <a:r>
              <a:rPr lang="en-US" sz="2000" dirty="0"/>
              <a:t>. </a:t>
            </a:r>
            <a:r>
              <a:rPr lang="en-US" sz="2000" dirty="0" err="1"/>
              <a:t>Qalan</a:t>
            </a:r>
            <a:r>
              <a:rPr lang="en-US" sz="2000" dirty="0"/>
              <a:t> </a:t>
            </a:r>
            <a:r>
              <a:rPr lang="en-US" sz="2000" dirty="0" err="1"/>
              <a:t>digər</a:t>
            </a:r>
            <a:r>
              <a:rPr lang="en-US" sz="2000" dirty="0"/>
              <a:t> </a:t>
            </a:r>
            <a:r>
              <a:rPr lang="en-US" sz="2000" dirty="0" err="1"/>
              <a:t>prinsiplər</a:t>
            </a:r>
            <a:r>
              <a:rPr lang="en-US" sz="2000" dirty="0"/>
              <a:t> (</a:t>
            </a:r>
            <a:r>
              <a:rPr lang="en-US" sz="2000" dirty="0" err="1"/>
              <a:t>tarixi-ənənəvi</a:t>
            </a:r>
            <a:r>
              <a:rPr lang="en-US" sz="2000" dirty="0"/>
              <a:t> </a:t>
            </a:r>
            <a:r>
              <a:rPr lang="en-US" sz="2000" dirty="0" err="1"/>
              <a:t>və</a:t>
            </a:r>
            <a:r>
              <a:rPr lang="en-US" sz="2000" dirty="0"/>
              <a:t> </a:t>
            </a:r>
            <a:r>
              <a:rPr lang="en-US" sz="2000" dirty="0" err="1"/>
              <a:t>alınma</a:t>
            </a:r>
            <a:r>
              <a:rPr lang="en-US" sz="2000" dirty="0"/>
              <a:t> </a:t>
            </a:r>
            <a:r>
              <a:rPr lang="en-US" sz="2000" dirty="0" err="1"/>
              <a:t>sözlərin</a:t>
            </a:r>
            <a:r>
              <a:rPr lang="en-US" sz="2000" dirty="0"/>
              <a:t> </a:t>
            </a:r>
            <a:r>
              <a:rPr lang="en-US" sz="2000" dirty="0" err="1"/>
              <a:t>yazılışı</a:t>
            </a:r>
            <a:r>
              <a:rPr lang="en-US" sz="2000" dirty="0"/>
              <a:t> </a:t>
            </a:r>
            <a:r>
              <a:rPr lang="en-US" sz="2000" dirty="0" err="1"/>
              <a:t>prinsipləri</a:t>
            </a:r>
            <a:r>
              <a:rPr lang="en-US" sz="2000" dirty="0"/>
              <a:t>) </a:t>
            </a:r>
            <a:r>
              <a:rPr lang="en-US" sz="2000" dirty="0" err="1"/>
              <a:t>orfoqrafiya</a:t>
            </a:r>
            <a:r>
              <a:rPr lang="en-US" sz="2000" dirty="0"/>
              <a:t> </a:t>
            </a:r>
            <a:r>
              <a:rPr lang="en-US" sz="2000" dirty="0" err="1"/>
              <a:t>qaydalarının</a:t>
            </a:r>
            <a:r>
              <a:rPr lang="en-US" sz="2000" dirty="0"/>
              <a:t> </a:t>
            </a:r>
            <a:r>
              <a:rPr lang="en-US" sz="2000" dirty="0" err="1"/>
              <a:t>bəzi</a:t>
            </a:r>
            <a:r>
              <a:rPr lang="en-US" sz="2000" dirty="0"/>
              <a:t> </a:t>
            </a:r>
            <a:r>
              <a:rPr lang="en-US" sz="2000" dirty="0" err="1"/>
              <a:t>maddələrində</a:t>
            </a:r>
            <a:r>
              <a:rPr lang="en-US" sz="2000" dirty="0"/>
              <a:t> </a:t>
            </a:r>
            <a:r>
              <a:rPr lang="en-US" sz="2000" dirty="0" err="1"/>
              <a:t>əsas</a:t>
            </a:r>
            <a:r>
              <a:rPr lang="en-US" sz="2000" dirty="0"/>
              <a:t> </a:t>
            </a:r>
            <a:r>
              <a:rPr lang="en-US" sz="2000" dirty="0" err="1"/>
              <a:t>götürülür</a:t>
            </a:r>
            <a:r>
              <a:rPr lang="en-US" sz="2000" dirty="0"/>
              <a:t>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943" y="1961888"/>
            <a:ext cx="5278471" cy="329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22252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" b="7533"/>
          <a:stretch/>
        </p:blipFill>
        <p:spPr>
          <a:xfrm>
            <a:off x="1524001" y="0"/>
            <a:ext cx="9144001" cy="6858000"/>
          </a:xfrm>
        </p:spPr>
      </p:pic>
    </p:spTree>
    <p:extLst>
      <p:ext uri="{BB962C8B-B14F-4D97-AF65-F5344CB8AC3E}">
        <p14:creationId xmlns:p14="http://schemas.microsoft.com/office/powerpoint/2010/main" val="201365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7608" y="692696"/>
            <a:ext cx="8100392" cy="381642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az-Cyrl-AZ" b="1" dirty="0"/>
              <a:t> </a:t>
            </a:r>
            <a:r>
              <a:rPr lang="en-US" b="1" dirty="0" err="1">
                <a:latin typeface="Calibri" pitchFamily="34" charset="0"/>
                <a:cs typeface="Arial" pitchFamily="34" charset="0"/>
              </a:rPr>
              <a:t>Nitq</a:t>
            </a:r>
            <a:r>
              <a:rPr lang="en-US" b="1" dirty="0">
                <a:latin typeface="Calibri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Calibri" pitchFamily="34" charset="0"/>
                <a:cs typeface="Arial" pitchFamily="34" charset="0"/>
              </a:rPr>
              <a:t>mədəniyyəti</a:t>
            </a:r>
            <a:r>
              <a:rPr lang="en-US" b="1" dirty="0">
                <a:latin typeface="Calibri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Calibri" pitchFamily="34" charset="0"/>
                <a:cs typeface="Arial" pitchFamily="34" charset="0"/>
              </a:rPr>
              <a:t>milli</a:t>
            </a:r>
            <a:r>
              <a:rPr lang="en-US" b="1" dirty="0">
                <a:latin typeface="Calibri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Calibri" pitchFamily="34" charset="0"/>
                <a:cs typeface="Arial" pitchFamily="34" charset="0"/>
              </a:rPr>
              <a:t>mədəniyyətin</a:t>
            </a:r>
            <a:r>
              <a:rPr lang="en-US" b="1" dirty="0">
                <a:latin typeface="Calibri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Calibri" pitchFamily="34" charset="0"/>
                <a:cs typeface="Arial" pitchFamily="34" charset="0"/>
              </a:rPr>
              <a:t>tərkib</a:t>
            </a:r>
            <a:r>
              <a:rPr lang="en-US" b="1" dirty="0">
                <a:latin typeface="Calibri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Calibri" pitchFamily="34" charset="0"/>
                <a:cs typeface="Arial" pitchFamily="34" charset="0"/>
              </a:rPr>
              <a:t>hissəsi</a:t>
            </a:r>
            <a:r>
              <a:rPr lang="en-US" b="1" dirty="0">
                <a:latin typeface="Calibri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Calibri" pitchFamily="34" charset="0"/>
                <a:cs typeface="Arial" pitchFamily="34" charset="0"/>
              </a:rPr>
              <a:t>kimi</a:t>
            </a:r>
            <a:endParaRPr lang="en-US" dirty="0">
              <a:latin typeface="Calibri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Arial" pitchFamily="34" charset="0"/>
                <a:cs typeface="Arial" pitchFamily="34" charset="0"/>
              </a:rPr>
              <a:t>Hər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hansı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bir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xalqın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milli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mədəniyyətinin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az-Cyrl-AZ" sz="2600" dirty="0">
                <a:latin typeface="Arial" pitchFamily="34" charset="0"/>
                <a:cs typeface="Arial" pitchFamily="34" charset="0"/>
              </a:rPr>
              <a:t> g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östəricilərindən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biri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də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gözəl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nitqdir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Gözəl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nitq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üçün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əsasən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iki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şərt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tələb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olunur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600" dirty="0" err="1">
                <a:latin typeface="Arial" pitchFamily="34" charset="0"/>
                <a:cs typeface="Arial" pitchFamily="34" charset="0"/>
              </a:rPr>
              <a:t>Dilin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özünün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ifadə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imkanlarının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genişliyi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yəni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hər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hansı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bir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fikri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ifadə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etmək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imkanının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olması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Bu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dildə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danışanın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yüksək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hazırlığı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yəni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dilin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ifadə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imkanlarından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düzgün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şəkildə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istifadə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etməsi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56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245" y="1795397"/>
            <a:ext cx="5828278" cy="316491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az-Latn-AZ" sz="2000" dirty="0"/>
              <a:t>Nitq mədəniyyətinin əsas şərti ədəbi dilin normalarına riayət etməkdir.Düzgün danışıq üçün linqvistik prinsiplərə əməl etmək lazımdır.</a:t>
            </a:r>
            <a:r>
              <a:rPr lang="en-US" sz="2000" dirty="0"/>
              <a:t> </a:t>
            </a:r>
            <a:r>
              <a:rPr lang="en-US" sz="2000" dirty="0" err="1"/>
              <a:t>Ədəbi</a:t>
            </a:r>
            <a:r>
              <a:rPr lang="en-US" sz="2000" dirty="0"/>
              <a:t> </a:t>
            </a:r>
            <a:r>
              <a:rPr lang="en-US" sz="2000" dirty="0" err="1"/>
              <a:t>dilin</a:t>
            </a:r>
            <a:r>
              <a:rPr lang="en-US" sz="2000" dirty="0"/>
              <a:t> </a:t>
            </a:r>
            <a:r>
              <a:rPr lang="en-US" sz="2000" dirty="0" err="1"/>
              <a:t>normaları</a:t>
            </a:r>
            <a:r>
              <a:rPr lang="en-US" sz="2000" dirty="0"/>
              <a:t> </a:t>
            </a:r>
            <a:r>
              <a:rPr lang="en-US" sz="2000" dirty="0" err="1"/>
              <a:t>kütləvi</a:t>
            </a:r>
            <a:r>
              <a:rPr lang="en-US" sz="2000" dirty="0"/>
              <a:t> </a:t>
            </a:r>
            <a:r>
              <a:rPr lang="en-US" sz="2000" dirty="0" err="1"/>
              <a:t>xarakterdədir</a:t>
            </a:r>
            <a:r>
              <a:rPr lang="en-US" sz="2000" dirty="0"/>
              <a:t>. </a:t>
            </a:r>
            <a:r>
              <a:rPr lang="en-US" sz="2000" dirty="0" err="1"/>
              <a:t>Yəni</a:t>
            </a:r>
            <a:r>
              <a:rPr lang="en-US" sz="2000" dirty="0"/>
              <a:t> </a:t>
            </a:r>
            <a:r>
              <a:rPr lang="en-US" sz="2000" dirty="0" err="1"/>
              <a:t>hamı</a:t>
            </a:r>
            <a:r>
              <a:rPr lang="en-US" sz="2000" dirty="0"/>
              <a:t> </a:t>
            </a:r>
            <a:r>
              <a:rPr lang="en-US" sz="2000" dirty="0" err="1"/>
              <a:t>tərəfindən</a:t>
            </a:r>
            <a:r>
              <a:rPr lang="en-US" sz="2000" dirty="0"/>
              <a:t> </a:t>
            </a:r>
            <a:r>
              <a:rPr lang="en-US" sz="2000" dirty="0" err="1"/>
              <a:t>anlaşılan</a:t>
            </a:r>
            <a:r>
              <a:rPr lang="en-US" sz="2000" dirty="0"/>
              <a:t>, </a:t>
            </a:r>
            <a:r>
              <a:rPr lang="en-US" sz="2000" dirty="0" err="1"/>
              <a:t>hamının</a:t>
            </a:r>
            <a:r>
              <a:rPr lang="en-US" sz="2000" dirty="0"/>
              <a:t> </a:t>
            </a:r>
            <a:r>
              <a:rPr lang="en-US" sz="2000" dirty="0" err="1"/>
              <a:t>dil</a:t>
            </a:r>
            <a:r>
              <a:rPr lang="en-US" sz="2000" dirty="0"/>
              <a:t> </a:t>
            </a:r>
            <a:r>
              <a:rPr lang="en-US" sz="2000" dirty="0" err="1"/>
              <a:t>ünsiyyəti</a:t>
            </a:r>
            <a:r>
              <a:rPr lang="en-US" sz="2000" dirty="0"/>
              <a:t> </a:t>
            </a:r>
            <a:r>
              <a:rPr lang="en-US" sz="2000" dirty="0" err="1"/>
              <a:t>üçün</a:t>
            </a:r>
            <a:r>
              <a:rPr lang="en-US" sz="2000" dirty="0"/>
              <a:t> </a:t>
            </a:r>
            <a:r>
              <a:rPr lang="en-US" sz="2000" dirty="0" err="1"/>
              <a:t>yararlıdır</a:t>
            </a:r>
            <a:r>
              <a:rPr lang="en-US" sz="2000" dirty="0"/>
              <a:t>. </a:t>
            </a:r>
            <a:r>
              <a:rPr lang="en-US" sz="2000" dirty="0" err="1"/>
              <a:t>Ədəbi</a:t>
            </a:r>
            <a:r>
              <a:rPr lang="en-US" sz="2000" dirty="0"/>
              <a:t> </a:t>
            </a:r>
            <a:r>
              <a:rPr lang="en-US" sz="2000" dirty="0" err="1"/>
              <a:t>dilin</a:t>
            </a:r>
            <a:r>
              <a:rPr lang="en-US" sz="2000" dirty="0"/>
              <a:t> </a:t>
            </a:r>
            <a:r>
              <a:rPr lang="en-US" sz="2000" dirty="0" err="1"/>
              <a:t>normaları</a:t>
            </a:r>
            <a:r>
              <a:rPr lang="en-US" sz="2000" dirty="0"/>
              <a:t> </a:t>
            </a:r>
            <a:r>
              <a:rPr lang="en-US" sz="2000" dirty="0" err="1"/>
              <a:t>onun</a:t>
            </a:r>
            <a:r>
              <a:rPr lang="en-US" sz="2000" dirty="0"/>
              <a:t> </a:t>
            </a:r>
            <a:r>
              <a:rPr lang="en-US" sz="2000" dirty="0" err="1"/>
              <a:t>bütün</a:t>
            </a:r>
            <a:r>
              <a:rPr lang="en-US" sz="2000" dirty="0"/>
              <a:t> </a:t>
            </a:r>
            <a:r>
              <a:rPr lang="en-US" sz="2000" dirty="0" err="1"/>
              <a:t>səviyyəsini</a:t>
            </a:r>
            <a:r>
              <a:rPr lang="en-US" sz="2000" dirty="0"/>
              <a:t> </a:t>
            </a:r>
            <a:r>
              <a:rPr lang="en-US" sz="2000" dirty="0" err="1"/>
              <a:t>əhatə</a:t>
            </a:r>
            <a:r>
              <a:rPr lang="en-US" sz="2000" dirty="0"/>
              <a:t> </a:t>
            </a:r>
            <a:r>
              <a:rPr lang="en-US" sz="2000" dirty="0" err="1"/>
              <a:t>edir</a:t>
            </a:r>
            <a:r>
              <a:rPr lang="en-US" sz="2000" dirty="0"/>
              <a:t>: </a:t>
            </a:r>
            <a:r>
              <a:rPr lang="en-US" sz="2000" dirty="0" err="1"/>
              <a:t>fonetik</a:t>
            </a:r>
            <a:r>
              <a:rPr lang="en-US" sz="2000" dirty="0"/>
              <a:t> </a:t>
            </a:r>
            <a:r>
              <a:rPr lang="en-US" sz="2000" dirty="0" err="1"/>
              <a:t>normalar</a:t>
            </a:r>
            <a:r>
              <a:rPr lang="en-US" sz="2000" dirty="0"/>
              <a:t>, </a:t>
            </a:r>
            <a:r>
              <a:rPr lang="en-US" sz="2000" dirty="0" err="1"/>
              <a:t>leksik</a:t>
            </a:r>
            <a:r>
              <a:rPr lang="en-US" sz="2000" dirty="0"/>
              <a:t> </a:t>
            </a:r>
            <a:r>
              <a:rPr lang="en-US" sz="2000" dirty="0" err="1"/>
              <a:t>normalar</a:t>
            </a:r>
            <a:r>
              <a:rPr lang="en-US" sz="2000" dirty="0"/>
              <a:t>, </a:t>
            </a:r>
            <a:r>
              <a:rPr lang="en-US" sz="2000" dirty="0" err="1"/>
              <a:t>qrammatik</a:t>
            </a:r>
            <a:r>
              <a:rPr lang="en-US" sz="2000" dirty="0"/>
              <a:t> </a:t>
            </a:r>
            <a:r>
              <a:rPr lang="en-US" sz="2000" dirty="0" err="1"/>
              <a:t>normalar</a:t>
            </a:r>
            <a:r>
              <a:rPr lang="en-US" sz="2000" dirty="0"/>
              <a:t>, </a:t>
            </a:r>
            <a:r>
              <a:rPr lang="en-US" sz="2000" dirty="0" err="1"/>
              <a:t>orfoqrafik</a:t>
            </a:r>
            <a:r>
              <a:rPr lang="en-US" sz="2000" dirty="0"/>
              <a:t> </a:t>
            </a:r>
            <a:r>
              <a:rPr lang="en-US" sz="2000" dirty="0" err="1"/>
              <a:t>normalar</a:t>
            </a:r>
            <a:r>
              <a:rPr lang="en-US" sz="2000" dirty="0"/>
              <a:t>, </a:t>
            </a:r>
            <a:r>
              <a:rPr lang="en-US" sz="2000" dirty="0" err="1"/>
              <a:t>orfoepik</a:t>
            </a:r>
            <a:r>
              <a:rPr lang="en-US" sz="2000" dirty="0"/>
              <a:t> </a:t>
            </a:r>
            <a:r>
              <a:rPr lang="en-US" sz="2000" dirty="0" err="1"/>
              <a:t>normalar</a:t>
            </a:r>
            <a:r>
              <a:rPr lang="en-US" sz="2000" dirty="0"/>
              <a:t>, </a:t>
            </a:r>
            <a:r>
              <a:rPr lang="en-US" sz="2000" dirty="0" err="1"/>
              <a:t>üslub</a:t>
            </a:r>
            <a:r>
              <a:rPr lang="en-US" sz="2000" dirty="0"/>
              <a:t> </a:t>
            </a:r>
            <a:r>
              <a:rPr lang="en-US" sz="2000" dirty="0" err="1"/>
              <a:t>normaları</a:t>
            </a:r>
            <a:r>
              <a:rPr lang="en-US" sz="2000" dirty="0"/>
              <a:t>.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414" y="2081408"/>
            <a:ext cx="4609578" cy="259288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4322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81" y="1920657"/>
            <a:ext cx="6153955" cy="375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 </a:t>
            </a:r>
            <a:r>
              <a:rPr lang="en-US" sz="2000" dirty="0" err="1"/>
              <a:t>normalardan,xüsusilə</a:t>
            </a:r>
            <a:r>
              <a:rPr lang="en-US" sz="2000" dirty="0"/>
              <a:t> </a:t>
            </a:r>
            <a:r>
              <a:rPr lang="en-US" sz="2000" dirty="0" err="1"/>
              <a:t>dilin</a:t>
            </a:r>
            <a:r>
              <a:rPr lang="en-US" sz="2000" dirty="0"/>
              <a:t> </a:t>
            </a:r>
            <a:r>
              <a:rPr lang="en-US" sz="2000" dirty="0" err="1"/>
              <a:t>leksik</a:t>
            </a:r>
            <a:r>
              <a:rPr lang="en-US" sz="2000" dirty="0"/>
              <a:t> </a:t>
            </a:r>
            <a:r>
              <a:rPr lang="en-US" sz="2000" dirty="0" err="1"/>
              <a:t>vahidlərindən</a:t>
            </a:r>
            <a:r>
              <a:rPr lang="en-US" sz="2000" dirty="0"/>
              <a:t> </a:t>
            </a:r>
            <a:r>
              <a:rPr lang="en-US" sz="2000" dirty="0" err="1"/>
              <a:t>yerində,məqamında</a:t>
            </a:r>
            <a:r>
              <a:rPr lang="en-US" sz="2000" dirty="0"/>
              <a:t> </a:t>
            </a:r>
            <a:r>
              <a:rPr lang="en-US" sz="2000" dirty="0" err="1"/>
              <a:t>məqsədəuyğun</a:t>
            </a:r>
            <a:r>
              <a:rPr lang="en-US" sz="2000" dirty="0"/>
              <a:t> </a:t>
            </a:r>
            <a:r>
              <a:rPr lang="en-US" sz="2000" dirty="0" err="1"/>
              <a:t>istifadə</a:t>
            </a:r>
            <a:r>
              <a:rPr lang="en-US" sz="2000" dirty="0"/>
              <a:t> </a:t>
            </a:r>
            <a:r>
              <a:rPr lang="en-US" sz="2000" dirty="0" err="1"/>
              <a:t>edildikdə</a:t>
            </a:r>
            <a:r>
              <a:rPr lang="en-US" sz="2000" dirty="0"/>
              <a:t> </a:t>
            </a:r>
            <a:r>
              <a:rPr lang="en-US" sz="2000" dirty="0" err="1"/>
              <a:t>mədəni</a:t>
            </a:r>
            <a:r>
              <a:rPr lang="en-US" sz="2000" dirty="0"/>
              <a:t> </a:t>
            </a:r>
            <a:r>
              <a:rPr lang="en-US" sz="2000" dirty="0" err="1"/>
              <a:t>nitqə</a:t>
            </a:r>
            <a:r>
              <a:rPr lang="en-US" sz="2000" dirty="0"/>
              <a:t> nail </a:t>
            </a:r>
            <a:r>
              <a:rPr lang="en-US" sz="2000" dirty="0" err="1"/>
              <a:t>olmaq</a:t>
            </a:r>
            <a:r>
              <a:rPr lang="en-US" sz="2000" dirty="0"/>
              <a:t> </a:t>
            </a:r>
            <a:r>
              <a:rPr lang="en-US" sz="2000" dirty="0" err="1"/>
              <a:t>mümkündür.Danışan</a:t>
            </a:r>
            <a:r>
              <a:rPr lang="en-US" sz="2000" dirty="0"/>
              <a:t> </a:t>
            </a:r>
            <a:r>
              <a:rPr lang="en-US" sz="2000" dirty="0" err="1"/>
              <a:t>və</a:t>
            </a:r>
            <a:r>
              <a:rPr lang="en-US" sz="2000" dirty="0"/>
              <a:t> </a:t>
            </a:r>
            <a:r>
              <a:rPr lang="en-US" sz="2000" dirty="0" err="1"/>
              <a:t>yazan</a:t>
            </a:r>
            <a:r>
              <a:rPr lang="en-US" sz="2000" dirty="0"/>
              <a:t> </a:t>
            </a:r>
            <a:r>
              <a:rPr lang="en-US" sz="2000" dirty="0" err="1"/>
              <a:t>şəxs</a:t>
            </a:r>
            <a:r>
              <a:rPr lang="en-US" sz="2000" dirty="0"/>
              <a:t> </a:t>
            </a:r>
            <a:r>
              <a:rPr lang="en-US" sz="2000" dirty="0" err="1"/>
              <a:t>öz</a:t>
            </a:r>
            <a:r>
              <a:rPr lang="en-US" sz="2000" dirty="0"/>
              <a:t> </a:t>
            </a:r>
            <a:r>
              <a:rPr lang="en-US" sz="2000" dirty="0" err="1"/>
              <a:t>fikirlərinin</a:t>
            </a:r>
            <a:r>
              <a:rPr lang="en-US" sz="2000" dirty="0"/>
              <a:t> </a:t>
            </a:r>
            <a:r>
              <a:rPr lang="en-US" sz="2000" dirty="0" err="1"/>
              <a:t>ifadəsində</a:t>
            </a:r>
            <a:r>
              <a:rPr lang="en-US" sz="2000" dirty="0"/>
              <a:t> </a:t>
            </a:r>
            <a:r>
              <a:rPr lang="en-US" sz="2000" dirty="0" err="1"/>
              <a:t>dil</a:t>
            </a:r>
            <a:r>
              <a:rPr lang="en-US" sz="2000" dirty="0"/>
              <a:t> </a:t>
            </a:r>
            <a:r>
              <a:rPr lang="en-US" sz="2000" dirty="0" err="1"/>
              <a:t>vasitələrindən</a:t>
            </a:r>
            <a:r>
              <a:rPr lang="en-US" sz="2000" dirty="0"/>
              <a:t> </a:t>
            </a:r>
            <a:r>
              <a:rPr lang="en-US" sz="2000" dirty="0" err="1"/>
              <a:t>məqsədəuyğun</a:t>
            </a:r>
            <a:r>
              <a:rPr lang="en-US" sz="2000" dirty="0"/>
              <a:t> </a:t>
            </a:r>
            <a:r>
              <a:rPr lang="en-US" sz="2000" dirty="0" err="1"/>
              <a:t>ifadə</a:t>
            </a:r>
            <a:r>
              <a:rPr lang="en-US" sz="2000" dirty="0"/>
              <a:t> </a:t>
            </a:r>
            <a:r>
              <a:rPr lang="en-US" sz="2000" dirty="0" err="1"/>
              <a:t>edirsə,onun</a:t>
            </a:r>
            <a:r>
              <a:rPr lang="en-US" sz="2000" dirty="0"/>
              <a:t> </a:t>
            </a:r>
            <a:r>
              <a:rPr lang="en-US" sz="2000" dirty="0" err="1"/>
              <a:t>nitqi</a:t>
            </a:r>
            <a:r>
              <a:rPr lang="en-US" sz="2000" dirty="0"/>
              <a:t> </a:t>
            </a:r>
            <a:r>
              <a:rPr lang="en-US" sz="2000" dirty="0" err="1"/>
              <a:t>aydın,dəqiq,məntiqi,təsirli,zəngin,düzgün</a:t>
            </a:r>
            <a:r>
              <a:rPr lang="en-US" sz="2000" dirty="0"/>
              <a:t> </a:t>
            </a:r>
            <a:r>
              <a:rPr lang="en-US" sz="2000" dirty="0" err="1"/>
              <a:t>olacaqdır</a:t>
            </a:r>
            <a:r>
              <a:rPr lang="en-US" sz="20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988"/>
          <a:stretch/>
        </p:blipFill>
        <p:spPr>
          <a:xfrm>
            <a:off x="7603299" y="1826190"/>
            <a:ext cx="3942567" cy="394256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2733597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175474">
            <a:off x="697780" y="2151475"/>
            <a:ext cx="5815754" cy="327764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Nitq</a:t>
            </a:r>
            <a:r>
              <a:rPr lang="en-US" sz="2000" dirty="0"/>
              <a:t> </a:t>
            </a:r>
            <a:r>
              <a:rPr lang="en-US" sz="2000" dirty="0" err="1"/>
              <a:t>fəaliyyətində</a:t>
            </a:r>
            <a:r>
              <a:rPr lang="en-US" sz="2000" dirty="0"/>
              <a:t> </a:t>
            </a:r>
            <a:r>
              <a:rPr lang="en-US" sz="2000" dirty="0" err="1"/>
              <a:t>dil</a:t>
            </a:r>
            <a:r>
              <a:rPr lang="en-US" sz="2000" dirty="0"/>
              <a:t> </a:t>
            </a:r>
            <a:r>
              <a:rPr lang="en-US" sz="2000" dirty="0" err="1"/>
              <a:t>normalarının</a:t>
            </a:r>
            <a:r>
              <a:rPr lang="en-US" sz="2000" dirty="0"/>
              <a:t> </a:t>
            </a:r>
            <a:r>
              <a:rPr lang="en-US" sz="2000" dirty="0" err="1"/>
              <a:t>və</a:t>
            </a:r>
            <a:r>
              <a:rPr lang="az-Latn-AZ" sz="2000" dirty="0"/>
              <a:t> </a:t>
            </a:r>
            <a:r>
              <a:rPr lang="en-US" sz="2000" dirty="0" err="1"/>
              <a:t>məqsədəuyğunluq</a:t>
            </a:r>
            <a:r>
              <a:rPr lang="en-US" sz="2000" dirty="0"/>
              <a:t> </a:t>
            </a:r>
            <a:r>
              <a:rPr lang="en-US" sz="2000" dirty="0" err="1"/>
              <a:t>normasının</a:t>
            </a:r>
            <a:r>
              <a:rPr lang="en-US" sz="2000" dirty="0"/>
              <a:t> </a:t>
            </a:r>
            <a:r>
              <a:rPr lang="en-US" sz="2000" dirty="0" err="1"/>
              <a:t>ittifaqı</a:t>
            </a:r>
            <a:r>
              <a:rPr lang="en-US" sz="2000" dirty="0"/>
              <a:t> </a:t>
            </a:r>
            <a:r>
              <a:rPr lang="en-US" sz="2000" dirty="0" err="1"/>
              <a:t>nitqdə</a:t>
            </a:r>
            <a:r>
              <a:rPr lang="en-US" sz="2000" dirty="0"/>
              <a:t> </a:t>
            </a:r>
            <a:r>
              <a:rPr lang="en-US" sz="2000" dirty="0" err="1"/>
              <a:t>aşağıdakı</a:t>
            </a:r>
            <a:r>
              <a:rPr lang="en-US" sz="2000" dirty="0"/>
              <a:t> </a:t>
            </a:r>
            <a:r>
              <a:rPr lang="en-US" sz="2000" dirty="0" err="1"/>
              <a:t>üslubi</a:t>
            </a:r>
            <a:r>
              <a:rPr lang="en-US" sz="2000" dirty="0"/>
              <a:t> </a:t>
            </a:r>
            <a:r>
              <a:rPr lang="en-US" sz="2000" dirty="0" err="1"/>
              <a:t>keyfiyyətləri</a:t>
            </a:r>
            <a:r>
              <a:rPr lang="en-US" sz="2000" dirty="0"/>
              <a:t> </a:t>
            </a:r>
            <a:r>
              <a:rPr lang="en-US" sz="2000" dirty="0" err="1"/>
              <a:t>yaradır:düzgünlük,dəqiqlik,aydınlıq</a:t>
            </a:r>
            <a:r>
              <a:rPr lang="az-Latn-AZ" sz="2000" dirty="0"/>
              <a:t>,</a:t>
            </a:r>
            <a:r>
              <a:rPr lang="en-US" sz="2000" dirty="0" err="1"/>
              <a:t>məntiqilik</a:t>
            </a:r>
            <a:r>
              <a:rPr lang="en-US" sz="2000" dirty="0"/>
              <a:t>, </a:t>
            </a:r>
            <a:r>
              <a:rPr lang="en-US" sz="2000" dirty="0" err="1"/>
              <a:t>ardıcıllıq,ifadəlilik,məqamlıq,ahəngdarlıq.Məhz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keyfiyyətlərə</a:t>
            </a:r>
            <a:r>
              <a:rPr lang="en-US" sz="2000" dirty="0"/>
              <a:t> </a:t>
            </a:r>
            <a:r>
              <a:rPr lang="en-US" sz="2000" dirty="0" err="1"/>
              <a:t>malik</a:t>
            </a:r>
            <a:r>
              <a:rPr lang="en-US" sz="2000" dirty="0"/>
              <a:t> </a:t>
            </a:r>
            <a:r>
              <a:rPr lang="en-US" sz="2000" dirty="0" err="1"/>
              <a:t>olmaqla</a:t>
            </a:r>
            <a:r>
              <a:rPr lang="en-US" sz="2000" dirty="0"/>
              <a:t> </a:t>
            </a:r>
            <a:r>
              <a:rPr lang="en-US" sz="2000" dirty="0" err="1"/>
              <a:t>dil</a:t>
            </a:r>
            <a:r>
              <a:rPr lang="en-US" sz="2000" dirty="0"/>
              <a:t> </a:t>
            </a:r>
            <a:r>
              <a:rPr lang="en-US" sz="2000" dirty="0" err="1"/>
              <a:t>öz</a:t>
            </a:r>
            <a:r>
              <a:rPr lang="en-US" sz="2000" dirty="0"/>
              <a:t> </a:t>
            </a:r>
            <a:r>
              <a:rPr lang="en-US" sz="2000" dirty="0" err="1"/>
              <a:t>funksiyasını</a:t>
            </a:r>
            <a:r>
              <a:rPr lang="en-US" sz="2000" dirty="0"/>
              <a:t> </a:t>
            </a:r>
            <a:r>
              <a:rPr lang="en-US" sz="2000" dirty="0" err="1"/>
              <a:t>lazımi</a:t>
            </a:r>
            <a:r>
              <a:rPr lang="en-US" sz="2000" dirty="0"/>
              <a:t> </a:t>
            </a:r>
            <a:r>
              <a:rPr lang="en-US" sz="2000" dirty="0" err="1"/>
              <a:t>səviyyədə</a:t>
            </a:r>
            <a:r>
              <a:rPr lang="en-US" sz="2000" dirty="0"/>
              <a:t>, </a:t>
            </a:r>
            <a:r>
              <a:rPr lang="en-US" sz="2000" dirty="0" err="1"/>
              <a:t>üslubi</a:t>
            </a:r>
            <a:r>
              <a:rPr lang="en-US" sz="2000" dirty="0"/>
              <a:t> </a:t>
            </a:r>
            <a:r>
              <a:rPr lang="en-US" sz="2000" dirty="0" err="1"/>
              <a:t>meyarlara</a:t>
            </a:r>
            <a:r>
              <a:rPr lang="en-US" sz="2000" dirty="0"/>
              <a:t> </a:t>
            </a:r>
            <a:r>
              <a:rPr lang="en-US" sz="2000" dirty="0" err="1"/>
              <a:t>uyğun</a:t>
            </a:r>
            <a:r>
              <a:rPr lang="en-US" sz="2000" dirty="0"/>
              <a:t> </a:t>
            </a:r>
            <a:r>
              <a:rPr lang="en-US" sz="2000" dirty="0" err="1"/>
              <a:t>şəkildə</a:t>
            </a:r>
            <a:r>
              <a:rPr lang="en-US" sz="2000" dirty="0"/>
              <a:t> </a:t>
            </a:r>
            <a:r>
              <a:rPr lang="en-US" sz="2000" dirty="0" err="1"/>
              <a:t>yerinə</a:t>
            </a:r>
            <a:r>
              <a:rPr lang="en-US" sz="2000" dirty="0"/>
              <a:t> </a:t>
            </a:r>
            <a:r>
              <a:rPr lang="en-US" sz="2000" dirty="0" err="1"/>
              <a:t>yetirə</a:t>
            </a:r>
            <a:r>
              <a:rPr lang="az-Latn-AZ" sz="2000" dirty="0"/>
              <a:t> bilər.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69287">
            <a:off x="6764577" y="2409172"/>
            <a:ext cx="4800600" cy="276225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7403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097" y="486324"/>
            <a:ext cx="8911687" cy="1280890"/>
          </a:xfrm>
        </p:spPr>
        <p:txBody>
          <a:bodyPr/>
          <a:lstStyle/>
          <a:p>
            <a:pPr algn="ctr"/>
            <a:r>
              <a:rPr lang="az-Latn-AZ" dirty="0"/>
              <a:t>Orfoqrafik norma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189" y="1905000"/>
            <a:ext cx="6266689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Orfoqrafiya</a:t>
            </a:r>
            <a:r>
              <a:rPr lang="en-US" sz="2000" dirty="0"/>
              <a:t> </a:t>
            </a:r>
            <a:r>
              <a:rPr lang="en-US" sz="2000" dirty="0" err="1"/>
              <a:t>yunan</a:t>
            </a:r>
            <a:r>
              <a:rPr lang="en-US" sz="2000" dirty="0"/>
              <a:t> </a:t>
            </a:r>
            <a:r>
              <a:rPr lang="en-US" sz="2000" dirty="0" err="1"/>
              <a:t>sözü</a:t>
            </a:r>
            <a:r>
              <a:rPr lang="en-US" sz="2000" dirty="0"/>
              <a:t> </a:t>
            </a:r>
            <a:r>
              <a:rPr lang="en-US" sz="2000" dirty="0" err="1"/>
              <a:t>olub</a:t>
            </a:r>
            <a:r>
              <a:rPr lang="en-US" sz="2000" dirty="0"/>
              <a:t> </a:t>
            </a:r>
            <a:r>
              <a:rPr lang="en-US" sz="2000" dirty="0" err="1"/>
              <a:t>orhos</a:t>
            </a:r>
            <a:r>
              <a:rPr lang="en-US" sz="2000" dirty="0"/>
              <a:t> </a:t>
            </a:r>
            <a:r>
              <a:rPr lang="en-US" sz="2000" dirty="0" err="1"/>
              <a:t>doğru</a:t>
            </a:r>
            <a:r>
              <a:rPr lang="en-US" sz="2000" dirty="0"/>
              <a:t>, </a:t>
            </a:r>
            <a:r>
              <a:rPr lang="en-US" sz="2000" dirty="0" err="1"/>
              <a:t>düzgün</a:t>
            </a:r>
            <a:r>
              <a:rPr lang="en-US" sz="2000" dirty="0"/>
              <a:t>, </a:t>
            </a:r>
            <a:r>
              <a:rPr lang="en-US" sz="2000" dirty="0" err="1"/>
              <a:t>qraphos</a:t>
            </a:r>
            <a:r>
              <a:rPr lang="en-US" sz="2000" dirty="0"/>
              <a:t> </a:t>
            </a:r>
            <a:r>
              <a:rPr lang="en-US" sz="2000" dirty="0" err="1"/>
              <a:t>yazıram</a:t>
            </a:r>
            <a:r>
              <a:rPr lang="en-US" sz="2000" dirty="0"/>
              <a:t> </a:t>
            </a:r>
            <a:r>
              <a:rPr lang="en-US" sz="2000" dirty="0" err="1"/>
              <a:t>deməkdir</a:t>
            </a:r>
            <a:r>
              <a:rPr lang="en-US" sz="2000" dirty="0"/>
              <a:t>. Bu, </a:t>
            </a:r>
            <a:r>
              <a:rPr lang="en-US" sz="2000" dirty="0" err="1"/>
              <a:t>orfoqrafiyanın</a:t>
            </a:r>
            <a:r>
              <a:rPr lang="en-US" sz="2000" dirty="0"/>
              <a:t> </a:t>
            </a:r>
            <a:r>
              <a:rPr lang="en-US" sz="2000" dirty="0" err="1"/>
              <a:t>lüğəvi</a:t>
            </a:r>
            <a:r>
              <a:rPr lang="en-US" sz="2000" dirty="0"/>
              <a:t> </a:t>
            </a:r>
            <a:r>
              <a:rPr lang="en-US" sz="2000" dirty="0" err="1"/>
              <a:t>mənasıdır</a:t>
            </a:r>
            <a:r>
              <a:rPr lang="en-US" sz="2000" dirty="0"/>
              <a:t>. </a:t>
            </a:r>
            <a:r>
              <a:rPr lang="en-US" sz="2000" dirty="0" err="1"/>
              <a:t>Onun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termin</a:t>
            </a:r>
            <a:r>
              <a:rPr lang="en-US" sz="2000" dirty="0"/>
              <a:t> </a:t>
            </a:r>
            <a:r>
              <a:rPr lang="en-US" sz="2000" dirty="0" err="1"/>
              <a:t>kimi</a:t>
            </a:r>
            <a:r>
              <a:rPr lang="en-US" sz="2000" dirty="0"/>
              <a:t> </a:t>
            </a:r>
            <a:r>
              <a:rPr lang="en-US" sz="2000" dirty="0" err="1"/>
              <a:t>mənası</a:t>
            </a:r>
            <a:r>
              <a:rPr lang="en-US" sz="2000" dirty="0"/>
              <a:t> </a:t>
            </a:r>
            <a:r>
              <a:rPr lang="en-US" sz="2000" dirty="0" err="1"/>
              <a:t>söz</a:t>
            </a:r>
            <a:r>
              <a:rPr lang="en-US" sz="2000" dirty="0"/>
              <a:t> </a:t>
            </a:r>
            <a:r>
              <a:rPr lang="en-US" sz="2000" dirty="0" err="1"/>
              <a:t>və</a:t>
            </a:r>
            <a:r>
              <a:rPr lang="en-US" sz="2000" dirty="0"/>
              <a:t> </a:t>
            </a:r>
            <a:r>
              <a:rPr lang="en-US" sz="2000" dirty="0" err="1"/>
              <a:t>qrammatik</a:t>
            </a:r>
            <a:r>
              <a:rPr lang="en-US" sz="2000" dirty="0"/>
              <a:t> </a:t>
            </a:r>
            <a:r>
              <a:rPr lang="en-US" sz="2000" dirty="0" err="1"/>
              <a:t>formaların</a:t>
            </a:r>
            <a:r>
              <a:rPr lang="en-US" sz="2000" dirty="0"/>
              <a:t> </a:t>
            </a:r>
            <a:r>
              <a:rPr lang="en-US" sz="2000" dirty="0" err="1"/>
              <a:t>vahid</a:t>
            </a:r>
            <a:r>
              <a:rPr lang="en-US" sz="2000" dirty="0"/>
              <a:t> </a:t>
            </a:r>
            <a:r>
              <a:rPr lang="en-US" sz="2000" dirty="0" err="1"/>
              <a:t>və</a:t>
            </a:r>
            <a:r>
              <a:rPr lang="en-US" sz="2000" dirty="0"/>
              <a:t> </a:t>
            </a:r>
            <a:r>
              <a:rPr lang="en-US" sz="2000" dirty="0" err="1"/>
              <a:t>sabit</a:t>
            </a:r>
            <a:r>
              <a:rPr lang="en-US" sz="2000" dirty="0"/>
              <a:t> </a:t>
            </a:r>
            <a:r>
              <a:rPr lang="en-US" sz="2000" dirty="0" err="1"/>
              <a:t>yazı</a:t>
            </a:r>
            <a:r>
              <a:rPr lang="en-US" sz="2000" dirty="0"/>
              <a:t> </a:t>
            </a:r>
            <a:r>
              <a:rPr lang="en-US" sz="2000" dirty="0" err="1"/>
              <a:t>qaydalarının</a:t>
            </a:r>
            <a:r>
              <a:rPr lang="en-US" sz="2000" dirty="0"/>
              <a:t> </a:t>
            </a:r>
            <a:r>
              <a:rPr lang="en-US" sz="2000" dirty="0" err="1"/>
              <a:t>məcmusu</a:t>
            </a:r>
            <a:r>
              <a:rPr lang="en-US" sz="2000" dirty="0"/>
              <a:t>, </a:t>
            </a:r>
            <a:r>
              <a:rPr lang="en-US" sz="2000" dirty="0" err="1"/>
              <a:t>toplusu</a:t>
            </a:r>
            <a:r>
              <a:rPr lang="en-US" sz="2000" dirty="0"/>
              <a:t> </a:t>
            </a:r>
            <a:r>
              <a:rPr lang="en-US" sz="2000" dirty="0" err="1"/>
              <a:t>deməkdir</a:t>
            </a:r>
            <a:r>
              <a:rPr lang="az-Latn-AZ" sz="2000" dirty="0"/>
              <a:t>.</a:t>
            </a:r>
            <a:r>
              <a:rPr lang="en-US" sz="2000" dirty="0"/>
              <a:t> İlk </a:t>
            </a:r>
            <a:r>
              <a:rPr lang="en-US" sz="2000" dirty="0" err="1"/>
              <a:t>orfoqrafiya</a:t>
            </a:r>
            <a:r>
              <a:rPr lang="en-US" sz="2000" dirty="0"/>
              <a:t> </a:t>
            </a:r>
            <a:r>
              <a:rPr lang="en-US" sz="2000" dirty="0" err="1"/>
              <a:t>lüğəti</a:t>
            </a:r>
            <a:r>
              <a:rPr lang="en-US" sz="2000" dirty="0"/>
              <a:t> 1929-cu </a:t>
            </a:r>
            <a:r>
              <a:rPr lang="en-US" sz="2000" dirty="0" err="1"/>
              <a:t>ildə</a:t>
            </a:r>
            <a:r>
              <a:rPr lang="en-US" sz="2000" dirty="0"/>
              <a:t> (1925-ci </a:t>
            </a:r>
            <a:r>
              <a:rPr lang="en-US" sz="2000" dirty="0" err="1"/>
              <a:t>ildə</a:t>
            </a:r>
            <a:r>
              <a:rPr lang="en-US" sz="2000" dirty="0"/>
              <a:t> </a:t>
            </a:r>
            <a:r>
              <a:rPr lang="en-US" sz="2000" dirty="0" err="1"/>
              <a:t>qəbul</a:t>
            </a:r>
            <a:r>
              <a:rPr lang="en-US" sz="2000" dirty="0"/>
              <a:t> </a:t>
            </a:r>
            <a:r>
              <a:rPr lang="en-US" sz="2000" dirty="0" err="1"/>
              <a:t>edilmiş</a:t>
            </a:r>
            <a:r>
              <a:rPr lang="en-US" sz="2000" dirty="0"/>
              <a:t> </a:t>
            </a:r>
            <a:r>
              <a:rPr lang="en-US" sz="2000" dirty="0" err="1"/>
              <a:t>orfoqrafiya</a:t>
            </a:r>
            <a:r>
              <a:rPr lang="en-US" sz="2000" dirty="0"/>
              <a:t> </a:t>
            </a:r>
            <a:r>
              <a:rPr lang="en-US" sz="2000" dirty="0" err="1"/>
              <a:t>qaydaları</a:t>
            </a:r>
            <a:r>
              <a:rPr lang="en-US" sz="2000" dirty="0"/>
              <a:t> </a:t>
            </a:r>
            <a:r>
              <a:rPr lang="en-US" sz="2000" dirty="0" err="1"/>
              <a:t>əsasında</a:t>
            </a:r>
            <a:r>
              <a:rPr lang="en-US" sz="2000" dirty="0"/>
              <a:t>) </a:t>
            </a:r>
            <a:r>
              <a:rPr lang="en-US" sz="2000" dirty="0" err="1"/>
              <a:t>nəşr</a:t>
            </a:r>
            <a:r>
              <a:rPr lang="en-US" sz="2000" dirty="0"/>
              <a:t> </a:t>
            </a:r>
            <a:r>
              <a:rPr lang="en-US" sz="2000" dirty="0" err="1"/>
              <a:t>edilmişdir</a:t>
            </a:r>
            <a:r>
              <a:rPr lang="en-US" sz="2000" dirty="0"/>
              <a:t>. </a:t>
            </a:r>
            <a:r>
              <a:rPr lang="en-US" sz="2000" dirty="0" err="1"/>
              <a:t>Orfoqrafiya</a:t>
            </a:r>
            <a:r>
              <a:rPr lang="en-US" sz="2000" dirty="0"/>
              <a:t> </a:t>
            </a:r>
            <a:r>
              <a:rPr lang="en-US" sz="2000" dirty="0" err="1"/>
              <a:t>qaydaları</a:t>
            </a:r>
            <a:r>
              <a:rPr lang="en-US" sz="2000" dirty="0"/>
              <a:t> </a:t>
            </a:r>
            <a:r>
              <a:rPr lang="en-US" sz="2000" dirty="0" err="1"/>
              <a:t>tərtib</a:t>
            </a:r>
            <a:r>
              <a:rPr lang="en-US" sz="2000" dirty="0"/>
              <a:t> </a:t>
            </a:r>
            <a:r>
              <a:rPr lang="en-US" sz="2000" dirty="0" err="1"/>
              <a:t>olunarkən</a:t>
            </a:r>
            <a:r>
              <a:rPr lang="en-US" sz="2000" dirty="0"/>
              <a:t> </a:t>
            </a:r>
            <a:r>
              <a:rPr lang="en-US" sz="2000" dirty="0" err="1"/>
              <a:t>üç</a:t>
            </a:r>
            <a:r>
              <a:rPr lang="en-US" sz="2000" dirty="0"/>
              <a:t> </a:t>
            </a:r>
            <a:r>
              <a:rPr lang="en-US" sz="2000" dirty="0" err="1"/>
              <a:t>prinsip</a:t>
            </a:r>
            <a:r>
              <a:rPr lang="en-US" sz="2000" dirty="0"/>
              <a:t> </a:t>
            </a:r>
            <a:r>
              <a:rPr lang="en-US" sz="2000" dirty="0" err="1"/>
              <a:t>əsas</a:t>
            </a:r>
            <a:r>
              <a:rPr lang="en-US" sz="2000" dirty="0"/>
              <a:t> </a:t>
            </a:r>
            <a:r>
              <a:rPr lang="en-US" sz="2000" dirty="0" err="1"/>
              <a:t>götürülür</a:t>
            </a:r>
            <a:r>
              <a:rPr lang="en-US" sz="2000" dirty="0"/>
              <a:t>: </a:t>
            </a:r>
            <a:r>
              <a:rPr lang="en-US" sz="2000" dirty="0" err="1"/>
              <a:t>fonetik</a:t>
            </a:r>
            <a:r>
              <a:rPr lang="en-US" sz="2000" dirty="0"/>
              <a:t>, </a:t>
            </a:r>
            <a:r>
              <a:rPr lang="en-US" sz="2000" dirty="0" err="1"/>
              <a:t>morfoloji</a:t>
            </a:r>
            <a:r>
              <a:rPr lang="en-US" sz="2000" dirty="0"/>
              <a:t> </a:t>
            </a:r>
            <a:r>
              <a:rPr lang="en-US" sz="2000" dirty="0" err="1"/>
              <a:t>və</a:t>
            </a:r>
            <a:r>
              <a:rPr lang="en-US" sz="2000" dirty="0"/>
              <a:t> </a:t>
            </a:r>
            <a:r>
              <a:rPr lang="en-US" sz="2000" dirty="0" err="1"/>
              <a:t>tarixi-ənənəvi</a:t>
            </a:r>
            <a:r>
              <a:rPr lang="en-US" sz="2000" dirty="0"/>
              <a:t> </a:t>
            </a:r>
            <a:r>
              <a:rPr lang="en-US" sz="2000" dirty="0" err="1"/>
              <a:t>prinsip</a:t>
            </a:r>
            <a:r>
              <a:rPr lang="en-US" sz="2000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878" y="1905000"/>
            <a:ext cx="4913588" cy="3371720"/>
          </a:xfrm>
          <a:prstGeom prst="rect">
            <a:avLst/>
          </a:prstGeom>
          <a:scene3d>
            <a:camera prst="perspectiveLef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14324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7608" y="274638"/>
            <a:ext cx="810039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N</a:t>
            </a:r>
            <a:r>
              <a:rPr lang="az-Cyrl-AZ" dirty="0">
                <a:latin typeface="Arial" pitchFamily="34" charset="0"/>
                <a:cs typeface="Arial" pitchFamily="34" charset="0"/>
              </a:rPr>
              <a:t>İ</a:t>
            </a:r>
            <a:r>
              <a:rPr lang="en-US" dirty="0">
                <a:latin typeface="Arial" pitchFamily="34" charset="0"/>
                <a:cs typeface="Arial" pitchFamily="34" charset="0"/>
              </a:rPr>
              <a:t>TQ M</a:t>
            </a:r>
            <a:r>
              <a:rPr lang="az-Cyrl-AZ" dirty="0">
                <a:latin typeface="Arial" pitchFamily="34" charset="0"/>
                <a:cs typeface="Arial" pitchFamily="34" charset="0"/>
              </a:rPr>
              <a:t>ƏDƏNİYYƏTİNİN    PRİNSİPLƏRİ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9616" y="2073424"/>
            <a:ext cx="7920880" cy="4019872"/>
          </a:xfrm>
        </p:spPr>
        <p:txBody>
          <a:bodyPr/>
          <a:lstStyle/>
          <a:p>
            <a:r>
              <a:rPr lang="az-Cyrl-AZ" sz="2200" dirty="0">
                <a:latin typeface="Arial" pitchFamily="34" charset="0"/>
                <a:cs typeface="Arial" pitchFamily="34" charset="0"/>
              </a:rPr>
              <a:t>Nitq mədəniyyətinin fonetik prinsipi</a:t>
            </a:r>
          </a:p>
          <a:p>
            <a:r>
              <a:rPr lang="az-Cyrl-AZ" sz="2200" dirty="0">
                <a:latin typeface="Arial" pitchFamily="34" charset="0"/>
                <a:cs typeface="Arial" pitchFamily="34" charset="0"/>
              </a:rPr>
              <a:t>Nitq mədəniyyətinin leksik-semantik prinsipi</a:t>
            </a:r>
          </a:p>
          <a:p>
            <a:r>
              <a:rPr lang="az-Cyrl-AZ" sz="2200" dirty="0">
                <a:latin typeface="Arial" pitchFamily="34" charset="0"/>
                <a:cs typeface="Arial" pitchFamily="34" charset="0"/>
              </a:rPr>
              <a:t>Nitq mədəniyyətinin qrammatik prinsipi</a:t>
            </a:r>
          </a:p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96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11624" y="908720"/>
            <a:ext cx="7848872" cy="93610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az-Cyrl-AZ" sz="4400" b="1" dirty="0">
                <a:ln/>
                <a:solidFill>
                  <a:schemeClr val="accent3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br>
              <a:rPr lang="az-Cyrl-AZ" sz="4400" b="1" dirty="0">
                <a:ln/>
                <a:solidFill>
                  <a:schemeClr val="accent3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az-Cyrl-AZ" sz="3800" b="1" i="1" dirty="0">
                <a:ln/>
                <a:solidFill>
                  <a:schemeClr val="accent3"/>
                </a:solidFill>
                <a:effectLst/>
                <a:latin typeface="Arial" pitchFamily="34" charset="0"/>
                <a:cs typeface="Arial" pitchFamily="34" charset="0"/>
              </a:rPr>
              <a:t>Nitq mədəniyyətinin fonetik prinsipi</a:t>
            </a:r>
            <a:br>
              <a:rPr lang="az-Cyrl-AZ" sz="4400" b="1" dirty="0">
                <a:ln/>
                <a:solidFill>
                  <a:schemeClr val="accent3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ru-RU" b="1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4943872" y="1791775"/>
            <a:ext cx="1296144" cy="2037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6240016" y="1834560"/>
            <a:ext cx="1368152" cy="2026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51634" y="3829704"/>
            <a:ext cx="3456384" cy="492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/>
            <a:r>
              <a:rPr lang="az-Cyrl-AZ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Orfoepiya prinsipləri</a:t>
            </a:r>
            <a:endParaRPr lang="ru-RU" sz="2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32104" y="3861049"/>
            <a:ext cx="3528392" cy="492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/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az-Cyrl-AZ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rfoqrafiya prinsipləri</a:t>
            </a:r>
            <a:endParaRPr lang="ru-RU" sz="2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34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</TotalTime>
  <Words>713</Words>
  <Application>Microsoft Office PowerPoint</Application>
  <PresentationFormat>Широкоэкранный</PresentationFormat>
  <Paragraphs>38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Arial</vt:lpstr>
      <vt:lpstr>Calibri</vt:lpstr>
      <vt:lpstr>Corbel</vt:lpstr>
      <vt:lpstr>Gill Sans MT</vt:lpstr>
      <vt:lpstr>Trebuchet MS</vt:lpstr>
      <vt:lpstr>Verdana</vt:lpstr>
      <vt:lpstr>Wingdings 2</vt:lpstr>
      <vt:lpstr>Wingdings 3</vt:lpstr>
      <vt:lpstr>Солнцестояние</vt:lpstr>
      <vt:lpstr>Facet</vt:lpstr>
      <vt:lpstr>Azərbaycan dilinin fonetik, leksik,qrammatik norması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Orfoqrafik norma</vt:lpstr>
      <vt:lpstr> NİTQ MƏDƏNİYYƏTİNİN    PRİNSİPLƏRİ</vt:lpstr>
      <vt:lpstr>   Nitq mədəniyyətinin fonetik prinsipi </vt:lpstr>
      <vt:lpstr>         DANIŞIQ SƏSLƏRİ</vt:lpstr>
      <vt:lpstr>MÜASİR AZƏRBAYCAN DİLİNDƏ FONETİK HADİSƏLƏR</vt:lpstr>
      <vt:lpstr>Презентация PowerPoint</vt:lpstr>
      <vt:lpstr>Презентация PowerPoint</vt:lpstr>
      <vt:lpstr>Презентация PowerPoint</vt:lpstr>
      <vt:lpstr>Fonetik prinsip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Azərbaycan nitq mədəniyyətinin linqvistik prinsipləri.Fonetik prinsip</dc:title>
  <dc:creator>Elsen Ceferov</dc:creator>
  <cp:lastModifiedBy>Ferid</cp:lastModifiedBy>
  <cp:revision>20</cp:revision>
  <dcterms:created xsi:type="dcterms:W3CDTF">2019-10-27T17:16:00Z</dcterms:created>
  <dcterms:modified xsi:type="dcterms:W3CDTF">2020-11-07T15:40:50Z</dcterms:modified>
</cp:coreProperties>
</file>