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Дата 29"/>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ADD10169-2068-4A00-8941-B8A3E9508214}"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D10169-2068-4A00-8941-B8A3E9508214}"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a:t>Образец заголовка</a:t>
            </a:r>
            <a:endParaRPr kumimoji="0" lang="en-US"/>
          </a:p>
        </p:txBody>
      </p:sp>
      <p:sp>
        <p:nvSpPr>
          <p:cNvPr id="7" name="Дата 6"/>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8" name="Номер слайда 7"/>
          <p:cNvSpPr>
            <a:spLocks noGrp="1"/>
          </p:cNvSpPr>
          <p:nvPr>
            <p:ph type="sldNum" sz="quarter" idx="11"/>
          </p:nvPr>
        </p:nvSpPr>
        <p:spPr/>
        <p:txBody>
          <a:bodyPr/>
          <a:lstStyle/>
          <a:p>
            <a:fld id="{ADD10169-2068-4A00-8941-B8A3E9508214}"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88575D5E-EB0E-4829-9B94-279ECFAC556B}"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ADD10169-2068-4A00-8941-B8A3E950821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a:xfrm>
            <a:off x="457200" y="6422064"/>
            <a:ext cx="2133600" cy="365125"/>
          </a:xfrm>
        </p:spPr>
        <p:txBody>
          <a:bodyPr/>
          <a:lstStyle/>
          <a:p>
            <a:fld id="{88575D5E-EB0E-4829-9B94-279ECFAC556B}"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D10169-2068-4A00-8941-B8A3E950821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8575D5E-EB0E-4829-9B94-279ECFAC556B}" type="datetimeFigureOut">
              <a:rPr lang="ru-RU" smtClean="0"/>
              <a:pPr/>
              <a:t>07.11.2020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DD10169-2068-4A00-8941-B8A3E9508214}"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33050" y="1544812"/>
            <a:ext cx="8139478" cy="1752600"/>
          </a:xfrm>
        </p:spPr>
        <p:txBody>
          <a:bodyPr>
            <a:normAutofit/>
          </a:bodyPr>
          <a:lstStyle/>
          <a:p>
            <a:r>
              <a:rPr lang="az-Latn-AZ" sz="3600" dirty="0"/>
              <a:t>Azərbaycan dilində işgüzar kommunikasiya</a:t>
            </a:r>
            <a:endParaRPr lang="ru-RU"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28860" y="274638"/>
            <a:ext cx="3929090" cy="1143000"/>
          </a:xfrm>
        </p:spPr>
        <p:txBody>
          <a:bodyPr/>
          <a:lstStyle/>
          <a:p>
            <a:r>
              <a:rPr lang="az-Latn-AZ" u="sng" dirty="0"/>
              <a:t>Alıcı (Hədəf).</a:t>
            </a:r>
            <a:r>
              <a:rPr lang="az-Latn-AZ" dirty="0"/>
              <a:t> </a:t>
            </a:r>
            <a:endParaRPr lang="ru-RU" dirty="0"/>
          </a:p>
        </p:txBody>
      </p:sp>
      <p:sp>
        <p:nvSpPr>
          <p:cNvPr id="3" name="Содержимое 2"/>
          <p:cNvSpPr>
            <a:spLocks noGrp="1"/>
          </p:cNvSpPr>
          <p:nvPr>
            <p:ph idx="1"/>
          </p:nvPr>
        </p:nvSpPr>
        <p:spPr>
          <a:xfrm>
            <a:off x="457200" y="1600200"/>
            <a:ext cx="8472518" cy="4525963"/>
          </a:xfrm>
        </p:spPr>
        <p:txBody>
          <a:bodyPr/>
          <a:lstStyle/>
          <a:p>
            <a:r>
              <a:rPr lang="az-Latn-AZ" dirty="0"/>
              <a:t>Mənbənin mesajını qəbul edən şəxs alıcı hədəfdir. Alıcı,  tək və ya çox adam, müəyyən və qeyri-müəyyən ola bilər. Ancaq alıcı yoxdursa, deməli, rabitə hadisəsi baş verməyib.</a:t>
            </a:r>
            <a:endParaRPr lang="ru-RU" dirty="0"/>
          </a:p>
          <a:p>
            <a:r>
              <a:rPr lang="az-Latn-AZ" dirty="0"/>
              <a:t>Şifrəli mesajı alan və kodu açan şəxs alıcıdır. Alıcı mesajı qəbul edərək rabitəni dayandırır və ya mesaj göndərməklə göndəriciyə çevrilir. </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571480"/>
            <a:ext cx="8572560" cy="5240343"/>
          </a:xfrm>
        </p:spPr>
        <p:txBody>
          <a:bodyPr/>
          <a:lstStyle/>
          <a:p>
            <a:r>
              <a:rPr lang="az-Latn-AZ" dirty="0"/>
              <a:t>İşgüzar kommunikasiya müəyyən bir fəaliyyət növünün (peşəkar, istehsalat, elmi, ticari, siyasi və s.) təşkili və optimallaşdırılması üçün istifadə olunur. Və kommunikasiya məqsədyönlü fəaliyyət olduğundan onun hər bir  formasının (müzakirə, söhbət, iclas və s) məzmunu kommunikativ niyyətdən və umulan nəticədən asılıdır. </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85794"/>
            <a:ext cx="8401080" cy="5340369"/>
          </a:xfrm>
        </p:spPr>
        <p:txBody>
          <a:bodyPr>
            <a:normAutofit fontScale="77500" lnSpcReduction="20000"/>
          </a:bodyPr>
          <a:lstStyle/>
          <a:p>
            <a:r>
              <a:rPr lang="az-Latn-AZ" dirty="0"/>
              <a:t>Araşdırmalar sübüt edir ki,  işgüzar görüşləri uğurla yekunlaşdırmaq üçün bəzi amillər mövcuddur və onları belə qruplaşdırmaq olar:</a:t>
            </a:r>
            <a:r>
              <a:rPr lang="az-Latn-AZ" b="1" dirty="0"/>
              <a:t>peşəkar bilik</a:t>
            </a:r>
            <a:r>
              <a:rPr lang="az-Latn-AZ" dirty="0"/>
              <a:t>, vəziyyəti düzgün dəyərləndirmək, informasiyanın obyektivliyini, etibarlılığını təyin etmək imkanı yaradır;</a:t>
            </a:r>
            <a:r>
              <a:rPr lang="az-Latn-AZ" b="1" dirty="0"/>
              <a:t> aydınlıq, </a:t>
            </a:r>
            <a:r>
              <a:rPr lang="az-Latn-AZ" dirty="0"/>
              <a:t>ikibaşlı fikir və qeyri-müəyyənlikdən qurtulub fakt və detalları doğru əlaqələndirməyə kömək edir. </a:t>
            </a:r>
            <a:r>
              <a:rPr lang="az-Latn-AZ" b="1" dirty="0"/>
              <a:t> əyanilik</a:t>
            </a:r>
            <a:r>
              <a:rPr lang="az-Latn-AZ" dirty="0"/>
              <a:t>, sənəd, cədvəllər, sxem kimi materiallardan maksimum istifadə etmək informasiyanın mücərrədliyini azaldır. </a:t>
            </a:r>
            <a:r>
              <a:rPr lang="az-Latn-AZ" b="1" dirty="0"/>
              <a:t>sabit diqqət</a:t>
            </a:r>
            <a:r>
              <a:rPr lang="az-Latn-AZ" dirty="0"/>
              <a:t>, görüşün əsas məramını hər zaman ön planda tutaraq söhbətin  tempini qorumağa və müsbət nəticələrə nail olmağa imkan verir; </a:t>
            </a:r>
            <a:r>
              <a:rPr lang="az-Latn-AZ" b="1" dirty="0"/>
              <a:t>əsas motiv və məqsədin təkrarlanması </a:t>
            </a:r>
            <a:r>
              <a:rPr lang="az-Latn-AZ" dirty="0"/>
              <a:t>həmsöhbətə məlumatı qəbul və dərk etməyə kömək edir; </a:t>
            </a:r>
            <a:r>
              <a:rPr lang="az-Latn-AZ" b="1" dirty="0"/>
              <a:t>yumor və istehza</a:t>
            </a:r>
            <a:r>
              <a:rPr lang="az-Latn-AZ" dirty="0"/>
              <a:t> (müəyyən bir dozada və uyğun vəziyyətlərdə) həmsöhbətlərin əhvalını yüksəldərək qarşı tərəfə təsir mexanizmini gücləndirir. </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85794"/>
            <a:ext cx="8401080" cy="5340369"/>
          </a:xfrm>
        </p:spPr>
        <p:txBody>
          <a:bodyPr/>
          <a:lstStyle/>
          <a:p>
            <a:r>
              <a:rPr lang="az-Latn-AZ" dirty="0"/>
              <a:t>Formal olaraq kommunikasiya prosesində iki tərəf iştirak edir: mənbə (informasiya ötürən) və alıcı (informasiya qəbul edən). Mənbə zehnində formalaşdırdığı mesajı müəyyən simvollardan (səslər, işarələr, jestlər və s.) istifadə edərək kodlayır və müvafiq kanallar (tellər, efir, kağız, telefon) vasitəsilə ötürür.</a:t>
            </a:r>
            <a:endParaRPr lang="ru-RU" dirty="0"/>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Содержимое 9" descr="Без названия (1).jpg"/>
          <p:cNvPicPr>
            <a:picLocks noGrp="1" noChangeAspect="1"/>
          </p:cNvPicPr>
          <p:nvPr>
            <p:ph idx="1"/>
          </p:nvPr>
        </p:nvPicPr>
        <p:blipFill>
          <a:blip r:embed="rId2"/>
          <a:stretch>
            <a:fillRect/>
          </a:stretch>
        </p:blipFill>
        <p:spPr>
          <a:xfrm>
            <a:off x="214282" y="285728"/>
            <a:ext cx="8715436" cy="635798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7467600" cy="5768997"/>
          </a:xfrm>
        </p:spPr>
        <p:txBody>
          <a:bodyPr/>
          <a:lstStyle/>
          <a:p>
            <a:r>
              <a:rPr lang="az-Latn-AZ" dirty="0"/>
              <a:t>İstənilən kommunikasiya  prosesində əsas 4 element çıxış edir:</a:t>
            </a:r>
          </a:p>
          <a:p>
            <a:r>
              <a:rPr lang="az-Latn-AZ" dirty="0"/>
              <a:t> </a:t>
            </a:r>
            <a:r>
              <a:rPr lang="az-Latn-AZ" u="sng" dirty="0"/>
              <a:t>mənbə</a:t>
            </a:r>
          </a:p>
          <a:p>
            <a:r>
              <a:rPr lang="az-Latn-AZ" u="sng" dirty="0"/>
              <a:t> mesaj</a:t>
            </a:r>
          </a:p>
          <a:p>
            <a:r>
              <a:rPr lang="az-Latn-AZ" u="sng" dirty="0"/>
              <a:t>kanal</a:t>
            </a:r>
          </a:p>
          <a:p>
            <a:r>
              <a:rPr lang="az-Latn-AZ" u="sng" dirty="0"/>
              <a:t> alıcı.</a:t>
            </a:r>
            <a:endParaRPr lang="ru-RU" dirty="0"/>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488" y="274638"/>
            <a:ext cx="3071834" cy="1082660"/>
          </a:xfrm>
        </p:spPr>
        <p:txBody>
          <a:bodyPr/>
          <a:lstStyle/>
          <a:p>
            <a:r>
              <a:rPr lang="az-Latn-AZ" dirty="0"/>
              <a:t>Mənbə</a:t>
            </a:r>
            <a:endParaRPr lang="ru-RU" dirty="0"/>
          </a:p>
        </p:txBody>
      </p:sp>
      <p:sp>
        <p:nvSpPr>
          <p:cNvPr id="3" name="Содержимое 2"/>
          <p:cNvSpPr>
            <a:spLocks noGrp="1"/>
          </p:cNvSpPr>
          <p:nvPr>
            <p:ph idx="1"/>
          </p:nvPr>
        </p:nvSpPr>
        <p:spPr/>
        <p:txBody>
          <a:bodyPr>
            <a:normAutofit fontScale="92500" lnSpcReduction="20000"/>
          </a:bodyPr>
          <a:lstStyle/>
          <a:p>
            <a:r>
              <a:rPr lang="az-Latn-AZ" dirty="0"/>
              <a:t>Kommunikasiya mənbə mesajı göndərməyə başlayanda yaranır. Keyfiyyətli ünsiyyət üçün informasiya mənbəyi və yaxud qaynağı aşağıdakı xüsusiyyətləri özündə birləşdirməlidir:</a:t>
            </a:r>
            <a:endParaRPr lang="ru-RU" dirty="0"/>
          </a:p>
          <a:p>
            <a:pPr lvl="0" fontAlgn="base"/>
            <a:r>
              <a:rPr lang="az-Latn-AZ" dirty="0"/>
              <a:t>Mənbə ətraflı məlumata malik  olmalıdır;</a:t>
            </a:r>
            <a:endParaRPr lang="ru-RU" dirty="0"/>
          </a:p>
          <a:p>
            <a:pPr lvl="0" fontAlgn="base"/>
            <a:r>
              <a:rPr lang="az-Latn-AZ" dirty="0"/>
              <a:t>Mənbə kodlaşdırma qabiliyyətinə malik olmalıdır;</a:t>
            </a:r>
            <a:endParaRPr lang="ru-RU" dirty="0"/>
          </a:p>
          <a:p>
            <a:pPr lvl="0" fontAlgn="base"/>
            <a:r>
              <a:rPr lang="az-Latn-AZ" dirty="0"/>
              <a:t>Mənbə daşıdığı statusa uyğun davranmalıdır;</a:t>
            </a:r>
            <a:endParaRPr lang="ru-RU" dirty="0"/>
          </a:p>
          <a:p>
            <a:pPr lvl="0" fontAlgn="base"/>
            <a:r>
              <a:rPr lang="az-Latn-AZ" dirty="0"/>
              <a:t>Mənbə gizli olmamalıdır.</a:t>
            </a:r>
            <a:endParaRPr lang="ru-RU" dirty="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00364" y="274638"/>
            <a:ext cx="3214710" cy="1225536"/>
          </a:xfrm>
        </p:spPr>
        <p:txBody>
          <a:bodyPr/>
          <a:lstStyle/>
          <a:p>
            <a:r>
              <a:rPr lang="az-Latn-AZ" dirty="0"/>
              <a:t>Mesaj</a:t>
            </a:r>
            <a:endParaRPr lang="ru-RU" dirty="0"/>
          </a:p>
        </p:txBody>
      </p:sp>
      <p:sp>
        <p:nvSpPr>
          <p:cNvPr id="3" name="Содержимое 2"/>
          <p:cNvSpPr>
            <a:spLocks noGrp="1"/>
          </p:cNvSpPr>
          <p:nvPr>
            <p:ph idx="1"/>
          </p:nvPr>
        </p:nvSpPr>
        <p:spPr/>
        <p:txBody>
          <a:bodyPr/>
          <a:lstStyle/>
          <a:p>
            <a:r>
              <a:rPr lang="az-Latn-AZ" u="sng" dirty="0"/>
              <a:t>Mesaj (Məlumat, Xəbər).</a:t>
            </a:r>
            <a:r>
              <a:rPr lang="az-Latn-AZ" dirty="0"/>
              <a:t>Mesaj, alıcı üçün  stimul rolunu oynayan bir siqnal və ya siqnalların birləşməsidir. Kommunikasiya mənbə tərəfindən göndərilən mesajın alıcı tərəfindən qavranılmasıdır. </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58204" cy="5911873"/>
          </a:xfrm>
        </p:spPr>
        <p:txBody>
          <a:bodyPr>
            <a:normAutofit fontScale="92500" lnSpcReduction="20000"/>
          </a:bodyPr>
          <a:lstStyle/>
          <a:p>
            <a:r>
              <a:rPr lang="az-Latn-AZ" dirty="0"/>
              <a:t>Mesajlar üçün də bir sıra mühüm xüsisiyyətlər mövcuddur ki, mənbə tərəfindən əməl olun</a:t>
            </a:r>
            <a:r>
              <a:rPr lang="en-US" dirty="0"/>
              <a:t>m</a:t>
            </a:r>
            <a:r>
              <a:rPr lang="az-Latn-AZ" dirty="0"/>
              <a:t>ası mühüm şərtdir:</a:t>
            </a:r>
            <a:endParaRPr lang="ru-RU" dirty="0"/>
          </a:p>
          <a:p>
            <a:pPr lvl="0" fontAlgn="base"/>
            <a:r>
              <a:rPr lang="az-Latn-AZ" dirty="0"/>
              <a:t>Mesaj aydın və anlaşıqlı formada tərtib edilməlidir. Aydın olmayan mesaj keyfiyyətli ünsiyyət qurmağa mane olan ən önəmli əngəllərdən biridir;</a:t>
            </a:r>
            <a:endParaRPr lang="ru-RU" dirty="0"/>
          </a:p>
          <a:p>
            <a:pPr lvl="0" fontAlgn="base"/>
            <a:r>
              <a:rPr lang="az-Latn-AZ" dirty="0"/>
              <a:t>Mesaj yetərincə açıq olmalı və mənbə alıcıdan nə istədiyini aşkar göstərməlidir;</a:t>
            </a:r>
            <a:endParaRPr lang="ru-RU" dirty="0"/>
          </a:p>
          <a:p>
            <a:pPr lvl="0" fontAlgn="base"/>
            <a:r>
              <a:rPr lang="az-Latn-AZ" dirty="0"/>
              <a:t>Mesajın ötürülmə vaxtı da dəqiq müəyyən edilməlidir. Vaxtında ötürülən mesaj daha təsiredici keyfiyyətdə olur;</a:t>
            </a:r>
            <a:endParaRPr lang="ru-RU" dirty="0"/>
          </a:p>
          <a:p>
            <a:pPr lvl="0" fontAlgn="base"/>
            <a:r>
              <a:rPr lang="az-Latn-AZ" dirty="0"/>
              <a:t>Mesajın mənbədən alıcıya qədər izlədiyi yol da çox önəmlidir. Bu yolda mesaja müəyyən əlavələr və dəyişikliklər edilə bilər ki, bu da alıcıda səhv düşüncə və fikir formalaşdıra bilər.</a:t>
            </a:r>
            <a:endParaRPr lang="ru-RU" dirty="0"/>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Без названия.jpg"/>
          <p:cNvPicPr>
            <a:picLocks noGrp="1" noChangeAspect="1"/>
          </p:cNvPicPr>
          <p:nvPr>
            <p:ph idx="1"/>
          </p:nvPr>
        </p:nvPicPr>
        <p:blipFill>
          <a:blip r:embed="rId2"/>
          <a:stretch>
            <a:fillRect/>
          </a:stretch>
        </p:blipFill>
        <p:spPr>
          <a:xfrm>
            <a:off x="357158" y="357166"/>
            <a:ext cx="8429684" cy="621510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00364" y="274638"/>
            <a:ext cx="2786082" cy="1143000"/>
          </a:xfrm>
        </p:spPr>
        <p:txBody>
          <a:bodyPr/>
          <a:lstStyle/>
          <a:p>
            <a:r>
              <a:rPr lang="az-Latn-AZ" u="sng" dirty="0"/>
              <a:t>Kanal</a:t>
            </a:r>
            <a:endParaRPr lang="ru-RU" dirty="0"/>
          </a:p>
        </p:txBody>
      </p:sp>
      <p:sp>
        <p:nvSpPr>
          <p:cNvPr id="3" name="Содержимое 2"/>
          <p:cNvSpPr>
            <a:spLocks noGrp="1"/>
          </p:cNvSpPr>
          <p:nvPr>
            <p:ph idx="1"/>
          </p:nvPr>
        </p:nvSpPr>
        <p:spPr/>
        <p:txBody>
          <a:bodyPr>
            <a:normAutofit lnSpcReduction="10000"/>
          </a:bodyPr>
          <a:lstStyle/>
          <a:p>
            <a:r>
              <a:rPr lang="az-Latn-AZ" dirty="0"/>
              <a:t>Kanal mesajları daşıyan hər hansı bir fiziki vasitədir. Kanal mesajın göndəricidən alıcıya ötürülməsidir. Bunlar işıq dalğaları, radio dalğaları, səs dalğaları, telefon kabelləri və sinir sistemi ola bilər. Kanal mesajın növünə görə seçilməlidir. Bu baxımdan mesajı uyğun kanal vasitəsilə göndərmək keyfiyyətli kommunikasiyanı təmin etmək üçün vacib bir ünsürdür.</a:t>
            </a:r>
            <a:endParaRPr lang="ru-RU" dirty="0"/>
          </a:p>
          <a:p>
            <a:endParaRPr lang="ru-RU" dirty="0"/>
          </a:p>
        </p:txBody>
      </p:sp>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TotalTime>
  <Words>536</Words>
  <Application>Microsoft Office PowerPoint</Application>
  <PresentationFormat>Экран (4:3)</PresentationFormat>
  <Paragraphs>27</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Franklin Gothic Book</vt:lpstr>
      <vt:lpstr>Wingdings 2</vt:lpstr>
      <vt:lpstr>Техническая</vt:lpstr>
      <vt:lpstr>Презентация PowerPoint</vt:lpstr>
      <vt:lpstr>Презентация PowerPoint</vt:lpstr>
      <vt:lpstr>Презентация PowerPoint</vt:lpstr>
      <vt:lpstr>Презентация PowerPoint</vt:lpstr>
      <vt:lpstr>Mənbə</vt:lpstr>
      <vt:lpstr>Mesaj</vt:lpstr>
      <vt:lpstr>Презентация PowerPoint</vt:lpstr>
      <vt:lpstr>Презентация PowerPoint</vt:lpstr>
      <vt:lpstr>Kanal</vt:lpstr>
      <vt:lpstr>Alıcı (Hədəf).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KONUL</dc:creator>
  <cp:lastModifiedBy>Ferid</cp:lastModifiedBy>
  <cp:revision>6</cp:revision>
  <dcterms:created xsi:type="dcterms:W3CDTF">2020-11-02T10:47:43Z</dcterms:created>
  <dcterms:modified xsi:type="dcterms:W3CDTF">2020-11-07T16:17:32Z</dcterms:modified>
</cp:coreProperties>
</file>