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5" r:id="rId5"/>
    <p:sldId id="259"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349080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240359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4058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3382691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7399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67253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4123356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13202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135262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3D7E9C-16B5-4808-94C6-7B3A1F77BFF3}"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290735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03D7E9C-16B5-4808-94C6-7B3A1F77BFF3}"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365625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03D7E9C-16B5-4808-94C6-7B3A1F77BFF3}"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240177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03D7E9C-16B5-4808-94C6-7B3A1F77BFF3}"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257906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D7E9C-16B5-4808-94C6-7B3A1F77BFF3}"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116021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3D7E9C-16B5-4808-94C6-7B3A1F77BFF3}"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134343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03D7E9C-16B5-4808-94C6-7B3A1F77BFF3}"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AA360-3962-4621-9A22-DC6AECC0710F}" type="slidenum">
              <a:rPr lang="en-US" smtClean="0"/>
              <a:t>‹#›</a:t>
            </a:fld>
            <a:endParaRPr lang="en-US"/>
          </a:p>
        </p:txBody>
      </p:sp>
    </p:spTree>
    <p:extLst>
      <p:ext uri="{BB962C8B-B14F-4D97-AF65-F5344CB8AC3E}">
        <p14:creationId xmlns:p14="http://schemas.microsoft.com/office/powerpoint/2010/main" val="244075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3D7E9C-16B5-4808-94C6-7B3A1F77BFF3}" type="datetimeFigureOut">
              <a:rPr lang="en-US" smtClean="0"/>
              <a:t>11/7/2020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77AA360-3962-4621-9A22-DC6AECC0710F}" type="slidenum">
              <a:rPr lang="en-US" smtClean="0"/>
              <a:t>‹#›</a:t>
            </a:fld>
            <a:endParaRPr lang="en-US"/>
          </a:p>
        </p:txBody>
      </p:sp>
    </p:spTree>
    <p:extLst>
      <p:ext uri="{BB962C8B-B14F-4D97-AF65-F5344CB8AC3E}">
        <p14:creationId xmlns:p14="http://schemas.microsoft.com/office/powerpoint/2010/main" val="33565051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E21286-EB66-46E0-BB13-F936F94F1493}"/>
              </a:ext>
            </a:extLst>
          </p:cNvPr>
          <p:cNvSpPr txBox="1"/>
          <p:nvPr/>
        </p:nvSpPr>
        <p:spPr>
          <a:xfrm>
            <a:off x="0" y="0"/>
            <a:ext cx="6098344" cy="584775"/>
          </a:xfrm>
          <a:prstGeom prst="rect">
            <a:avLst/>
          </a:prstGeom>
          <a:solidFill>
            <a:schemeClr val="accent2">
              <a:lumMod val="20000"/>
              <a:lumOff val="80000"/>
            </a:schemeClr>
          </a:solidFill>
        </p:spPr>
        <p:txBody>
          <a:bodyPr wrap="square">
            <a:spAutoFit/>
          </a:bodyPr>
          <a:lstStyle/>
          <a:p>
            <a:r>
              <a:rPr lang="az-Latn-AZ" sz="3200" b="1" dirty="0">
                <a:effectLst/>
                <a:latin typeface="Times New Roman" panose="02020603050405020304" pitchFamily="18" charset="0"/>
                <a:ea typeface="Calibri" panose="020F0502020204030204" pitchFamily="34" charset="0"/>
              </a:rPr>
              <a:t>Akademik yazı qaydaları</a:t>
            </a:r>
            <a:endParaRPr lang="en-US" sz="3200" dirty="0"/>
          </a:p>
        </p:txBody>
      </p:sp>
      <p:pic>
        <p:nvPicPr>
          <p:cNvPr id="8194" name="Picture 2" descr="Akademik yazı | Düşünbil Portal - Düşünmek Özgürlüktür!">
            <a:extLst>
              <a:ext uri="{FF2B5EF4-FFF2-40B4-BE49-F238E27FC236}">
                <a16:creationId xmlns:a16="http://schemas.microsoft.com/office/drawing/2014/main" id="{DCCA8CDF-17CF-4AE0-9EE9-461E5A8C2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4775"/>
            <a:ext cx="12192000" cy="627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10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95C760-F3B7-468C-A6AB-8F0A66FA96D3}"/>
              </a:ext>
            </a:extLst>
          </p:cNvPr>
          <p:cNvSpPr txBox="1"/>
          <p:nvPr/>
        </p:nvSpPr>
        <p:spPr>
          <a:xfrm>
            <a:off x="0" y="0"/>
            <a:ext cx="5148775" cy="6986528"/>
          </a:xfrm>
          <a:prstGeom prst="rect">
            <a:avLst/>
          </a:prstGeom>
          <a:solidFill>
            <a:schemeClr val="accent1">
              <a:lumMod val="20000"/>
              <a:lumOff val="80000"/>
            </a:schemeClr>
          </a:solidFill>
        </p:spPr>
        <p:txBody>
          <a:bodyPr wrap="square">
            <a:spAutoFit/>
          </a:bodyPr>
          <a:lstStyle/>
          <a:p>
            <a:pPr algn="just"/>
            <a:r>
              <a:rPr lang="en-US" sz="2800" b="1" dirty="0" err="1">
                <a:effectLst/>
                <a:latin typeface="Times New Roman" panose="02020603050405020304" pitchFamily="18" charset="0"/>
                <a:ea typeface="Calibri" panose="020F0502020204030204" pitchFamily="34" charset="0"/>
              </a:rPr>
              <a:t>Tezis</a:t>
            </a:r>
            <a:r>
              <a:rPr lang="en-US" sz="2800" b="1"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a:t>
            </a:r>
            <a:r>
              <a:rPr lang="en-US" sz="2800" dirty="0" err="1">
                <a:effectLst/>
                <a:latin typeface="Times New Roman" panose="02020603050405020304" pitchFamily="18" charset="0"/>
                <a:ea typeface="Calibri" panose="020F0502020204030204" pitchFamily="34" charset="0"/>
              </a:rPr>
              <a:t>Tezis</a:t>
            </a:r>
            <a:r>
              <a:rPr lang="en-US" sz="2800" dirty="0">
                <a:effectLst/>
                <a:latin typeface="Times New Roman" panose="02020603050405020304" pitchFamily="18" charset="0"/>
                <a:ea typeface="Calibri" panose="020F0502020204030204" pitchFamily="34" charset="0"/>
              </a:rPr>
              <a:t>”-</a:t>
            </a:r>
            <a:r>
              <a:rPr lang="en-US" sz="2800" dirty="0" err="1">
                <a:effectLst/>
                <a:latin typeface="Times New Roman" panose="02020603050405020304" pitchFamily="18" charset="0"/>
                <a:ea typeface="Calibri" panose="020F0502020204030204" pitchFamily="34" charset="0"/>
              </a:rPr>
              <a:t>yunan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sözü</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olub</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yer</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məkan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deməkdir</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Kurs</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ya</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diplom</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işlərində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məruzədə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qoyulan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əsas</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məsələlər</a:t>
            </a:r>
            <a:r>
              <a:rPr lang="en-US" sz="2800" dirty="0">
                <a:effectLst/>
                <a:latin typeface="Times New Roman" panose="02020603050405020304" pitchFamily="18" charset="0"/>
                <a:ea typeface="Calibri" panose="020F0502020204030204" pitchFamily="34" charset="0"/>
              </a:rPr>
              <a:t> 1-2 </a:t>
            </a:r>
            <a:r>
              <a:rPr lang="en-US" sz="2800" dirty="0" err="1">
                <a:effectLst/>
                <a:latin typeface="Times New Roman" panose="02020603050405020304" pitchFamily="18" charset="0"/>
                <a:ea typeface="Calibri" panose="020F0502020204030204" pitchFamily="34" charset="0"/>
              </a:rPr>
              <a:t>səhifə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həcmində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tezisdə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öz</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əksini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tapmalıdır</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Qısa</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yığcam</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formada</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məruzənin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məqalənin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və</a:t>
            </a:r>
            <a:r>
              <a:rPr lang="en-US" sz="2800" dirty="0">
                <a:effectLst/>
                <a:latin typeface="Times New Roman" panose="02020603050405020304" pitchFamily="18" charset="0"/>
                <a:ea typeface="Calibri" panose="020F0502020204030204" pitchFamily="34" charset="0"/>
              </a:rPr>
              <a:t> s.  </a:t>
            </a:r>
            <a:r>
              <a:rPr lang="en-US" sz="2800" dirty="0" err="1">
                <a:effectLst/>
                <a:latin typeface="Times New Roman" panose="02020603050405020304" pitchFamily="18" charset="0"/>
                <a:ea typeface="Calibri" panose="020F0502020204030204" pitchFamily="34" charset="0"/>
              </a:rPr>
              <a:t>məzmunu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haqqında</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məlumat</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verilməlidir</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Tədqiqatın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məqsədi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metodları</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məqalə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müəllifinin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gəldiyi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nəticə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barədə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informasiya</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çatdırılmalıdır</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Tezislə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tanış</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olan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şəxsdə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həmin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məruzənin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elmi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yeniliyi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və</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aktuallığı</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haqda</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təəssürat</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məlumat</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yaranmalı</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formalaşmalıdır</a:t>
            </a:r>
            <a:r>
              <a:rPr lang="en-US" sz="2800" dirty="0">
                <a:effectLst/>
                <a:latin typeface="Times New Roman" panose="02020603050405020304" pitchFamily="18" charset="0"/>
                <a:ea typeface="Calibri" panose="020F0502020204030204" pitchFamily="34" charset="0"/>
              </a:rPr>
              <a:t>.</a:t>
            </a:r>
            <a:endParaRPr lang="en-US" sz="2800" dirty="0"/>
          </a:p>
        </p:txBody>
      </p:sp>
      <p:pic>
        <p:nvPicPr>
          <p:cNvPr id="5124" name="Picture 4" descr="Tezis - YouTube">
            <a:extLst>
              <a:ext uri="{FF2B5EF4-FFF2-40B4-BE49-F238E27FC236}">
                <a16:creationId xmlns:a16="http://schemas.microsoft.com/office/drawing/2014/main" id="{5F406EC8-51DA-4AF0-8B31-BA10DDAA1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775" y="0"/>
            <a:ext cx="7043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6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3CCE5E-7B6A-4FA7-B502-EF235575E7DF}"/>
              </a:ext>
            </a:extLst>
          </p:cNvPr>
          <p:cNvSpPr txBox="1"/>
          <p:nvPr/>
        </p:nvSpPr>
        <p:spPr>
          <a:xfrm>
            <a:off x="0" y="0"/>
            <a:ext cx="6105378" cy="5365571"/>
          </a:xfrm>
          <a:prstGeom prst="rect">
            <a:avLst/>
          </a:prstGeom>
          <a:noFill/>
        </p:spPr>
        <p:txBody>
          <a:bodyPr wrap="square">
            <a:spAutoFit/>
          </a:bodyPr>
          <a:lstStyle/>
          <a:p>
            <a:pPr marL="0" marR="0" indent="586740" algn="just">
              <a:spcBef>
                <a:spcPts val="0"/>
              </a:spcBef>
              <a:spcAft>
                <a:spcPts val="800"/>
              </a:spcAft>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Elmi</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məqalə</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Məqalə</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aşağıdakı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tələblərə</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cavab</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verməlidir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arenR"/>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Hər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hansı</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problemin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həllinə</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yönəlməlidir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arenR"/>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Məntqi</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cəhətdən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tamamlanmış</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olmalıdır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arenR"/>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Məqalədə</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elmi</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metoddan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istifadə</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edərək</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problemi</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həll</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etmək</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lazımdır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arenR"/>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Tədqiqatın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aktuallığı</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məqsəd</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və</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vəzifələri</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göstəriməlidir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b="1" dirty="0" err="1">
                <a:effectLst/>
                <a:latin typeface="Times New Roman" panose="02020603050405020304" pitchFamily="18" charset="0"/>
                <a:ea typeface="Calibri" panose="020F0502020204030204" pitchFamily="34" charset="0"/>
              </a:rPr>
              <a:t>Elmi</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məqalədə</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verilən</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ideyalarda</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elmi</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yenilik</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olmalıdır</a:t>
            </a:r>
            <a:r>
              <a:rPr lang="en-US" sz="2800" b="1" dirty="0">
                <a:effectLst/>
                <a:latin typeface="Times New Roman" panose="02020603050405020304" pitchFamily="18" charset="0"/>
                <a:ea typeface="Calibri" panose="020F0502020204030204" pitchFamily="34" charset="0"/>
              </a:rPr>
              <a:t>.</a:t>
            </a:r>
            <a:endParaRPr lang="en-US" sz="2800" dirty="0"/>
          </a:p>
        </p:txBody>
      </p:sp>
      <p:pic>
        <p:nvPicPr>
          <p:cNvPr id="6148" name="Picture 4" descr="Нет описания фото.">
            <a:extLst>
              <a:ext uri="{FF2B5EF4-FFF2-40B4-BE49-F238E27FC236}">
                <a16:creationId xmlns:a16="http://schemas.microsoft.com/office/drawing/2014/main" id="{26984EC6-1D8E-4CA8-90C0-2BB9F4BB8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66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A8C25-EC6F-455A-B662-A410DFB0DC4D}"/>
              </a:ext>
            </a:extLst>
          </p:cNvPr>
          <p:cNvSpPr txBox="1"/>
          <p:nvPr/>
        </p:nvSpPr>
        <p:spPr>
          <a:xfrm>
            <a:off x="0" y="0"/>
            <a:ext cx="12192000" cy="3539430"/>
          </a:xfrm>
          <a:prstGeom prst="rect">
            <a:avLst/>
          </a:prstGeom>
          <a:solidFill>
            <a:schemeClr val="accent4">
              <a:lumMod val="20000"/>
              <a:lumOff val="80000"/>
            </a:schemeClr>
          </a:solidFill>
        </p:spPr>
        <p:txBody>
          <a:bodyPr wrap="square">
            <a:spAutoFit/>
          </a:bodyPr>
          <a:lstStyle/>
          <a:p>
            <a:r>
              <a:rPr lang="az-Latn-AZ" sz="2800" dirty="0">
                <a:effectLst/>
                <a:latin typeface="Times New Roman" panose="02020603050405020304" pitchFamily="18" charset="0"/>
                <a:ea typeface="Calibri" panose="020F0502020204030204" pitchFamily="34" charset="0"/>
              </a:rPr>
              <a:t>Akademik yazı elmin və ali təhsilin ayrılmaz atributlarından biridir. Daha dəqiq ifadə etmək lazım gələrsə, onun özəlliyini müəyyənləşdirən meyarlardan biridir. Akademik yazı qaydalarına əməl etmək savadlılıq, mədəniyyət və məsuliyyətin göstəricisidir. Hazırda yazı mədəniyyəti ilə bağlı orta və ali təhsil müəssisələrində müəyyən problemlər var; bir sıra obyektiv səbəblərdən bəzi elm adamlarının beynəlxalq akademik yazı qaydaları haqqında təsəvvürləri o qədər də geniş deyil, bəzən isə yetərincə məhduddur. Akademik yazılara məruzə, mühazirə, elmi icmal, monoqrafiya və s. daxildir.</a:t>
            </a:r>
            <a:endParaRPr lang="en-US" sz="2800" dirty="0"/>
          </a:p>
        </p:txBody>
      </p:sp>
      <p:pic>
        <p:nvPicPr>
          <p:cNvPr id="7170" name="Picture 2" descr="Akademik Yazılar | Sosyal Çalışan">
            <a:extLst>
              <a:ext uri="{FF2B5EF4-FFF2-40B4-BE49-F238E27FC236}">
                <a16:creationId xmlns:a16="http://schemas.microsoft.com/office/drawing/2014/main" id="{2D6F6291-16B6-47B6-8DF5-021BE7C2F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9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5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75261-F096-44DD-9636-E11E3725D9DA}"/>
              </a:ext>
            </a:extLst>
          </p:cNvPr>
          <p:cNvSpPr txBox="1"/>
          <p:nvPr/>
        </p:nvSpPr>
        <p:spPr>
          <a:xfrm>
            <a:off x="0" y="0"/>
            <a:ext cx="5190978" cy="6494085"/>
          </a:xfrm>
          <a:prstGeom prst="rect">
            <a:avLst/>
          </a:prstGeom>
          <a:solidFill>
            <a:schemeClr val="accent2">
              <a:lumMod val="20000"/>
              <a:lumOff val="80000"/>
            </a:schemeClr>
          </a:solidFill>
        </p:spPr>
        <p:txBody>
          <a:bodyPr wrap="square">
            <a:spAutoFit/>
          </a:bodyPr>
          <a:lstStyle/>
          <a:p>
            <a:pPr algn="just"/>
            <a:r>
              <a:rPr lang="az-Latn-AZ" sz="3200" dirty="0">
                <a:effectLst/>
                <a:latin typeface="Times New Roman" panose="02020603050405020304" pitchFamily="18" charset="0"/>
                <a:ea typeface="Calibri" panose="020F0502020204030204" pitchFamily="34" charset="0"/>
              </a:rPr>
              <a:t>Məruzə - şifahi monoloji nitqin mürəkkəb jann olub, yazılı mətnə yaxın olan, müəyyən mövzuya (elmi, sosial-siyasi və b.) həsr olunmuş, dinləyicilər qarşısında verilən geniş məlumatdır. Məqsəd - toxunulan məsələlər üzrə dinləyicilərin fikrini formalaşdırmaq, sonrakı əməli fəaliyyətlərin xarakterini müəyyən etməkdir.</a:t>
            </a:r>
            <a:endParaRPr lang="en-US" sz="3200" dirty="0"/>
          </a:p>
        </p:txBody>
      </p:sp>
      <p:pic>
        <p:nvPicPr>
          <p:cNvPr id="9222" name="Picture 6">
            <a:extLst>
              <a:ext uri="{FF2B5EF4-FFF2-40B4-BE49-F238E27FC236}">
                <a16:creationId xmlns:a16="http://schemas.microsoft.com/office/drawing/2014/main" id="{BB21A68E-10EB-4429-850F-2F3460B34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978" y="0"/>
            <a:ext cx="70010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3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21D2B6-EE42-48B4-A6E3-8F32AC4C3741}"/>
              </a:ext>
            </a:extLst>
          </p:cNvPr>
          <p:cNvSpPr txBox="1"/>
          <p:nvPr/>
        </p:nvSpPr>
        <p:spPr>
          <a:xfrm>
            <a:off x="0" y="0"/>
            <a:ext cx="6597748" cy="6986528"/>
          </a:xfrm>
          <a:prstGeom prst="rect">
            <a:avLst/>
          </a:prstGeom>
          <a:solidFill>
            <a:schemeClr val="accent1">
              <a:lumMod val="20000"/>
              <a:lumOff val="80000"/>
            </a:schemeClr>
          </a:solid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az-Latn-AZ"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Mühazirə - tədris materialının elmi cəhətdən əsaslandırılmış şifahi şərhi olub, sistemli, sübut edilmiş və geniş şəkildə dəlillərlə əsaslandırılmış, dəqiq müəyyən edilmiş məqsədə malikdir və biliklərin geniş yayılması formasıdır. Artıq məlum olan həqiqəti təsdiq etmək, yaxud yenisini kəşf etmək, problemi işıqlandırmaq, fərziyyə irəli sürmək və s. kimi informasiya məqsədindən başqa mühazirə, həm də dinləyicilərdə müzakirə edilən məsələyə maraq oyatmaq vəzifəsi daşıyır</a:t>
            </a:r>
            <a:endParaRPr kumimoji="0" lang="en-US" sz="3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026" name="Picture 2" descr="BDU - BDU - mühazirə dərsindən bir foto Ən bəyəndiyin,... | Facebook">
            <a:extLst>
              <a:ext uri="{FF2B5EF4-FFF2-40B4-BE49-F238E27FC236}">
                <a16:creationId xmlns:a16="http://schemas.microsoft.com/office/drawing/2014/main" id="{333D028D-6A9C-4636-A915-CC0798797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748" y="0"/>
            <a:ext cx="55942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37459-A61C-4C62-A922-F1D3A463B032}"/>
              </a:ext>
            </a:extLst>
          </p:cNvPr>
          <p:cNvSpPr txBox="1"/>
          <p:nvPr/>
        </p:nvSpPr>
        <p:spPr>
          <a:xfrm>
            <a:off x="-9379" y="0"/>
            <a:ext cx="6508653" cy="5693866"/>
          </a:xfrm>
          <a:prstGeom prst="rect">
            <a:avLst/>
          </a:prstGeom>
          <a:solidFill>
            <a:schemeClr val="accent1">
              <a:lumMod val="20000"/>
              <a:lumOff val="80000"/>
            </a:schemeClr>
          </a:solidFill>
        </p:spPr>
        <p:txBody>
          <a:bodyPr wrap="square">
            <a:spAutoFit/>
          </a:bodyPr>
          <a:lstStyle/>
          <a:p>
            <a:pPr marL="0" marR="0" indent="586740" algn="just">
              <a:spcBef>
                <a:spcPts val="0"/>
              </a:spcBef>
              <a:spcAft>
                <a:spcPts val="800"/>
              </a:spcAft>
            </a:pPr>
            <a:r>
              <a:rPr lang="az-Latn-AZ" sz="2800" b="1" dirty="0">
                <a:effectLst/>
                <a:latin typeface="Times New Roman" panose="02020603050405020304" pitchFamily="18" charset="0"/>
                <a:ea typeface="Calibri" panose="020F0502020204030204" pitchFamily="34" charset="0"/>
                <a:cs typeface="Times New Roman" panose="02020603050405020304" pitchFamily="18" charset="0"/>
              </a:rPr>
              <a:t>Monoqrafiya- </a:t>
            </a:r>
            <a:r>
              <a:rPr lang="az-Latn-AZ" sz="2800" dirty="0">
                <a:effectLst/>
                <a:latin typeface="Times New Roman" panose="02020603050405020304" pitchFamily="18" charset="0"/>
                <a:ea typeface="Calibri" panose="020F0502020204030204" pitchFamily="34" charset="0"/>
                <a:cs typeface="Times New Roman" panose="02020603050405020304" pitchFamily="18" charset="0"/>
              </a:rPr>
              <a:t>(yun. Monos – bir, tək: qrapho-yazıram)Müəyyən bir elmi məsələnin (mövzunun) əhatəli şəkildə tədqiq edildiyi və təsdiqinə həsr olunmuş elmi əsər və ya tədqiqatdır: Monoqrafiyada həmin elmi məsələyə (mövzuya) dair ədəbiyyat ümumiləşdirilərək təhlil olunur. Elmin inkişafına yardım edən yeni fərziyyə və nəticələr irəli sürülür; 2) bir və ya bir neçə müəllif tərəfindən yazılan və müəyyən bir problemi, mövzunu hərtərəfli, dolğun əks etdirən kitab, yaxud kitabça formasında elmi nəşrdir.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Azərbaycanda kitab mədəniyyəti haqqında monoqrafiya » Manera.Az">
            <a:extLst>
              <a:ext uri="{FF2B5EF4-FFF2-40B4-BE49-F238E27FC236}">
                <a16:creationId xmlns:a16="http://schemas.microsoft.com/office/drawing/2014/main" id="{94F9978C-CDF9-4A25-B0AE-89953DAF1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274" y="0"/>
            <a:ext cx="56927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4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5DE5FE-2B5C-45EE-8BA8-63E23F73FB5F}"/>
              </a:ext>
            </a:extLst>
          </p:cNvPr>
          <p:cNvSpPr txBox="1"/>
          <p:nvPr/>
        </p:nvSpPr>
        <p:spPr>
          <a:xfrm>
            <a:off x="0" y="0"/>
            <a:ext cx="4726745" cy="5016758"/>
          </a:xfrm>
          <a:prstGeom prst="rect">
            <a:avLst/>
          </a:prstGeom>
          <a:solidFill>
            <a:schemeClr val="accent1">
              <a:lumMod val="20000"/>
              <a:lumOff val="8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az-Latn-AZ"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Dərslik</a:t>
            </a:r>
            <a:r>
              <a:rPr kumimoji="0" lang="az-Latn-AZ"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 hər hansı bir fənnin əhatə etdiyi bilik, bacarıq və dəyərlərin öyrədilməsi üçün onun proqramı əsasında hazırlanan, səlahiyyətli orqan tərəfindən bəlli meyarlarla qiymətləndirilib tədrisinə icazə (qrif) verilən əsas vəsait.</a:t>
            </a:r>
            <a:endParaRPr kumimoji="0" lang="en-US" sz="3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3088" name="Picture 16">
            <a:extLst>
              <a:ext uri="{FF2B5EF4-FFF2-40B4-BE49-F238E27FC236}">
                <a16:creationId xmlns:a16="http://schemas.microsoft.com/office/drawing/2014/main" id="{E60C4DE5-D4AA-457B-86F7-E434A6D52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745" y="0"/>
            <a:ext cx="74652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6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050E7F-6060-4845-8341-6E219F42A917}"/>
              </a:ext>
            </a:extLst>
          </p:cNvPr>
          <p:cNvSpPr txBox="1"/>
          <p:nvPr/>
        </p:nvSpPr>
        <p:spPr>
          <a:xfrm>
            <a:off x="-9378" y="0"/>
            <a:ext cx="6227298" cy="5693866"/>
          </a:xfrm>
          <a:prstGeom prst="rect">
            <a:avLst/>
          </a:prstGeom>
          <a:solidFill>
            <a:schemeClr val="accent2">
              <a:lumMod val="20000"/>
              <a:lumOff val="80000"/>
            </a:schemeClr>
          </a:solidFill>
        </p:spPr>
        <p:txBody>
          <a:bodyPr wrap="square">
            <a:spAutoFit/>
          </a:bodyPr>
          <a:lstStyle/>
          <a:p>
            <a:pPr algn="just"/>
            <a:r>
              <a:rPr lang="az-Latn-AZ" sz="2800" b="1" i="1" dirty="0">
                <a:effectLst/>
                <a:latin typeface="Times New Roman" panose="02020603050405020304" pitchFamily="18" charset="0"/>
                <a:ea typeface="Calibri" panose="020F0502020204030204" pitchFamily="34" charset="0"/>
              </a:rPr>
              <a:t>Azərbaycan dərsliyi.</a:t>
            </a:r>
            <a:r>
              <a:rPr lang="az-Latn-AZ" sz="2800" b="1" dirty="0">
                <a:effectLst/>
                <a:latin typeface="Times New Roman" panose="02020603050405020304" pitchFamily="18" charset="0"/>
                <a:ea typeface="Calibri" panose="020F0502020204030204" pitchFamily="34" charset="0"/>
              </a:rPr>
              <a:t> </a:t>
            </a:r>
            <a:r>
              <a:rPr lang="az-Latn-AZ" sz="2800" dirty="0">
                <a:effectLst/>
                <a:latin typeface="Times New Roman" panose="02020603050405020304" pitchFamily="18" charset="0"/>
                <a:ea typeface="Calibri" panose="020F0502020204030204" pitchFamily="34" charset="0"/>
              </a:rPr>
              <a:t>Azərbaycanda ilk əsaslı dərs vəsaitinin yaranması tarixi 1876-cı ildən fəaliyyət göstərən Qori seminariyası ilə bağlıdır. Qori seminariyası ziyalıların yeni nəslinin yetişməsi, onların şəxsində Azərbaycanda yeni nəfəsli mədəniyyətin yayılması və öyrənilməsi, yeni elmi üsulların tətbiq olunması, yeni ictimai fikrin formalaşması, bir qədər sonra isə Azərbaycan intibahını həyata keçirəcək bütöv bir nəslin meydana gəlməsində müstəsna rol oynamışdır.</a:t>
            </a:r>
            <a:endParaRPr lang="en-US" sz="2800" dirty="0"/>
          </a:p>
        </p:txBody>
      </p:sp>
      <p:pic>
        <p:nvPicPr>
          <p:cNvPr id="5" name="Picture 6" descr="Bakı Dövlət Universiteti">
            <a:extLst>
              <a:ext uri="{FF2B5EF4-FFF2-40B4-BE49-F238E27FC236}">
                <a16:creationId xmlns:a16="http://schemas.microsoft.com/office/drawing/2014/main" id="{01FC22AD-8654-473D-893B-C0FA383A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0" y="0"/>
            <a:ext cx="597407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19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5E332E-1BC1-49B6-ADB4-4B3021A19C6E}"/>
              </a:ext>
            </a:extLst>
          </p:cNvPr>
          <p:cNvSpPr txBox="1"/>
          <p:nvPr/>
        </p:nvSpPr>
        <p:spPr>
          <a:xfrm>
            <a:off x="0" y="0"/>
            <a:ext cx="3615397" cy="6565900"/>
          </a:xfrm>
          <a:prstGeom prst="rect">
            <a:avLst/>
          </a:prstGeom>
          <a:solidFill>
            <a:schemeClr val="accent2">
              <a:lumMod val="20000"/>
              <a:lumOff val="80000"/>
            </a:schemeClr>
          </a:solidFill>
        </p:spPr>
        <p:txBody>
          <a:bodyPr wrap="square">
            <a:spAutoFit/>
          </a:bodyPr>
          <a:lstStyle/>
          <a:p>
            <a:pPr marL="0" marR="0" indent="586740" algn="just">
              <a:spcBef>
                <a:spcPts val="0"/>
              </a:spcBef>
              <a:spcAft>
                <a:spcPts val="800"/>
              </a:spcAft>
            </a:pPr>
            <a:r>
              <a:rPr lang="az-Latn-AZ" b="1" dirty="0">
                <a:effectLst/>
                <a:latin typeface="Times New Roman" panose="02020603050405020304" pitchFamily="18" charset="0"/>
                <a:ea typeface="Calibri" panose="020F0502020204030204" pitchFamily="34" charset="0"/>
                <a:cs typeface="Times New Roman" panose="02020603050405020304" pitchFamily="18" charset="0"/>
              </a:rPr>
              <a:t>Elektron dərslik</a:t>
            </a:r>
            <a:r>
              <a:rPr lang="az-Latn-AZ" dirty="0">
                <a:effectLst/>
                <a:latin typeface="Times New Roman" panose="02020603050405020304" pitchFamily="18" charset="0"/>
                <a:ea typeface="Calibri" panose="020F0502020204030204" pitchFamily="34" charset="0"/>
                <a:cs typeface="Times New Roman" panose="02020603050405020304" pitchFamily="18" charset="0"/>
              </a:rPr>
              <a:t> böyük həcmdə tədris və təlim materiallarını əhatə edərək və yeni tədris metodlarının inkişafına yardım edir. Ənənəvi öyrənmə formalarını zənginləşdirir.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586740" algn="just">
              <a:spcBef>
                <a:spcPts val="0"/>
              </a:spcBef>
              <a:spcAft>
                <a:spcPts val="0"/>
              </a:spcAft>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Elektron dərsliklərin üstünlükləri hansılardır?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586740" algn="just">
              <a:spcBef>
                <a:spcPts val="0"/>
              </a:spcBef>
              <a:spcAft>
                <a:spcPts val="0"/>
              </a:spcAft>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Müxtəlif istifadə formatları – onlayn və ya oflayn rejimdə</a:t>
            </a:r>
          </a:p>
          <a:p>
            <a:pPr marL="0" marR="0" indent="586740" algn="just">
              <a:spcBef>
                <a:spcPts val="0"/>
              </a:spcBef>
              <a:spcAft>
                <a:spcPts val="0"/>
              </a:spcAft>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 Kompüter, planşet, mobil telefon vasitəsilə dərsliklərin istifadə imkanının mövcudluğu</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gn="just">
              <a:spcBef>
                <a:spcPts val="0"/>
              </a:spcBef>
              <a:spcAft>
                <a:spcPts val="0"/>
              </a:spcAft>
              <a:buFontTx/>
              <a:buChar char="-"/>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Əyani vəsaitlərin mövcudluğu - qrafika, animasiya, interaktiv fəaliyyət və digər   xüsusiyyətlər</a:t>
            </a:r>
            <a:endParaRPr lang="az-Latn-AZ"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gn="just">
              <a:spcBef>
                <a:spcPts val="0"/>
              </a:spcBef>
              <a:spcAft>
                <a:spcPts val="0"/>
              </a:spcAft>
              <a:buFontTx/>
              <a:buChar char="-"/>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Böyük həcmli məlumatların saxlanması</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gn="just">
              <a:spcBef>
                <a:spcPts val="0"/>
              </a:spcBef>
              <a:spcAft>
                <a:spcPts val="0"/>
              </a:spcAft>
              <a:buFontTx/>
              <a:buChar char="-"/>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Mətnlər üzərində qeydlərin aparılması mümkünlüyü</a:t>
            </a:r>
            <a:endParaRPr lang="az-Latn-AZ"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gn="just">
              <a:spcBef>
                <a:spcPts val="0"/>
              </a:spcBef>
              <a:spcAft>
                <a:spcPts val="0"/>
              </a:spcAft>
              <a:buFontTx/>
              <a:buChar char="-"/>
            </a:pPr>
            <a:r>
              <a:rPr lang="az-Latn-AZ" dirty="0">
                <a:effectLst/>
                <a:latin typeface="Times New Roman" panose="02020603050405020304" pitchFamily="18" charset="0"/>
                <a:ea typeface="Calibri" panose="020F0502020204030204" pitchFamily="34" charset="0"/>
                <a:cs typeface="Times New Roman" panose="02020603050405020304" pitchFamily="18" charset="0"/>
              </a:rPr>
              <a:t>Rahat istifadə - axtarış sisteminin mövcudluğu</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az-Latn-AZ" dirty="0">
                <a:effectLst/>
                <a:latin typeface="Times New Roman" panose="02020603050405020304" pitchFamily="18" charset="0"/>
                <a:ea typeface="Calibri" panose="020F0502020204030204" pitchFamily="34" charset="0"/>
              </a:rPr>
              <a:t>- Mobillik – hər yerdə və hər zaman.</a:t>
            </a:r>
            <a:endParaRPr lang="en-US" dirty="0"/>
          </a:p>
        </p:txBody>
      </p:sp>
      <p:pic>
        <p:nvPicPr>
          <p:cNvPr id="5" name="Picture 14" descr="Elektron dərslik portalında 39 dərslik yenilənib">
            <a:extLst>
              <a:ext uri="{FF2B5EF4-FFF2-40B4-BE49-F238E27FC236}">
                <a16:creationId xmlns:a16="http://schemas.microsoft.com/office/drawing/2014/main" id="{1076E238-CFD6-4F2D-BA95-71EF31E84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397" y="0"/>
            <a:ext cx="85766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35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37252-BB3E-4A37-972A-2D0B97DEC5C9}"/>
              </a:ext>
            </a:extLst>
          </p:cNvPr>
          <p:cNvSpPr txBox="1"/>
          <p:nvPr/>
        </p:nvSpPr>
        <p:spPr>
          <a:xfrm>
            <a:off x="0" y="0"/>
            <a:ext cx="6400800" cy="6227346"/>
          </a:xfrm>
          <a:prstGeom prst="rect">
            <a:avLst/>
          </a:prstGeom>
          <a:solidFill>
            <a:schemeClr val="accent2">
              <a:lumMod val="20000"/>
              <a:lumOff val="80000"/>
            </a:schemeClr>
          </a:solidFill>
        </p:spPr>
        <p:txBody>
          <a:bodyPr wrap="square">
            <a:spAutoFit/>
          </a:bodyPr>
          <a:lstStyle/>
          <a:p>
            <a:pPr marL="0" marR="0" indent="586740" algn="just">
              <a:spcBef>
                <a:spcPts val="0"/>
              </a:spcBef>
              <a:spcAft>
                <a:spcPts val="800"/>
              </a:spcAft>
            </a:pPr>
            <a:r>
              <a:rPr lang="az-Latn-AZ" sz="2800" dirty="0">
                <a:effectLst/>
                <a:latin typeface="Times New Roman" panose="02020603050405020304" pitchFamily="18" charset="0"/>
                <a:ea typeface="Calibri" panose="020F0502020204030204" pitchFamily="34" charset="0"/>
                <a:cs typeface="Times New Roman" panose="02020603050405020304" pitchFamily="18" charset="0"/>
              </a:rPr>
              <a:t>Annotasiya — Latınca "annotomik" sözündən olub qeyd aparmaq, əlavə etmək deməkdir. Ədəbi dildə annotasiyanın mənası kitab, jurnal və məqalənin məzmununu qısa şəkildə şərh etmək deməkdir. Annotasiyanın vasitəsi ilə tələbə hər hansı bir kitabın məzmunu ilə daha yaxın tanış ola bilir.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586740" algn="just">
              <a:spcBef>
                <a:spcPts val="0"/>
              </a:spcBef>
              <a:spcAft>
                <a:spcPts val="0"/>
              </a:spcAft>
            </a:pPr>
            <a:r>
              <a:rPr lang="az-Latn-AZ" sz="2800" dirty="0">
                <a:effectLst/>
                <a:latin typeface="Times New Roman" panose="02020603050405020304" pitchFamily="18" charset="0"/>
                <a:ea typeface="Calibri" panose="020F0502020204030204" pitchFamily="34" charset="0"/>
                <a:cs typeface="Times New Roman" panose="02020603050405020304" pitchFamily="18" charset="0"/>
              </a:rPr>
              <a:t>Annotasiyada aşağıdakılar öz əksini tapmalıdır: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586740" algn="just">
              <a:spcBef>
                <a:spcPts val="0"/>
              </a:spcBef>
              <a:spcAft>
                <a:spcPts val="0"/>
              </a:spcAft>
            </a:pPr>
            <a:r>
              <a:rPr lang="az-Latn-AZ" sz="2800" dirty="0">
                <a:effectLst/>
                <a:latin typeface="Times New Roman" panose="02020603050405020304" pitchFamily="18" charset="0"/>
                <a:ea typeface="Calibri" panose="020F0502020204030204" pitchFamily="34" charset="0"/>
                <a:cs typeface="Times New Roman" panose="02020603050405020304" pitchFamily="18" charset="0"/>
              </a:rPr>
              <a:t>Kitabın adı, nəşriyyatın adı, harada nəşr edilməsi, həcmi;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586740" algn="just">
              <a:spcBef>
                <a:spcPts val="0"/>
              </a:spcBef>
              <a:spcAft>
                <a:spcPts val="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Kitabın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müəllifinin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adı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və</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soyadı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586740" algn="just">
              <a:spcBef>
                <a:spcPts val="0"/>
              </a:spcBef>
              <a:spcAft>
                <a:spcPts val="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Kitabda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nələrdən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bəhs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olunması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az-Latn-AZ"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rPr>
              <a:t>İzahı</a:t>
            </a:r>
            <a:r>
              <a:rPr lang="en-US" sz="2800" dirty="0">
                <a:effectLst/>
                <a:latin typeface="Times New Roman" panose="02020603050405020304" pitchFamily="18" charset="0"/>
                <a:ea typeface="Calibri" panose="020F0502020204030204" pitchFamily="34" charset="0"/>
              </a:rPr>
              <a:t>.</a:t>
            </a:r>
            <a:endParaRPr lang="en-US" sz="2800" dirty="0"/>
          </a:p>
        </p:txBody>
      </p:sp>
      <p:pic>
        <p:nvPicPr>
          <p:cNvPr id="4098" name="Picture 2" descr="Respublika Elmi Pedaqoji Kitabxanası - Photos | Facebook">
            <a:extLst>
              <a:ext uri="{FF2B5EF4-FFF2-40B4-BE49-F238E27FC236}">
                <a16:creationId xmlns:a16="http://schemas.microsoft.com/office/drawing/2014/main" id="{8850A500-3E62-4400-BF76-D2ABE45A7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0"/>
            <a:ext cx="5791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096124"/>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51</TotalTime>
  <Words>681</Words>
  <Application>Microsoft Office PowerPoint</Application>
  <PresentationFormat>Широкоэкранный</PresentationFormat>
  <Paragraphs>28</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Times New Roman</vt:lpstr>
      <vt:lpstr>Trebuchet MS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Ferid</dc:creator>
  <cp:lastModifiedBy>Ferid</cp:lastModifiedBy>
  <cp:revision>17</cp:revision>
  <dcterms:created xsi:type="dcterms:W3CDTF">2020-11-07T16:15:41Z</dcterms:created>
  <dcterms:modified xsi:type="dcterms:W3CDTF">2020-11-07T17:07:18Z</dcterms:modified>
</cp:coreProperties>
</file>