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8" r:id="rId2"/>
    <p:sldId id="282" r:id="rId3"/>
    <p:sldId id="259" r:id="rId4"/>
    <p:sldId id="260" r:id="rId5"/>
    <p:sldId id="261" r:id="rId6"/>
    <p:sldId id="28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4" r:id="rId15"/>
    <p:sldId id="269" r:id="rId16"/>
    <p:sldId id="270" r:id="rId17"/>
    <p:sldId id="271" r:id="rId18"/>
    <p:sldId id="289" r:id="rId19"/>
    <p:sldId id="285" r:id="rId20"/>
    <p:sldId id="272" r:id="rId21"/>
    <p:sldId id="273" r:id="rId22"/>
    <p:sldId id="286" r:id="rId23"/>
    <p:sldId id="293" r:id="rId24"/>
    <p:sldId id="274" r:id="rId25"/>
    <p:sldId id="291" r:id="rId26"/>
    <p:sldId id="292" r:id="rId27"/>
    <p:sldId id="275" r:id="rId28"/>
    <p:sldId id="276" r:id="rId29"/>
    <p:sldId id="277" r:id="rId30"/>
    <p:sldId id="278" r:id="rId31"/>
    <p:sldId id="287" r:id="rId32"/>
    <p:sldId id="279" r:id="rId33"/>
    <p:sldId id="280" r:id="rId34"/>
    <p:sldId id="2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478" autoAdjust="0"/>
  </p:normalViewPr>
  <p:slideViewPr>
    <p:cSldViewPr>
      <p:cViewPr varScale="1"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F2F48-FB1D-484D-9D54-58840CA02449}" type="datetimeFigureOut">
              <a:rPr lang="ru-RU" smtClean="0"/>
              <a:pPr/>
              <a:t>17.11.2020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CE5FE-C871-4E20-9090-0FACFC9AE41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339339-BB2B-47B1-B73B-FCAD9C9624F2}" type="slidenum">
              <a:rPr lang="en-US"/>
              <a:pPr/>
              <a:t>25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1A47F-1199-4F04-BA32-E19AB67C9F61}" type="slidenum">
              <a:rPr lang="en-US"/>
              <a:pPr/>
              <a:t>26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A9AE95-5018-4D06-9BB7-CB36F1C985F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78717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Concept:</a:t>
            </a:r>
          </a:p>
          <a:p>
            <a:pPr lvl="4" algn="just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</a:rPr>
              <a:t>All data that is stored in a computer is converted to sequences of </a:t>
            </a:r>
            <a:r>
              <a:rPr lang="en-US" sz="3200" b="1" dirty="0" smtClean="0">
                <a:solidFill>
                  <a:srgbClr val="002060"/>
                </a:solidFill>
              </a:rPr>
              <a:t>0s and </a:t>
            </a:r>
            <a:r>
              <a:rPr lang="en-US" sz="3200" b="1" dirty="0">
                <a:solidFill>
                  <a:srgbClr val="002060"/>
                </a:solidFill>
              </a:rPr>
              <a:t>1s.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0" y="2449830"/>
                <a:ext cx="9144000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 computer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/>
                  <a:t>s memory is divided into tiny storage locations known as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bytes</a:t>
                </a:r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 smtClean="0"/>
                  <a:t>One </a:t>
                </a:r>
                <a:r>
                  <a:rPr lang="en-US" sz="3200" b="1" dirty="0"/>
                  <a:t>byte </a:t>
                </a:r>
                <a:r>
                  <a:rPr lang="en-US" sz="3200" b="1" dirty="0" smtClean="0"/>
                  <a:t>is only </a:t>
                </a:r>
                <a:r>
                  <a:rPr lang="en-US" sz="3200" b="1" dirty="0"/>
                  <a:t>enough memory to store a letter of the alphabet or a small number.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49830"/>
                <a:ext cx="9144000" cy="3200876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Computers Work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32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2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To determine the value of a binary number you simply add up the position values of all </a:t>
            </a:r>
            <a:r>
              <a:rPr lang="en-US" sz="3200" b="1" dirty="0" smtClean="0"/>
              <a:t>the </a:t>
            </a:r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r>
              <a:rPr lang="en-US" sz="3200" b="1" dirty="0" smtClean="0"/>
              <a:t>s</a:t>
            </a:r>
            <a:r>
              <a:rPr lang="en-US" sz="3200" b="1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6820" y="1715631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</a:t>
                </a:r>
                <a:r>
                  <a:rPr lang="en-US" sz="3200" b="1" dirty="0"/>
                  <a:t>the binary number </a:t>
                </a:r>
                <a:endParaRPr lang="en-US" sz="3200" b="1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𝟏𝟎𝟎𝟏𝟏𝟏𝟎𝟏</m:t>
                      </m:r>
                    </m:oMath>
                  </m:oMathPara>
                </a14:m>
                <a:endParaRPr lang="en-US" sz="3200" b="1" dirty="0" smtClean="0">
                  <a:solidFill>
                    <a:srgbClr val="0070C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</a:t>
                </a:r>
                <a:r>
                  <a:rPr lang="en-US" sz="3200" b="1" dirty="0"/>
                  <a:t>position values of the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s are </a:t>
                </a:r>
                <a:endParaRPr lang="en-US" sz="3200" b="1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𝟏𝟐𝟖</m:t>
                    </m:r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1715631"/>
                <a:ext cx="9144000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733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6172200"/>
            <a:ext cx="915082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Storing Numbers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66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90358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6172200"/>
            <a:ext cx="915082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Storing Numbers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0" y="3253467"/>
                <a:ext cx="9150820" cy="2385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The sum of all of these position values is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𝟏𝟓𝟕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So the value of the binary number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𝟏𝟎𝟎𝟏𝟏𝟏𝟎𝟏</m:t>
                    </m:r>
                  </m:oMath>
                </a14:m>
                <a:r>
                  <a:rPr lang="en-US" sz="3200" b="1" dirty="0"/>
                  <a:t> is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𝟏𝟓𝟕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53467"/>
                <a:ext cx="9150820" cy="2385333"/>
              </a:xfrm>
              <a:prstGeom prst="rect">
                <a:avLst/>
              </a:prstGeom>
              <a:blipFill rotWithShape="0">
                <a:blip r:embed="rId3"/>
                <a:stretch>
                  <a:fillRect l="-1666" r="-1666" b="-7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3232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Figure </a:t>
                </a:r>
                <a:r>
                  <a:rPr lang="en-US" sz="3200" b="1" dirty="0" smtClean="0"/>
                  <a:t>6 </a:t>
                </a:r>
                <a:r>
                  <a:rPr lang="en-US" sz="3200" b="1" dirty="0"/>
                  <a:t>shows how you can picture the number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𝟏𝟓𝟕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/>
                  <a:t>stored in a byte of memory.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0" y="4532293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Each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/>
                </a:r>
                <a:r>
                  <a:rPr lang="en-US" sz="3200" b="1" dirty="0"/>
                  <a:t>is represented by a bit in the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on</a:t>
                </a:r>
                <a:r>
                  <a:rPr lang="en-US" sz="3200" b="1" dirty="0"/>
                  <a:t> position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each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 is represented by a bit in the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off </a:t>
                </a:r>
                <a:r>
                  <a:rPr lang="en-US" sz="3200" b="1" dirty="0" smtClean="0"/>
                  <a:t>position</a:t>
                </a:r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2293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" y="1545471"/>
            <a:ext cx="9139915" cy="287412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6172200"/>
            <a:ext cx="915082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4400" b="1" dirty="0">
                <a:solidFill>
                  <a:srgbClr val="002060"/>
                </a:solidFill>
              </a:rPr>
              <a:t>Storing Numbers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683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6820" y="0"/>
                <a:ext cx="9144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When all of the bits in a byte are set to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 (turned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off</a:t>
                </a:r>
                <a:r>
                  <a:rPr lang="en-US" sz="3200" b="1" dirty="0"/>
                  <a:t>)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the value of the byte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2062103"/>
              </a:xfrm>
              <a:prstGeom prst="rect">
                <a:avLst/>
              </a:prstGeom>
              <a:blipFill rotWithShape="0">
                <a:blip r:embed="rId2"/>
                <a:stretch>
                  <a:fillRect l="-1733" t="-4142" r="-1733" b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820" y="2298918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When all </a:t>
                </a:r>
                <a:r>
                  <a:rPr lang="en-US" sz="3200" b="1" dirty="0"/>
                  <a:t>of the bits in a byte are set to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(turned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on</a:t>
                </a:r>
                <a:r>
                  <a:rPr lang="en-US" sz="3200" b="1" dirty="0"/>
                  <a:t>)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the byte holds the largest value </a:t>
                </a:r>
                <a:r>
                  <a:rPr lang="en-US" sz="3200" b="1" dirty="0" smtClean="0"/>
                  <a:t>that can </a:t>
                </a:r>
                <a:r>
                  <a:rPr lang="en-US" sz="3200" b="1" dirty="0"/>
                  <a:t>be stored in it.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2298918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733" r="-1733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6172200"/>
            <a:ext cx="915082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Storing Numbers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80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172200"/>
            <a:ext cx="915082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4400" b="1" dirty="0">
                <a:solidFill>
                  <a:srgbClr val="002060"/>
                </a:solidFill>
              </a:rPr>
              <a:t>Storing Numbers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820" y="35052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What if you need to store a number larger than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𝟐𝟓𝟓</m:t>
                    </m:r>
                  </m:oMath>
                </a14:m>
                <a:r>
                  <a:rPr lang="en-US" sz="3200" b="1" dirty="0"/>
                  <a:t>?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350520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733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511558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 answer is simple: </a:t>
            </a:r>
            <a:r>
              <a:rPr lang="en-US" sz="3200" b="1" dirty="0" smtClean="0"/>
              <a:t>use </a:t>
            </a:r>
            <a:r>
              <a:rPr lang="en-US" sz="3200" b="1" dirty="0"/>
              <a:t>more </a:t>
            </a:r>
            <a:r>
              <a:rPr lang="en-US" sz="3200" b="1" dirty="0" smtClean="0"/>
              <a:t>than one </a:t>
            </a:r>
            <a:r>
              <a:rPr lang="en-US" sz="3200" b="1" dirty="0"/>
              <a:t>byte.</a:t>
            </a:r>
          </a:p>
        </p:txBody>
      </p:sp>
    </p:spTree>
    <p:extLst>
      <p:ext uri="{BB962C8B-B14F-4D97-AF65-F5344CB8AC3E}">
        <p14:creationId xmlns:p14="http://schemas.microsoft.com/office/powerpoint/2010/main" xmlns="" val="64468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0" y="0"/>
                <a:ext cx="9144000" cy="356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Suppose </a:t>
                </a:r>
                <a:r>
                  <a:rPr lang="en-US" sz="3200" b="1" dirty="0"/>
                  <a:t>we put two bytes together. That gives us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sz="3200" b="1" dirty="0"/>
                  <a:t> bits.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position values </a:t>
                </a:r>
                <a:r>
                  <a:rPr lang="en-US" sz="3200" b="1" dirty="0"/>
                  <a:t>of those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/>
                  <a:t>bits would </a:t>
                </a:r>
                <a:r>
                  <a:rPr lang="en-US" sz="3200" b="1" dirty="0" smtClean="0"/>
                  <a:t>be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</m:sup>
                      </m:sSup>
                    </m:oMath>
                  </m:oMathPara>
                </a14:m>
                <a:endParaRPr lang="en-US" sz="3200" b="1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567130"/>
              </a:xfrm>
              <a:prstGeom prst="rect">
                <a:avLst/>
              </a:prstGeom>
              <a:blipFill rotWithShape="0">
                <a:blip r:embed="rId2"/>
                <a:stretch>
                  <a:fillRect l="-1800" t="-2393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6172200"/>
            <a:ext cx="915082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Storing Numbers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" y="3571876"/>
            <a:ext cx="9137180" cy="249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360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As </a:t>
                </a:r>
                <a:r>
                  <a:rPr lang="en-US" sz="3200" b="1" dirty="0" smtClean="0"/>
                  <a:t>shown in </a:t>
                </a:r>
                <a:r>
                  <a:rPr lang="en-US" sz="3200" b="1" dirty="0"/>
                  <a:t>Figure </a:t>
                </a:r>
                <a:r>
                  <a:rPr lang="en-US" sz="3200" b="1" dirty="0" smtClean="0"/>
                  <a:t>7, </a:t>
                </a:r>
                <a:r>
                  <a:rPr lang="en-US" sz="3200" b="1" dirty="0"/>
                  <a:t>the maximum value that can be stored in two bytes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𝟔𝟓𝟓𝟑𝟓</m:t>
                    </m:r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820" y="16764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 you need to store a number larger than this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more bytes are necessary</a:t>
                </a:r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167640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800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0" y="6172200"/>
            <a:ext cx="915082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Storing Numbers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94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6820" y="0"/>
                <a:ext cx="9144000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Any piece of data that is stored in a computer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/>
                  <a:t>s memory must be stored as a binary number.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3200" b="1" dirty="0"/>
                  <a:t>That includes characters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such as letters and punctuation </a:t>
                </a:r>
                <a:r>
                  <a:rPr lang="en-US" sz="3200" b="1" dirty="0" smtClean="0"/>
                  <a:t>marks as well.</a:t>
                </a:r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3200876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733" b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820" y="3124200"/>
                <a:ext cx="9144000" cy="3125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When a character </a:t>
                </a:r>
                <a:r>
                  <a:rPr lang="en-US" sz="3200" b="1" dirty="0" smtClean="0"/>
                  <a:t>is stored </a:t>
                </a:r>
                <a:r>
                  <a:rPr lang="en-US" sz="3200" b="1" dirty="0"/>
                  <a:t>in memory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 is first converted to a numeric code</a:t>
                </a:r>
                <a:r>
                  <a:rPr lang="en-US" sz="3200" b="1" dirty="0" smtClean="0"/>
                  <a:t>.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3200" b="1" dirty="0" smtClean="0"/>
                  <a:t>The </a:t>
                </a:r>
                <a:r>
                  <a:rPr lang="en-US" sz="3200" b="1" dirty="0"/>
                  <a:t>numeric code is then </a:t>
                </a:r>
                <a:r>
                  <a:rPr lang="en-US" sz="3200" b="1" dirty="0" smtClean="0"/>
                  <a:t>stored in </a:t>
                </a:r>
                <a:r>
                  <a:rPr lang="en-US" sz="3200" b="1" dirty="0"/>
                  <a:t>memory as a binary number.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3124200"/>
                <a:ext cx="9144000" cy="3125471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73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Storing Characters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27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84213" y="1412875"/>
            <a:ext cx="37420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68288" indent="-268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smtClean="0"/>
              <a:t>on the screen (symbols)</a:t>
            </a:r>
            <a:endParaRPr lang="ru-RU" altLang="en-US" sz="2400"/>
          </a:p>
          <a:p>
            <a:pPr eaLnBrk="1" hangingPunct="1">
              <a:buFontTx/>
              <a:buChar char="•"/>
            </a:pPr>
            <a:endParaRPr lang="ru-RU" altLang="en-US" sz="2400"/>
          </a:p>
          <a:p>
            <a:pPr eaLnBrk="1" hangingPunct="1">
              <a:buFontTx/>
              <a:buChar char="•"/>
            </a:pPr>
            <a:r>
              <a:rPr lang="en-US" altLang="en-US" sz="2400" smtClean="0"/>
              <a:t>in memory - codes</a:t>
            </a:r>
            <a:endParaRPr lang="ru-RU" altLang="en-US" sz="2400"/>
          </a:p>
        </p:txBody>
      </p:sp>
      <p:graphicFrame>
        <p:nvGraphicFramePr>
          <p:cNvPr id="6" name="Group 76"/>
          <p:cNvGraphicFramePr>
            <a:graphicFrameLocks noGrp="1"/>
          </p:cNvGraphicFramePr>
          <p:nvPr/>
        </p:nvGraphicFramePr>
        <p:xfrm>
          <a:off x="611188" y="3105150"/>
          <a:ext cx="8208962" cy="755650"/>
        </p:xfrm>
        <a:graphic>
          <a:graphicData uri="http://schemas.openxmlformats.org/drawingml/2006/table">
            <a:tbl>
              <a:tblPr/>
              <a:tblGrid>
                <a:gridCol w="2052637"/>
                <a:gridCol w="2052638"/>
                <a:gridCol w="2051050"/>
                <a:gridCol w="2052637"/>
              </a:tblGrid>
              <a:tr h="75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1000001</a:t>
                      </a:r>
                      <a:r>
                        <a:rPr kumimoji="0" lang="ru-RU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1000010</a:t>
                      </a:r>
                      <a:r>
                        <a:rPr kumimoji="0" lang="ru-RU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1000011</a:t>
                      </a:r>
                      <a:r>
                        <a:rPr kumimoji="0" lang="ru-RU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1000100</a:t>
                      </a:r>
                      <a:r>
                        <a:rPr kumimoji="0" lang="ru-RU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731838" y="4581523"/>
            <a:ext cx="7680325" cy="663575"/>
            <a:chOff x="317" y="2976"/>
            <a:chExt cx="5148" cy="418"/>
          </a:xfrm>
        </p:grpSpPr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611" y="3043"/>
              <a:ext cx="485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>
                  <a:latin typeface="Arial" charset="0"/>
                </a:rPr>
                <a:t>  </a:t>
              </a:r>
            </a:p>
          </p:txBody>
        </p:sp>
        <p:sp>
          <p:nvSpPr>
            <p:cNvPr id="10267" name="Oval 39"/>
            <p:cNvSpPr>
              <a:spLocks noChangeArrowheads="1"/>
            </p:cNvSpPr>
            <p:nvPr/>
          </p:nvSpPr>
          <p:spPr bwMode="auto">
            <a:xfrm>
              <a:off x="317" y="297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 b="1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  <a:endParaRPr lang="ru-RU" altLang="en-US" sz="4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aphicFrame>
        <p:nvGraphicFramePr>
          <p:cNvPr id="10" name="Group 72"/>
          <p:cNvGraphicFramePr>
            <a:graphicFrameLocks noGrp="1"/>
          </p:cNvGraphicFramePr>
          <p:nvPr/>
        </p:nvGraphicFramePr>
        <p:xfrm>
          <a:off x="611188" y="3897313"/>
          <a:ext cx="8208962" cy="518048"/>
        </p:xfrm>
        <a:graphic>
          <a:graphicData uri="http://schemas.openxmlformats.org/drawingml/2006/table">
            <a:tbl>
              <a:tblPr/>
              <a:tblGrid>
                <a:gridCol w="2054225"/>
                <a:gridCol w="2051050"/>
                <a:gridCol w="2052637"/>
                <a:gridCol w="20510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Picture 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73125"/>
            <a:ext cx="1677988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0"/>
          <p:cNvSpPr>
            <a:spLocks noChangeArrowheads="1"/>
          </p:cNvSpPr>
          <p:nvPr/>
        </p:nvSpPr>
        <p:spPr bwMode="auto">
          <a:xfrm>
            <a:off x="584200" y="5805488"/>
            <a:ext cx="38218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smtClean="0"/>
              <a:t>Font  files</a:t>
            </a:r>
            <a:r>
              <a:rPr lang="ru-RU" altLang="en-US" sz="2400" smtClean="0"/>
              <a:t>: </a:t>
            </a:r>
            <a:r>
              <a:rPr lang="en-US" altLang="en-US" sz="2400" b="1">
                <a:solidFill>
                  <a:srgbClr val="333399"/>
                </a:solidFill>
              </a:rPr>
              <a:t>*.fon</a:t>
            </a:r>
            <a:r>
              <a:rPr lang="en-US" altLang="en-US" sz="2400"/>
              <a:t>, </a:t>
            </a:r>
            <a:r>
              <a:rPr lang="en-US" altLang="en-US" sz="2400" b="1">
                <a:solidFill>
                  <a:srgbClr val="333399"/>
                </a:solidFill>
              </a:rPr>
              <a:t>*.ttf</a:t>
            </a:r>
            <a:r>
              <a:rPr lang="en-US" altLang="en-US" sz="2400"/>
              <a:t>, </a:t>
            </a:r>
            <a:r>
              <a:rPr lang="en-US" altLang="en-US" sz="2400" b="1">
                <a:solidFill>
                  <a:srgbClr val="333399"/>
                </a:solidFill>
              </a:rPr>
              <a:t>*.otf</a:t>
            </a:r>
            <a:endParaRPr lang="ru-RU" altLang="en-US" sz="2400" b="1">
              <a:solidFill>
                <a:srgbClr val="333399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85786" y="928670"/>
            <a:ext cx="1857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Text  file</a:t>
            </a: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357290" y="4714884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file does not store images of symbols, but their numeric codes!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Over the years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different coding schemes have been developed to represent characters </a:t>
                </a:r>
                <a:r>
                  <a:rPr lang="en-US" sz="3200" b="1" dirty="0" smtClean="0"/>
                  <a:t>in computer </a:t>
                </a:r>
                <a:r>
                  <a:rPr lang="en-US" sz="3200" b="1" dirty="0"/>
                  <a:t>memory.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Storing Characters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820" y="2348805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Historically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most important of these coding schemes is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ASCII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>
                    <a:solidFill>
                      <a:srgbClr val="C00000"/>
                    </a:solidFill>
                  </a:rPr>
                  <a:t/>
                </a:r>
                <a:r>
                  <a:rPr lang="en-US" sz="32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3200" b="1" dirty="0"/>
                  <a:t>merican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200" b="1" dirty="0"/>
                  <a:t>tandard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3200" b="1" dirty="0"/>
                  <a:t>ode for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</a:t>
                </a:r>
                <a:r>
                  <a:rPr lang="en-US" sz="3200" b="1" dirty="0"/>
                  <a:t>nformation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</a:t>
                </a:r>
                <a:r>
                  <a:rPr lang="en-US" sz="3200" b="1" dirty="0"/>
                  <a:t>nterchange.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2348805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733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221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Computers Work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order to </a:t>
                </a:r>
                <a:r>
                  <a:rPr lang="en-US" sz="3200" b="1" dirty="0" smtClean="0"/>
                  <a:t>do anything </a:t>
                </a:r>
                <a:r>
                  <a:rPr lang="en-US" sz="3200" b="1" dirty="0"/>
                  <a:t>meaningful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 computer has to have lots of bytes.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 smtClean="0"/>
                  <a:t>Most </a:t>
                </a:r>
                <a:r>
                  <a:rPr lang="en-US" sz="3200" b="1" dirty="0"/>
                  <a:t>computers today </a:t>
                </a:r>
                <a:r>
                  <a:rPr lang="en-US" sz="3200" b="1" dirty="0" smtClean="0"/>
                  <a:t>have millions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or even billions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of bytes of memory.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200876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20" y="3414117"/>
            <a:ext cx="9144000" cy="2386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Each byte is divided into eight smaller storage locations known as bits. </a:t>
            </a:r>
            <a:endParaRPr lang="en-US" sz="3200" b="1" dirty="0" smtClean="0"/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3200" b="1" dirty="0" smtClean="0"/>
              <a:t>The </a:t>
            </a:r>
            <a:r>
              <a:rPr lang="en-US" sz="3200" b="1" dirty="0"/>
              <a:t>term </a:t>
            </a:r>
            <a:r>
              <a:rPr lang="en-US" sz="3200" b="1" dirty="0">
                <a:solidFill>
                  <a:srgbClr val="C00000"/>
                </a:solidFill>
              </a:rPr>
              <a:t>bit </a:t>
            </a:r>
            <a:r>
              <a:rPr lang="en-US" sz="3200" b="1" dirty="0" smtClean="0"/>
              <a:t>stands for </a:t>
            </a:r>
            <a:r>
              <a:rPr lang="en-US" sz="3200" b="1" dirty="0">
                <a:solidFill>
                  <a:srgbClr val="C00000"/>
                </a:solidFill>
              </a:rPr>
              <a:t>binary digit</a:t>
            </a: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7905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82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ASCII is a </a:t>
                </a:r>
                <a:r>
                  <a:rPr lang="en-US" sz="3200" b="1" dirty="0" smtClean="0"/>
                  <a:t>set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𝟏𝟐𝟖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/>
                  <a:t>numeric codes that represent </a:t>
                </a:r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the </a:t>
                </a:r>
                <a:r>
                  <a:rPr lang="en-US" sz="3200" b="1" dirty="0" smtClean="0"/>
                  <a:t>Latin </a:t>
                </a:r>
                <a:r>
                  <a:rPr lang="en-US" sz="3200" b="1" dirty="0" smtClean="0"/>
                  <a:t>letters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various </a:t>
                </a:r>
                <a:r>
                  <a:rPr lang="en-US" sz="3200" b="1" dirty="0"/>
                  <a:t>punctuation </a:t>
                </a:r>
                <a:r>
                  <a:rPr lang="en-US" sz="3200" b="1" dirty="0" smtClean="0"/>
                  <a:t>marks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other characters</a:t>
                </a:r>
                <a:endParaRPr lang="en-US" sz="32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733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0" y="38100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</a:t>
                </a:r>
                <a:r>
                  <a:rPr lang="en-US" sz="3200" b="1" dirty="0"/>
                  <a:t>ASCII code for the uppercase letter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b="1" dirty="0"/>
                  <a:t>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𝟔𝟓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800" r="-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Storing Characters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556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When </a:t>
                </a:r>
                <a:r>
                  <a:rPr lang="en-US" sz="3200" b="1" dirty="0" smtClean="0"/>
                  <a:t>you type </a:t>
                </a:r>
                <a:r>
                  <a:rPr lang="en-US" sz="3200" b="1" dirty="0"/>
                  <a:t>an uppercase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b="1" dirty="0"/>
                  <a:t> on your computer keyboard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number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𝟔𝟓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/>
                  <a:t>is stored in memory (as </a:t>
                </a:r>
                <a:r>
                  <a:rPr lang="en-US" sz="3200" b="1" dirty="0" smtClean="0"/>
                  <a:t>a binary </a:t>
                </a:r>
                <a:r>
                  <a:rPr lang="en-US" sz="3200" b="1" dirty="0" smtClean="0"/>
                  <a:t>number).</a:t>
                </a:r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20" y="2438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This is shown in Figure </a:t>
            </a:r>
            <a:r>
              <a:rPr lang="en-US" sz="3200" b="1" dirty="0" smtClean="0"/>
              <a:t>8.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0498"/>
            <a:ext cx="9144000" cy="18325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0" y="51359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</a:t>
                </a:r>
                <a:r>
                  <a:rPr lang="en-US" sz="3200" b="1" dirty="0"/>
                  <a:t>ASCII code for uppercase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3200" b="1" dirty="0"/>
                  <a:t>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𝟔𝟔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for uppercase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200" b="1" dirty="0"/>
                  <a:t>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𝟔𝟕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:r>
                  <a:rPr lang="en-US" sz="3200" b="1" dirty="0" smtClean="0"/>
                  <a:t>so forth</a:t>
                </a:r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35940"/>
                <a:ext cx="914400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91415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Storing Characters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90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en-US" smtClean="0"/>
              <a:t>8 bit encoding</a:t>
            </a:r>
            <a:endParaRPr lang="ru-RU" altLang="en-US" smtClean="0"/>
          </a:p>
        </p:txBody>
      </p:sp>
      <p:sp>
        <p:nvSpPr>
          <p:cNvPr id="12292" name="Прямоугольник 3"/>
          <p:cNvSpPr>
            <a:spLocks noChangeArrowheads="1"/>
          </p:cNvSpPr>
          <p:nvPr/>
        </p:nvSpPr>
        <p:spPr bwMode="auto">
          <a:xfrm>
            <a:off x="387350" y="806450"/>
            <a:ext cx="48862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smtClean="0"/>
              <a:t>Code Pages (ASCII Extensions)</a:t>
            </a:r>
            <a:r>
              <a:rPr lang="ru-RU" altLang="en-US" sz="2400" b="1" smtClean="0"/>
              <a:t>:</a:t>
            </a:r>
            <a:endParaRPr lang="ru-RU" altLang="en-US" sz="2000" b="1"/>
          </a:p>
        </p:txBody>
      </p:sp>
      <p:graphicFrame>
        <p:nvGraphicFramePr>
          <p:cNvPr id="5" name="Group 83"/>
          <p:cNvGraphicFramePr>
            <a:graphicFrameLocks noGrp="1"/>
          </p:cNvGraphicFramePr>
          <p:nvPr/>
        </p:nvGraphicFramePr>
        <p:xfrm>
          <a:off x="468313" y="1630363"/>
          <a:ext cx="8351837" cy="657225"/>
        </p:xfrm>
        <a:graphic>
          <a:graphicData uri="http://schemas.openxmlformats.org/drawingml/2006/table">
            <a:tbl>
              <a:tblPr/>
              <a:tblGrid>
                <a:gridCol w="522287"/>
                <a:gridCol w="522288"/>
                <a:gridCol w="2627312"/>
                <a:gridCol w="504825"/>
                <a:gridCol w="466725"/>
                <a:gridCol w="2663825"/>
                <a:gridCol w="522288"/>
                <a:gridCol w="522287"/>
              </a:tblGrid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DD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DD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DD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DD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national alphabet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/>
        </p:nvGraphicFramePr>
        <p:xfrm>
          <a:off x="468313" y="1306513"/>
          <a:ext cx="1042987" cy="395287"/>
        </p:xfrm>
        <a:graphic>
          <a:graphicData uri="http://schemas.openxmlformats.org/drawingml/2006/table">
            <a:tbl>
              <a:tblPr/>
              <a:tblGrid>
                <a:gridCol w="520700"/>
                <a:gridCol w="522287"/>
              </a:tblGrid>
              <a:tr h="395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75"/>
          <p:cNvGraphicFramePr>
            <a:graphicFrameLocks noGrp="1"/>
          </p:cNvGraphicFramePr>
          <p:nvPr/>
        </p:nvGraphicFramePr>
        <p:xfrm>
          <a:off x="7731125" y="1289050"/>
          <a:ext cx="1117600" cy="395288"/>
        </p:xfrm>
        <a:graphic>
          <a:graphicData uri="http://schemas.openxmlformats.org/drawingml/2006/table">
            <a:tbl>
              <a:tblPr/>
              <a:tblGrid>
                <a:gridCol w="579438"/>
                <a:gridCol w="53816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94"/>
          <p:cNvGraphicFramePr>
            <a:graphicFrameLocks noGrp="1"/>
          </p:cNvGraphicFramePr>
          <p:nvPr/>
        </p:nvGraphicFramePr>
        <p:xfrm>
          <a:off x="3995738" y="1270000"/>
          <a:ext cx="1189037" cy="395288"/>
        </p:xfrm>
        <a:graphic>
          <a:graphicData uri="http://schemas.openxmlformats.org/drawingml/2006/table">
            <a:tbl>
              <a:tblPr/>
              <a:tblGrid>
                <a:gridCol w="593725"/>
                <a:gridCol w="59531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95"/>
          <p:cNvSpPr>
            <a:spLocks noChangeArrowheads="1"/>
          </p:cNvSpPr>
          <p:nvPr/>
        </p:nvSpPr>
        <p:spPr bwMode="auto">
          <a:xfrm>
            <a:off x="395288" y="1233488"/>
            <a:ext cx="4321175" cy="118903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6"/>
          <p:cNvSpPr>
            <a:spLocks noChangeArrowheads="1"/>
          </p:cNvSpPr>
          <p:nvPr/>
        </p:nvSpPr>
        <p:spPr bwMode="auto">
          <a:xfrm>
            <a:off x="1530350" y="1770063"/>
            <a:ext cx="248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smtClean="0"/>
              <a:t>ASCII  table</a:t>
            </a:r>
            <a:endParaRPr lang="ru-RU" altLang="en-US" sz="2000" b="1"/>
          </a:p>
        </p:txBody>
      </p:sp>
      <p:sp>
        <p:nvSpPr>
          <p:cNvPr id="11" name="Rectangle 98"/>
          <p:cNvSpPr>
            <a:spLocks noChangeArrowheads="1"/>
          </p:cNvSpPr>
          <p:nvPr/>
        </p:nvSpPr>
        <p:spPr bwMode="auto">
          <a:xfrm>
            <a:off x="4572000" y="1233488"/>
            <a:ext cx="4321175" cy="118903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1" grpId="0" animBg="1"/>
      <p:bldP spid="1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20" y="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 ASCII character set was developed in the early 1960s and was eventually adopted </a:t>
            </a:r>
            <a:r>
              <a:rPr lang="en-US" sz="3200" b="1" dirty="0" smtClean="0"/>
              <a:t>by most </a:t>
            </a:r>
            <a:r>
              <a:rPr lang="en-US" sz="3200" b="1" dirty="0"/>
              <a:t>all computer manufacturers.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0" y="23165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ASCII is limited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because it defines codes </a:t>
                </a:r>
                <a:r>
                  <a:rPr lang="en-US" sz="3200" b="1" dirty="0" smtClean="0"/>
                  <a:t>for only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𝟏𝟐𝟖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/>
                  <a:t>characters.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1654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6820" y="4114800"/>
                <a:ext cx="9144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To remedy this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Unicode character set was developed in the early 1990s</a:t>
                </a:r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411480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733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Storing Characters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411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3838" cy="4195763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Many of today’s systems embrace Unicode, a </a:t>
            </a:r>
            <a:r>
              <a:rPr lang="en-US" sz="2600" smtClean="0">
                <a:solidFill>
                  <a:srgbClr val="FF0000"/>
                </a:solidFill>
                <a:latin typeface="Arial" charset="0"/>
              </a:rPr>
              <a:t>16-bit system </a:t>
            </a:r>
            <a:r>
              <a:rPr lang="en-US" sz="2600" smtClean="0">
                <a:latin typeface="Arial" charset="0"/>
              </a:rPr>
              <a:t>that can encode the characters of every language in the world.</a:t>
            </a:r>
          </a:p>
          <a:p>
            <a:pPr lvl="1">
              <a:spcBef>
                <a:spcPct val="40000"/>
              </a:spcBef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The Java programming language, and some operating systems now use Unicode as their default character code.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The Unicode codespace is divided into six parts.  The first part is for Western alphabet codes, including English, Greek, and Russian.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52BEFF-6215-4395-9B19-52C83E1AC038}" type="slidenum">
              <a:rPr lang="en-US"/>
              <a:pPr/>
              <a:t>26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3810000" cy="4576763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500" smtClean="0">
                <a:latin typeface="Arial" charset="0"/>
              </a:rPr>
              <a:t>The Unicode code</a:t>
            </a:r>
          </a:p>
          <a:p>
            <a:pPr>
              <a:spcBef>
                <a:spcPct val="40000"/>
              </a:spcBef>
              <a:buNone/>
            </a:pPr>
            <a:r>
              <a:rPr lang="en-US" sz="2500" smtClean="0">
                <a:latin typeface="Arial" charset="0"/>
              </a:rPr>
              <a:t>space allocation is shown at the right.</a:t>
            </a:r>
          </a:p>
          <a:p>
            <a:pPr>
              <a:spcBef>
                <a:spcPct val="40000"/>
              </a:spcBef>
            </a:pPr>
            <a:r>
              <a:rPr lang="en-US" sz="2500" smtClean="0">
                <a:latin typeface="Arial" charset="0"/>
              </a:rPr>
              <a:t>The lowest-numbered Unicode characters comprise the ASCII code.</a:t>
            </a:r>
          </a:p>
          <a:p>
            <a:pPr>
              <a:spcBef>
                <a:spcPct val="40000"/>
              </a:spcBef>
            </a:pPr>
            <a:r>
              <a:rPr lang="en-US" sz="2500" smtClean="0">
                <a:latin typeface="Arial" charset="0"/>
              </a:rPr>
              <a:t>The highest provide for user-defined codes.</a:t>
            </a:r>
          </a:p>
        </p:txBody>
      </p:sp>
      <p:pic>
        <p:nvPicPr>
          <p:cNvPr id="47108" name="Picture 4" descr="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371600"/>
            <a:ext cx="4625975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 smtClean="0">
                    <a:solidFill>
                      <a:srgbClr val="C00000"/>
                    </a:solidFill>
                  </a:rPr>
                  <a:t>Unicode </a:t>
                </a:r>
                <a:r>
                  <a:rPr lang="en-US" sz="3200" b="1" dirty="0"/>
                  <a:t>is an extensive encoding scheme that is compatible with ASCII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but </a:t>
                </a:r>
                <a:r>
                  <a:rPr lang="en-US" sz="3200" b="1" dirty="0" smtClean="0"/>
                  <a:t>can also </a:t>
                </a:r>
                <a:r>
                  <a:rPr lang="en-US" sz="3200" b="1" dirty="0"/>
                  <a:t>represent characters for many of the languages in the world.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Storing Characters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820" y="37338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Negative numbers and real numbers (such </a:t>
                </a:r>
                <a:r>
                  <a:rPr lang="en-US" sz="3200" b="1" dirty="0" smtClean="0"/>
                  <a:t>as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𝟏𝟒𝟏𝟓𝟗</m:t>
                    </m:r>
                  </m:oMath>
                </a14:m>
                <a:r>
                  <a:rPr lang="en-US" sz="3200" b="1" dirty="0"/>
                  <a:t>) cannot be represented using the simple binary numbering technique we discussed.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373380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733" b="-4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0" y="6172200"/>
            <a:ext cx="915082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Advanced Number Storage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682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While </a:t>
                </a:r>
                <a:r>
                  <a:rPr lang="en-US" sz="3200" b="1" dirty="0" smtClean="0"/>
                  <a:t>reading </a:t>
                </a:r>
                <a:r>
                  <a:rPr lang="en-US" sz="3200" b="1" dirty="0"/>
                  <a:t>about numbers and how they are stored in </a:t>
                </a:r>
                <a:r>
                  <a:rPr lang="en-US" sz="3200" b="1" dirty="0" smtClean="0"/>
                  <a:t>memory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/>
                </a:r>
                <a:r>
                  <a:rPr lang="en-US" sz="3200" b="1" dirty="0"/>
                  <a:t>perhaps it occurred to you that the binary numbering system can be used to </a:t>
                </a:r>
                <a:r>
                  <a:rPr lang="en-US" sz="3200" b="1" dirty="0" smtClean="0"/>
                  <a:t>represent only </a:t>
                </a:r>
                <a:r>
                  <a:rPr lang="en-US" sz="3200" b="1" dirty="0"/>
                  <a:t>integer numbers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beginning with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733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540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6820" y="2971800"/>
                <a:ext cx="9144000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Negative numbers </a:t>
                </a:r>
                <a:r>
                  <a:rPr lang="en-US" sz="3200" b="1" dirty="0" smtClean="0"/>
                  <a:t>are encoded </a:t>
                </a:r>
                <a:r>
                  <a:rPr lang="en-US" sz="3200" b="1" dirty="0"/>
                  <a:t>using a </a:t>
                </a:r>
                <a:r>
                  <a:rPr lang="en-US" sz="3200" b="1" dirty="0" smtClean="0"/>
                  <a:t>technique known </a:t>
                </a:r>
                <a:r>
                  <a:rPr lang="en-US" sz="3200" b="1" dirty="0"/>
                  <a:t>as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two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complement</a:t>
                </a:r>
                <a:r>
                  <a:rPr lang="en-US" sz="3200" b="1" i="1" dirty="0" smtClean="0"/>
                  <a:t>. </a:t>
                </a:r>
              </a:p>
              <a:p>
                <a:pPr marL="457200" indent="-45720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Real </a:t>
                </a:r>
                <a:r>
                  <a:rPr lang="en-US" sz="3200" b="1" dirty="0"/>
                  <a:t>numbers are encoded </a:t>
                </a:r>
                <a:r>
                  <a:rPr lang="en-US" sz="3200" b="1" dirty="0" smtClean="0"/>
                  <a:t>in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floating-point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notation</a:t>
                </a:r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2971800"/>
                <a:ext cx="9144000" cy="3200876"/>
              </a:xfrm>
              <a:prstGeom prst="rect">
                <a:avLst/>
              </a:prstGeom>
              <a:blipFill rotWithShape="0">
                <a:blip r:embed="rId2"/>
                <a:stretch>
                  <a:fillRect l="-1533" r="-173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0" y="6172200"/>
            <a:ext cx="915082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Advanced Number Storage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Computers are able to store negative numbers and real numbers in memory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but to do </a:t>
                </a:r>
                <a:r>
                  <a:rPr lang="en-US" sz="3200" b="1" dirty="0" smtClean="0"/>
                  <a:t>so they </a:t>
                </a:r>
                <a:r>
                  <a:rPr lang="en-US" sz="3200" b="1" dirty="0"/>
                  <a:t>use encoding schemes along with the binary numbering system.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706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Computer scientists usually think of bits as tiny switches that can be </a:t>
            </a:r>
            <a:r>
              <a:rPr lang="en-US" sz="3200" b="1" dirty="0" smtClean="0"/>
              <a:t>either </a:t>
            </a:r>
            <a:r>
              <a:rPr lang="en-US" sz="3200" b="1" dirty="0" smtClean="0">
                <a:solidFill>
                  <a:srgbClr val="C00000"/>
                </a:solidFill>
              </a:rPr>
              <a:t>on</a:t>
            </a:r>
            <a:r>
              <a:rPr lang="en-US" sz="3200" b="1" dirty="0" smtClean="0"/>
              <a:t> </a:t>
            </a:r>
            <a:r>
              <a:rPr lang="en-US" sz="3200" b="1" dirty="0"/>
              <a:t>or </a:t>
            </a:r>
            <a:r>
              <a:rPr lang="en-US" sz="3200" b="1" dirty="0">
                <a:solidFill>
                  <a:srgbClr val="C00000"/>
                </a:solidFill>
              </a:rPr>
              <a:t>off</a:t>
            </a:r>
            <a:r>
              <a:rPr lang="en-US" sz="3200" b="1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3200" b="1" dirty="0" smtClean="0"/>
              <a:t>In most </a:t>
            </a:r>
            <a:r>
              <a:rPr lang="en-US" sz="3200" b="1" dirty="0"/>
              <a:t>computer </a:t>
            </a:r>
            <a:r>
              <a:rPr lang="en-US" sz="3200" b="1" dirty="0" smtClean="0"/>
              <a:t>systems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 smtClean="0"/>
              <a:t> </a:t>
            </a:r>
            <a:r>
              <a:rPr lang="en-US" sz="3200" b="1" dirty="0"/>
              <a:t>bits are tiny electrical components that can hold either a </a:t>
            </a:r>
            <a:r>
              <a:rPr lang="en-US" sz="3200" b="1" dirty="0" smtClean="0"/>
              <a:t>positive or </a:t>
            </a:r>
            <a:r>
              <a:rPr lang="en-US" sz="3200" b="1" dirty="0"/>
              <a:t>a negative charge.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0" y="38100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Computer scientists think of a positive charge as a switch in the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on</a:t>
                </a:r>
                <a:r>
                  <a:rPr lang="en-US" sz="3200" b="1" i="1" dirty="0" smtClean="0">
                    <a:solidFill>
                      <a:srgbClr val="C00000"/>
                    </a:solidFill>
                  </a:rPr>
                  <a:t/>
                </a:r>
                <a:r>
                  <a:rPr lang="en-US" sz="3200" b="1" dirty="0" smtClean="0"/>
                  <a:t>position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a negative charge as a switch in the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off</a:t>
                </a:r>
                <a:r>
                  <a:rPr lang="en-US" sz="3200" b="1" dirty="0">
                    <a:solidFill>
                      <a:srgbClr val="00B0F0"/>
                    </a:solidFill>
                  </a:rPr>
                  <a:t/>
                </a:r>
                <a:r>
                  <a:rPr lang="en-US" sz="3200" b="1" dirty="0"/>
                  <a:t>position.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Computers Work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339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0"/>
            <a:ext cx="9144000" cy="312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Computers are often referred to as digital devices. </a:t>
            </a:r>
            <a:endParaRPr lang="en-US" sz="3200" b="1" dirty="0" smtClean="0"/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3200" b="1" dirty="0" smtClean="0"/>
              <a:t>The </a:t>
            </a:r>
            <a:r>
              <a:rPr lang="en-US" sz="3200" b="1" dirty="0"/>
              <a:t>term </a:t>
            </a:r>
            <a:r>
              <a:rPr lang="en-US" sz="3200" b="1" dirty="0">
                <a:solidFill>
                  <a:srgbClr val="C00000"/>
                </a:solidFill>
              </a:rPr>
              <a:t>digital</a:t>
            </a:r>
            <a:r>
              <a:rPr lang="en-US" sz="3200" b="1" i="1" dirty="0">
                <a:solidFill>
                  <a:srgbClr val="C00000"/>
                </a:solidFill>
              </a:rPr>
              <a:t> </a:t>
            </a:r>
            <a:r>
              <a:rPr lang="en-US" sz="3200" b="1" dirty="0"/>
              <a:t>can be used to </a:t>
            </a:r>
            <a:r>
              <a:rPr lang="en-US" sz="3200" b="1" dirty="0" smtClean="0"/>
              <a:t>describe anything </a:t>
            </a:r>
            <a:r>
              <a:rPr lang="en-US" sz="3200" b="1" dirty="0"/>
              <a:t>that uses binary numbers.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820" y="3339405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C00000"/>
                    </a:solidFill>
                  </a:rPr>
                  <a:t>Digital data</a:t>
                </a:r>
                <a:r>
                  <a:rPr lang="en-US" sz="3200" b="1" i="1" dirty="0"/>
                  <a:t/>
                </a:r>
                <a:r>
                  <a:rPr lang="en-US" sz="3200" b="1" dirty="0"/>
                  <a:t>is data that is stored in binary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a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digital device </a:t>
                </a:r>
                <a:r>
                  <a:rPr lang="en-US" sz="3200" b="1" dirty="0"/>
                  <a:t>is any device that works with binary data.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3339405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73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Other Types of Data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083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Other Types of Data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We </a:t>
                </a:r>
                <a:r>
                  <a:rPr lang="en-US" sz="3200" b="1" dirty="0"/>
                  <a:t>have </a:t>
                </a:r>
                <a:r>
                  <a:rPr lang="en-US" sz="3200" b="1" dirty="0" smtClean="0"/>
                  <a:t>already discussed how numbers </a:t>
                </a:r>
                <a:r>
                  <a:rPr lang="en-US" sz="3200" b="1" dirty="0"/>
                  <a:t>and characters are stored in binary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but computers also work with many </a:t>
                </a:r>
                <a:r>
                  <a:rPr lang="en-US" sz="3200" b="1" dirty="0" smtClean="0"/>
                  <a:t>other types </a:t>
                </a:r>
                <a:r>
                  <a:rPr lang="en-US" sz="3200" b="1" dirty="0"/>
                  <a:t>of digital data.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20" y="2362200"/>
            <a:ext cx="9144000" cy="371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C</a:t>
            </a:r>
            <a:r>
              <a:rPr lang="en-US" sz="3200" b="1" dirty="0" smtClean="0"/>
              <a:t>onsider </a:t>
            </a:r>
            <a:r>
              <a:rPr lang="en-US" sz="3200" b="1" dirty="0"/>
              <a:t>the pictures that you take with your digital camera. These </a:t>
            </a:r>
            <a:r>
              <a:rPr lang="en-US" sz="3200" b="1" dirty="0" smtClean="0"/>
              <a:t>images are </a:t>
            </a:r>
            <a:r>
              <a:rPr lang="en-US" sz="3200" b="1" dirty="0"/>
              <a:t>composed of tiny dots of color known as </a:t>
            </a:r>
            <a:r>
              <a:rPr lang="en-US" sz="3200" b="1" dirty="0">
                <a:solidFill>
                  <a:srgbClr val="C00000"/>
                </a:solidFill>
              </a:rPr>
              <a:t>pixels</a:t>
            </a:r>
            <a:r>
              <a:rPr lang="en-US" sz="3200" b="1" dirty="0"/>
              <a:t>. (The term pixel stands for </a:t>
            </a:r>
            <a:r>
              <a:rPr lang="en-US" sz="3200" b="1" dirty="0" smtClean="0">
                <a:solidFill>
                  <a:srgbClr val="C00000"/>
                </a:solidFill>
              </a:rPr>
              <a:t>picture element</a:t>
            </a:r>
            <a:r>
              <a:rPr lang="en-US" sz="3200" b="1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xmlns="" val="260423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As shown in Figure </a:t>
                </a:r>
                <a:r>
                  <a:rPr lang="en-US" sz="3200" b="1" dirty="0" smtClean="0"/>
                  <a:t>9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/>
                </a:r>
                <a:r>
                  <a:rPr lang="en-US" sz="3200" b="1" dirty="0"/>
                  <a:t>each pixel in an image is converted to a numeric </a:t>
                </a:r>
                <a:r>
                  <a:rPr lang="en-US" sz="3200" b="1" dirty="0" smtClean="0"/>
                  <a:t>code that </a:t>
                </a:r>
                <a:r>
                  <a:rPr lang="en-US" sz="3200" b="1" dirty="0"/>
                  <a:t>represents the pixel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/>
                  <a:t>s color.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" y="2438400"/>
            <a:ext cx="9137180" cy="200279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Other Types of Data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0" y="4608493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The newly generated binary code is </a:t>
            </a:r>
            <a:r>
              <a:rPr lang="en-US" sz="3200" b="1" dirty="0"/>
              <a:t>then stored in memory as a binary number.</a:t>
            </a:r>
          </a:p>
        </p:txBody>
      </p:sp>
    </p:spTree>
    <p:extLst>
      <p:ext uri="{BB962C8B-B14F-4D97-AF65-F5344CB8AC3E}">
        <p14:creationId xmlns:p14="http://schemas.microsoft.com/office/powerpoint/2010/main" xmlns="" val="331186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820" y="0"/>
                <a:ext cx="9144000" cy="297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music that you play on your CD player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iPod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or MP3 player is also digital. </a:t>
                </a:r>
                <a:r>
                  <a:rPr lang="en-US" sz="3200" b="1" dirty="0" smtClean="0"/>
                  <a:t>A </a:t>
                </a:r>
                <a:r>
                  <a:rPr lang="en-US" sz="3200" b="1" dirty="0" smtClean="0"/>
                  <a:t>digital song </a:t>
                </a:r>
                <a:r>
                  <a:rPr lang="en-US" sz="3200" b="1" dirty="0"/>
                  <a:t>is broken into small pieces known as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samples</a:t>
                </a:r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2971583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733" b="-5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6820" y="304800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Each sample is converted to a </a:t>
                </a:r>
                <a:r>
                  <a:rPr lang="en-US" sz="3200" b="1" dirty="0" smtClean="0"/>
                  <a:t>binary number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which can be stored in memory. </a:t>
                </a:r>
                <a:r>
                  <a:rPr lang="en-US" sz="3200" b="1" dirty="0" smtClean="0"/>
                  <a:t>The </a:t>
                </a:r>
                <a:r>
                  <a:rPr lang="en-US" sz="3200" b="1" dirty="0"/>
                  <a:t>more samples that a song is divided into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/>
                </a:r>
                <a:r>
                  <a:rPr lang="en-US" sz="3200" b="1" dirty="0" smtClean="0"/>
                  <a:t>the more </a:t>
                </a:r>
                <a:r>
                  <a:rPr lang="en-US" sz="3200" b="1" dirty="0"/>
                  <a:t>it sounds like the original music when it is played back.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3048000"/>
                <a:ext cx="9144000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733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Other Types of Data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9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" y="2667000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rgbClr val="002060"/>
                </a:solidFill>
              </a:rPr>
              <a:t>Thank You for Attention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79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8" y="302517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Figure </a:t>
            </a:r>
            <a:r>
              <a:rPr lang="en-US" sz="3200" b="1" dirty="0" smtClean="0"/>
              <a:t>1 </a:t>
            </a:r>
            <a:r>
              <a:rPr lang="en-US" sz="3200" b="1" dirty="0"/>
              <a:t>shows the </a:t>
            </a:r>
            <a:r>
              <a:rPr lang="en-US" sz="3200" b="1" dirty="0" smtClean="0"/>
              <a:t>way that </a:t>
            </a:r>
            <a:r>
              <a:rPr lang="en-US" sz="3200" b="1" dirty="0"/>
              <a:t>a computer scientist might think of a byte of memory: </a:t>
            </a:r>
            <a:endParaRPr lang="en-US" sz="3200" b="1" dirty="0" smtClean="0"/>
          </a:p>
          <a:p>
            <a:pPr lvl="2" algn="just">
              <a:lnSpc>
                <a:spcPct val="150000"/>
              </a:lnSpc>
            </a:pPr>
            <a:r>
              <a:rPr lang="en-US" sz="3200" b="1" dirty="0" smtClean="0"/>
              <a:t>as </a:t>
            </a:r>
            <a:r>
              <a:rPr lang="en-US" sz="3200" b="1" dirty="0"/>
              <a:t>a collection of switches </a:t>
            </a:r>
            <a:r>
              <a:rPr lang="en-US" sz="3200" b="1" dirty="0" smtClean="0"/>
              <a:t>that are </a:t>
            </a:r>
            <a:r>
              <a:rPr lang="en-US" sz="3200" b="1" dirty="0"/>
              <a:t>each flipped to either the </a:t>
            </a:r>
            <a:r>
              <a:rPr lang="en-US" sz="3200" b="1" dirty="0">
                <a:solidFill>
                  <a:srgbClr val="C00000"/>
                </a:solidFill>
              </a:rPr>
              <a:t>on </a:t>
            </a:r>
            <a:r>
              <a:rPr lang="en-US" sz="3200" b="1" dirty="0"/>
              <a:t>or </a:t>
            </a:r>
            <a:r>
              <a:rPr lang="en-US" sz="3200" b="1" dirty="0">
                <a:solidFill>
                  <a:srgbClr val="C00000"/>
                </a:solidFill>
              </a:rPr>
              <a:t>off </a:t>
            </a:r>
            <a:r>
              <a:rPr lang="en-US" sz="3200" b="1" dirty="0"/>
              <a:t>position.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" y="0"/>
            <a:ext cx="9118922" cy="278812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Computers Work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21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6820" y="0"/>
                <a:ext cx="9144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/>
                  <a:t>When  a  piece  of  data  is  stored  in  a  byte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/>
                </a:r>
                <a:r>
                  <a:rPr lang="en-US" sz="3200" b="1" dirty="0" smtClean="0"/>
                  <a:t>the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computer </a:t>
                </a:r>
                <a:r>
                  <a:rPr lang="en-US" sz="3200" b="1" dirty="0"/>
                  <a:t>sets the eight bits to 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on</a:t>
                </a:r>
                <a:r>
                  <a:rPr lang="en-US" sz="3200" b="1" dirty="0"/>
                  <a:t>/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off</a:t>
                </a:r>
                <a:r>
                  <a:rPr lang="en-US" sz="3200" b="1" dirty="0"/>
                  <a:t/>
                </a:r>
                <a:r>
                  <a:rPr lang="en-US" sz="3200" b="1" dirty="0" smtClean="0"/>
                  <a:t>pattern that </a:t>
                </a:r>
                <a:r>
                  <a:rPr lang="en-US" sz="3200" b="1" dirty="0"/>
                  <a:t>represents the data.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2062103"/>
              </a:xfrm>
              <a:prstGeom prst="rect">
                <a:avLst/>
              </a:prstGeom>
              <a:blipFill rotWithShape="0">
                <a:blip r:embed="rId2"/>
                <a:stretch>
                  <a:fillRect l="-1667" t="-3846" r="-1733" b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" y="2057400"/>
            <a:ext cx="9108101" cy="22493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178805"/>
            <a:ext cx="9144000" cy="267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The </a:t>
            </a:r>
            <a:r>
              <a:rPr lang="en-US" sz="3200" b="1" dirty="0"/>
              <a:t>pattern on the left in Figure </a:t>
            </a:r>
            <a:r>
              <a:rPr lang="en-US" sz="3200" b="1" dirty="0" smtClean="0"/>
              <a:t>2 </a:t>
            </a:r>
            <a:r>
              <a:rPr lang="en-US" sz="3200" b="1" dirty="0"/>
              <a:t>shows how </a:t>
            </a:r>
            <a:r>
              <a:rPr lang="en-US" sz="3200" b="1" dirty="0" smtClean="0"/>
              <a:t>the number </a:t>
            </a:r>
            <a:r>
              <a:rPr lang="en-US" sz="3200" b="1" dirty="0">
                <a:solidFill>
                  <a:srgbClr val="0070C0"/>
                </a:solidFill>
              </a:rPr>
              <a:t>77</a:t>
            </a:r>
            <a:r>
              <a:rPr lang="en-US" sz="3200" b="1" dirty="0"/>
              <a:t> would be stored in a </a:t>
            </a:r>
            <a:r>
              <a:rPr lang="en-US" sz="3200" b="1" dirty="0" smtClean="0"/>
              <a:t>byte.</a:t>
            </a:r>
          </a:p>
          <a:p>
            <a:pPr marL="457200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The </a:t>
            </a:r>
            <a:r>
              <a:rPr lang="en-US" sz="3200" b="1" dirty="0"/>
              <a:t>pattern on the right shows how the letter </a:t>
            </a:r>
            <a:r>
              <a:rPr lang="en-US" sz="3200" b="1" dirty="0" smtClean="0">
                <a:solidFill>
                  <a:srgbClr val="0070C0"/>
                </a:solidFill>
              </a:rPr>
              <a:t>A</a:t>
            </a:r>
            <a:r>
              <a:rPr lang="en-US" sz="3200" b="1" dirty="0" smtClean="0"/>
              <a:t> would </a:t>
            </a:r>
            <a:r>
              <a:rPr lang="en-US" sz="3200" b="1" dirty="0"/>
              <a:t>be stored in a byte.</a:t>
            </a:r>
          </a:p>
        </p:txBody>
      </p:sp>
    </p:spTree>
    <p:extLst>
      <p:ext uri="{BB962C8B-B14F-4D97-AF65-F5344CB8AC3E}">
        <p14:creationId xmlns:p14="http://schemas.microsoft.com/office/powerpoint/2010/main" xmlns="" val="299665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Computers Work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6820" y="0"/>
                <a:ext cx="9144000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 bit can be used in a very limited way to represent numbers.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3200" b="1" dirty="0" smtClean="0"/>
                  <a:t>Depending </a:t>
                </a:r>
                <a:r>
                  <a:rPr lang="en-US" sz="3200" b="1" dirty="0"/>
                  <a:t>on whether the </a:t>
                </a:r>
                <a:r>
                  <a:rPr lang="en-US" sz="3200" b="1" dirty="0" smtClean="0"/>
                  <a:t>bit is </a:t>
                </a:r>
                <a:r>
                  <a:rPr lang="en-US" sz="3200" b="1" dirty="0"/>
                  <a:t>turned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on</a:t>
                </a:r>
                <a:r>
                  <a:rPr lang="en-US" sz="3200" b="1" dirty="0"/>
                  <a:t> or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off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 can represent one of two different values.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3200876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733" b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6820" y="32542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computer </a:t>
                </a:r>
                <a:r>
                  <a:rPr lang="en-US" sz="3200" b="1" dirty="0" smtClean="0"/>
                  <a:t>systems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bit that </a:t>
                </a:r>
                <a:r>
                  <a:rPr lang="en-US" sz="3200" b="1" dirty="0"/>
                  <a:t>is turned off represents the number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/>
                </a:r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bit </a:t>
                </a:r>
                <a:r>
                  <a:rPr lang="en-US" sz="3200" b="1" dirty="0"/>
                  <a:t>that is turned on represents the </a:t>
                </a:r>
                <a:r>
                  <a:rPr lang="en-US" sz="3200" b="1" dirty="0" smtClean="0"/>
                  <a:t>number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3254276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622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172200"/>
            <a:ext cx="915082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2060"/>
                </a:solidFill>
              </a:rPr>
              <a:t>Storing Numbers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6820" y="0"/>
                <a:ext cx="9144000" cy="3862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corresponds perfectly to the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binary numbering system</a:t>
                </a:r>
                <a:r>
                  <a:rPr lang="en-US" sz="3200" b="1" dirty="0"/>
                  <a:t>.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</a:t>
                </a:r>
                <a:r>
                  <a:rPr lang="en-US" sz="3200" b="1" dirty="0"/>
                  <a:t>the binary </a:t>
                </a:r>
                <a:r>
                  <a:rPr lang="en-US" sz="3200" b="1" dirty="0" smtClean="0"/>
                  <a:t>numbering system </a:t>
                </a:r>
                <a:r>
                  <a:rPr lang="en-US" sz="3200" b="1" dirty="0"/>
                  <a:t>(or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binary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it is usually called) all numeric values are written as sequences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 smtClean="0"/>
                  <a:t>s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s.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3862596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733" b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6820" y="36576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Here is an example of a number that is written in </a:t>
                </a:r>
                <a:r>
                  <a:rPr lang="en-US" sz="3200" b="1" dirty="0" smtClean="0"/>
                  <a:t>binary: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𝟏𝟎𝟎𝟏𝟏𝟏𝟎𝟏</m:t>
                    </m:r>
                  </m:oMath>
                </a14:m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3657600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733" r="-1733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373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820" y="0"/>
                <a:ext cx="9144000" cy="429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/>
                  <a:t>The  position  of  each  digit  in a binary number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has a value assigned to it</a:t>
                </a:r>
                <a:r>
                  <a:rPr lang="en-US" sz="3200" b="1" dirty="0"/>
                  <a:t>:</a:t>
                </a:r>
                <a:endParaRPr lang="en-US" sz="3200" b="1" dirty="0" smtClean="0"/>
              </a:p>
              <a:p>
                <a:pPr lvl="1" algn="just">
                  <a:lnSpc>
                    <a:spcPct val="150000"/>
                  </a:lnSpc>
                </a:pPr>
                <a:r>
                  <a:rPr lang="en-US" sz="3200" b="1" dirty="0" smtClean="0"/>
                  <a:t>starting </a:t>
                </a:r>
                <a:r>
                  <a:rPr lang="en-US" sz="3200" b="1" dirty="0"/>
                  <a:t>with </a:t>
                </a:r>
                <a:r>
                  <a:rPr lang="en-US" sz="3200" b="1" dirty="0" smtClean="0"/>
                  <a:t>the rightmost </a:t>
                </a:r>
                <a:r>
                  <a:rPr lang="en-US" sz="3200" b="1" dirty="0"/>
                  <a:t>digit and moving left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position values </a:t>
                </a:r>
                <a:r>
                  <a:rPr lang="en-US" sz="3200" b="1" dirty="0" smtClean="0"/>
                  <a:t>are</a:t>
                </a:r>
              </a:p>
              <a:p>
                <a:pPr lvl="1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3200" b="1" dirty="0" smtClean="0"/>
              </a:p>
              <a:p>
                <a:pPr lvl="1" algn="just">
                  <a:lnSpc>
                    <a:spcPct val="150000"/>
                  </a:lnSpc>
                </a:pPr>
                <a:r>
                  <a:rPr lang="en-US" sz="3200" b="1" dirty="0"/>
                  <a:t>and so forth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</a:t>
                </a:r>
                <a:r>
                  <a:rPr lang="en-US" sz="3200" b="1" dirty="0" smtClean="0"/>
                  <a:t>shown in </a:t>
                </a:r>
                <a:r>
                  <a:rPr lang="en-US" sz="3200" b="1" dirty="0"/>
                  <a:t>Figure </a:t>
                </a:r>
                <a:r>
                  <a:rPr lang="en-US" sz="3200" b="1" dirty="0" smtClean="0"/>
                  <a:t>3.</a:t>
                </a:r>
                <a:endParaRPr lang="en-US" sz="32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4294830"/>
              </a:xfrm>
              <a:prstGeom prst="rect">
                <a:avLst/>
              </a:prstGeom>
              <a:blipFill rotWithShape="0">
                <a:blip r:embed="rId2"/>
                <a:stretch>
                  <a:fillRect l="-1667" t="-1844" r="-1733" b="-1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3597"/>
            <a:ext cx="9144000" cy="25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10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3934"/>
            <a:ext cx="9144000" cy="26240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820" y="0"/>
                <a:ext cx="9144000" cy="393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Figure </a:t>
                </a:r>
                <a:r>
                  <a:rPr lang="en-US" sz="3200" b="1" dirty="0" smtClean="0"/>
                  <a:t>4 </a:t>
                </a:r>
                <a:r>
                  <a:rPr lang="en-US" sz="3200" b="1" dirty="0"/>
                  <a:t>shows the same diagram with the position values </a:t>
                </a:r>
                <a:r>
                  <a:rPr lang="en-US" sz="3200" b="1" dirty="0" smtClean="0"/>
                  <a:t>calculated</a:t>
                </a:r>
                <a:r>
                  <a:rPr lang="en-US" sz="3200" b="1" dirty="0"/>
                  <a:t>:</a:t>
                </a:r>
                <a:endParaRPr lang="en-US" sz="3200" b="1" dirty="0" smtClean="0"/>
              </a:p>
              <a:p>
                <a:pPr lvl="1"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 smtClean="0"/>
                  <a:t>starting </a:t>
                </a:r>
                <a:r>
                  <a:rPr lang="en-US" sz="3200" b="1" dirty="0"/>
                  <a:t>with the rightmost digit and moving left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position values are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:r>
                  <a:rPr lang="en-US" sz="3200" b="1" dirty="0" smtClean="0"/>
                  <a:t>so forth</a:t>
                </a:r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393954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733" b="-2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760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416</TotalTime>
  <Words>511</Words>
  <Application>Microsoft Office PowerPoint</Application>
  <PresentationFormat>Экран (4:3)</PresentationFormat>
  <Paragraphs>121</Paragraphs>
  <Slides>34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Executive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8 bit encoding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Vusal</cp:lastModifiedBy>
  <cp:revision>139</cp:revision>
  <dcterms:created xsi:type="dcterms:W3CDTF">2006-08-16T00:00:00Z</dcterms:created>
  <dcterms:modified xsi:type="dcterms:W3CDTF">2020-11-17T15:39:38Z</dcterms:modified>
</cp:coreProperties>
</file>