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478" autoAdjust="0"/>
  </p:normalViewPr>
  <p:slideViewPr>
    <p:cSldViewPr>
      <p:cViewPr>
        <p:scale>
          <a:sx n="100" d="100"/>
          <a:sy n="10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 descr="Картинки по запросу Operating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6" y="3475265"/>
            <a:ext cx="3556399" cy="26969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934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see the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 operation at work, imagine that a variable called </a:t>
            </a:r>
            <a:r>
              <a:rPr lang="en-US" sz="2800" b="1" dirty="0" smtClean="0">
                <a:solidFill>
                  <a:srgbClr val="00B0F0"/>
                </a:solidFill>
              </a:rPr>
              <a:t>major</a:t>
            </a:r>
            <a:r>
              <a:rPr lang="en-US" sz="2800" b="1" i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/>
              <a:t>specifies </a:t>
            </a:r>
            <a:r>
              <a:rPr lang="en-US" sz="2800" b="1" dirty="0"/>
              <a:t>a student’s college major.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600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If we want to know whether a student </a:t>
            </a:r>
            <a:r>
              <a:rPr lang="en-US" sz="2800" b="1" dirty="0" smtClean="0"/>
              <a:t>is majoring </a:t>
            </a:r>
            <a:r>
              <a:rPr lang="en-US" sz="2800" b="1" dirty="0"/>
              <a:t>in either </a:t>
            </a:r>
            <a:r>
              <a:rPr lang="en-US" sz="2800" b="1" dirty="0">
                <a:solidFill>
                  <a:srgbClr val="00B0F0"/>
                </a:solidFill>
              </a:rPr>
              <a:t>math</a:t>
            </a:r>
            <a:r>
              <a:rPr lang="en-US" sz="2800" b="1" dirty="0"/>
              <a:t> or </a:t>
            </a:r>
            <a:r>
              <a:rPr lang="en-US" sz="2800" b="1" dirty="0">
                <a:solidFill>
                  <a:srgbClr val="00B0F0"/>
                </a:solidFill>
              </a:rPr>
              <a:t>computer science</a:t>
            </a:r>
            <a:r>
              <a:rPr lang="en-US" sz="2800" b="1" dirty="0"/>
              <a:t>, we cannot accomplish this </a:t>
            </a:r>
            <a:r>
              <a:rPr lang="en-US" sz="2800" b="1" dirty="0" smtClean="0"/>
              <a:t>with a </a:t>
            </a:r>
            <a:r>
              <a:rPr lang="en-US" sz="2800" b="1" dirty="0"/>
              <a:t>single comparison.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124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test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‘math’) </a:t>
            </a:r>
          </a:p>
          <a:p>
            <a:pPr algn="just"/>
            <a:r>
              <a:rPr lang="en-US" sz="2800" b="1" dirty="0" smtClean="0"/>
              <a:t>omits </a:t>
            </a:r>
            <a:r>
              <a:rPr lang="en-US" sz="2800" b="1" dirty="0"/>
              <a:t>computer science </a:t>
            </a:r>
            <a:r>
              <a:rPr lang="en-US" sz="2800" b="1" dirty="0" smtClean="0"/>
              <a:t>majors, whereas </a:t>
            </a:r>
            <a:r>
              <a:rPr lang="en-US" sz="2800" b="1" dirty="0"/>
              <a:t>the test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‘computer science’)</a:t>
            </a:r>
          </a:p>
          <a:p>
            <a:pPr algn="just"/>
            <a:r>
              <a:rPr lang="en-US" sz="2800" b="1" dirty="0" smtClean="0"/>
              <a:t>leaves </a:t>
            </a:r>
            <a:r>
              <a:rPr lang="en-US" sz="2800" b="1" dirty="0"/>
              <a:t>out the mathematicians.</a:t>
            </a:r>
          </a:p>
        </p:txBody>
      </p:sp>
    </p:spTree>
    <p:extLst>
      <p:ext uri="{BB962C8B-B14F-4D97-AF65-F5344CB8AC3E}">
        <p14:creationId xmlns="" xmlns:p14="http://schemas.microsoft.com/office/powerpoint/2010/main" val="4228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Instead, we need to determine whether the student is majoring in either</a:t>
            </a:r>
            <a:r>
              <a:rPr lang="en-US" sz="2800" b="1" i="1" dirty="0"/>
              <a:t> </a:t>
            </a:r>
            <a:r>
              <a:rPr lang="en-US" sz="2800" b="1" dirty="0" smtClean="0"/>
              <a:t>math or </a:t>
            </a:r>
            <a:r>
              <a:rPr lang="en-US" sz="2800" b="1" dirty="0"/>
              <a:t>computer science (or perhaps in both). </a:t>
            </a:r>
            <a:endParaRPr lang="en-US" sz="2800" b="1" dirty="0" smtClean="0"/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can be expressed as follows</a:t>
            </a:r>
            <a:r>
              <a:rPr lang="en-US" sz="2800" b="1" dirty="0" smtClean="0"/>
              <a:t>:</a:t>
            </a: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‘math’) </a:t>
            </a:r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endParaRPr lang="en-US" sz="28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major </a:t>
            </a:r>
            <a:r>
              <a:rPr lang="en-US" sz="2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‘computer science’)</a:t>
            </a:r>
            <a:endParaRPr lang="en-US" sz="2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0" y="2895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If the student is majoring in either one or both of the two disciplines, then </a:t>
            </a:r>
            <a:r>
              <a:rPr lang="en-US" sz="2800" b="1" dirty="0" smtClean="0"/>
              <a:t>one or </a:t>
            </a:r>
            <a:r>
              <a:rPr lang="en-US" sz="2800" b="1" dirty="0"/>
              <a:t>both of the two terms in the expression 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5059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Referring to the truth </a:t>
            </a:r>
            <a:r>
              <a:rPr lang="en-US" sz="2800" b="1" dirty="0" smtClean="0"/>
              <a:t>table for </a:t>
            </a:r>
            <a:r>
              <a:rPr lang="en-US" sz="2800" b="1" dirty="0" smtClean="0">
                <a:solidFill>
                  <a:srgbClr val="00B050"/>
                </a:solidFill>
              </a:rPr>
              <a:t>OR</a:t>
            </a:r>
            <a:r>
              <a:rPr lang="en-US" sz="2800" b="1" dirty="0" smtClean="0"/>
              <a:t>, </a:t>
            </a:r>
            <a:r>
              <a:rPr lang="en-US" sz="2800" b="1" dirty="0"/>
              <a:t>we see that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(</a:t>
            </a:r>
            <a:r>
              <a:rPr lang="en-US" sz="2800" b="1" dirty="0"/>
              <a:t>true</a:t>
            </a:r>
            <a:r>
              <a:rPr lang="en-US" sz="2800" b="1" i="1" dirty="0"/>
              <a:t> </a:t>
            </a:r>
            <a:r>
              <a:rPr lang="en-US" sz="2800" b="1" dirty="0"/>
              <a:t>OR false), (false OR true), and (true OR </a:t>
            </a:r>
            <a:r>
              <a:rPr lang="en-US" sz="2800" b="1" dirty="0" smtClean="0"/>
              <a:t>true) </a:t>
            </a:r>
          </a:p>
          <a:p>
            <a:pPr algn="just"/>
            <a:r>
              <a:rPr lang="en-US" sz="2800" b="1" dirty="0" smtClean="0"/>
              <a:t>all </a:t>
            </a:r>
            <a:r>
              <a:rPr lang="en-US" sz="2800" b="1" dirty="0"/>
              <a:t>produce the value </a:t>
            </a:r>
            <a:r>
              <a:rPr lang="en-US" sz="2800" b="1" dirty="0" smtClean="0">
                <a:solidFill>
                  <a:srgbClr val="00B0F0"/>
                </a:solidFill>
              </a:rPr>
              <a:t>true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370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However, if the student is </a:t>
            </a:r>
            <a:r>
              <a:rPr lang="en-US" sz="2800" b="1" dirty="0" smtClean="0"/>
              <a:t>majoring, for example, </a:t>
            </a:r>
            <a:r>
              <a:rPr lang="en-US" sz="2800" b="1" dirty="0"/>
              <a:t>in </a:t>
            </a:r>
            <a:r>
              <a:rPr lang="en-US" sz="2800" b="1" dirty="0" smtClean="0"/>
              <a:t>English, both </a:t>
            </a:r>
            <a:r>
              <a:rPr lang="en-US" sz="2800" b="1" dirty="0"/>
              <a:t>conditions are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As the truth table for </a:t>
            </a:r>
            <a:r>
              <a:rPr lang="en-US" sz="2800" b="1" dirty="0" smtClean="0">
                <a:solidFill>
                  <a:srgbClr val="00B050"/>
                </a:solidFill>
              </a:rPr>
              <a:t>OR</a:t>
            </a:r>
            <a:r>
              <a:rPr lang="en-US" sz="2800" b="1" dirty="0" smtClean="0"/>
              <a:t> </a:t>
            </a:r>
            <a:r>
              <a:rPr lang="en-US" sz="2800" b="1" dirty="0"/>
              <a:t>illustrates, the value of the </a:t>
            </a:r>
            <a:r>
              <a:rPr lang="en-US" sz="2800" b="1" dirty="0" smtClean="0"/>
              <a:t>expression</a:t>
            </a:r>
          </a:p>
          <a:p>
            <a:pPr algn="ctr"/>
            <a:r>
              <a:rPr lang="en-US" sz="2800" b="1" dirty="0" smtClean="0"/>
              <a:t>(false</a:t>
            </a:r>
            <a:r>
              <a:rPr lang="en-US" sz="2800" b="1" i="1" dirty="0" smtClean="0"/>
              <a:t> </a:t>
            </a:r>
            <a:r>
              <a:rPr lang="en-US" sz="2800" b="1" dirty="0"/>
              <a:t>OR false) is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</a:p>
          <a:p>
            <a:pPr algn="just"/>
            <a:r>
              <a:rPr lang="en-US" sz="2800" b="1" dirty="0" smtClean="0"/>
              <a:t>meaning </a:t>
            </a:r>
            <a:r>
              <a:rPr lang="en-US" sz="2800" b="1" dirty="0"/>
              <a:t>that the student is not majoring in </a:t>
            </a:r>
            <a:r>
              <a:rPr lang="en-US" sz="2800" b="1" dirty="0" smtClean="0"/>
              <a:t>either math </a:t>
            </a:r>
            <a:r>
              <a:rPr lang="en-US" sz="2800" b="1" dirty="0"/>
              <a:t>or computer science.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4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Unlike AND </a:t>
            </a:r>
            <a:r>
              <a:rPr lang="en-US" sz="2800" b="1" dirty="0" smtClean="0"/>
              <a:t>and</a:t>
            </a:r>
            <a:r>
              <a:rPr lang="en-US" sz="2800" b="1" dirty="0"/>
              <a:t> </a:t>
            </a:r>
            <a:r>
              <a:rPr lang="en-US" sz="2800" b="1" dirty="0" smtClean="0"/>
              <a:t>OR</a:t>
            </a:r>
            <a:r>
              <a:rPr lang="en-US" sz="2800" b="1" dirty="0"/>
              <a:t>, which require two operands and are therefore called </a:t>
            </a:r>
            <a:r>
              <a:rPr lang="en-US" sz="2800" b="1" dirty="0">
                <a:solidFill>
                  <a:srgbClr val="C00000"/>
                </a:solidFill>
              </a:rPr>
              <a:t>binary </a:t>
            </a:r>
            <a:r>
              <a:rPr lang="en-US" sz="2800" b="1" dirty="0" smtClean="0">
                <a:solidFill>
                  <a:srgbClr val="C00000"/>
                </a:solidFill>
              </a:rPr>
              <a:t>operators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NOT</a:t>
            </a:r>
            <a:r>
              <a:rPr lang="en-US" sz="2800" b="1" dirty="0" smtClean="0"/>
              <a:t> </a:t>
            </a:r>
            <a:r>
              <a:rPr lang="en-US" sz="2800" b="1" dirty="0"/>
              <a:t>requires only one operand and is called a </a:t>
            </a:r>
            <a:r>
              <a:rPr lang="en-US" sz="2800" b="1" dirty="0">
                <a:solidFill>
                  <a:srgbClr val="C00000"/>
                </a:solidFill>
              </a:rPr>
              <a:t>unary </a:t>
            </a:r>
            <a:r>
              <a:rPr lang="en-US" sz="2800" b="1" dirty="0" smtClean="0">
                <a:solidFill>
                  <a:srgbClr val="C00000"/>
                </a:solidFill>
              </a:rPr>
              <a:t>operator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20" y="1524000"/>
                <a:ext cx="9144000" cy="2284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evaluating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NOT</a:t>
                </a:r>
                <a:r>
                  <a:rPr lang="en-US" sz="2800" b="1" dirty="0"/>
                  <a:t> operation is </a:t>
                </a:r>
                <a:r>
                  <a:rPr lang="en-US" sz="2800" b="1" dirty="0" smtClean="0"/>
                  <a:t>as follows</a:t>
                </a:r>
                <a:r>
                  <a:rPr lang="en-US" sz="2800" b="1" dirty="0"/>
                  <a:t>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is a Boolean expression, then the value of the expression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(NOT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)</a:t>
                </a:r>
                <a:r>
                  <a:rPr lang="en-US" sz="2800" b="1" dirty="0" smtClean="0"/>
                  <a:t>, </a:t>
                </a:r>
                <a:r>
                  <a:rPr lang="en-US" sz="2800" b="1" dirty="0"/>
                  <a:t>also written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has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and it 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/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has </a:t>
                </a:r>
                <a:r>
                  <a:rPr lang="en-US" sz="2800" b="1" dirty="0" smtClean="0"/>
                  <a:t>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524000"/>
                <a:ext cx="9144000" cy="2284856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933" r="-1400" b="-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truth table for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 is shown </a:t>
            </a:r>
            <a:r>
              <a:rPr lang="en-US" sz="2800" b="1" dirty="0" smtClean="0"/>
              <a:t>next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3962400"/>
            <a:ext cx="3571875" cy="2124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32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For example</a:t>
            </a:r>
            <a:r>
              <a:rPr lang="en-US" sz="2800" b="1" dirty="0"/>
              <a:t>, the expression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(</a:t>
            </a:r>
            <a:r>
              <a:rPr lang="en-US" sz="2800" b="1" dirty="0">
                <a:solidFill>
                  <a:srgbClr val="00B0F0"/>
                </a:solidFill>
              </a:rPr>
              <a:t>GPA &gt; 3.5)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if your grade point average is </a:t>
            </a:r>
            <a:r>
              <a:rPr lang="en-US" sz="2800" b="1" dirty="0" smtClean="0"/>
              <a:t>greater then </a:t>
            </a:r>
            <a:r>
              <a:rPr lang="en-US" sz="2800" b="1" dirty="0" smtClean="0">
                <a:solidFill>
                  <a:srgbClr val="00B0F0"/>
                </a:solidFill>
              </a:rPr>
              <a:t>3.5</a:t>
            </a:r>
            <a:r>
              <a:rPr lang="en-US" sz="2800" b="1" dirty="0" smtClean="0"/>
              <a:t>.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expression </a:t>
            </a:r>
            <a:endParaRPr lang="en-US" sz="2800" b="1" dirty="0" smtClean="0"/>
          </a:p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NOT </a:t>
            </a:r>
            <a:r>
              <a:rPr lang="en-US" sz="2800" b="1" dirty="0">
                <a:solidFill>
                  <a:srgbClr val="00B0F0"/>
                </a:solidFill>
              </a:rPr>
              <a:t>(GPA &gt; 3.5)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only under the reverse </a:t>
            </a:r>
            <a:r>
              <a:rPr lang="en-US" sz="2800" b="1" dirty="0" smtClean="0"/>
              <a:t>conditions, that </a:t>
            </a:r>
            <a:r>
              <a:rPr lang="en-US" sz="2800" b="1" dirty="0"/>
              <a:t>is when your grade point average is less than or equal to </a:t>
            </a:r>
            <a:r>
              <a:rPr lang="en-US" sz="2800" b="1" dirty="0">
                <a:solidFill>
                  <a:srgbClr val="00B0F0"/>
                </a:solidFill>
              </a:rPr>
              <a:t>3.5</a:t>
            </a:r>
            <a:r>
              <a:rPr lang="en-US" sz="28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38201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Note that besides AND, OR, and NOT, there are other </a:t>
            </a:r>
            <a:r>
              <a:rPr lang="en-US" sz="2800" b="1" dirty="0"/>
              <a:t>Boolean operators such as </a:t>
            </a:r>
            <a:r>
              <a:rPr lang="en-US" sz="2800" b="1" dirty="0" smtClean="0">
                <a:solidFill>
                  <a:srgbClr val="00B050"/>
                </a:solidFill>
              </a:rPr>
              <a:t>XOR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00B050"/>
                </a:solidFill>
              </a:rPr>
              <a:t>NOR</a:t>
            </a:r>
            <a:r>
              <a:rPr lang="en-US" sz="2800" b="1" dirty="0"/>
              <a:t>, and </a:t>
            </a:r>
            <a:r>
              <a:rPr lang="en-US" sz="2800" b="1" dirty="0" smtClean="0">
                <a:solidFill>
                  <a:srgbClr val="00B050"/>
                </a:solidFill>
              </a:rPr>
              <a:t>NAND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15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Why have we introduced these Boolean operations in the </a:t>
            </a:r>
            <a:r>
              <a:rPr lang="en-US" sz="2800" b="1" dirty="0" smtClean="0"/>
              <a:t>first place</a:t>
            </a:r>
            <a:r>
              <a:rPr lang="en-US" sz="28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2192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 fact, the </a:t>
            </a:r>
            <a:r>
              <a:rPr lang="en-US" sz="2800" b="1" dirty="0" smtClean="0"/>
              <a:t>fundamental building </a:t>
            </a:r>
            <a:r>
              <a:rPr lang="en-US" sz="2800" b="1" dirty="0"/>
              <a:t>blocks of a modern computer system (the objects with </a:t>
            </a:r>
            <a:r>
              <a:rPr lang="en-US" sz="2800" b="1" dirty="0" smtClean="0"/>
              <a:t>which engineers </a:t>
            </a:r>
            <a:r>
              <a:rPr lang="en-US" sz="2800" b="1" dirty="0"/>
              <a:t>actually design) are not the transistors </a:t>
            </a:r>
            <a:r>
              <a:rPr lang="en-US" sz="2800" b="1" dirty="0" smtClean="0"/>
              <a:t>introduced, but</a:t>
            </a:r>
            <a:r>
              <a:rPr lang="en-US" sz="2800" b="1" dirty="0"/>
              <a:t> </a:t>
            </a:r>
            <a:r>
              <a:rPr lang="en-US" sz="2800" b="1" dirty="0" smtClean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gates</a:t>
            </a:r>
            <a:r>
              <a:rPr lang="en-US" sz="2800" b="1" dirty="0"/>
              <a:t> that implement the Boolean operations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5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00B050"/>
                </a:solidFill>
              </a:rPr>
              <a:t>NOT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45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Problems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07" y="685094"/>
            <a:ext cx="8582025" cy="1971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2895600"/>
            <a:ext cx="8734425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07" y="4876800"/>
            <a:ext cx="8372475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06" y="5943600"/>
            <a:ext cx="8582025" cy="752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90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construction of computer circuits is based on the branch of </a:t>
            </a:r>
            <a:r>
              <a:rPr lang="en-US" sz="2800" b="1" dirty="0" smtClean="0"/>
              <a:t>mathematics and </a:t>
            </a:r>
            <a:r>
              <a:rPr lang="en-US" sz="2800" b="1" dirty="0"/>
              <a:t>symbolic logic called </a:t>
            </a:r>
            <a:r>
              <a:rPr lang="en-US" sz="2800" b="1" dirty="0">
                <a:solidFill>
                  <a:srgbClr val="C00000"/>
                </a:solidFill>
              </a:rPr>
              <a:t>Boolean logic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This </a:t>
            </a:r>
            <a:r>
              <a:rPr lang="en-US" sz="2800" b="1" dirty="0"/>
              <a:t>area of mathematics deals </a:t>
            </a:r>
            <a:r>
              <a:rPr lang="en-US" sz="2800" b="1" dirty="0" smtClean="0"/>
              <a:t>with rules </a:t>
            </a:r>
            <a:r>
              <a:rPr lang="en-US" sz="2800" b="1" dirty="0"/>
              <a:t>for manipulating the two logical values </a:t>
            </a:r>
            <a:r>
              <a:rPr lang="en-US" sz="2800" b="1" dirty="0">
                <a:solidFill>
                  <a:srgbClr val="C00000"/>
                </a:solidFill>
              </a:rPr>
              <a:t>true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false</a:t>
            </a:r>
            <a:r>
              <a:rPr lang="en-US" sz="2800" b="1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24384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It is used to construct circuits that perform operations such 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Adding numbers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Comparing numbers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Fetching instructions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 and Gates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876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These ideas are part of the branch of computer science known as </a:t>
            </a:r>
            <a:r>
              <a:rPr lang="en-US" sz="2800" b="1" dirty="0" smtClean="0">
                <a:solidFill>
                  <a:srgbClr val="00B050"/>
                </a:solidFill>
              </a:rPr>
              <a:t>hardware design</a:t>
            </a:r>
            <a:r>
              <a:rPr lang="en-US" sz="2800" b="1" dirty="0" smtClean="0"/>
              <a:t>, also called </a:t>
            </a:r>
            <a:r>
              <a:rPr lang="en-US" sz="2800" b="1" dirty="0" smtClean="0">
                <a:solidFill>
                  <a:srgbClr val="00B050"/>
                </a:solidFill>
              </a:rPr>
              <a:t>logic design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It is easy to </a:t>
            </a:r>
            <a:r>
              <a:rPr lang="en-US" sz="2800" b="1" dirty="0" smtClean="0"/>
              <a:t>see the </a:t>
            </a:r>
            <a:r>
              <a:rPr lang="en-US" sz="2800" b="1" dirty="0"/>
              <a:t>relationship between Boolean logic and computer design: </a:t>
            </a:r>
            <a:endParaRPr lang="en-US" sz="2800" b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truth </a:t>
            </a:r>
            <a:r>
              <a:rPr lang="en-US" sz="2800" b="1" dirty="0" smtClean="0"/>
              <a:t>value </a:t>
            </a:r>
            <a:r>
              <a:rPr lang="en-US" sz="2800" b="1" dirty="0" smtClean="0">
                <a:solidFill>
                  <a:srgbClr val="00B0F0"/>
                </a:solidFill>
              </a:rPr>
              <a:t>true</a:t>
            </a:r>
            <a:r>
              <a:rPr lang="en-US" sz="2800" b="1" i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/>
              <a:t>could represent the binary value </a:t>
            </a:r>
            <a:r>
              <a:rPr lang="en-US" sz="2800" b="1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the </a:t>
            </a:r>
            <a:r>
              <a:rPr lang="en-US" sz="2800" b="1" dirty="0"/>
              <a:t>truth value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i="1" dirty="0">
                <a:solidFill>
                  <a:srgbClr val="00B0F0"/>
                </a:solidFill>
              </a:rPr>
              <a:t> </a:t>
            </a:r>
            <a:r>
              <a:rPr lang="en-US" sz="2800" b="1" dirty="0"/>
              <a:t>could </a:t>
            </a:r>
            <a:r>
              <a:rPr lang="en-US" sz="2800" b="1" dirty="0" smtClean="0"/>
              <a:t>represent the </a:t>
            </a:r>
            <a:r>
              <a:rPr lang="en-US" sz="2800" b="1" dirty="0"/>
              <a:t>binary value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20" y="32895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 anything stored internally as a sequence </a:t>
            </a:r>
            <a:r>
              <a:rPr lang="en-US" sz="2800" b="1" dirty="0" smtClean="0"/>
              <a:t>of binary digits </a:t>
            </a:r>
            <a:r>
              <a:rPr lang="en-US" sz="2800" b="1" dirty="0"/>
              <a:t>can also be viewed as a sequence of the logical values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, and these values can be manipulated by the operations of Boolean logic.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81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Let us define a </a:t>
            </a:r>
            <a:r>
              <a:rPr lang="en-US" sz="2800" b="1" dirty="0">
                <a:solidFill>
                  <a:srgbClr val="C00000"/>
                </a:solidFill>
              </a:rPr>
              <a:t>Boolean expression </a:t>
            </a:r>
            <a:r>
              <a:rPr lang="en-US" sz="2800" b="1" dirty="0"/>
              <a:t>as any expression that evaluates </a:t>
            </a:r>
            <a:r>
              <a:rPr lang="en-US" sz="2800" b="1" dirty="0" smtClean="0"/>
              <a:t>to either </a:t>
            </a:r>
            <a:r>
              <a:rPr lang="en-US" sz="2800" b="1" dirty="0"/>
              <a:t>true or false.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20" y="106680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example, the expression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en-US" sz="2800" b="1" dirty="0" smtClean="0"/>
                  <a:t>is </a:t>
                </a:r>
                <a:r>
                  <a:rPr lang="en-US" sz="2800" b="1" dirty="0"/>
                  <a:t>a Boolean </a:t>
                </a:r>
                <a:r>
                  <a:rPr lang="en-US" sz="2800" b="1" dirty="0" smtClean="0"/>
                  <a:t>expression because </a:t>
                </a:r>
                <a:r>
                  <a:rPr lang="en-US" sz="2800" b="1" dirty="0"/>
                  <a:t>it is true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i="1" dirty="0" smtClean="0"/>
                  <a:t/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/>
                  <a:t>, and it is false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i="1" dirty="0" smtClean="0"/>
                  <a:t/>
                </a:r>
                <a:r>
                  <a:rPr lang="en-US" sz="2800" b="1" dirty="0"/>
                  <a:t>has any other value.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106680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691" r="-1400" b="-8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29718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Similarly, both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are </a:t>
                </a:r>
                <a:r>
                  <a:rPr lang="en-US" sz="2800" b="1" dirty="0"/>
                  <a:t>Boolean expressions.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5286" b="-10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441960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In </a:t>
            </a:r>
            <a:r>
              <a:rPr lang="en-US" sz="2800" b="1" dirty="0"/>
              <a:t>Boolean logic, the </a:t>
            </a:r>
            <a:r>
              <a:rPr lang="en-US" sz="2800" b="1" dirty="0" smtClean="0"/>
              <a:t>operations used </a:t>
            </a:r>
            <a:r>
              <a:rPr lang="en-US" sz="2800" b="1" dirty="0"/>
              <a:t>to construct Boolean expressions are </a:t>
            </a:r>
            <a:r>
              <a:rPr lang="en-US" sz="2800" b="1" dirty="0">
                <a:solidFill>
                  <a:srgbClr val="00B0F0"/>
                </a:solidFill>
              </a:rPr>
              <a:t>AND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OR</a:t>
            </a:r>
            <a:r>
              <a:rPr lang="en-US" sz="2800" b="1" dirty="0"/>
              <a:t>, and </a:t>
            </a:r>
            <a:r>
              <a:rPr lang="en-US" sz="2800" b="1" dirty="0">
                <a:solidFill>
                  <a:srgbClr val="00B0F0"/>
                </a:solidFill>
              </a:rPr>
              <a:t>NOT</a:t>
            </a:r>
            <a:r>
              <a:rPr lang="en-US" sz="2800" b="1" dirty="0"/>
              <a:t>, and they map </a:t>
            </a:r>
            <a:r>
              <a:rPr lang="en-US" sz="2800" b="1" dirty="0" smtClean="0"/>
              <a:t>a set </a:t>
            </a:r>
            <a:r>
              <a:rPr lang="en-US" sz="2800" b="1" dirty="0"/>
              <a:t>of (true, false) values into a single (true, false) result.</a:t>
            </a:r>
          </a:p>
        </p:txBody>
      </p:sp>
    </p:spTree>
    <p:extLst>
      <p:ext uri="{BB962C8B-B14F-4D97-AF65-F5344CB8AC3E}">
        <p14:creationId xmlns="" xmlns:p14="http://schemas.microsoft.com/office/powerpoint/2010/main" val="40169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2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performing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AND</a:t>
                </a:r>
                <a:r>
                  <a:rPr lang="en-US" sz="2800" b="1" dirty="0"/>
                  <a:t> operation is as follows: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/>
                </a:r>
                <a:r>
                  <a:rPr lang="en-US" sz="2800" b="1" dirty="0" smtClean="0"/>
                  <a:t>are Boolean </a:t>
                </a:r>
                <a:r>
                  <a:rPr lang="en-US" sz="2800" b="1" dirty="0"/>
                  <a:t>expressions, then the value of the </a:t>
                </a:r>
                <a:r>
                  <a:rPr lang="en-US" sz="2800" b="1" dirty="0" smtClean="0"/>
                  <a:t>expression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𝐀𝐍𝐃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en-US" sz="2800" b="1" dirty="0" smtClean="0"/>
                  <a:t>also written as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 </a:t>
                </a:r>
                <a:r>
                  <a:rPr lang="en-US" sz="2800" b="1" dirty="0"/>
                  <a:t>if and only if both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have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; </a:t>
                </a:r>
                <a:r>
                  <a:rPr lang="en-US" sz="2800" b="1" dirty="0" smtClean="0"/>
                  <a:t>otherwise, the </a:t>
                </a:r>
                <a:r>
                  <a:rPr lang="en-US" sz="2800" b="1" dirty="0"/>
                  <a:t>expression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</a:rPr>
                  <a:t/>
                </a:r>
                <a:r>
                  <a:rPr lang="en-US" sz="2800" b="1" dirty="0" smtClean="0"/>
                  <a:t>yields </a:t>
                </a:r>
                <a:r>
                  <a:rPr lang="en-US" sz="2800" b="1" dirty="0"/>
                  <a:t>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0"/>
                <a:ext cx="91440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333" t="-1893" r="-1400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3820180"/>
            <a:ext cx="39123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This idea can be expressed using a structure called a </a:t>
            </a:r>
            <a:r>
              <a:rPr lang="en-US" sz="2800" b="1" dirty="0">
                <a:solidFill>
                  <a:srgbClr val="C00000"/>
                </a:solidFill>
              </a:rPr>
              <a:t>truth</a:t>
            </a:r>
          </a:p>
          <a:p>
            <a:pPr algn="just"/>
            <a:r>
              <a:rPr lang="en-US" sz="2800" b="1" dirty="0">
                <a:solidFill>
                  <a:srgbClr val="C00000"/>
                </a:solidFill>
              </a:rPr>
              <a:t>table</a:t>
            </a:r>
            <a:r>
              <a:rPr lang="en-US" sz="2800" b="1" dirty="0"/>
              <a:t>, shown </a:t>
            </a:r>
            <a:r>
              <a:rPr lang="en-US" sz="2800" b="1" dirty="0" smtClean="0"/>
              <a:t>next.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7" y="3314700"/>
            <a:ext cx="5038725" cy="2705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50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To illustrate the </a:t>
            </a:r>
            <a:r>
              <a:rPr lang="en-US" sz="2800" b="1" dirty="0">
                <a:solidFill>
                  <a:srgbClr val="00B050"/>
                </a:solidFill>
              </a:rPr>
              <a:t>AND</a:t>
            </a:r>
            <a:r>
              <a:rPr lang="en-US" sz="2800" b="1" dirty="0"/>
              <a:t> operation, imagine that we want to check whether </a:t>
            </a:r>
            <a:r>
              <a:rPr lang="en-US" sz="2800" b="1" dirty="0" smtClean="0"/>
              <a:t>a test </a:t>
            </a:r>
            <a:r>
              <a:rPr lang="en-US" sz="2800" b="1" dirty="0"/>
              <a:t>score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in the range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 inclusive.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0" y="152400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We wish to develop a </a:t>
            </a:r>
            <a:r>
              <a:rPr lang="en-US" sz="2800" b="1" dirty="0" smtClean="0"/>
              <a:t>Boolean expression </a:t>
            </a:r>
            <a:r>
              <a:rPr lang="en-US" sz="2800" b="1" dirty="0"/>
              <a:t>that is true if the score is in the desired range and false otherwise.</a:t>
            </a:r>
          </a:p>
          <a:p>
            <a:pPr algn="just">
              <a:spcBef>
                <a:spcPts val="1200"/>
              </a:spcBef>
            </a:pPr>
            <a:r>
              <a:rPr lang="en-US" sz="2800" b="1" dirty="0" smtClean="0"/>
              <a:t>But we </a:t>
            </a:r>
            <a:r>
              <a:rPr lang="en-US" sz="2800" b="1" dirty="0"/>
              <a:t>cannot do this with a single comparison.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2004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If we test only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𝟗𝟏</m:t>
                        </m:r>
                      </m:e>
                    </m:d>
                  </m:oMath>
                </a14:m>
                <a:r>
                  <a:rPr lang="en-US" sz="2800" b="1" dirty="0" smtClean="0"/>
                  <a:t>, then a </a:t>
                </a:r>
                <a:r>
                  <a:rPr lang="en-US" sz="2800" b="1" dirty="0"/>
                  <a:t>score of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105</a:t>
                </a:r>
                <a:r>
                  <a:rPr lang="en-US" sz="2800" b="1" dirty="0"/>
                  <a:t>, which is greater than or equal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91</a:t>
                </a:r>
                <a:r>
                  <a:rPr lang="en-US" sz="2800" b="1" dirty="0" smtClean="0"/>
                  <a:t>, </a:t>
                </a:r>
                <a:r>
                  <a:rPr lang="en-US" sz="2800" b="1" dirty="0"/>
                  <a:t>will produce the </a:t>
                </a:r>
                <a:r>
                  <a:rPr lang="en-US" sz="2800" b="1" dirty="0" smtClean="0"/>
                  <a:t>result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even though it is out of </a:t>
                </a:r>
                <a:r>
                  <a:rPr lang="en-US" sz="2800" b="1" dirty="0" smtClean="0"/>
                  <a:t>our range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405" r="-1333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820" y="465838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Similarly, if we test only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e>
                    </m:d>
                  </m:oMath>
                </a14:m>
                <a:r>
                  <a:rPr lang="en-US" sz="2800" b="1" dirty="0" smtClean="0"/>
                  <a:t>, then </a:t>
                </a:r>
                <a:r>
                  <a:rPr lang="en-US" sz="2800" b="1" dirty="0"/>
                  <a:t>a score of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85</a:t>
                </a:r>
                <a:r>
                  <a:rPr lang="en-US" sz="2800" b="1" dirty="0"/>
                  <a:t>, which is less than or equal to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100</a:t>
                </a:r>
                <a:r>
                  <a:rPr lang="en-US" sz="2800" b="1" dirty="0"/>
                  <a:t>, will also produce a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 smtClean="0"/>
                  <a:t>, </a:t>
                </a:r>
                <a:r>
                  <a:rPr lang="en-US" sz="2800" b="1" dirty="0" smtClean="0"/>
                  <a:t>even </a:t>
                </a:r>
                <a:r>
                  <a:rPr lang="en-US" sz="2800" b="1" dirty="0"/>
                  <a:t>though it too is not in </a:t>
                </a:r>
                <a:r>
                  <a:rPr lang="en-US" sz="2800" b="1" dirty="0" smtClean="0"/>
                  <a:t>the desired range.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4658380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3" t="-4405" r="-1400" b="-1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797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0" y="86380"/>
            <a:ext cx="9144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Instead, we need to determine whether the score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greater than </a:t>
            </a:r>
            <a:r>
              <a:rPr lang="en-US" sz="2800" b="1" dirty="0" smtClean="0"/>
              <a:t>or equal </a:t>
            </a:r>
            <a:r>
              <a:rPr lang="en-US" sz="2800" b="1" dirty="0"/>
              <a:t>to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AND</a:t>
            </a:r>
            <a:r>
              <a:rPr lang="en-US" sz="2800" b="1" i="1" dirty="0" smtClean="0"/>
              <a:t> </a:t>
            </a:r>
            <a:r>
              <a:rPr lang="en-US" sz="2800" b="1" dirty="0"/>
              <a:t>whether it is less than or equal 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Only </a:t>
            </a:r>
            <a:r>
              <a:rPr lang="en-US" sz="2800" b="1" dirty="0"/>
              <a:t>if both </a:t>
            </a:r>
            <a:r>
              <a:rPr lang="en-US" sz="2800" b="1" dirty="0" smtClean="0"/>
              <a:t>conditions are </a:t>
            </a:r>
            <a:r>
              <a:rPr lang="en-US" sz="2800" b="1" dirty="0"/>
              <a:t>true can we say that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i="1" dirty="0"/>
              <a:t> </a:t>
            </a:r>
            <a:r>
              <a:rPr lang="en-US" sz="2800" b="1" dirty="0"/>
              <a:t>is in the desired range.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20" y="26670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We can express this idea using </a:t>
                </a:r>
                <a:r>
                  <a:rPr lang="en-US" sz="2800" b="1" dirty="0"/>
                  <a:t>the following Boolean expression</a:t>
                </a:r>
                <a:r>
                  <a:rPr lang="en-US" sz="2800" b="1" dirty="0" smtClean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𝟗𝟏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𝐀𝐍𝐃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26670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5286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48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Each of the two expressions in parentheses can be either true or false </a:t>
            </a:r>
            <a:r>
              <a:rPr lang="en-US" sz="2800" b="1" dirty="0" smtClean="0"/>
              <a:t>depending on </a:t>
            </a:r>
            <a:r>
              <a:rPr lang="en-US" sz="2800" b="1" dirty="0"/>
              <a:t>the value of </a:t>
            </a:r>
            <a:r>
              <a:rPr lang="en-US" sz="2800" b="1" i="1" dirty="0">
                <a:solidFill>
                  <a:srgbClr val="00B0F0"/>
                </a:solidFill>
              </a:rPr>
              <a:t>S</a:t>
            </a:r>
            <a:r>
              <a:rPr lang="en-US" sz="28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0" y="5105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However, only if both conditions are true does the </a:t>
            </a:r>
            <a:r>
              <a:rPr lang="en-US" sz="2800" b="1" dirty="0" smtClean="0"/>
              <a:t>expression evaluate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87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20" y="86380"/>
                <a:ext cx="91440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For example, a score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𝟕𝟎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/>
                </a:r>
                <a:r>
                  <a:rPr lang="en-US" sz="2800" b="1" dirty="0"/>
                  <a:t>causes the first expression to </a:t>
                </a:r>
                <a:r>
                  <a:rPr lang="en-US" sz="2800" b="1" dirty="0" smtClean="0"/>
                  <a:t>be false </a:t>
                </a:r>
                <a:r>
                  <a:rPr lang="en-US" sz="2800" b="1" dirty="0"/>
                  <a:t>(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70</a:t>
                </a:r>
                <a:r>
                  <a:rPr lang="en-US" sz="2800" b="1" dirty="0"/>
                  <a:t> is not greater than or equal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91</a:t>
                </a:r>
                <a:r>
                  <a:rPr lang="en-US" sz="2800" b="1" dirty="0" smtClean="0"/>
                  <a:t>), </a:t>
                </a:r>
                <a:r>
                  <a:rPr lang="en-US" sz="2800" b="1" dirty="0"/>
                  <a:t>whereas the second expression </a:t>
                </a:r>
                <a:r>
                  <a:rPr lang="en-US" sz="2800" b="1" dirty="0" smtClean="0"/>
                  <a:t>is true </a:t>
                </a:r>
                <a:r>
                  <a:rPr lang="en-US" sz="2800" b="1" dirty="0"/>
                  <a:t>(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70</a:t>
                </a:r>
                <a:r>
                  <a:rPr lang="en-US" sz="2800" b="1" dirty="0"/>
                  <a:t> is less than or equal to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100</a:t>
                </a:r>
                <a:r>
                  <a:rPr lang="en-US" sz="2800" b="1" dirty="0"/>
                  <a:t>).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8638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3" t="-3356" r="-1400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2133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truth table </a:t>
            </a:r>
            <a:r>
              <a:rPr lang="en-US" sz="2800" b="1" dirty="0" smtClean="0"/>
              <a:t>below </a:t>
            </a:r>
            <a:r>
              <a:rPr lang="en-US" sz="2800" b="1" dirty="0"/>
              <a:t>shows </a:t>
            </a:r>
            <a:r>
              <a:rPr lang="en-US" sz="2800" b="1" dirty="0" smtClean="0"/>
              <a:t>that the </a:t>
            </a:r>
            <a:r>
              <a:rPr lang="en-US" sz="2800" b="1" dirty="0"/>
              <a:t>result of evaluating (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true</a:t>
            </a:r>
            <a:r>
              <a:rPr lang="en-US" sz="2800" b="1" dirty="0"/>
              <a:t>) is </a:t>
            </a:r>
            <a:r>
              <a:rPr lang="en-US" sz="2800" b="1" dirty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505200"/>
            <a:ext cx="403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Thus, the overall expression </a:t>
            </a: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B0F0"/>
                </a:solidFill>
              </a:rPr>
              <a:t>false</a:t>
            </a:r>
            <a:r>
              <a:rPr lang="en-US" sz="2800" b="1" dirty="0"/>
              <a:t>, indicating (as expected) that </a:t>
            </a:r>
            <a:r>
              <a:rPr lang="en-US" sz="2800" b="1" dirty="0">
                <a:solidFill>
                  <a:srgbClr val="00B0F0"/>
                </a:solidFill>
              </a:rPr>
              <a:t>70</a:t>
            </a:r>
            <a:r>
              <a:rPr lang="en-US" sz="2800" b="1" dirty="0"/>
              <a:t> is not in the range </a:t>
            </a:r>
            <a:r>
              <a:rPr lang="en-US" sz="2800" b="1" dirty="0" smtClean="0">
                <a:solidFill>
                  <a:srgbClr val="00B0F0"/>
                </a:solidFill>
              </a:rPr>
              <a:t>91</a:t>
            </a: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>
                <a:solidFill>
                  <a:srgbClr val="00B0F0"/>
                </a:solidFill>
              </a:rPr>
              <a:t>100</a:t>
            </a:r>
            <a:r>
              <a:rPr lang="en-US" sz="2800" b="1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7" y="3314700"/>
            <a:ext cx="5038725" cy="2705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76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20" y="86380"/>
                <a:ext cx="914400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 smtClean="0"/>
                  <a:t>The rule for performing the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OR</a:t>
                </a:r>
                <a:r>
                  <a:rPr lang="en-US" sz="2800" b="1" dirty="0" smtClean="0"/>
                  <a:t> operation is </a:t>
                </a:r>
                <a:r>
                  <a:rPr lang="en-US" sz="2800" b="1" dirty="0"/>
                  <a:t>as follows: </a:t>
                </a:r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and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are Boolean expressions, then the value of </a:t>
                </a:r>
                <a:r>
                  <a:rPr lang="en-US" sz="2800" b="1" dirty="0" smtClean="0"/>
                  <a:t>the Boolean </a:t>
                </a:r>
                <a:r>
                  <a:rPr lang="en-US" sz="2800" b="1" dirty="0"/>
                  <a:t>expression </a:t>
                </a:r>
                <a:endParaRPr lang="en-US" sz="2800" b="1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𝐎𝐑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/>
                <a:r>
                  <a:rPr lang="en-US" sz="2800" b="1" dirty="0" smtClean="0"/>
                  <a:t>also </a:t>
                </a:r>
                <a:r>
                  <a:rPr lang="en-US" sz="2800" b="1" dirty="0"/>
                  <a:t>written </a:t>
                </a:r>
                <a:r>
                  <a:rPr lang="en-US" sz="2800" b="1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/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a</a:t>
                </a:r>
                <a:r>
                  <a:rPr lang="en-US" sz="2800" b="1" i="1" dirty="0"/>
                  <a:t/>
                </a:r>
                <a:r>
                  <a:rPr lang="en-US" sz="2800" b="1" dirty="0"/>
                  <a:t>is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if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b</a:t>
                </a:r>
                <a:r>
                  <a:rPr lang="en-US" sz="2800" b="1" i="1" dirty="0"/>
                  <a:t/>
                </a:r>
                <a:r>
                  <a:rPr lang="en-US" sz="2800" b="1" dirty="0" smtClean="0"/>
                  <a:t>is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i="1" dirty="0"/>
                  <a:t>, </a:t>
                </a:r>
                <a:r>
                  <a:rPr lang="en-US" sz="2800" b="1" dirty="0"/>
                  <a:t>or if both are </a:t>
                </a:r>
                <a:r>
                  <a:rPr lang="en-US" sz="2800" b="1" i="1" dirty="0">
                    <a:solidFill>
                      <a:srgbClr val="00B0F0"/>
                    </a:solidFill>
                  </a:rPr>
                  <a:t>true</a:t>
                </a:r>
                <a:r>
                  <a:rPr lang="en-US" sz="2800" b="1" dirty="0"/>
                  <a:t>. Otherwise,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2800" b="1" dirty="0"/>
                  <a:t> has the value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false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" y="86380"/>
                <a:ext cx="9144000" cy="3108543"/>
              </a:xfrm>
              <a:prstGeom prst="rect">
                <a:avLst/>
              </a:prstGeom>
              <a:blipFill rotWithShape="0">
                <a:blip r:embed="rId2"/>
                <a:stretch>
                  <a:fillRect l="-1333" t="-2157" r="-1400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20" y="3581400"/>
            <a:ext cx="3955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 smtClean="0"/>
              <a:t>truth table </a:t>
            </a:r>
            <a:r>
              <a:rPr lang="en-US" sz="2800" b="1" dirty="0"/>
              <a:t>for </a:t>
            </a:r>
            <a:r>
              <a:rPr lang="en-US" sz="2800" b="1" dirty="0">
                <a:solidFill>
                  <a:srgbClr val="00B050"/>
                </a:solidFill>
              </a:rPr>
              <a:t>OR </a:t>
            </a:r>
            <a:r>
              <a:rPr lang="en-US" sz="2800" b="1" dirty="0"/>
              <a:t>is shown </a:t>
            </a:r>
            <a:r>
              <a:rPr lang="en-US" sz="2800" b="1" dirty="0" smtClean="0"/>
              <a:t>next.</a:t>
            </a:r>
            <a:endParaRPr lang="en-US" sz="2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Logic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3352800"/>
            <a:ext cx="5019675" cy="2752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24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282</TotalTime>
  <Words>846</Words>
  <Application>Microsoft Office PowerPoint</Application>
  <PresentationFormat>Экран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Executive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Vusal</cp:lastModifiedBy>
  <cp:revision>111</cp:revision>
  <dcterms:created xsi:type="dcterms:W3CDTF">2006-08-16T00:00:00Z</dcterms:created>
  <dcterms:modified xsi:type="dcterms:W3CDTF">2020-12-03T19:10:10Z</dcterms:modified>
</cp:coreProperties>
</file>