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5" r:id="rId19"/>
    <p:sldId id="276" r:id="rId20"/>
    <p:sldId id="277" r:id="rId21"/>
    <p:sldId id="311" r:id="rId22"/>
    <p:sldId id="312" r:id="rId23"/>
    <p:sldId id="313" r:id="rId24"/>
    <p:sldId id="314" r:id="rId25"/>
    <p:sldId id="315"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278" r:id="rId44"/>
    <p:sldId id="292" r:id="rId45"/>
    <p:sldId id="279" r:id="rId46"/>
    <p:sldId id="293" r:id="rId47"/>
    <p:sldId id="280" r:id="rId48"/>
    <p:sldId id="281" r:id="rId49"/>
    <p:sldId id="316" r:id="rId50"/>
    <p:sldId id="346" r:id="rId51"/>
    <p:sldId id="347" r:id="rId52"/>
    <p:sldId id="348" r:id="rId53"/>
    <p:sldId id="317" r:id="rId54"/>
    <p:sldId id="318" r:id="rId55"/>
    <p:sldId id="319" r:id="rId56"/>
    <p:sldId id="320" r:id="rId57"/>
    <p:sldId id="321" r:id="rId58"/>
    <p:sldId id="322" r:id="rId59"/>
    <p:sldId id="284" r:id="rId60"/>
    <p:sldId id="323" r:id="rId61"/>
    <p:sldId id="324" r:id="rId62"/>
    <p:sldId id="326" r:id="rId63"/>
    <p:sldId id="327" r:id="rId64"/>
    <p:sldId id="328" r:id="rId65"/>
    <p:sldId id="329" r:id="rId66"/>
    <p:sldId id="330" r:id="rId67"/>
    <p:sldId id="331" r:id="rId68"/>
    <p:sldId id="332" r:id="rId69"/>
    <p:sldId id="333" r:id="rId70"/>
    <p:sldId id="334" r:id="rId71"/>
    <p:sldId id="335" r:id="rId72"/>
    <p:sldId id="336" r:id="rId73"/>
    <p:sldId id="337" r:id="rId74"/>
    <p:sldId id="338" r:id="rId75"/>
    <p:sldId id="339" r:id="rId76"/>
    <p:sldId id="340" r:id="rId77"/>
    <p:sldId id="341" r:id="rId78"/>
    <p:sldId id="342" r:id="rId79"/>
    <p:sldId id="343" r:id="rId80"/>
    <p:sldId id="344" r:id="rId81"/>
    <p:sldId id="345" r:id="rId82"/>
    <p:sldId id="291"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094" autoAdjust="0"/>
  </p:normalViewPr>
  <p:slideViewPr>
    <p:cSldViewPr>
      <p:cViewPr varScale="1">
        <p:scale>
          <a:sx n="165" d="100"/>
          <a:sy n="165" d="100"/>
        </p:scale>
        <p:origin x="167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3/2/2017</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3/2/2017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3/2/2017</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21771"/>
            <a:ext cx="8991600" cy="1959429"/>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az-Latn-AZ" sz="6000" b="1" dirty="0" smtClean="0">
                <a:solidFill>
                  <a:schemeClr val="accent4">
                    <a:lumMod val="50000"/>
                  </a:schemeClr>
                </a:solidFill>
              </a:rPr>
              <a:t>Azərbaycan Dövlət Neft və Sənaye Universiteti</a:t>
            </a:r>
            <a:endParaRPr lang="en-US" sz="6000" b="1" dirty="0">
              <a:solidFill>
                <a:schemeClr val="accent4">
                  <a:lumMod val="50000"/>
                </a:schemeClr>
              </a:solidFill>
            </a:endParaRPr>
          </a:p>
        </p:txBody>
      </p:sp>
      <p:pic>
        <p:nvPicPr>
          <p:cNvPr id="5" name="Picture 4" descr="Image result for adns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2114550"/>
            <a:ext cx="4676775" cy="4676776"/>
          </a:xfrm>
          <a:prstGeom prst="rect">
            <a:avLst/>
          </a:prstGeom>
          <a:noFill/>
          <a:effectLst>
            <a:glow rad="127000">
              <a:schemeClr val="accent1"/>
            </a:glow>
          </a:effectLst>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46716" y="2114550"/>
            <a:ext cx="4372883" cy="1227364"/>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ctr">
              <a:spcBef>
                <a:spcPts val="1800"/>
              </a:spcBef>
              <a:buNone/>
            </a:pPr>
            <a:r>
              <a:rPr lang="en-US" sz="4400" b="1" dirty="0" smtClean="0">
                <a:solidFill>
                  <a:srgbClr val="002060"/>
                </a:solidFill>
                <a:latin typeface="+mn-lt"/>
              </a:rPr>
              <a:t>Computer Architecture and Operating Systems </a:t>
            </a:r>
            <a:endParaRPr lang="en-US" sz="4400" b="1" dirty="0">
              <a:solidFill>
                <a:srgbClr val="002060"/>
              </a:solidFill>
              <a:latin typeface="+mn-lt"/>
            </a:endParaRPr>
          </a:p>
        </p:txBody>
      </p:sp>
      <p:sp>
        <p:nvSpPr>
          <p:cNvPr id="2" name="AutoShape 2" descr="Image result for calculu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http://www.bstlhj6.com/data/out/31/3839680-calculus-wallpapers.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Картинки по запросу Operating syste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656" y="3475265"/>
            <a:ext cx="3556399" cy="2696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4423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1300" y="76200"/>
            <a:ext cx="8655756" cy="6686550"/>
          </a:xfrm>
          <a:prstGeom prst="rect">
            <a:avLst/>
          </a:prstGeom>
        </p:spPr>
      </p:pic>
    </p:spTree>
    <p:extLst>
      <p:ext uri="{BB962C8B-B14F-4D97-AF65-F5344CB8AC3E}">
        <p14:creationId xmlns:p14="http://schemas.microsoft.com/office/powerpoint/2010/main" val="6817636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6200"/>
            <a:ext cx="9144000" cy="3108543"/>
          </a:xfrm>
          <a:prstGeom prst="rect">
            <a:avLst/>
          </a:prstGeom>
          <a:noFill/>
        </p:spPr>
        <p:txBody>
          <a:bodyPr wrap="square" rtlCol="0">
            <a:spAutoFit/>
          </a:bodyPr>
          <a:lstStyle/>
          <a:p>
            <a:pPr algn="just"/>
            <a:r>
              <a:rPr lang="en-US" sz="2800" b="1" dirty="0"/>
              <a:t>As shown </a:t>
            </a:r>
            <a:r>
              <a:rPr lang="en-US" sz="2800" b="1" dirty="0" smtClean="0"/>
              <a:t>in Figure 1, </a:t>
            </a:r>
            <a:r>
              <a:rPr lang="en-US" sz="2800" b="1" dirty="0"/>
              <a:t>a typical computer system consists of the following major components:</a:t>
            </a:r>
          </a:p>
          <a:p>
            <a:pPr algn="just"/>
            <a:r>
              <a:rPr lang="en-US" sz="2800" b="1" dirty="0"/>
              <a:t>• The central processing unit (CPU)</a:t>
            </a:r>
          </a:p>
          <a:p>
            <a:pPr algn="just"/>
            <a:r>
              <a:rPr lang="en-US" sz="2800" b="1" dirty="0"/>
              <a:t>• Main memory</a:t>
            </a:r>
          </a:p>
          <a:p>
            <a:pPr algn="just"/>
            <a:r>
              <a:rPr lang="en-US" sz="2800" b="1" dirty="0"/>
              <a:t>• Secondary storage </a:t>
            </a:r>
            <a:r>
              <a:rPr lang="en-US" sz="2800" b="1" dirty="0" smtClean="0"/>
              <a:t>devices</a:t>
            </a:r>
          </a:p>
          <a:p>
            <a:pPr algn="just"/>
            <a:r>
              <a:rPr lang="en-US" sz="2800" b="1" dirty="0"/>
              <a:t>• Input devices</a:t>
            </a:r>
          </a:p>
          <a:p>
            <a:pPr algn="just"/>
            <a:r>
              <a:rPr lang="en-US" sz="2800" b="1" dirty="0"/>
              <a:t>• Output devices</a:t>
            </a:r>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a:effectLst>
                  <a:outerShdw blurRad="38100" dist="38100" dir="2700000" algn="tl">
                    <a:srgbClr val="000000">
                      <a:alpha val="43137"/>
                    </a:srgbClr>
                  </a:outerShdw>
                </a:effectLst>
              </a:rPr>
              <a:t>Hardware</a:t>
            </a:r>
          </a:p>
        </p:txBody>
      </p:sp>
      <p:sp>
        <p:nvSpPr>
          <p:cNvPr id="8" name="TextBox 7"/>
          <p:cNvSpPr txBox="1"/>
          <p:nvPr/>
        </p:nvSpPr>
        <p:spPr>
          <a:xfrm>
            <a:off x="6820" y="3425170"/>
            <a:ext cx="9144000" cy="523220"/>
          </a:xfrm>
          <a:prstGeom prst="rect">
            <a:avLst/>
          </a:prstGeom>
          <a:noFill/>
        </p:spPr>
        <p:txBody>
          <a:bodyPr wrap="square" rtlCol="0">
            <a:spAutoFit/>
          </a:bodyPr>
          <a:lstStyle/>
          <a:p>
            <a:pPr algn="just"/>
            <a:r>
              <a:rPr lang="en-US" sz="2800" b="1" dirty="0"/>
              <a:t>Let’s take a closer look at each of these components.</a:t>
            </a:r>
          </a:p>
        </p:txBody>
      </p:sp>
    </p:spTree>
    <p:extLst>
      <p:ext uri="{BB962C8B-B14F-4D97-AF65-F5344CB8AC3E}">
        <p14:creationId xmlns:p14="http://schemas.microsoft.com/office/powerpoint/2010/main" val="1377247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67082"/>
            <a:ext cx="9144000" cy="1384995"/>
          </a:xfrm>
          <a:prstGeom prst="rect">
            <a:avLst/>
          </a:prstGeom>
          <a:noFill/>
        </p:spPr>
        <p:txBody>
          <a:bodyPr wrap="square" rtlCol="0">
            <a:spAutoFit/>
          </a:bodyPr>
          <a:lstStyle/>
          <a:p>
            <a:pPr algn="just"/>
            <a:r>
              <a:rPr lang="en-US" sz="2800" b="1" dirty="0"/>
              <a:t>When a computer is performing the tasks that a program tells it to do, we say that </a:t>
            </a:r>
            <a:r>
              <a:rPr lang="en-US" sz="2800" b="1" dirty="0" smtClean="0"/>
              <a:t>the computer </a:t>
            </a:r>
            <a:r>
              <a:rPr lang="en-US" sz="2800" b="1" dirty="0"/>
              <a:t>is </a:t>
            </a:r>
            <a:r>
              <a:rPr lang="en-US" sz="2800" b="1" dirty="0">
                <a:solidFill>
                  <a:srgbClr val="C00000"/>
                </a:solidFill>
              </a:rPr>
              <a:t>running</a:t>
            </a:r>
            <a:r>
              <a:rPr lang="en-US" sz="2800" b="1" dirty="0"/>
              <a:t> or </a:t>
            </a:r>
            <a:r>
              <a:rPr lang="en-US" sz="2800" b="1" dirty="0">
                <a:solidFill>
                  <a:srgbClr val="C00000"/>
                </a:solidFill>
              </a:rPr>
              <a:t>executing</a:t>
            </a:r>
            <a:r>
              <a:rPr lang="en-US" sz="2800" b="1" dirty="0"/>
              <a:t> the program.</a:t>
            </a:r>
          </a:p>
        </p:txBody>
      </p:sp>
      <p:sp>
        <p:nvSpPr>
          <p:cNvPr id="6" name="TextBox 5"/>
          <p:cNvSpPr txBox="1"/>
          <p:nvPr/>
        </p:nvSpPr>
        <p:spPr>
          <a:xfrm>
            <a:off x="6350" y="4484219"/>
            <a:ext cx="9144000" cy="1384995"/>
          </a:xfrm>
          <a:prstGeom prst="rect">
            <a:avLst/>
          </a:prstGeom>
          <a:noFill/>
        </p:spPr>
        <p:txBody>
          <a:bodyPr wrap="square" rtlCol="0">
            <a:spAutoFit/>
          </a:bodyPr>
          <a:lstStyle/>
          <a:p>
            <a:pPr algn="just"/>
            <a:r>
              <a:rPr lang="en-US" sz="2800" b="1" dirty="0"/>
              <a:t>In the earliest computers, CPUs were huge devices made of electrical and mechanical </a:t>
            </a:r>
            <a:r>
              <a:rPr lang="en-US" sz="2800" b="1" dirty="0" smtClean="0"/>
              <a:t>components such </a:t>
            </a:r>
            <a:r>
              <a:rPr lang="en-US" sz="2800" b="1" dirty="0"/>
              <a:t>as vacuum tubes and switches.</a:t>
            </a:r>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Hardware: CPU</a:t>
            </a:r>
            <a:endParaRPr lang="en-US" sz="5400" b="1" dirty="0">
              <a:effectLst>
                <a:outerShdw blurRad="38100" dist="38100" dir="2700000" algn="tl">
                  <a:srgbClr val="000000">
                    <a:alpha val="43137"/>
                  </a:srgbClr>
                </a:outerShdw>
              </a:effectLst>
            </a:endParaRPr>
          </a:p>
        </p:txBody>
      </p:sp>
      <p:sp>
        <p:nvSpPr>
          <p:cNvPr id="8" name="TextBox 7"/>
          <p:cNvSpPr txBox="1"/>
          <p:nvPr/>
        </p:nvSpPr>
        <p:spPr>
          <a:xfrm>
            <a:off x="0" y="1721309"/>
            <a:ext cx="9144000" cy="2677656"/>
          </a:xfrm>
          <a:prstGeom prst="rect">
            <a:avLst/>
          </a:prstGeom>
          <a:noFill/>
        </p:spPr>
        <p:txBody>
          <a:bodyPr wrap="square" rtlCol="0">
            <a:spAutoFit/>
          </a:bodyPr>
          <a:lstStyle/>
          <a:p>
            <a:pPr algn="just"/>
            <a:r>
              <a:rPr lang="en-US" sz="2800" b="1" dirty="0"/>
              <a:t>The </a:t>
            </a:r>
            <a:r>
              <a:rPr lang="en-US" sz="2800" b="1" dirty="0">
                <a:solidFill>
                  <a:srgbClr val="C00000"/>
                </a:solidFill>
              </a:rPr>
              <a:t>central processing unit</a:t>
            </a:r>
            <a:r>
              <a:rPr lang="en-US" sz="2800" b="1" i="1" dirty="0"/>
              <a:t>, </a:t>
            </a:r>
            <a:r>
              <a:rPr lang="en-US" sz="2800" b="1" dirty="0"/>
              <a:t>or </a:t>
            </a:r>
            <a:r>
              <a:rPr lang="en-US" sz="2800" b="1" dirty="0">
                <a:solidFill>
                  <a:srgbClr val="C00000"/>
                </a:solidFill>
              </a:rPr>
              <a:t>CPU</a:t>
            </a:r>
            <a:r>
              <a:rPr lang="en-US" sz="2800" b="1" i="1" dirty="0"/>
              <a:t>, </a:t>
            </a:r>
            <a:r>
              <a:rPr lang="en-US" sz="2800" b="1" dirty="0"/>
              <a:t>is </a:t>
            </a:r>
            <a:r>
              <a:rPr lang="en-US" sz="2800" b="1" dirty="0" smtClean="0"/>
              <a:t>the part </a:t>
            </a:r>
            <a:r>
              <a:rPr lang="en-US" sz="2800" b="1" dirty="0"/>
              <a:t>of a computer that actually runs programs. </a:t>
            </a:r>
            <a:endParaRPr lang="en-US" sz="2800" b="1" dirty="0" smtClean="0"/>
          </a:p>
          <a:p>
            <a:pPr algn="just"/>
            <a:endParaRPr lang="en-US" sz="2800" b="1" dirty="0" smtClean="0"/>
          </a:p>
          <a:p>
            <a:pPr algn="just"/>
            <a:r>
              <a:rPr lang="en-US" sz="2800" b="1" dirty="0" smtClean="0"/>
              <a:t>The </a:t>
            </a:r>
            <a:r>
              <a:rPr lang="en-US" sz="2800" b="1" dirty="0"/>
              <a:t>CPU is the most important </a:t>
            </a:r>
            <a:r>
              <a:rPr lang="en-US" sz="2800" b="1" dirty="0" smtClean="0"/>
              <a:t>component in </a:t>
            </a:r>
            <a:r>
              <a:rPr lang="en-US" sz="2800" b="1" dirty="0"/>
              <a:t>a computer because without it, the computer could not run software.</a:t>
            </a:r>
          </a:p>
        </p:txBody>
      </p:sp>
    </p:spTree>
    <p:extLst>
      <p:ext uri="{BB962C8B-B14F-4D97-AF65-F5344CB8AC3E}">
        <p14:creationId xmlns:p14="http://schemas.microsoft.com/office/powerpoint/2010/main" val="353897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Hardware: CPU</a:t>
            </a:r>
            <a:endParaRPr lang="en-US" sz="5400" b="1" dirty="0">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2"/>
          <a:stretch>
            <a:fillRect/>
          </a:stretch>
        </p:blipFill>
        <p:spPr>
          <a:xfrm>
            <a:off x="71437" y="25400"/>
            <a:ext cx="9001125" cy="5224999"/>
          </a:xfrm>
          <a:prstGeom prst="rect">
            <a:avLst/>
          </a:prstGeom>
        </p:spPr>
      </p:pic>
      <p:sp>
        <p:nvSpPr>
          <p:cNvPr id="9" name="TextBox 8"/>
          <p:cNvSpPr txBox="1"/>
          <p:nvPr/>
        </p:nvSpPr>
        <p:spPr>
          <a:xfrm>
            <a:off x="-1" y="5333294"/>
            <a:ext cx="9144000" cy="523220"/>
          </a:xfrm>
          <a:prstGeom prst="rect">
            <a:avLst/>
          </a:prstGeom>
          <a:noFill/>
        </p:spPr>
        <p:txBody>
          <a:bodyPr wrap="square" rtlCol="0">
            <a:spAutoFit/>
          </a:bodyPr>
          <a:lstStyle/>
          <a:p>
            <a:pPr algn="just"/>
            <a:r>
              <a:rPr lang="en-US" sz="2800" b="1" dirty="0"/>
              <a:t>Figure </a:t>
            </a:r>
            <a:r>
              <a:rPr lang="en-US" sz="2800" b="1" dirty="0" smtClean="0"/>
              <a:t>2 </a:t>
            </a:r>
            <a:r>
              <a:rPr lang="en-US" sz="2800" b="1" dirty="0"/>
              <a:t>shows the historic </a:t>
            </a:r>
            <a:r>
              <a:rPr lang="en-US" sz="2800" b="1" dirty="0">
                <a:solidFill>
                  <a:srgbClr val="0070C0"/>
                </a:solidFill>
              </a:rPr>
              <a:t>ENIAC</a:t>
            </a:r>
            <a:r>
              <a:rPr lang="en-US" sz="2800" b="1" dirty="0"/>
              <a:t> computer</a:t>
            </a:r>
            <a:r>
              <a:rPr lang="en-US" sz="2800" b="1" dirty="0" smtClean="0"/>
              <a:t>.</a:t>
            </a:r>
            <a:endParaRPr lang="en-US" sz="2800" b="1" dirty="0"/>
          </a:p>
        </p:txBody>
      </p:sp>
    </p:spTree>
    <p:extLst>
      <p:ext uri="{BB962C8B-B14F-4D97-AF65-F5344CB8AC3E}">
        <p14:creationId xmlns:p14="http://schemas.microsoft.com/office/powerpoint/2010/main" val="42714816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76200"/>
            <a:ext cx="9144000" cy="3108543"/>
          </a:xfrm>
          <a:prstGeom prst="rect">
            <a:avLst/>
          </a:prstGeom>
          <a:noFill/>
        </p:spPr>
        <p:txBody>
          <a:bodyPr wrap="square" rtlCol="0">
            <a:spAutoFit/>
          </a:bodyPr>
          <a:lstStyle/>
          <a:p>
            <a:pPr algn="just"/>
            <a:r>
              <a:rPr lang="en-US" sz="2800" b="1" dirty="0"/>
              <a:t>The </a:t>
            </a:r>
            <a:r>
              <a:rPr lang="en-US" sz="2800" b="1" dirty="0">
                <a:solidFill>
                  <a:srgbClr val="0070C0"/>
                </a:solidFill>
              </a:rPr>
              <a:t>ENIAC</a:t>
            </a:r>
            <a:r>
              <a:rPr lang="en-US" sz="2800" b="1" i="1" dirty="0"/>
              <a:t>, </a:t>
            </a:r>
            <a:r>
              <a:rPr lang="en-US" sz="2800" b="1" dirty="0" smtClean="0"/>
              <a:t>which is </a:t>
            </a:r>
            <a:r>
              <a:rPr lang="en-US" sz="2800" b="1" dirty="0"/>
              <a:t>considered by many to be the world’s first programmable electronic computer, was </a:t>
            </a:r>
            <a:r>
              <a:rPr lang="en-US" sz="2800" b="1" dirty="0" smtClean="0"/>
              <a:t>built in </a:t>
            </a:r>
            <a:r>
              <a:rPr lang="en-US" sz="2800" b="1" dirty="0"/>
              <a:t>1945 to calculate artillery ballistic tables for the U.S. Army. </a:t>
            </a:r>
            <a:endParaRPr lang="en-US" sz="2800" b="1" dirty="0" smtClean="0"/>
          </a:p>
          <a:p>
            <a:pPr algn="just"/>
            <a:endParaRPr lang="en-US" sz="2800" b="1" dirty="0" smtClean="0"/>
          </a:p>
          <a:p>
            <a:pPr algn="just"/>
            <a:r>
              <a:rPr lang="en-US" sz="2800" b="1" dirty="0" smtClean="0"/>
              <a:t>This </a:t>
            </a:r>
            <a:r>
              <a:rPr lang="en-US" sz="2800" b="1" dirty="0"/>
              <a:t>machine, which </a:t>
            </a:r>
            <a:r>
              <a:rPr lang="en-US" sz="2800" b="1" dirty="0" smtClean="0"/>
              <a:t>was primarily </a:t>
            </a:r>
            <a:r>
              <a:rPr lang="en-US" sz="2800" b="1" dirty="0"/>
              <a:t>one big CPU, was 8 feet tall, 100 feet long, and weighed 30 tons.</a:t>
            </a:r>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Hardware: CPU</a:t>
            </a:r>
            <a:endParaRPr lang="en-US" sz="5400" b="1" dirty="0">
              <a:effectLst>
                <a:outerShdw blurRad="38100" dist="38100" dir="2700000" algn="tl">
                  <a:srgbClr val="000000">
                    <a:alpha val="43137"/>
                  </a:srgbClr>
                </a:outerShdw>
              </a:effectLst>
            </a:endParaRPr>
          </a:p>
        </p:txBody>
      </p:sp>
      <p:sp>
        <p:nvSpPr>
          <p:cNvPr id="9" name="TextBox 8"/>
          <p:cNvSpPr txBox="1"/>
          <p:nvPr/>
        </p:nvSpPr>
        <p:spPr>
          <a:xfrm>
            <a:off x="6820" y="3429000"/>
            <a:ext cx="9144000" cy="954107"/>
          </a:xfrm>
          <a:prstGeom prst="rect">
            <a:avLst/>
          </a:prstGeom>
          <a:noFill/>
        </p:spPr>
        <p:txBody>
          <a:bodyPr wrap="square" rtlCol="0">
            <a:spAutoFit/>
          </a:bodyPr>
          <a:lstStyle/>
          <a:p>
            <a:pPr algn="just"/>
            <a:r>
              <a:rPr lang="en-US" sz="2800" b="1" dirty="0"/>
              <a:t>Today, CPUs are small chips known as </a:t>
            </a:r>
            <a:r>
              <a:rPr lang="en-US" sz="2800" b="1" dirty="0">
                <a:solidFill>
                  <a:srgbClr val="C00000"/>
                </a:solidFill>
              </a:rPr>
              <a:t>microprocessors</a:t>
            </a:r>
            <a:r>
              <a:rPr lang="en-US" sz="2800" b="1" dirty="0"/>
              <a:t>.</a:t>
            </a:r>
          </a:p>
        </p:txBody>
      </p:sp>
      <p:sp>
        <p:nvSpPr>
          <p:cNvPr id="5" name="TextBox 4"/>
          <p:cNvSpPr txBox="1"/>
          <p:nvPr/>
        </p:nvSpPr>
        <p:spPr>
          <a:xfrm>
            <a:off x="6820" y="4482405"/>
            <a:ext cx="9144000" cy="1384995"/>
          </a:xfrm>
          <a:prstGeom prst="rect">
            <a:avLst/>
          </a:prstGeom>
          <a:noFill/>
        </p:spPr>
        <p:txBody>
          <a:bodyPr wrap="square" rtlCol="0">
            <a:spAutoFit/>
          </a:bodyPr>
          <a:lstStyle/>
          <a:p>
            <a:pPr algn="just"/>
            <a:r>
              <a:rPr lang="en-US" sz="2800" b="1" dirty="0"/>
              <a:t>In addition to being much smaller than the </a:t>
            </a:r>
            <a:r>
              <a:rPr lang="en-US" sz="2800" b="1" dirty="0" smtClean="0"/>
              <a:t>old electromechanical </a:t>
            </a:r>
            <a:r>
              <a:rPr lang="en-US" sz="2800" b="1" dirty="0"/>
              <a:t>CPUs in early computers, microprocessors are also much more powerful.</a:t>
            </a:r>
          </a:p>
        </p:txBody>
      </p:sp>
    </p:spTree>
    <p:extLst>
      <p:ext uri="{BB962C8B-B14F-4D97-AF65-F5344CB8AC3E}">
        <p14:creationId xmlns:p14="http://schemas.microsoft.com/office/powerpoint/2010/main" val="87988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5410200"/>
            <a:ext cx="9144000" cy="523220"/>
          </a:xfrm>
          <a:prstGeom prst="rect">
            <a:avLst/>
          </a:prstGeom>
          <a:noFill/>
        </p:spPr>
        <p:txBody>
          <a:bodyPr wrap="square" rtlCol="0">
            <a:spAutoFit/>
          </a:bodyPr>
          <a:lstStyle/>
          <a:p>
            <a:pPr algn="just"/>
            <a:r>
              <a:rPr lang="en-US" sz="2800" b="1" dirty="0"/>
              <a:t>Figure </a:t>
            </a:r>
            <a:r>
              <a:rPr lang="en-US" sz="2800" b="1" dirty="0" smtClean="0"/>
              <a:t>3 </a:t>
            </a:r>
            <a:r>
              <a:rPr lang="en-US" sz="2800" b="1" dirty="0"/>
              <a:t>shows a photo of a </a:t>
            </a:r>
            <a:r>
              <a:rPr lang="en-US" sz="2800" b="1" dirty="0" smtClean="0"/>
              <a:t>typical microprocessor</a:t>
            </a:r>
            <a:r>
              <a:rPr lang="en-US" sz="2800" b="1" dirty="0"/>
              <a:t>.</a:t>
            </a:r>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Hardware: CPU</a:t>
            </a:r>
            <a:endParaRPr lang="en-US" sz="5400" b="1" dirty="0">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2"/>
          <a:stretch>
            <a:fillRect/>
          </a:stretch>
        </p:blipFill>
        <p:spPr>
          <a:xfrm>
            <a:off x="25400" y="23917"/>
            <a:ext cx="9092482" cy="5310083"/>
          </a:xfrm>
          <a:prstGeom prst="rect">
            <a:avLst/>
          </a:prstGeom>
        </p:spPr>
      </p:pic>
    </p:spTree>
    <p:extLst>
      <p:ext uri="{BB962C8B-B14F-4D97-AF65-F5344CB8AC3E}">
        <p14:creationId xmlns:p14="http://schemas.microsoft.com/office/powerpoint/2010/main" val="22195764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76200"/>
            <a:ext cx="9144000" cy="2400657"/>
          </a:xfrm>
          <a:prstGeom prst="rect">
            <a:avLst/>
          </a:prstGeom>
          <a:noFill/>
        </p:spPr>
        <p:txBody>
          <a:bodyPr wrap="square" rtlCol="0">
            <a:spAutoFit/>
          </a:bodyPr>
          <a:lstStyle/>
          <a:p>
            <a:pPr algn="just"/>
            <a:r>
              <a:rPr lang="en-US" sz="2800" b="1" dirty="0"/>
              <a:t>You can think of </a:t>
            </a:r>
            <a:r>
              <a:rPr lang="en-US" sz="2800" b="1" dirty="0">
                <a:solidFill>
                  <a:srgbClr val="C00000"/>
                </a:solidFill>
              </a:rPr>
              <a:t>main memory </a:t>
            </a:r>
            <a:r>
              <a:rPr lang="en-US" sz="2800" b="1" dirty="0"/>
              <a:t>as the computer’s work area. </a:t>
            </a:r>
            <a:endParaRPr lang="en-US" sz="2800" b="1" dirty="0" smtClean="0"/>
          </a:p>
          <a:p>
            <a:pPr algn="just">
              <a:spcBef>
                <a:spcPts val="1200"/>
              </a:spcBef>
            </a:pPr>
            <a:r>
              <a:rPr lang="en-US" sz="2800" b="1" dirty="0" smtClean="0"/>
              <a:t>This </a:t>
            </a:r>
            <a:r>
              <a:rPr lang="en-US" sz="2800" b="1" dirty="0"/>
              <a:t>is where the </a:t>
            </a:r>
            <a:r>
              <a:rPr lang="en-US" sz="2800" b="1" dirty="0" smtClean="0"/>
              <a:t>computer stores </a:t>
            </a:r>
          </a:p>
          <a:p>
            <a:pPr marL="457200" indent="-457200" algn="just">
              <a:buFont typeface="Arial" panose="020B0604020202020204" pitchFamily="34" charset="0"/>
              <a:buChar char="•"/>
            </a:pPr>
            <a:r>
              <a:rPr lang="en-US" sz="2800" b="1" dirty="0" smtClean="0"/>
              <a:t>a </a:t>
            </a:r>
            <a:r>
              <a:rPr lang="en-US" sz="2800" b="1" dirty="0"/>
              <a:t>program while the program is </a:t>
            </a:r>
            <a:r>
              <a:rPr lang="en-US" sz="2800" b="1" dirty="0" smtClean="0"/>
              <a:t>running</a:t>
            </a:r>
          </a:p>
          <a:p>
            <a:pPr marL="457200" indent="-457200" algn="just">
              <a:buFont typeface="Arial" panose="020B0604020202020204" pitchFamily="34" charset="0"/>
              <a:buChar char="•"/>
            </a:pPr>
            <a:r>
              <a:rPr lang="en-US" sz="2800" b="1" dirty="0" smtClean="0"/>
              <a:t>the </a:t>
            </a:r>
            <a:r>
              <a:rPr lang="en-US" sz="2800" b="1" dirty="0"/>
              <a:t>data that the program </a:t>
            </a:r>
            <a:r>
              <a:rPr lang="en-US" sz="2800" b="1" dirty="0" smtClean="0"/>
              <a:t>is working with</a:t>
            </a:r>
            <a:endParaRPr lang="en-US" sz="2800" b="1" dirty="0"/>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Hardware: Main Memory</a:t>
            </a:r>
            <a:endParaRPr lang="en-US" sz="5400" b="1" dirty="0">
              <a:effectLst>
                <a:outerShdw blurRad="38100" dist="38100" dir="2700000" algn="tl">
                  <a:srgbClr val="000000">
                    <a:alpha val="43137"/>
                  </a:srgbClr>
                </a:outerShdw>
              </a:effectLst>
            </a:endParaRPr>
          </a:p>
        </p:txBody>
      </p:sp>
      <p:sp>
        <p:nvSpPr>
          <p:cNvPr id="8" name="TextBox 7"/>
          <p:cNvSpPr txBox="1"/>
          <p:nvPr/>
        </p:nvSpPr>
        <p:spPr>
          <a:xfrm>
            <a:off x="6820" y="2590800"/>
            <a:ext cx="9144000" cy="2400657"/>
          </a:xfrm>
          <a:prstGeom prst="rect">
            <a:avLst/>
          </a:prstGeom>
          <a:noFill/>
        </p:spPr>
        <p:txBody>
          <a:bodyPr wrap="square" rtlCol="0">
            <a:spAutoFit/>
          </a:bodyPr>
          <a:lstStyle/>
          <a:p>
            <a:pPr algn="just"/>
            <a:r>
              <a:rPr lang="en-US" sz="2800" b="1" dirty="0" smtClean="0">
                <a:solidFill>
                  <a:srgbClr val="00B050"/>
                </a:solidFill>
                <a:effectLst>
                  <a:outerShdw blurRad="38100" dist="38100" dir="2700000" algn="tl">
                    <a:srgbClr val="000000">
                      <a:alpha val="43137"/>
                    </a:srgbClr>
                  </a:outerShdw>
                </a:effectLst>
              </a:rPr>
              <a:t>Example</a:t>
            </a:r>
          </a:p>
          <a:p>
            <a:pPr algn="just"/>
            <a:r>
              <a:rPr lang="en-US" sz="2800" b="1" dirty="0" smtClean="0"/>
              <a:t>Suppose </a:t>
            </a:r>
            <a:r>
              <a:rPr lang="en-US" sz="2800" b="1" dirty="0"/>
              <a:t>you are using a word processing program to write </a:t>
            </a:r>
            <a:r>
              <a:rPr lang="en-US" sz="2800" b="1" dirty="0" smtClean="0"/>
              <a:t>an essay </a:t>
            </a:r>
            <a:r>
              <a:rPr lang="en-US" sz="2800" b="1" dirty="0"/>
              <a:t>for one of your classes. </a:t>
            </a:r>
            <a:endParaRPr lang="en-US" sz="2800" b="1" dirty="0" smtClean="0"/>
          </a:p>
          <a:p>
            <a:pPr algn="just">
              <a:spcBef>
                <a:spcPts val="1200"/>
              </a:spcBef>
            </a:pPr>
            <a:r>
              <a:rPr lang="en-US" sz="2800" b="1" dirty="0" smtClean="0"/>
              <a:t>While </a:t>
            </a:r>
            <a:r>
              <a:rPr lang="en-US" sz="2800" b="1" dirty="0"/>
              <a:t>you do this, both the word processing program and </a:t>
            </a:r>
            <a:r>
              <a:rPr lang="en-US" sz="2800" b="1" dirty="0" smtClean="0"/>
              <a:t>the essay </a:t>
            </a:r>
            <a:r>
              <a:rPr lang="en-US" sz="2800" b="1" dirty="0"/>
              <a:t>are stored in main memory.</a:t>
            </a:r>
          </a:p>
        </p:txBody>
      </p:sp>
    </p:spTree>
    <p:extLst>
      <p:ext uri="{BB962C8B-B14F-4D97-AF65-F5344CB8AC3E}">
        <p14:creationId xmlns:p14="http://schemas.microsoft.com/office/powerpoint/2010/main" val="760946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76200"/>
            <a:ext cx="9144000" cy="1969770"/>
          </a:xfrm>
          <a:prstGeom prst="rect">
            <a:avLst/>
          </a:prstGeom>
          <a:noFill/>
        </p:spPr>
        <p:txBody>
          <a:bodyPr wrap="square" rtlCol="0">
            <a:spAutoFit/>
          </a:bodyPr>
          <a:lstStyle/>
          <a:p>
            <a:pPr algn="just"/>
            <a:r>
              <a:rPr lang="en-US" sz="2800" b="1" dirty="0"/>
              <a:t>Main memory is commonly known as </a:t>
            </a:r>
            <a:r>
              <a:rPr lang="en-US" sz="2800" b="1" dirty="0" smtClean="0">
                <a:solidFill>
                  <a:srgbClr val="C00000"/>
                </a:solidFill>
              </a:rPr>
              <a:t>Random-Access Memory</a:t>
            </a:r>
            <a:r>
              <a:rPr lang="en-US" sz="2800" b="1" i="1" dirty="0"/>
              <a:t>, </a:t>
            </a:r>
            <a:r>
              <a:rPr lang="en-US" sz="2800" b="1" dirty="0"/>
              <a:t>or </a:t>
            </a:r>
            <a:r>
              <a:rPr lang="en-US" sz="2800" b="1" dirty="0">
                <a:solidFill>
                  <a:srgbClr val="C00000"/>
                </a:solidFill>
              </a:rPr>
              <a:t>RAM</a:t>
            </a:r>
            <a:r>
              <a:rPr lang="en-US" sz="2800" b="1" dirty="0" smtClean="0"/>
              <a:t>.</a:t>
            </a:r>
          </a:p>
          <a:p>
            <a:pPr algn="just">
              <a:spcBef>
                <a:spcPts val="1200"/>
              </a:spcBef>
            </a:pPr>
            <a:r>
              <a:rPr lang="en-US" sz="2800" b="1" dirty="0"/>
              <a:t>It is </a:t>
            </a:r>
            <a:r>
              <a:rPr lang="en-US" sz="2800" b="1" dirty="0" smtClean="0"/>
              <a:t>called this </a:t>
            </a:r>
            <a:r>
              <a:rPr lang="en-US" sz="2800" b="1" dirty="0"/>
              <a:t>because the CPU is able to quickly access data stored at any random location </a:t>
            </a:r>
            <a:r>
              <a:rPr lang="en-US" sz="2800" b="1" dirty="0" smtClean="0"/>
              <a:t>in RAM</a:t>
            </a:r>
            <a:r>
              <a:rPr lang="en-US" sz="2800" b="1" dirty="0"/>
              <a:t>.</a:t>
            </a:r>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Hardware: </a:t>
            </a:r>
            <a:r>
              <a:rPr lang="en-US" sz="5400" b="1" dirty="0">
                <a:effectLst>
                  <a:outerShdw blurRad="38100" dist="38100" dir="2700000" algn="tl">
                    <a:srgbClr val="000000">
                      <a:alpha val="43137"/>
                    </a:srgbClr>
                  </a:outerShdw>
                </a:effectLst>
              </a:rPr>
              <a:t>Main Memory</a:t>
            </a:r>
          </a:p>
        </p:txBody>
      </p:sp>
      <p:sp>
        <p:nvSpPr>
          <p:cNvPr id="8" name="TextBox 7"/>
          <p:cNvSpPr txBox="1"/>
          <p:nvPr/>
        </p:nvSpPr>
        <p:spPr>
          <a:xfrm>
            <a:off x="470" y="2590800"/>
            <a:ext cx="9144000" cy="1969770"/>
          </a:xfrm>
          <a:prstGeom prst="rect">
            <a:avLst/>
          </a:prstGeom>
          <a:noFill/>
        </p:spPr>
        <p:txBody>
          <a:bodyPr wrap="square" rtlCol="0">
            <a:spAutoFit/>
          </a:bodyPr>
          <a:lstStyle/>
          <a:p>
            <a:pPr algn="just"/>
            <a:r>
              <a:rPr lang="en-US" sz="2800" b="1" dirty="0"/>
              <a:t>RAM is usually a </a:t>
            </a:r>
            <a:r>
              <a:rPr lang="en-US" sz="2800" b="1" dirty="0">
                <a:solidFill>
                  <a:srgbClr val="C00000"/>
                </a:solidFill>
              </a:rPr>
              <a:t>volatile</a:t>
            </a:r>
            <a:r>
              <a:rPr lang="en-US" sz="2800" b="1" i="1" dirty="0"/>
              <a:t> </a:t>
            </a:r>
            <a:r>
              <a:rPr lang="en-US" sz="2800" b="1" dirty="0"/>
              <a:t>type of memory that is used only for temporary </a:t>
            </a:r>
            <a:r>
              <a:rPr lang="en-US" sz="2800" b="1" dirty="0" smtClean="0"/>
              <a:t>storage while </a:t>
            </a:r>
            <a:r>
              <a:rPr lang="en-US" sz="2800" b="1" dirty="0"/>
              <a:t>a program is running</a:t>
            </a:r>
            <a:r>
              <a:rPr lang="en-US" sz="2800" b="1" dirty="0" smtClean="0"/>
              <a:t>.</a:t>
            </a:r>
          </a:p>
          <a:p>
            <a:pPr algn="just">
              <a:spcBef>
                <a:spcPts val="1200"/>
              </a:spcBef>
            </a:pPr>
            <a:r>
              <a:rPr lang="en-US" sz="2800" b="1" dirty="0"/>
              <a:t>When the computer is turned off, the contents of RAM</a:t>
            </a:r>
          </a:p>
          <a:p>
            <a:pPr algn="just"/>
            <a:r>
              <a:rPr lang="en-US" sz="2800" b="1" dirty="0"/>
              <a:t>are erased.</a:t>
            </a:r>
          </a:p>
        </p:txBody>
      </p:sp>
    </p:spTree>
    <p:extLst>
      <p:ext uri="{BB962C8B-B14F-4D97-AF65-F5344CB8AC3E}">
        <p14:creationId xmlns:p14="http://schemas.microsoft.com/office/powerpoint/2010/main" val="175396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76200"/>
            <a:ext cx="9144000" cy="954107"/>
          </a:xfrm>
          <a:prstGeom prst="rect">
            <a:avLst/>
          </a:prstGeom>
          <a:noFill/>
        </p:spPr>
        <p:txBody>
          <a:bodyPr wrap="square" rtlCol="0">
            <a:spAutoFit/>
          </a:bodyPr>
          <a:lstStyle/>
          <a:p>
            <a:pPr algn="just"/>
            <a:r>
              <a:rPr lang="en-US" sz="2800" b="1" dirty="0"/>
              <a:t>Inside your computer, RAM is stored in chips, similar to the ones shown </a:t>
            </a:r>
            <a:r>
              <a:rPr lang="en-US" sz="2800" b="1" dirty="0" smtClean="0"/>
              <a:t>in Figure 4.</a:t>
            </a:r>
            <a:endParaRPr lang="en-US" sz="2800" b="1" dirty="0"/>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Hardware: </a:t>
            </a:r>
            <a:r>
              <a:rPr lang="en-US" sz="5400" b="1" dirty="0">
                <a:effectLst>
                  <a:outerShdw blurRad="38100" dist="38100" dir="2700000" algn="tl">
                    <a:srgbClr val="000000">
                      <a:alpha val="43137"/>
                    </a:srgbClr>
                  </a:outerShdw>
                </a:effectLst>
              </a:rPr>
              <a:t>Main Memory</a:t>
            </a:r>
          </a:p>
        </p:txBody>
      </p:sp>
      <p:pic>
        <p:nvPicPr>
          <p:cNvPr id="2" name="Picture 1"/>
          <p:cNvPicPr>
            <a:picLocks noChangeAspect="1"/>
          </p:cNvPicPr>
          <p:nvPr/>
        </p:nvPicPr>
        <p:blipFill>
          <a:blip r:embed="rId2"/>
          <a:stretch>
            <a:fillRect/>
          </a:stretch>
        </p:blipFill>
        <p:spPr>
          <a:xfrm>
            <a:off x="6821" y="1530050"/>
            <a:ext cx="9144000" cy="1830649"/>
          </a:xfrm>
          <a:prstGeom prst="rect">
            <a:avLst/>
          </a:prstGeom>
        </p:spPr>
      </p:pic>
    </p:spTree>
    <p:extLst>
      <p:ext uri="{BB962C8B-B14F-4D97-AF65-F5344CB8AC3E}">
        <p14:creationId xmlns:p14="http://schemas.microsoft.com/office/powerpoint/2010/main" val="7115111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76200"/>
            <a:ext cx="9144000" cy="1384995"/>
          </a:xfrm>
          <a:prstGeom prst="rect">
            <a:avLst/>
          </a:prstGeom>
          <a:noFill/>
        </p:spPr>
        <p:txBody>
          <a:bodyPr wrap="square" rtlCol="0">
            <a:spAutoFit/>
          </a:bodyPr>
          <a:lstStyle/>
          <a:p>
            <a:pPr algn="just"/>
            <a:r>
              <a:rPr lang="en-US" sz="2800" b="1" dirty="0">
                <a:solidFill>
                  <a:srgbClr val="C00000"/>
                </a:solidFill>
              </a:rPr>
              <a:t>Secondary storage </a:t>
            </a:r>
            <a:r>
              <a:rPr lang="en-US" sz="2800" b="1" dirty="0"/>
              <a:t>is a type of memory that can hold data for long periods of time, </a:t>
            </a:r>
            <a:r>
              <a:rPr lang="en-US" sz="2800" b="1" dirty="0" smtClean="0"/>
              <a:t>even when </a:t>
            </a:r>
            <a:r>
              <a:rPr lang="en-US" sz="2800" b="1" dirty="0"/>
              <a:t>there is no power to the computer.</a:t>
            </a:r>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smtClean="0">
                <a:effectLst>
                  <a:outerShdw blurRad="38100" dist="38100" dir="2700000" algn="tl">
                    <a:srgbClr val="000000">
                      <a:alpha val="43137"/>
                    </a:srgbClr>
                  </a:outerShdw>
                </a:effectLst>
              </a:rPr>
              <a:t>Hardware: Secondary Storage</a:t>
            </a:r>
            <a:endParaRPr lang="en-US" sz="4800" b="1" dirty="0">
              <a:effectLst>
                <a:outerShdw blurRad="38100" dist="38100" dir="2700000" algn="tl">
                  <a:srgbClr val="000000">
                    <a:alpha val="43137"/>
                  </a:srgbClr>
                </a:outerShdw>
              </a:effectLst>
            </a:endParaRPr>
          </a:p>
        </p:txBody>
      </p:sp>
      <p:sp>
        <p:nvSpPr>
          <p:cNvPr id="8" name="TextBox 7"/>
          <p:cNvSpPr txBox="1"/>
          <p:nvPr/>
        </p:nvSpPr>
        <p:spPr>
          <a:xfrm>
            <a:off x="6820" y="1676400"/>
            <a:ext cx="9144000" cy="3262432"/>
          </a:xfrm>
          <a:prstGeom prst="rect">
            <a:avLst/>
          </a:prstGeom>
          <a:noFill/>
        </p:spPr>
        <p:txBody>
          <a:bodyPr wrap="square" rtlCol="0">
            <a:spAutoFit/>
          </a:bodyPr>
          <a:lstStyle/>
          <a:p>
            <a:pPr algn="just"/>
            <a:r>
              <a:rPr lang="en-US" sz="2800" b="1" dirty="0"/>
              <a:t>Programs are normally stored in </a:t>
            </a:r>
            <a:r>
              <a:rPr lang="en-US" sz="2800" b="1" dirty="0" smtClean="0"/>
              <a:t>secondary memory </a:t>
            </a:r>
            <a:r>
              <a:rPr lang="en-US" sz="2800" b="1" dirty="0"/>
              <a:t>and loaded into main memory as needed</a:t>
            </a:r>
            <a:r>
              <a:rPr lang="en-US" sz="2800" b="1" dirty="0" smtClean="0"/>
              <a:t>.</a:t>
            </a:r>
          </a:p>
          <a:p>
            <a:pPr algn="just">
              <a:spcBef>
                <a:spcPts val="1200"/>
              </a:spcBef>
            </a:pPr>
            <a:r>
              <a:rPr lang="en-US" sz="2800" b="1" dirty="0"/>
              <a:t>Important data, such as </a:t>
            </a:r>
            <a:endParaRPr lang="en-US" sz="2800" b="1" dirty="0" smtClean="0"/>
          </a:p>
          <a:p>
            <a:pPr marL="457200" indent="-457200" algn="just">
              <a:buFont typeface="Arial" panose="020B0604020202020204" pitchFamily="34" charset="0"/>
              <a:buChar char="•"/>
            </a:pPr>
            <a:r>
              <a:rPr lang="en-US" sz="2800" b="1" dirty="0" smtClean="0"/>
              <a:t>word processing documents</a:t>
            </a:r>
          </a:p>
          <a:p>
            <a:pPr marL="457200" indent="-457200" algn="just">
              <a:buFont typeface="Arial" panose="020B0604020202020204" pitchFamily="34" charset="0"/>
              <a:buChar char="•"/>
            </a:pPr>
            <a:r>
              <a:rPr lang="en-US" sz="2800" b="1" dirty="0" smtClean="0"/>
              <a:t>payroll data</a:t>
            </a:r>
          </a:p>
          <a:p>
            <a:pPr marL="457200" indent="-457200" algn="just">
              <a:buFont typeface="Arial" panose="020B0604020202020204" pitchFamily="34" charset="0"/>
              <a:buChar char="•"/>
            </a:pPr>
            <a:r>
              <a:rPr lang="en-US" sz="2800" b="1" dirty="0" smtClean="0"/>
              <a:t>inventory records</a:t>
            </a:r>
          </a:p>
          <a:p>
            <a:pPr algn="just"/>
            <a:r>
              <a:rPr lang="en-US" sz="2800" b="1" dirty="0" smtClean="0"/>
              <a:t>is </a:t>
            </a:r>
            <a:r>
              <a:rPr lang="en-US" sz="2800" b="1" dirty="0"/>
              <a:t>saved to secondary </a:t>
            </a:r>
            <a:r>
              <a:rPr lang="en-US" sz="2800" b="1" dirty="0" smtClean="0"/>
              <a:t>storage as </a:t>
            </a:r>
            <a:r>
              <a:rPr lang="en-US" sz="2800" b="1" dirty="0"/>
              <a:t>well.</a:t>
            </a:r>
          </a:p>
        </p:txBody>
      </p:sp>
    </p:spTree>
    <p:extLst>
      <p:ext uri="{BB962C8B-B14F-4D97-AF65-F5344CB8AC3E}">
        <p14:creationId xmlns:p14="http://schemas.microsoft.com/office/powerpoint/2010/main" val="120417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228600"/>
            <a:ext cx="9144000" cy="1384995"/>
          </a:xfrm>
          <a:prstGeom prst="rect">
            <a:avLst/>
          </a:prstGeom>
          <a:noFill/>
        </p:spPr>
        <p:txBody>
          <a:bodyPr wrap="square" rtlCol="0">
            <a:spAutoFit/>
          </a:bodyPr>
          <a:lstStyle/>
          <a:p>
            <a:pPr algn="just"/>
            <a:r>
              <a:rPr lang="en-US" sz="2800" b="1" dirty="0" smtClean="0"/>
              <a:t>A computer system consists of hardware and systems software that work together to run application programs.</a:t>
            </a:r>
            <a:endParaRPr lang="en-US" sz="2800" b="1" dirty="0"/>
          </a:p>
        </p:txBody>
      </p:sp>
      <p:sp>
        <p:nvSpPr>
          <p:cNvPr id="6" name="TextBox 5"/>
          <p:cNvSpPr txBox="1"/>
          <p:nvPr/>
        </p:nvSpPr>
        <p:spPr>
          <a:xfrm>
            <a:off x="6820" y="3048000"/>
            <a:ext cx="9144000" cy="954107"/>
          </a:xfrm>
          <a:prstGeom prst="rect">
            <a:avLst/>
          </a:prstGeom>
          <a:noFill/>
        </p:spPr>
        <p:txBody>
          <a:bodyPr wrap="square" rtlCol="0">
            <a:spAutoFit/>
          </a:bodyPr>
          <a:lstStyle/>
          <a:p>
            <a:pPr algn="just"/>
            <a:r>
              <a:rPr lang="en-US" sz="2800" b="1" dirty="0" smtClean="0"/>
              <a:t>All computer systems have similar hardware and software components that perform similar functions.</a:t>
            </a:r>
            <a:endParaRPr lang="en-US" sz="2800" b="1" dirty="0"/>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Introduction to Computers</a:t>
            </a:r>
            <a:endParaRPr lang="en-US" sz="5400" b="1" dirty="0">
              <a:effectLst>
                <a:outerShdw blurRad="38100" dist="38100" dir="2700000" algn="tl">
                  <a:srgbClr val="000000">
                    <a:alpha val="43137"/>
                  </a:srgbClr>
                </a:outerShdw>
              </a:effectLst>
            </a:endParaRPr>
          </a:p>
        </p:txBody>
      </p:sp>
      <p:sp>
        <p:nvSpPr>
          <p:cNvPr id="8" name="TextBox 7"/>
          <p:cNvSpPr txBox="1"/>
          <p:nvPr/>
        </p:nvSpPr>
        <p:spPr>
          <a:xfrm>
            <a:off x="6820" y="1828800"/>
            <a:ext cx="9144000" cy="954107"/>
          </a:xfrm>
          <a:prstGeom prst="rect">
            <a:avLst/>
          </a:prstGeom>
          <a:noFill/>
        </p:spPr>
        <p:txBody>
          <a:bodyPr wrap="square" rtlCol="0">
            <a:spAutoFit/>
          </a:bodyPr>
          <a:lstStyle/>
          <a:p>
            <a:pPr algn="just"/>
            <a:r>
              <a:rPr lang="en-US" sz="2800" b="1" dirty="0" smtClean="0"/>
              <a:t>Specific implementations of systems change over time, but the underlying concepts do not.</a:t>
            </a:r>
            <a:endParaRPr lang="en-US" sz="2800" b="1" dirty="0"/>
          </a:p>
        </p:txBody>
      </p:sp>
      <p:sp>
        <p:nvSpPr>
          <p:cNvPr id="9" name="TextBox 8"/>
          <p:cNvSpPr txBox="1"/>
          <p:nvPr/>
        </p:nvSpPr>
        <p:spPr>
          <a:xfrm>
            <a:off x="6820" y="4185557"/>
            <a:ext cx="9144000" cy="1815882"/>
          </a:xfrm>
          <a:prstGeom prst="rect">
            <a:avLst/>
          </a:prstGeom>
          <a:noFill/>
        </p:spPr>
        <p:txBody>
          <a:bodyPr wrap="square" rtlCol="0">
            <a:spAutoFit/>
          </a:bodyPr>
          <a:lstStyle/>
          <a:p>
            <a:pPr algn="just"/>
            <a:r>
              <a:rPr lang="en-US" sz="2800" b="1" dirty="0" smtClean="0"/>
              <a:t>This course is aimed at programmers who want to get better at their craft by understanding how these components work and how they affect the correctness and performance of their programs.</a:t>
            </a:r>
            <a:endParaRPr lang="en-US" sz="2800" b="1" dirty="0"/>
          </a:p>
        </p:txBody>
      </p:sp>
    </p:spTree>
    <p:extLst>
      <p:ext uri="{BB962C8B-B14F-4D97-AF65-F5344CB8AC3E}">
        <p14:creationId xmlns:p14="http://schemas.microsoft.com/office/powerpoint/2010/main" val="286883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76200"/>
            <a:ext cx="9144000" cy="1969770"/>
          </a:xfrm>
          <a:prstGeom prst="rect">
            <a:avLst/>
          </a:prstGeom>
          <a:noFill/>
        </p:spPr>
        <p:txBody>
          <a:bodyPr wrap="square" rtlCol="0">
            <a:spAutoFit/>
          </a:bodyPr>
          <a:lstStyle/>
          <a:p>
            <a:pPr algn="just"/>
            <a:r>
              <a:rPr lang="en-US" sz="2800" b="1" dirty="0"/>
              <a:t>The most common type of secondary storage device is the </a:t>
            </a:r>
            <a:r>
              <a:rPr lang="en-US" sz="2800" b="1" dirty="0">
                <a:solidFill>
                  <a:srgbClr val="C00000"/>
                </a:solidFill>
              </a:rPr>
              <a:t>disk drive</a:t>
            </a:r>
            <a:r>
              <a:rPr lang="en-US" sz="2800" b="1" dirty="0" smtClean="0"/>
              <a:t>.</a:t>
            </a:r>
          </a:p>
          <a:p>
            <a:pPr algn="just">
              <a:spcBef>
                <a:spcPts val="1200"/>
              </a:spcBef>
            </a:pPr>
            <a:r>
              <a:rPr lang="en-US" sz="2800" b="1" dirty="0"/>
              <a:t>A traditional </a:t>
            </a:r>
            <a:r>
              <a:rPr lang="en-US" sz="2800" b="1" dirty="0" smtClean="0"/>
              <a:t>disk drive </a:t>
            </a:r>
            <a:r>
              <a:rPr lang="en-US" sz="2800" b="1" dirty="0"/>
              <a:t>stores data by magnetically encoding it onto a spinning circular disk.</a:t>
            </a:r>
          </a:p>
        </p:txBody>
      </p:sp>
      <p:sp>
        <p:nvSpPr>
          <p:cNvPr id="6" name="TextBox 5"/>
          <p:cNvSpPr txBox="1"/>
          <p:nvPr/>
        </p:nvSpPr>
        <p:spPr>
          <a:xfrm>
            <a:off x="6820" y="4497523"/>
            <a:ext cx="9144000" cy="954107"/>
          </a:xfrm>
          <a:prstGeom prst="rect">
            <a:avLst/>
          </a:prstGeom>
          <a:noFill/>
        </p:spPr>
        <p:txBody>
          <a:bodyPr wrap="square" rtlCol="0">
            <a:spAutoFit/>
          </a:bodyPr>
          <a:lstStyle/>
          <a:p>
            <a:pPr algn="just"/>
            <a:r>
              <a:rPr lang="en-US" sz="2800" b="1" dirty="0"/>
              <a:t>External storage devices, which connect to </a:t>
            </a:r>
            <a:r>
              <a:rPr lang="en-US" sz="2800" b="1" dirty="0" smtClean="0"/>
              <a:t>one of </a:t>
            </a:r>
            <a:r>
              <a:rPr lang="en-US" sz="2800" b="1" dirty="0"/>
              <a:t>the computer’s communication ports, are also available.</a:t>
            </a:r>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smtClean="0">
                <a:effectLst>
                  <a:outerShdw blurRad="38100" dist="38100" dir="2700000" algn="tl">
                    <a:srgbClr val="000000">
                      <a:alpha val="43137"/>
                    </a:srgbClr>
                  </a:outerShdw>
                </a:effectLst>
              </a:rPr>
              <a:t>Hardware: Secondary Storage</a:t>
            </a:r>
            <a:endParaRPr lang="en-US" sz="4800" b="1" dirty="0">
              <a:effectLst>
                <a:outerShdw blurRad="38100" dist="38100" dir="2700000" algn="tl">
                  <a:srgbClr val="000000">
                    <a:alpha val="43137"/>
                  </a:srgbClr>
                </a:outerShdw>
              </a:effectLst>
            </a:endParaRPr>
          </a:p>
        </p:txBody>
      </p:sp>
      <p:sp>
        <p:nvSpPr>
          <p:cNvPr id="8" name="TextBox 7"/>
          <p:cNvSpPr txBox="1"/>
          <p:nvPr/>
        </p:nvSpPr>
        <p:spPr>
          <a:xfrm>
            <a:off x="6820" y="2215202"/>
            <a:ext cx="9144000" cy="1969770"/>
          </a:xfrm>
          <a:prstGeom prst="rect">
            <a:avLst/>
          </a:prstGeom>
          <a:noFill/>
        </p:spPr>
        <p:txBody>
          <a:bodyPr wrap="square" rtlCol="0">
            <a:spAutoFit/>
          </a:bodyPr>
          <a:lstStyle/>
          <a:p>
            <a:pPr algn="just"/>
            <a:r>
              <a:rPr lang="en-US" sz="2800" b="1" dirty="0" smtClean="0">
                <a:solidFill>
                  <a:srgbClr val="C00000"/>
                </a:solidFill>
              </a:rPr>
              <a:t>Solid-state drives</a:t>
            </a:r>
            <a:r>
              <a:rPr lang="en-US" sz="2800" b="1" dirty="0"/>
              <a:t>, which store data in solid-state memory, are increasingly becoming popular. </a:t>
            </a:r>
            <a:endParaRPr lang="en-US" sz="2800" b="1" dirty="0" smtClean="0"/>
          </a:p>
          <a:p>
            <a:pPr algn="just">
              <a:spcBef>
                <a:spcPts val="1200"/>
              </a:spcBef>
            </a:pPr>
            <a:r>
              <a:rPr lang="en-US" sz="2800" b="1" dirty="0" smtClean="0"/>
              <a:t>A solid-state drive </a:t>
            </a:r>
            <a:r>
              <a:rPr lang="en-US" sz="2800" b="1" dirty="0"/>
              <a:t>has no moving parts and operates faster than a traditional disk drive.</a:t>
            </a:r>
          </a:p>
        </p:txBody>
      </p:sp>
    </p:spTree>
    <p:extLst>
      <p:ext uri="{BB962C8B-B14F-4D97-AF65-F5344CB8AC3E}">
        <p14:creationId xmlns:p14="http://schemas.microsoft.com/office/powerpoint/2010/main" val="215242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smtClean="0">
                <a:effectLst>
                  <a:outerShdw blurRad="38100" dist="38100" dir="2700000" algn="tl">
                    <a:srgbClr val="000000">
                      <a:alpha val="43137"/>
                    </a:srgbClr>
                  </a:outerShdw>
                </a:effectLst>
              </a:rPr>
              <a:t>Hardware: Secondary Storage</a:t>
            </a:r>
            <a:endParaRPr lang="en-US" sz="4800" b="1" dirty="0">
              <a:effectLst>
                <a:outerShdw blurRad="38100" dist="38100" dir="2700000" algn="tl">
                  <a:srgbClr val="000000">
                    <a:alpha val="43137"/>
                  </a:srgbClr>
                </a:outerShdw>
              </a:effectLst>
            </a:endParaRPr>
          </a:p>
        </p:txBody>
      </p:sp>
      <p:sp>
        <p:nvSpPr>
          <p:cNvPr id="5" name="TextBox 4"/>
          <p:cNvSpPr txBox="1"/>
          <p:nvPr/>
        </p:nvSpPr>
        <p:spPr>
          <a:xfrm>
            <a:off x="0" y="152400"/>
            <a:ext cx="6934200" cy="4985980"/>
          </a:xfrm>
          <a:prstGeom prst="rect">
            <a:avLst/>
          </a:prstGeom>
          <a:noFill/>
        </p:spPr>
        <p:txBody>
          <a:bodyPr wrap="square" rtlCol="0">
            <a:spAutoFit/>
          </a:bodyPr>
          <a:lstStyle/>
          <a:p>
            <a:pPr algn="ctr"/>
            <a:r>
              <a:rPr lang="en-US" sz="2800" b="1" dirty="0" smtClean="0">
                <a:solidFill>
                  <a:srgbClr val="0070C0"/>
                </a:solidFill>
              </a:rPr>
              <a:t>		HDD </a:t>
            </a:r>
            <a:r>
              <a:rPr lang="en-US" sz="2800" b="1" dirty="0">
                <a:solidFill>
                  <a:srgbClr val="0070C0"/>
                </a:solidFill>
              </a:rPr>
              <a:t>vs. </a:t>
            </a:r>
            <a:r>
              <a:rPr lang="en-US" sz="2800" b="1" dirty="0" smtClean="0">
                <a:solidFill>
                  <a:srgbClr val="0070C0"/>
                </a:solidFill>
              </a:rPr>
              <a:t>SSD</a:t>
            </a:r>
            <a:endParaRPr lang="en-US" sz="2800" dirty="0" smtClean="0"/>
          </a:p>
          <a:p>
            <a:pPr marL="457200" indent="-457200" algn="just">
              <a:buFont typeface="Arial" panose="020B0604020202020204" pitchFamily="34" charset="0"/>
              <a:buChar char="•"/>
            </a:pPr>
            <a:r>
              <a:rPr lang="en-US" sz="2800" b="1" dirty="0" smtClean="0"/>
              <a:t>Same </a:t>
            </a:r>
            <a:r>
              <a:rPr lang="en-US" sz="2800" b="1" dirty="0"/>
              <a:t>form factors – 1.8’’, 2.5’’, and 3.5</a:t>
            </a:r>
            <a:r>
              <a:rPr lang="en-US" sz="2800" b="1" dirty="0" smtClean="0"/>
              <a:t>’’</a:t>
            </a:r>
          </a:p>
          <a:p>
            <a:pPr marL="457200" indent="-457200" algn="just">
              <a:buFont typeface="Arial" panose="020B0604020202020204" pitchFamily="34" charset="0"/>
              <a:buChar char="•"/>
            </a:pPr>
            <a:r>
              <a:rPr lang="en-US" sz="2800" b="1" dirty="0"/>
              <a:t>Interface – </a:t>
            </a:r>
            <a:endParaRPr lang="en-US" sz="2800" b="1" dirty="0" smtClean="0"/>
          </a:p>
          <a:p>
            <a:pPr lvl="2" algn="just"/>
            <a:r>
              <a:rPr lang="en-US" sz="2800" b="1" dirty="0" smtClean="0"/>
              <a:t>SATA [Serial ATA (</a:t>
            </a:r>
            <a:r>
              <a:rPr lang="en-US" sz="2400" dirty="0"/>
              <a:t>Advanced Technology Attachment</a:t>
            </a:r>
            <a:r>
              <a:rPr lang="en-US" sz="2800" b="1" dirty="0" smtClean="0"/>
              <a:t>)];</a:t>
            </a:r>
          </a:p>
          <a:p>
            <a:pPr lvl="2" algn="just"/>
            <a:r>
              <a:rPr lang="en-US" sz="2800" b="1" dirty="0" smtClean="0"/>
              <a:t>PCIe [PCI (</a:t>
            </a:r>
            <a:r>
              <a:rPr lang="en-US" sz="2800" dirty="0"/>
              <a:t>Peripheral </a:t>
            </a:r>
            <a:r>
              <a:rPr lang="en-US" sz="2800" dirty="0" smtClean="0"/>
              <a:t>Component Interconnect</a:t>
            </a:r>
            <a:r>
              <a:rPr lang="en-US" sz="2800" b="1" dirty="0" smtClean="0"/>
              <a:t>) Express];</a:t>
            </a:r>
          </a:p>
          <a:p>
            <a:pPr lvl="2" algn="just"/>
            <a:r>
              <a:rPr lang="en-US" sz="2800" b="1" dirty="0" smtClean="0"/>
              <a:t>SCSI [</a:t>
            </a:r>
            <a:r>
              <a:rPr lang="en-US" sz="2800" dirty="0" smtClean="0"/>
              <a:t>Small </a:t>
            </a:r>
            <a:r>
              <a:rPr lang="en-US" sz="2800" dirty="0"/>
              <a:t>Computer Systems </a:t>
            </a:r>
            <a:r>
              <a:rPr lang="en-US" sz="2800" dirty="0" smtClean="0"/>
              <a:t>Interface</a:t>
            </a:r>
            <a:r>
              <a:rPr lang="en-US" sz="2800" b="1" dirty="0" smtClean="0"/>
              <a:t>];</a:t>
            </a:r>
          </a:p>
          <a:p>
            <a:pPr marL="457200" indent="-457200" algn="just">
              <a:spcBef>
                <a:spcPts val="1200"/>
              </a:spcBef>
              <a:buFont typeface="Arial" panose="020B0604020202020204" pitchFamily="34" charset="0"/>
              <a:buChar char="•"/>
            </a:pPr>
            <a:r>
              <a:rPr lang="en-US" sz="2800" b="1" dirty="0" smtClean="0"/>
              <a:t>Users of the computer </a:t>
            </a:r>
            <a:r>
              <a:rPr lang="en-US" sz="2800" b="1" dirty="0"/>
              <a:t>doesn’t necessarily know which is connected</a:t>
            </a:r>
          </a:p>
        </p:txBody>
      </p:sp>
      <p:pic>
        <p:nvPicPr>
          <p:cNvPr id="2" name="Picture 1"/>
          <p:cNvPicPr>
            <a:picLocks noChangeAspect="1"/>
          </p:cNvPicPr>
          <p:nvPr/>
        </p:nvPicPr>
        <p:blipFill>
          <a:blip r:embed="rId2"/>
          <a:stretch>
            <a:fillRect/>
          </a:stretch>
        </p:blipFill>
        <p:spPr>
          <a:xfrm>
            <a:off x="7038613" y="1752600"/>
            <a:ext cx="2000250" cy="3067050"/>
          </a:xfrm>
          <a:prstGeom prst="rect">
            <a:avLst/>
          </a:prstGeom>
        </p:spPr>
      </p:pic>
    </p:spTree>
    <p:extLst>
      <p:ext uri="{BB962C8B-B14F-4D97-AF65-F5344CB8AC3E}">
        <p14:creationId xmlns:p14="http://schemas.microsoft.com/office/powerpoint/2010/main" val="4860211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smtClean="0">
                <a:effectLst>
                  <a:outerShdw blurRad="38100" dist="38100" dir="2700000" algn="tl">
                    <a:srgbClr val="000000">
                      <a:alpha val="43137"/>
                    </a:srgbClr>
                  </a:outerShdw>
                </a:effectLst>
              </a:rPr>
              <a:t>Hardware: Secondary Storage</a:t>
            </a:r>
            <a:endParaRPr lang="en-US" sz="4800" b="1" dirty="0">
              <a:effectLst>
                <a:outerShdw blurRad="38100" dist="38100" dir="2700000" algn="tl">
                  <a:srgbClr val="000000">
                    <a:alpha val="43137"/>
                  </a:srgbClr>
                </a:outerShdw>
              </a:effectLst>
            </a:endParaRPr>
          </a:p>
        </p:txBody>
      </p:sp>
      <p:sp>
        <p:nvSpPr>
          <p:cNvPr id="5" name="TextBox 4"/>
          <p:cNvSpPr txBox="1"/>
          <p:nvPr/>
        </p:nvSpPr>
        <p:spPr>
          <a:xfrm>
            <a:off x="0" y="152400"/>
            <a:ext cx="9150820" cy="3339376"/>
          </a:xfrm>
          <a:prstGeom prst="rect">
            <a:avLst/>
          </a:prstGeom>
          <a:noFill/>
        </p:spPr>
        <p:txBody>
          <a:bodyPr wrap="square" rtlCol="0">
            <a:spAutoFit/>
          </a:bodyPr>
          <a:lstStyle/>
          <a:p>
            <a:pPr algn="ctr"/>
            <a:r>
              <a:rPr lang="en-US" sz="2800" b="1" dirty="0" smtClean="0">
                <a:solidFill>
                  <a:srgbClr val="0070C0"/>
                </a:solidFill>
              </a:rPr>
              <a:t>HDD</a:t>
            </a:r>
          </a:p>
          <a:p>
            <a:pPr marL="457200" indent="-457200" algn="just">
              <a:buFont typeface="Arial" panose="020B0604020202020204" pitchFamily="34" charset="0"/>
              <a:buChar char="•"/>
            </a:pPr>
            <a:r>
              <a:rPr lang="en-US" sz="2800" b="1" dirty="0"/>
              <a:t>Always contain </a:t>
            </a:r>
            <a:endParaRPr lang="en-US" sz="2800" b="1" dirty="0" smtClean="0"/>
          </a:p>
          <a:p>
            <a:pPr algn="just"/>
            <a:r>
              <a:rPr lang="en-US" sz="2800" b="1" dirty="0" smtClean="0"/>
              <a:t>more than </a:t>
            </a:r>
            <a:r>
              <a:rPr lang="en-US" sz="2800" b="1" dirty="0"/>
              <a:t>one </a:t>
            </a:r>
            <a:r>
              <a:rPr lang="en-US" sz="2800" b="1" dirty="0" smtClean="0">
                <a:solidFill>
                  <a:srgbClr val="C00000"/>
                </a:solidFill>
              </a:rPr>
              <a:t>platter</a:t>
            </a:r>
            <a:endParaRPr lang="en-US" sz="2800" b="1" dirty="0" smtClean="0"/>
          </a:p>
          <a:p>
            <a:pPr marL="457200" indent="-457200" algn="just">
              <a:spcBef>
                <a:spcPts val="1800"/>
              </a:spcBef>
              <a:buFont typeface="Arial" panose="020B0604020202020204" pitchFamily="34" charset="0"/>
              <a:buChar char="•"/>
            </a:pPr>
            <a:r>
              <a:rPr lang="en-US" sz="2800" b="1" dirty="0"/>
              <a:t>There is a head for </a:t>
            </a:r>
            <a:endParaRPr lang="en-US" sz="2800" b="1" dirty="0" smtClean="0"/>
          </a:p>
          <a:p>
            <a:pPr algn="just"/>
            <a:r>
              <a:rPr lang="en-US" sz="2800" b="1" dirty="0" smtClean="0"/>
              <a:t>each </a:t>
            </a:r>
            <a:r>
              <a:rPr lang="en-US" sz="2800" b="1" dirty="0"/>
              <a:t>platter, but the </a:t>
            </a:r>
            <a:endParaRPr lang="en-US" sz="2800" b="1" dirty="0" smtClean="0"/>
          </a:p>
          <a:p>
            <a:pPr algn="just"/>
            <a:r>
              <a:rPr lang="en-US" sz="2800" b="1" dirty="0" smtClean="0"/>
              <a:t>heads </a:t>
            </a:r>
            <a:r>
              <a:rPr lang="en-US" sz="2800" b="1" dirty="0"/>
              <a:t>cannot move </a:t>
            </a:r>
            <a:endParaRPr lang="en-US" sz="2800" b="1" dirty="0" smtClean="0"/>
          </a:p>
          <a:p>
            <a:pPr algn="just"/>
            <a:r>
              <a:rPr lang="en-US" sz="2800" b="1" dirty="0" smtClean="0"/>
              <a:t>independently</a:t>
            </a:r>
            <a:endParaRPr lang="en-US" sz="2800" b="1" dirty="0"/>
          </a:p>
        </p:txBody>
      </p:sp>
      <p:sp>
        <p:nvSpPr>
          <p:cNvPr id="6" name="TextBox 5"/>
          <p:cNvSpPr txBox="1"/>
          <p:nvPr/>
        </p:nvSpPr>
        <p:spPr>
          <a:xfrm>
            <a:off x="6820" y="3704273"/>
            <a:ext cx="9144000" cy="954107"/>
          </a:xfrm>
          <a:prstGeom prst="rect">
            <a:avLst/>
          </a:prstGeom>
          <a:noFill/>
        </p:spPr>
        <p:txBody>
          <a:bodyPr wrap="square" rtlCol="0">
            <a:spAutoFit/>
          </a:bodyPr>
          <a:lstStyle/>
          <a:p>
            <a:pPr marL="457200" indent="-457200" algn="just">
              <a:buFont typeface="Arial" panose="020B0604020202020204" pitchFamily="34" charset="0"/>
              <a:buChar char="•"/>
            </a:pPr>
            <a:r>
              <a:rPr lang="en-US" sz="2800" b="1" dirty="0">
                <a:solidFill>
                  <a:srgbClr val="C00000"/>
                </a:solidFill>
              </a:rPr>
              <a:t>Cylinder</a:t>
            </a:r>
            <a:r>
              <a:rPr lang="en-US" sz="2800" b="1" dirty="0"/>
              <a:t> – All tracks accessible without moving the head assembly</a:t>
            </a:r>
          </a:p>
        </p:txBody>
      </p:sp>
      <p:sp>
        <p:nvSpPr>
          <p:cNvPr id="7" name="TextBox 6"/>
          <p:cNvSpPr txBox="1"/>
          <p:nvPr/>
        </p:nvSpPr>
        <p:spPr>
          <a:xfrm>
            <a:off x="0" y="4837093"/>
            <a:ext cx="9144000" cy="954107"/>
          </a:xfrm>
          <a:prstGeom prst="rect">
            <a:avLst/>
          </a:prstGeom>
          <a:noFill/>
        </p:spPr>
        <p:txBody>
          <a:bodyPr wrap="square" rtlCol="0">
            <a:spAutoFit/>
          </a:bodyPr>
          <a:lstStyle/>
          <a:p>
            <a:pPr marL="457200" indent="-457200" algn="just">
              <a:buFont typeface="Arial" panose="020B0604020202020204" pitchFamily="34" charset="0"/>
              <a:buChar char="•"/>
            </a:pPr>
            <a:r>
              <a:rPr lang="en-US" sz="2800" b="1" dirty="0">
                <a:solidFill>
                  <a:srgbClr val="C00000"/>
                </a:solidFill>
              </a:rPr>
              <a:t>Head</a:t>
            </a:r>
            <a:r>
              <a:rPr lang="en-US" sz="2800" b="1" dirty="0"/>
              <a:t> – The device that writes data to and reads the surface of one side of a platter</a:t>
            </a:r>
          </a:p>
        </p:txBody>
      </p:sp>
      <p:pic>
        <p:nvPicPr>
          <p:cNvPr id="1026" name="Picture 2" descr="Картинки по запросу HD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2471" y="762000"/>
            <a:ext cx="520923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7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smtClean="0">
                <a:effectLst>
                  <a:outerShdw blurRad="38100" dist="38100" dir="2700000" algn="tl">
                    <a:srgbClr val="000000">
                      <a:alpha val="43137"/>
                    </a:srgbClr>
                  </a:outerShdw>
                </a:effectLst>
              </a:rPr>
              <a:t>Hardware: Secondary Storage</a:t>
            </a:r>
            <a:endParaRPr lang="en-US" sz="4800" b="1" dirty="0">
              <a:effectLst>
                <a:outerShdw blurRad="38100" dist="38100" dir="2700000" algn="tl">
                  <a:srgbClr val="000000">
                    <a:alpha val="43137"/>
                  </a:srgbClr>
                </a:outerShdw>
              </a:effectLst>
            </a:endParaRPr>
          </a:p>
        </p:txBody>
      </p:sp>
      <p:sp>
        <p:nvSpPr>
          <p:cNvPr id="5" name="TextBox 4"/>
          <p:cNvSpPr txBox="1"/>
          <p:nvPr/>
        </p:nvSpPr>
        <p:spPr>
          <a:xfrm>
            <a:off x="0" y="152400"/>
            <a:ext cx="9150820" cy="1815882"/>
          </a:xfrm>
          <a:prstGeom prst="rect">
            <a:avLst/>
          </a:prstGeom>
          <a:noFill/>
        </p:spPr>
        <p:txBody>
          <a:bodyPr wrap="square" rtlCol="0">
            <a:spAutoFit/>
          </a:bodyPr>
          <a:lstStyle/>
          <a:p>
            <a:pPr algn="ctr"/>
            <a:r>
              <a:rPr lang="en-US" sz="2800" b="1" dirty="0">
                <a:solidFill>
                  <a:srgbClr val="0070C0"/>
                </a:solidFill>
              </a:rPr>
              <a:t>HDD Data Structure</a:t>
            </a:r>
            <a:endParaRPr lang="en-US" sz="2800" b="1" dirty="0" smtClean="0">
              <a:solidFill>
                <a:srgbClr val="0070C0"/>
              </a:solidFill>
            </a:endParaRPr>
          </a:p>
          <a:p>
            <a:pPr marL="457200" indent="-457200" algn="just">
              <a:buFont typeface="Arial" panose="020B0604020202020204" pitchFamily="34" charset="0"/>
              <a:buChar char="•"/>
            </a:pPr>
            <a:r>
              <a:rPr lang="en-US" sz="2800" b="1" dirty="0">
                <a:solidFill>
                  <a:srgbClr val="C00000"/>
                </a:solidFill>
              </a:rPr>
              <a:t>Sector</a:t>
            </a:r>
            <a:r>
              <a:rPr lang="en-US" sz="2800" b="1" dirty="0"/>
              <a:t> – A slice of the platter that contains the minimum addressable read/write portion – </a:t>
            </a:r>
            <a:r>
              <a:rPr lang="en-US" sz="2800" b="1" dirty="0" smtClean="0"/>
              <a:t>typically </a:t>
            </a:r>
            <a:r>
              <a:rPr lang="en-US" sz="2800" b="1" dirty="0">
                <a:solidFill>
                  <a:srgbClr val="00B0F0"/>
                </a:solidFill>
              </a:rPr>
              <a:t>512</a:t>
            </a:r>
            <a:r>
              <a:rPr lang="en-US" sz="2800" b="1" dirty="0"/>
              <a:t> bytes</a:t>
            </a:r>
          </a:p>
        </p:txBody>
      </p:sp>
      <p:sp>
        <p:nvSpPr>
          <p:cNvPr id="6" name="TextBox 5"/>
          <p:cNvSpPr txBox="1"/>
          <p:nvPr/>
        </p:nvSpPr>
        <p:spPr>
          <a:xfrm>
            <a:off x="6820" y="2967701"/>
            <a:ext cx="9144000" cy="1538883"/>
          </a:xfrm>
          <a:prstGeom prst="rect">
            <a:avLst/>
          </a:prstGeom>
          <a:noFill/>
        </p:spPr>
        <p:txBody>
          <a:bodyPr wrap="square" rtlCol="0">
            <a:spAutoFit/>
          </a:bodyPr>
          <a:lstStyle/>
          <a:p>
            <a:pPr marL="457200" indent="-457200" algn="just">
              <a:buFont typeface="Arial" panose="020B0604020202020204" pitchFamily="34" charset="0"/>
              <a:buChar char="•"/>
            </a:pPr>
            <a:r>
              <a:rPr lang="en-US" sz="2800" b="1" dirty="0">
                <a:solidFill>
                  <a:srgbClr val="C00000"/>
                </a:solidFill>
              </a:rPr>
              <a:t>Track</a:t>
            </a:r>
            <a:r>
              <a:rPr lang="en-US" sz="2800" b="1" dirty="0"/>
              <a:t> – Thin concentric circular strips that contain portions of multiple </a:t>
            </a:r>
            <a:r>
              <a:rPr lang="en-US" sz="2800" b="1" dirty="0" smtClean="0"/>
              <a:t>sectors.</a:t>
            </a:r>
          </a:p>
          <a:p>
            <a:pPr lvl="1" algn="just">
              <a:spcBef>
                <a:spcPts val="1200"/>
              </a:spcBef>
            </a:pPr>
            <a:r>
              <a:rPr lang="en-US" sz="2800" b="1" dirty="0"/>
              <a:t>Head can access all data on a track without </a:t>
            </a:r>
            <a:r>
              <a:rPr lang="en-US" sz="2800" b="1" dirty="0" smtClean="0"/>
              <a:t>moving.</a:t>
            </a:r>
            <a:endParaRPr lang="en-US" sz="2800" b="1" dirty="0"/>
          </a:p>
        </p:txBody>
      </p:sp>
      <p:pic>
        <p:nvPicPr>
          <p:cNvPr id="2" name="Picture 1"/>
          <p:cNvPicPr>
            <a:picLocks noChangeAspect="1"/>
          </p:cNvPicPr>
          <p:nvPr/>
        </p:nvPicPr>
        <p:blipFill>
          <a:blip r:embed="rId2"/>
          <a:stretch>
            <a:fillRect/>
          </a:stretch>
        </p:blipFill>
        <p:spPr>
          <a:xfrm>
            <a:off x="7162800" y="1577051"/>
            <a:ext cx="1905000" cy="1390650"/>
          </a:xfrm>
          <a:prstGeom prst="rect">
            <a:avLst/>
          </a:prstGeom>
        </p:spPr>
      </p:pic>
      <p:pic>
        <p:nvPicPr>
          <p:cNvPr id="3" name="Picture 2"/>
          <p:cNvPicPr>
            <a:picLocks noChangeAspect="1"/>
          </p:cNvPicPr>
          <p:nvPr/>
        </p:nvPicPr>
        <p:blipFill>
          <a:blip r:embed="rId3"/>
          <a:stretch>
            <a:fillRect/>
          </a:stretch>
        </p:blipFill>
        <p:spPr>
          <a:xfrm>
            <a:off x="7248525" y="4628822"/>
            <a:ext cx="1819275" cy="1323975"/>
          </a:xfrm>
          <a:prstGeom prst="rect">
            <a:avLst/>
          </a:prstGeom>
        </p:spPr>
      </p:pic>
    </p:spTree>
    <p:extLst>
      <p:ext uri="{BB962C8B-B14F-4D97-AF65-F5344CB8AC3E}">
        <p14:creationId xmlns:p14="http://schemas.microsoft.com/office/powerpoint/2010/main" val="49985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smtClean="0">
                <a:effectLst>
                  <a:outerShdw blurRad="38100" dist="38100" dir="2700000" algn="tl">
                    <a:srgbClr val="000000">
                      <a:alpha val="43137"/>
                    </a:srgbClr>
                  </a:outerShdw>
                </a:effectLst>
              </a:rPr>
              <a:t>Hardware: Secondary Storage</a:t>
            </a:r>
            <a:endParaRPr lang="en-US" sz="4800" b="1" dirty="0">
              <a:effectLst>
                <a:outerShdw blurRad="38100" dist="38100" dir="2700000" algn="tl">
                  <a:srgbClr val="000000">
                    <a:alpha val="43137"/>
                  </a:srgbClr>
                </a:outerShdw>
              </a:effectLst>
            </a:endParaRPr>
          </a:p>
        </p:txBody>
      </p:sp>
      <p:sp>
        <p:nvSpPr>
          <p:cNvPr id="5" name="TextBox 4"/>
          <p:cNvSpPr txBox="1"/>
          <p:nvPr/>
        </p:nvSpPr>
        <p:spPr>
          <a:xfrm>
            <a:off x="0" y="152400"/>
            <a:ext cx="9150820" cy="954107"/>
          </a:xfrm>
          <a:prstGeom prst="rect">
            <a:avLst/>
          </a:prstGeom>
          <a:noFill/>
        </p:spPr>
        <p:txBody>
          <a:bodyPr wrap="square" rtlCol="0">
            <a:spAutoFit/>
          </a:bodyPr>
          <a:lstStyle/>
          <a:p>
            <a:pPr algn="ctr"/>
            <a:r>
              <a:rPr lang="en-US" sz="2800" b="1" dirty="0">
                <a:solidFill>
                  <a:srgbClr val="0070C0"/>
                </a:solidFill>
              </a:rPr>
              <a:t>HDD Data Structure</a:t>
            </a:r>
            <a:endParaRPr lang="en-US" sz="2800" b="1" dirty="0" smtClean="0"/>
          </a:p>
          <a:p>
            <a:pPr marL="457200" indent="-457200" algn="just">
              <a:buFont typeface="Arial" panose="020B0604020202020204" pitchFamily="34" charset="0"/>
              <a:buChar char="•"/>
            </a:pPr>
            <a:r>
              <a:rPr lang="en-US" sz="2800" b="1" dirty="0">
                <a:solidFill>
                  <a:srgbClr val="C00000"/>
                </a:solidFill>
              </a:rPr>
              <a:t>Blocks</a:t>
            </a:r>
            <a:r>
              <a:rPr lang="en-US" sz="2800" b="1" dirty="0"/>
              <a:t> – The intersection of a track and a sector</a:t>
            </a:r>
          </a:p>
        </p:txBody>
      </p:sp>
      <p:sp>
        <p:nvSpPr>
          <p:cNvPr id="6" name="TextBox 5"/>
          <p:cNvSpPr txBox="1"/>
          <p:nvPr/>
        </p:nvSpPr>
        <p:spPr>
          <a:xfrm>
            <a:off x="6820" y="1219200"/>
            <a:ext cx="6622580" cy="954107"/>
          </a:xfrm>
          <a:prstGeom prst="rect">
            <a:avLst/>
          </a:prstGeom>
          <a:noFill/>
        </p:spPr>
        <p:txBody>
          <a:bodyPr wrap="square" rtlCol="0">
            <a:spAutoFit/>
          </a:bodyPr>
          <a:lstStyle/>
          <a:p>
            <a:pPr algn="just"/>
            <a:r>
              <a:rPr lang="en-US" sz="2800" b="1" dirty="0"/>
              <a:t>Minimum addressable size in the </a:t>
            </a:r>
            <a:r>
              <a:rPr lang="en-US" sz="2800" b="1" dirty="0" smtClean="0"/>
              <a:t>HDD.</a:t>
            </a:r>
          </a:p>
        </p:txBody>
      </p:sp>
      <p:pic>
        <p:nvPicPr>
          <p:cNvPr id="2" name="Picture 1"/>
          <p:cNvPicPr>
            <a:picLocks noChangeAspect="1"/>
          </p:cNvPicPr>
          <p:nvPr/>
        </p:nvPicPr>
        <p:blipFill>
          <a:blip r:embed="rId2"/>
          <a:stretch>
            <a:fillRect/>
          </a:stretch>
        </p:blipFill>
        <p:spPr>
          <a:xfrm>
            <a:off x="6724650" y="1143000"/>
            <a:ext cx="2343150" cy="1790700"/>
          </a:xfrm>
          <a:prstGeom prst="rect">
            <a:avLst/>
          </a:prstGeom>
        </p:spPr>
      </p:pic>
      <p:sp>
        <p:nvSpPr>
          <p:cNvPr id="7" name="TextBox 6"/>
          <p:cNvSpPr txBox="1"/>
          <p:nvPr/>
        </p:nvSpPr>
        <p:spPr>
          <a:xfrm>
            <a:off x="6820" y="3429000"/>
            <a:ext cx="9144000" cy="1815882"/>
          </a:xfrm>
          <a:prstGeom prst="rect">
            <a:avLst/>
          </a:prstGeom>
          <a:noFill/>
        </p:spPr>
        <p:txBody>
          <a:bodyPr wrap="square" rtlCol="0">
            <a:spAutoFit/>
          </a:bodyPr>
          <a:lstStyle/>
          <a:p>
            <a:pPr algn="just"/>
            <a:r>
              <a:rPr lang="en-US" sz="2800" b="1" dirty="0"/>
              <a:t>Addresses are specified by providing the </a:t>
            </a:r>
          </a:p>
          <a:p>
            <a:pPr marL="457200" indent="-457200" algn="just">
              <a:buFont typeface="Arial" panose="020B0604020202020204" pitchFamily="34" charset="0"/>
              <a:buChar char="•"/>
            </a:pPr>
            <a:r>
              <a:rPr lang="en-US" sz="2800" b="1" dirty="0"/>
              <a:t>cylinder</a:t>
            </a:r>
          </a:p>
          <a:p>
            <a:pPr marL="457200" indent="-457200" algn="just">
              <a:buFont typeface="Arial" panose="020B0604020202020204" pitchFamily="34" charset="0"/>
              <a:buChar char="•"/>
            </a:pPr>
            <a:r>
              <a:rPr lang="en-US" sz="2800" b="1" dirty="0"/>
              <a:t>head</a:t>
            </a:r>
          </a:p>
          <a:p>
            <a:pPr marL="457200" indent="-457200" algn="just">
              <a:buFont typeface="Arial" panose="020B0604020202020204" pitchFamily="34" charset="0"/>
              <a:buChar char="•"/>
            </a:pPr>
            <a:r>
              <a:rPr lang="en-US" sz="2800" b="1" dirty="0"/>
              <a:t>sector number</a:t>
            </a:r>
          </a:p>
        </p:txBody>
      </p:sp>
    </p:spTree>
    <p:extLst>
      <p:ext uri="{BB962C8B-B14F-4D97-AF65-F5344CB8AC3E}">
        <p14:creationId xmlns:p14="http://schemas.microsoft.com/office/powerpoint/2010/main" val="28291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smtClean="0">
                <a:effectLst>
                  <a:outerShdw blurRad="38100" dist="38100" dir="2700000" algn="tl">
                    <a:srgbClr val="000000">
                      <a:alpha val="43137"/>
                    </a:srgbClr>
                  </a:outerShdw>
                </a:effectLst>
              </a:rPr>
              <a:t>Hardware: Secondary Storage</a:t>
            </a:r>
            <a:endParaRPr lang="en-US" sz="4800" b="1" dirty="0">
              <a:effectLst>
                <a:outerShdw blurRad="38100" dist="38100" dir="2700000" algn="tl">
                  <a:srgbClr val="000000">
                    <a:alpha val="43137"/>
                  </a:srgbClr>
                </a:outerShdw>
              </a:effectLst>
            </a:endParaRPr>
          </a:p>
        </p:txBody>
      </p:sp>
      <p:sp>
        <p:nvSpPr>
          <p:cNvPr id="5" name="TextBox 4"/>
          <p:cNvSpPr txBox="1"/>
          <p:nvPr/>
        </p:nvSpPr>
        <p:spPr>
          <a:xfrm>
            <a:off x="0" y="152400"/>
            <a:ext cx="9150820" cy="1815882"/>
          </a:xfrm>
          <a:prstGeom prst="rect">
            <a:avLst/>
          </a:prstGeom>
          <a:noFill/>
        </p:spPr>
        <p:txBody>
          <a:bodyPr wrap="square" rtlCol="0">
            <a:spAutoFit/>
          </a:bodyPr>
          <a:lstStyle/>
          <a:p>
            <a:pPr algn="ctr"/>
            <a:r>
              <a:rPr lang="en-US" sz="2800" b="1" dirty="0">
                <a:solidFill>
                  <a:srgbClr val="0070C0"/>
                </a:solidFill>
              </a:rPr>
              <a:t>Logical Block Addressing (LBA)</a:t>
            </a:r>
            <a:endParaRPr lang="en-US" sz="2800" b="1" dirty="0" smtClean="0">
              <a:solidFill>
                <a:srgbClr val="0070C0"/>
              </a:solidFill>
            </a:endParaRPr>
          </a:p>
          <a:p>
            <a:pPr marL="457200" indent="-457200" algn="just">
              <a:buFont typeface="Arial" panose="020B0604020202020204" pitchFamily="34" charset="0"/>
              <a:buChar char="•"/>
            </a:pPr>
            <a:r>
              <a:rPr lang="en-US" sz="2800" b="1" dirty="0"/>
              <a:t>A way of addressing blocks that simply numbers them linearly rather than providing a cylinder, head, and sector number</a:t>
            </a:r>
          </a:p>
        </p:txBody>
      </p:sp>
      <p:sp>
        <p:nvSpPr>
          <p:cNvPr id="6" name="TextBox 5"/>
          <p:cNvSpPr txBox="1"/>
          <p:nvPr/>
        </p:nvSpPr>
        <p:spPr>
          <a:xfrm>
            <a:off x="6820" y="4294800"/>
            <a:ext cx="9144000" cy="1384995"/>
          </a:xfrm>
          <a:prstGeom prst="rect">
            <a:avLst/>
          </a:prstGeom>
          <a:noFill/>
        </p:spPr>
        <p:txBody>
          <a:bodyPr wrap="square" rtlCol="0">
            <a:spAutoFit/>
          </a:bodyPr>
          <a:lstStyle/>
          <a:p>
            <a:pPr algn="just"/>
            <a:r>
              <a:rPr lang="en-US" sz="2800" b="1" dirty="0"/>
              <a:t>This scheme is generally replacing the </a:t>
            </a:r>
            <a:r>
              <a:rPr lang="en-US" sz="2800" b="1" dirty="0" smtClean="0">
                <a:solidFill>
                  <a:srgbClr val="00B0F0"/>
                </a:solidFill>
              </a:rPr>
              <a:t>Legacy Block Addressing</a:t>
            </a:r>
            <a:r>
              <a:rPr lang="en-US" sz="2800" b="1" dirty="0" smtClean="0"/>
              <a:t> </a:t>
            </a:r>
            <a:r>
              <a:rPr lang="en-US" sz="2800" b="1" dirty="0"/>
              <a:t>scheme although both are supported on current SSDs and </a:t>
            </a:r>
            <a:r>
              <a:rPr lang="en-US" sz="2800" b="1" dirty="0" smtClean="0"/>
              <a:t>HDDs.</a:t>
            </a:r>
            <a:endParaRPr lang="en-US" sz="2800" b="1" dirty="0"/>
          </a:p>
        </p:txBody>
      </p:sp>
      <p:pic>
        <p:nvPicPr>
          <p:cNvPr id="2" name="Picture 1"/>
          <p:cNvPicPr>
            <a:picLocks noChangeAspect="1"/>
          </p:cNvPicPr>
          <p:nvPr/>
        </p:nvPicPr>
        <p:blipFill>
          <a:blip r:embed="rId2"/>
          <a:stretch>
            <a:fillRect/>
          </a:stretch>
        </p:blipFill>
        <p:spPr>
          <a:xfrm>
            <a:off x="5638800" y="1830169"/>
            <a:ext cx="3429000" cy="2409825"/>
          </a:xfrm>
          <a:prstGeom prst="rect">
            <a:avLst/>
          </a:prstGeom>
        </p:spPr>
      </p:pic>
    </p:spTree>
    <p:extLst>
      <p:ext uri="{BB962C8B-B14F-4D97-AF65-F5344CB8AC3E}">
        <p14:creationId xmlns:p14="http://schemas.microsoft.com/office/powerpoint/2010/main" val="325386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smtClean="0">
                <a:effectLst>
                  <a:outerShdw blurRad="38100" dist="38100" dir="2700000" algn="tl">
                    <a:srgbClr val="000000">
                      <a:alpha val="43137"/>
                    </a:srgbClr>
                  </a:outerShdw>
                </a:effectLst>
              </a:rPr>
              <a:t>Hardware: External Interfaces</a:t>
            </a:r>
            <a:endParaRPr lang="en-US" sz="4800" b="1" dirty="0">
              <a:effectLst>
                <a:outerShdw blurRad="38100" dist="38100" dir="2700000" algn="tl">
                  <a:srgbClr val="000000">
                    <a:alpha val="43137"/>
                  </a:srgbClr>
                </a:outerShdw>
              </a:effectLst>
            </a:endParaRPr>
          </a:p>
        </p:txBody>
      </p:sp>
      <p:sp>
        <p:nvSpPr>
          <p:cNvPr id="5" name="TextBox 4"/>
          <p:cNvSpPr txBox="1"/>
          <p:nvPr/>
        </p:nvSpPr>
        <p:spPr>
          <a:xfrm>
            <a:off x="0" y="1295400"/>
            <a:ext cx="9150820" cy="2677656"/>
          </a:xfrm>
          <a:prstGeom prst="rect">
            <a:avLst/>
          </a:prstGeom>
          <a:noFill/>
        </p:spPr>
        <p:txBody>
          <a:bodyPr wrap="square" rtlCol="0">
            <a:spAutoFit/>
          </a:bodyPr>
          <a:lstStyle/>
          <a:p>
            <a:pPr algn="just"/>
            <a:r>
              <a:rPr lang="en-US" sz="2800" b="1" dirty="0"/>
              <a:t>A </a:t>
            </a:r>
            <a:r>
              <a:rPr lang="en-US" sz="2800" b="1" dirty="0">
                <a:solidFill>
                  <a:srgbClr val="C00000"/>
                </a:solidFill>
              </a:rPr>
              <a:t>VGA</a:t>
            </a:r>
            <a:r>
              <a:rPr lang="en-US" sz="2800" b="1" dirty="0"/>
              <a:t> (</a:t>
            </a:r>
            <a:r>
              <a:rPr lang="en-US" sz="2800" b="1" dirty="0">
                <a:solidFill>
                  <a:srgbClr val="C00000"/>
                </a:solidFill>
              </a:rPr>
              <a:t>V</a:t>
            </a:r>
            <a:r>
              <a:rPr lang="en-US" sz="2800" b="1" dirty="0"/>
              <a:t>ideo </a:t>
            </a:r>
            <a:r>
              <a:rPr lang="en-US" sz="2800" b="1" dirty="0">
                <a:solidFill>
                  <a:srgbClr val="C00000"/>
                </a:solidFill>
              </a:rPr>
              <a:t>G</a:t>
            </a:r>
            <a:r>
              <a:rPr lang="en-US" sz="2800" b="1" dirty="0"/>
              <a:t>raphics </a:t>
            </a:r>
            <a:r>
              <a:rPr lang="en-US" sz="2800" b="1" dirty="0">
                <a:solidFill>
                  <a:srgbClr val="C00000"/>
                </a:solidFill>
              </a:rPr>
              <a:t>A</a:t>
            </a:r>
            <a:r>
              <a:rPr lang="en-US" sz="2800" b="1" dirty="0"/>
              <a:t>rray) port, also called a </a:t>
            </a:r>
            <a:endParaRPr lang="en-US" sz="2800" b="1" dirty="0" smtClean="0"/>
          </a:p>
          <a:p>
            <a:pPr marL="457200" indent="-457200" algn="just">
              <a:buFont typeface="Arial" panose="020B0604020202020204" pitchFamily="34" charset="0"/>
              <a:buChar char="•"/>
            </a:pPr>
            <a:r>
              <a:rPr lang="en-US" sz="2800" b="1" dirty="0" smtClean="0"/>
              <a:t>DB-15 port</a:t>
            </a:r>
          </a:p>
          <a:p>
            <a:pPr marL="457200" indent="-457200" algn="just">
              <a:buFont typeface="Arial" panose="020B0604020202020204" pitchFamily="34" charset="0"/>
              <a:buChar char="•"/>
            </a:pPr>
            <a:r>
              <a:rPr lang="fr-FR" sz="2800" b="1" dirty="0" smtClean="0"/>
              <a:t>HD15 port</a:t>
            </a:r>
          </a:p>
          <a:p>
            <a:pPr marL="457200" indent="-457200" algn="just">
              <a:buFont typeface="Arial" panose="020B0604020202020204" pitchFamily="34" charset="0"/>
              <a:buChar char="•"/>
            </a:pPr>
            <a:r>
              <a:rPr lang="fr-FR" sz="2800" b="1" dirty="0" smtClean="0"/>
              <a:t>DE15 port</a:t>
            </a:r>
          </a:p>
          <a:p>
            <a:pPr algn="just"/>
            <a:r>
              <a:rPr lang="fr-FR" sz="2800" b="1" dirty="0" smtClean="0"/>
              <a:t>is </a:t>
            </a:r>
            <a:r>
              <a:rPr lang="fr-FR" sz="2800" b="1" dirty="0"/>
              <a:t>a 15-pin, </a:t>
            </a:r>
            <a:r>
              <a:rPr lang="fr-FR" sz="2800" b="1" dirty="0" smtClean="0"/>
              <a:t>D-shaped, </a:t>
            </a:r>
            <a:r>
              <a:rPr lang="en-US" sz="2800" b="1" dirty="0" smtClean="0"/>
              <a:t>female </a:t>
            </a:r>
            <a:r>
              <a:rPr lang="en-US" sz="2800" b="1" dirty="0"/>
              <a:t>port that transmits analog video.</a:t>
            </a:r>
          </a:p>
        </p:txBody>
      </p:sp>
      <p:sp>
        <p:nvSpPr>
          <p:cNvPr id="6" name="TextBox 5"/>
          <p:cNvSpPr txBox="1"/>
          <p:nvPr/>
        </p:nvSpPr>
        <p:spPr>
          <a:xfrm>
            <a:off x="6820" y="4038600"/>
            <a:ext cx="9144000" cy="1384995"/>
          </a:xfrm>
          <a:prstGeom prst="rect">
            <a:avLst/>
          </a:prstGeom>
          <a:noFill/>
        </p:spPr>
        <p:txBody>
          <a:bodyPr wrap="square" rtlCol="0">
            <a:spAutoFit/>
          </a:bodyPr>
          <a:lstStyle/>
          <a:p>
            <a:pPr algn="just"/>
            <a:r>
              <a:rPr lang="en-US" sz="2800" b="1" dirty="0"/>
              <a:t>(</a:t>
            </a:r>
            <a:r>
              <a:rPr lang="en-US" sz="2800" b="1" dirty="0">
                <a:solidFill>
                  <a:srgbClr val="00B0F0"/>
                </a:solidFill>
              </a:rPr>
              <a:t>Analog</a:t>
            </a:r>
            <a:r>
              <a:rPr lang="en-US" sz="2800" b="1" dirty="0"/>
              <a:t> means a </a:t>
            </a:r>
            <a:r>
              <a:rPr lang="en-US" sz="2800" b="1" dirty="0" smtClean="0"/>
              <a:t>continuous signal </a:t>
            </a:r>
            <a:r>
              <a:rPr lang="en-US" sz="2800" b="1" dirty="0"/>
              <a:t>with infinite variations as compared with </a:t>
            </a:r>
            <a:r>
              <a:rPr lang="en-US" sz="2800" b="1" dirty="0" smtClean="0">
                <a:solidFill>
                  <a:srgbClr val="00B0F0"/>
                </a:solidFill>
              </a:rPr>
              <a:t>Digital</a:t>
            </a:r>
            <a:r>
              <a:rPr lang="en-US" sz="2800" b="1" dirty="0" smtClean="0"/>
              <a:t>, which </a:t>
            </a:r>
            <a:r>
              <a:rPr lang="en-US" sz="2800" b="1" dirty="0"/>
              <a:t>is a series of binary values—1s and 0s.)</a:t>
            </a:r>
          </a:p>
        </p:txBody>
      </p:sp>
      <p:pic>
        <p:nvPicPr>
          <p:cNvPr id="7" name="Picture 6"/>
          <p:cNvPicPr>
            <a:picLocks noChangeAspect="1"/>
          </p:cNvPicPr>
          <p:nvPr/>
        </p:nvPicPr>
        <p:blipFill>
          <a:blip r:embed="rId2"/>
          <a:stretch>
            <a:fillRect/>
          </a:stretch>
        </p:blipFill>
        <p:spPr>
          <a:xfrm>
            <a:off x="6820" y="28575"/>
            <a:ext cx="2257425" cy="1114425"/>
          </a:xfrm>
          <a:prstGeom prst="rect">
            <a:avLst/>
          </a:prstGeom>
        </p:spPr>
      </p:pic>
    </p:spTree>
    <p:extLst>
      <p:ext uri="{BB962C8B-B14F-4D97-AF65-F5344CB8AC3E}">
        <p14:creationId xmlns:p14="http://schemas.microsoft.com/office/powerpoint/2010/main" val="295647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a:effectLst>
                  <a:outerShdw blurRad="38100" dist="38100" dir="2700000" algn="tl">
                    <a:srgbClr val="000000">
                      <a:alpha val="43137"/>
                    </a:srgbClr>
                  </a:outerShdw>
                </a:effectLst>
              </a:rPr>
              <a:t>Hardware: External Interfaces</a:t>
            </a:r>
          </a:p>
        </p:txBody>
      </p:sp>
      <p:sp>
        <p:nvSpPr>
          <p:cNvPr id="5" name="TextBox 4"/>
          <p:cNvSpPr txBox="1"/>
          <p:nvPr/>
        </p:nvSpPr>
        <p:spPr>
          <a:xfrm>
            <a:off x="0" y="1447800"/>
            <a:ext cx="9150820" cy="954107"/>
          </a:xfrm>
          <a:prstGeom prst="rect">
            <a:avLst/>
          </a:prstGeom>
          <a:noFill/>
        </p:spPr>
        <p:txBody>
          <a:bodyPr wrap="square" rtlCol="0">
            <a:spAutoFit/>
          </a:bodyPr>
          <a:lstStyle/>
          <a:p>
            <a:pPr algn="just"/>
            <a:r>
              <a:rPr lang="en-US" sz="2800" b="1" dirty="0"/>
              <a:t>An </a:t>
            </a:r>
            <a:r>
              <a:rPr lang="en-US" sz="2800" b="1" dirty="0">
                <a:solidFill>
                  <a:srgbClr val="C00000"/>
                </a:solidFill>
              </a:rPr>
              <a:t>S-Video</a:t>
            </a:r>
            <a:r>
              <a:rPr lang="en-US" sz="2800" b="1" dirty="0"/>
              <a:t> port is a 4-pin or 7-pin round video port </a:t>
            </a:r>
            <a:r>
              <a:rPr lang="en-US" sz="2800" b="1" dirty="0" smtClean="0"/>
              <a:t>sometimes used </a:t>
            </a:r>
            <a:r>
              <a:rPr lang="en-US" sz="2800" b="1" dirty="0"/>
              <a:t>to connect to a television.</a:t>
            </a:r>
          </a:p>
        </p:txBody>
      </p:sp>
      <p:sp>
        <p:nvSpPr>
          <p:cNvPr id="6" name="TextBox 5"/>
          <p:cNvSpPr txBox="1"/>
          <p:nvPr/>
        </p:nvSpPr>
        <p:spPr>
          <a:xfrm>
            <a:off x="6820" y="2728317"/>
            <a:ext cx="9144000" cy="1538883"/>
          </a:xfrm>
          <a:prstGeom prst="rect">
            <a:avLst/>
          </a:prstGeom>
          <a:noFill/>
        </p:spPr>
        <p:txBody>
          <a:bodyPr wrap="square" rtlCol="0">
            <a:spAutoFit/>
          </a:bodyPr>
          <a:lstStyle/>
          <a:p>
            <a:r>
              <a:rPr lang="en-US" sz="2800" b="1" dirty="0"/>
              <a:t>The </a:t>
            </a:r>
            <a:r>
              <a:rPr lang="en-US" sz="2800" b="1" dirty="0">
                <a:solidFill>
                  <a:srgbClr val="00B0F0"/>
                </a:solidFill>
              </a:rPr>
              <a:t>7-pin</a:t>
            </a:r>
            <a:r>
              <a:rPr lang="en-US" sz="2800" b="1" dirty="0"/>
              <a:t> port is shown </a:t>
            </a:r>
            <a:r>
              <a:rPr lang="en-US" sz="2800" b="1" dirty="0" smtClean="0"/>
              <a:t>in the picture above. </a:t>
            </a:r>
          </a:p>
          <a:p>
            <a:pPr algn="just">
              <a:spcBef>
                <a:spcPts val="1200"/>
              </a:spcBef>
            </a:pPr>
            <a:r>
              <a:rPr lang="en-US" sz="2800" b="1" dirty="0" smtClean="0"/>
              <a:t>The </a:t>
            </a:r>
            <a:r>
              <a:rPr lang="en-US" sz="2800" b="1" dirty="0">
                <a:solidFill>
                  <a:srgbClr val="00B0F0"/>
                </a:solidFill>
              </a:rPr>
              <a:t>4-pin</a:t>
            </a:r>
            <a:r>
              <a:rPr lang="en-US" sz="2800" b="1" dirty="0"/>
              <a:t> port is missing the extra pins in the middle and </a:t>
            </a:r>
            <a:r>
              <a:rPr lang="en-US" sz="2800" b="1" dirty="0" smtClean="0"/>
              <a:t>is the </a:t>
            </a:r>
            <a:r>
              <a:rPr lang="en-US" sz="2800" b="1" dirty="0"/>
              <a:t>more common type.</a:t>
            </a:r>
          </a:p>
        </p:txBody>
      </p:sp>
      <p:pic>
        <p:nvPicPr>
          <p:cNvPr id="2" name="Picture 1"/>
          <p:cNvPicPr>
            <a:picLocks noChangeAspect="1"/>
          </p:cNvPicPr>
          <p:nvPr/>
        </p:nvPicPr>
        <p:blipFill>
          <a:blip r:embed="rId2"/>
          <a:stretch>
            <a:fillRect/>
          </a:stretch>
        </p:blipFill>
        <p:spPr>
          <a:xfrm>
            <a:off x="6820" y="-1"/>
            <a:ext cx="1212380" cy="1378785"/>
          </a:xfrm>
          <a:prstGeom prst="rect">
            <a:avLst/>
          </a:prstGeom>
        </p:spPr>
      </p:pic>
    </p:spTree>
    <p:extLst>
      <p:ext uri="{BB962C8B-B14F-4D97-AF65-F5344CB8AC3E}">
        <p14:creationId xmlns:p14="http://schemas.microsoft.com/office/powerpoint/2010/main" val="314630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a:effectLst>
                  <a:outerShdw blurRad="38100" dist="38100" dir="2700000" algn="tl">
                    <a:srgbClr val="000000">
                      <a:alpha val="43137"/>
                    </a:srgbClr>
                  </a:outerShdw>
                </a:effectLst>
              </a:rPr>
              <a:t>Hardware: External Interfaces</a:t>
            </a:r>
          </a:p>
        </p:txBody>
      </p:sp>
      <p:sp>
        <p:nvSpPr>
          <p:cNvPr id="5" name="TextBox 4"/>
          <p:cNvSpPr txBox="1"/>
          <p:nvPr/>
        </p:nvSpPr>
        <p:spPr>
          <a:xfrm>
            <a:off x="0" y="1229380"/>
            <a:ext cx="9150820" cy="954107"/>
          </a:xfrm>
          <a:prstGeom prst="rect">
            <a:avLst/>
          </a:prstGeom>
          <a:noFill/>
        </p:spPr>
        <p:txBody>
          <a:bodyPr wrap="square" rtlCol="0">
            <a:spAutoFit/>
          </a:bodyPr>
          <a:lstStyle/>
          <a:p>
            <a:pPr algn="just"/>
            <a:r>
              <a:rPr lang="en-US" sz="2800" b="1" dirty="0"/>
              <a:t>A </a:t>
            </a:r>
            <a:r>
              <a:rPr lang="en-US" sz="2800" b="1" dirty="0">
                <a:solidFill>
                  <a:srgbClr val="C00000"/>
                </a:solidFill>
              </a:rPr>
              <a:t>DVI</a:t>
            </a:r>
            <a:r>
              <a:rPr lang="en-US" sz="2800" b="1" dirty="0"/>
              <a:t> (</a:t>
            </a:r>
            <a:r>
              <a:rPr lang="en-US" sz="2800" b="1" dirty="0">
                <a:solidFill>
                  <a:srgbClr val="C00000"/>
                </a:solidFill>
              </a:rPr>
              <a:t>D</a:t>
            </a:r>
            <a:r>
              <a:rPr lang="en-US" sz="2800" b="1" dirty="0"/>
              <a:t>igital </a:t>
            </a:r>
            <a:r>
              <a:rPr lang="en-US" sz="2800" b="1" dirty="0">
                <a:solidFill>
                  <a:srgbClr val="C00000"/>
                </a:solidFill>
              </a:rPr>
              <a:t>V</a:t>
            </a:r>
            <a:r>
              <a:rPr lang="en-US" sz="2800" b="1" dirty="0"/>
              <a:t>ideo </a:t>
            </a:r>
            <a:r>
              <a:rPr lang="en-US" sz="2800" b="1" dirty="0">
                <a:solidFill>
                  <a:srgbClr val="C00000"/>
                </a:solidFill>
              </a:rPr>
              <a:t>I</a:t>
            </a:r>
            <a:r>
              <a:rPr lang="en-US" sz="2800" b="1" dirty="0"/>
              <a:t>nterface) port transmits digital or </a:t>
            </a:r>
            <a:r>
              <a:rPr lang="en-US" sz="2800" b="1" dirty="0" smtClean="0"/>
              <a:t>analog video</a:t>
            </a:r>
            <a:r>
              <a:rPr lang="en-US" sz="2800" b="1" dirty="0"/>
              <a:t>.</a:t>
            </a:r>
          </a:p>
        </p:txBody>
      </p:sp>
      <p:pic>
        <p:nvPicPr>
          <p:cNvPr id="2" name="Picture 1"/>
          <p:cNvPicPr>
            <a:picLocks noChangeAspect="1"/>
          </p:cNvPicPr>
          <p:nvPr/>
        </p:nvPicPr>
        <p:blipFill>
          <a:blip r:embed="rId2"/>
          <a:stretch>
            <a:fillRect/>
          </a:stretch>
        </p:blipFill>
        <p:spPr>
          <a:xfrm>
            <a:off x="6820" y="3175"/>
            <a:ext cx="2333625" cy="1038225"/>
          </a:xfrm>
          <a:prstGeom prst="rect">
            <a:avLst/>
          </a:prstGeom>
        </p:spPr>
      </p:pic>
    </p:spTree>
    <p:extLst>
      <p:ext uri="{BB962C8B-B14F-4D97-AF65-F5344CB8AC3E}">
        <p14:creationId xmlns:p14="http://schemas.microsoft.com/office/powerpoint/2010/main" val="4684405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a:effectLst>
                  <a:outerShdw blurRad="38100" dist="38100" dir="2700000" algn="tl">
                    <a:srgbClr val="000000">
                      <a:alpha val="43137"/>
                    </a:srgbClr>
                  </a:outerShdw>
                </a:effectLst>
              </a:rPr>
              <a:t>Hardware: External Interfaces</a:t>
            </a:r>
          </a:p>
        </p:txBody>
      </p:sp>
      <p:sp>
        <p:nvSpPr>
          <p:cNvPr id="5" name="TextBox 4"/>
          <p:cNvSpPr txBox="1"/>
          <p:nvPr/>
        </p:nvSpPr>
        <p:spPr>
          <a:xfrm>
            <a:off x="0" y="1219200"/>
            <a:ext cx="9150820" cy="1815882"/>
          </a:xfrm>
          <a:prstGeom prst="rect">
            <a:avLst/>
          </a:prstGeom>
          <a:noFill/>
        </p:spPr>
        <p:txBody>
          <a:bodyPr wrap="square" rtlCol="0">
            <a:spAutoFit/>
          </a:bodyPr>
          <a:lstStyle/>
          <a:p>
            <a:pPr algn="just"/>
            <a:r>
              <a:rPr lang="en-US" sz="2800" b="1" dirty="0"/>
              <a:t>An </a:t>
            </a:r>
            <a:r>
              <a:rPr lang="en-US" sz="2800" b="1" dirty="0">
                <a:solidFill>
                  <a:srgbClr val="C00000"/>
                </a:solidFill>
              </a:rPr>
              <a:t>HDMI</a:t>
            </a:r>
            <a:r>
              <a:rPr lang="en-US" sz="2800" b="1" dirty="0"/>
              <a:t> (</a:t>
            </a:r>
            <a:r>
              <a:rPr lang="en-US" sz="2800" b="1" dirty="0">
                <a:solidFill>
                  <a:srgbClr val="C00000"/>
                </a:solidFill>
              </a:rPr>
              <a:t>H</a:t>
            </a:r>
            <a:r>
              <a:rPr lang="en-US" sz="2800" b="1" dirty="0"/>
              <a:t>igh-</a:t>
            </a:r>
            <a:r>
              <a:rPr lang="en-US" sz="2800" b="1" dirty="0">
                <a:solidFill>
                  <a:srgbClr val="C00000"/>
                </a:solidFill>
              </a:rPr>
              <a:t>D</a:t>
            </a:r>
            <a:r>
              <a:rPr lang="en-US" sz="2800" b="1" dirty="0"/>
              <a:t>efinition </a:t>
            </a:r>
            <a:r>
              <a:rPr lang="en-US" sz="2800" b="1" dirty="0">
                <a:solidFill>
                  <a:srgbClr val="C00000"/>
                </a:solidFill>
              </a:rPr>
              <a:t>M</a:t>
            </a:r>
            <a:r>
              <a:rPr lang="en-US" sz="2800" b="1" dirty="0"/>
              <a:t>ultimedia </a:t>
            </a:r>
            <a:r>
              <a:rPr lang="en-US" sz="2800" b="1" dirty="0">
                <a:solidFill>
                  <a:srgbClr val="C00000"/>
                </a:solidFill>
              </a:rPr>
              <a:t>I</a:t>
            </a:r>
            <a:r>
              <a:rPr lang="en-US" sz="2800" b="1" dirty="0"/>
              <a:t>nterface) port </a:t>
            </a:r>
            <a:r>
              <a:rPr lang="en-US" sz="2800" b="1" dirty="0" smtClean="0"/>
              <a:t>transmits digital </a:t>
            </a:r>
            <a:r>
              <a:rPr lang="en-US" sz="2800" b="1" dirty="0"/>
              <a:t>video and audio (not analog transmissions) and is </a:t>
            </a:r>
            <a:r>
              <a:rPr lang="en-US" sz="2800" b="1" dirty="0" smtClean="0"/>
              <a:t>often used </a:t>
            </a:r>
            <a:r>
              <a:rPr lang="en-US" sz="2800" b="1" dirty="0"/>
              <a:t>to connect to home theater equipment.</a:t>
            </a:r>
          </a:p>
        </p:txBody>
      </p:sp>
      <p:pic>
        <p:nvPicPr>
          <p:cNvPr id="2" name="Picture 1"/>
          <p:cNvPicPr>
            <a:picLocks noChangeAspect="1"/>
          </p:cNvPicPr>
          <p:nvPr/>
        </p:nvPicPr>
        <p:blipFill>
          <a:blip r:embed="rId2"/>
          <a:stretch>
            <a:fillRect/>
          </a:stretch>
        </p:blipFill>
        <p:spPr>
          <a:xfrm>
            <a:off x="49306" y="29882"/>
            <a:ext cx="1704975" cy="1123950"/>
          </a:xfrm>
          <a:prstGeom prst="rect">
            <a:avLst/>
          </a:prstGeom>
        </p:spPr>
      </p:pic>
    </p:spTree>
    <p:extLst>
      <p:ext uri="{BB962C8B-B14F-4D97-AF65-F5344CB8AC3E}">
        <p14:creationId xmlns:p14="http://schemas.microsoft.com/office/powerpoint/2010/main" val="442277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76200"/>
            <a:ext cx="9144000" cy="4124206"/>
          </a:xfrm>
          <a:prstGeom prst="rect">
            <a:avLst/>
          </a:prstGeom>
          <a:noFill/>
        </p:spPr>
        <p:txBody>
          <a:bodyPr wrap="square" rtlCol="0">
            <a:spAutoFit/>
          </a:bodyPr>
          <a:lstStyle/>
          <a:p>
            <a:pPr algn="just"/>
            <a:r>
              <a:rPr lang="en-US" sz="2800" b="1" dirty="0"/>
              <a:t>Think about some of the different ways that people use computers. </a:t>
            </a:r>
            <a:endParaRPr lang="en-US" sz="2800" b="1" dirty="0" smtClean="0"/>
          </a:p>
          <a:p>
            <a:pPr algn="just">
              <a:spcBef>
                <a:spcPts val="1200"/>
              </a:spcBef>
            </a:pPr>
            <a:r>
              <a:rPr lang="en-US" sz="2800" b="1" dirty="0" smtClean="0"/>
              <a:t>In </a:t>
            </a:r>
            <a:r>
              <a:rPr lang="en-US" sz="2800" b="1" dirty="0"/>
              <a:t>school, </a:t>
            </a:r>
            <a:r>
              <a:rPr lang="en-US" sz="2800" b="1" dirty="0" smtClean="0"/>
              <a:t>students use </a:t>
            </a:r>
            <a:r>
              <a:rPr lang="en-US" sz="2800" b="1" dirty="0"/>
              <a:t>computers for tasks such as </a:t>
            </a:r>
            <a:endParaRPr lang="en-US" sz="2800" b="1" dirty="0" smtClean="0"/>
          </a:p>
          <a:p>
            <a:pPr marL="457200" indent="-457200" algn="just">
              <a:buFont typeface="Arial" panose="020B0604020202020204" pitchFamily="34" charset="0"/>
              <a:buChar char="•"/>
            </a:pPr>
            <a:r>
              <a:rPr lang="en-US" sz="2800" b="1" dirty="0" smtClean="0"/>
              <a:t>writing papers</a:t>
            </a:r>
          </a:p>
          <a:p>
            <a:pPr marL="457200" indent="-457200" algn="just">
              <a:buFont typeface="Arial" panose="020B0604020202020204" pitchFamily="34" charset="0"/>
              <a:buChar char="•"/>
            </a:pPr>
            <a:r>
              <a:rPr lang="en-US" sz="2800" b="1" dirty="0" smtClean="0"/>
              <a:t>searching </a:t>
            </a:r>
            <a:r>
              <a:rPr lang="en-US" sz="2800" b="1" dirty="0"/>
              <a:t>for </a:t>
            </a:r>
            <a:r>
              <a:rPr lang="en-US" sz="2800" b="1" dirty="0" smtClean="0"/>
              <a:t>articles</a:t>
            </a:r>
          </a:p>
          <a:p>
            <a:pPr marL="457200" indent="-457200" algn="just">
              <a:buFont typeface="Arial" panose="020B0604020202020204" pitchFamily="34" charset="0"/>
              <a:buChar char="•"/>
            </a:pPr>
            <a:r>
              <a:rPr lang="en-US" sz="2800" b="1" dirty="0" smtClean="0"/>
              <a:t>sending email</a:t>
            </a:r>
          </a:p>
          <a:p>
            <a:pPr marL="457200" indent="-457200" algn="just">
              <a:buFont typeface="Arial" panose="020B0604020202020204" pitchFamily="34" charset="0"/>
              <a:buChar char="•"/>
            </a:pPr>
            <a:r>
              <a:rPr lang="en-US" sz="2800" b="1" dirty="0" smtClean="0"/>
              <a:t>participating </a:t>
            </a:r>
            <a:r>
              <a:rPr lang="en-US" sz="2800" b="1" dirty="0"/>
              <a:t>in online </a:t>
            </a:r>
            <a:r>
              <a:rPr lang="en-US" sz="2800" b="1" dirty="0" smtClean="0"/>
              <a:t>classes</a:t>
            </a:r>
          </a:p>
          <a:p>
            <a:pPr marL="457200" indent="-457200" algn="just">
              <a:buFont typeface="Arial" panose="020B0604020202020204" pitchFamily="34" charset="0"/>
              <a:buChar char="•"/>
            </a:pPr>
            <a:r>
              <a:rPr lang="en-US" sz="2800" b="1" dirty="0" smtClean="0"/>
              <a:t>playing games with classmates</a:t>
            </a:r>
          </a:p>
          <a:p>
            <a:pPr algn="just"/>
            <a:r>
              <a:rPr lang="en-US" sz="2800" b="1" dirty="0" smtClean="0"/>
              <a:t>etc.</a:t>
            </a:r>
            <a:endParaRPr lang="en-US" sz="2800" b="1" dirty="0"/>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Introduction to Computers</a:t>
            </a:r>
            <a:endParaRPr lang="en-US" sz="5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932833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a:effectLst>
                  <a:outerShdw blurRad="38100" dist="38100" dir="2700000" algn="tl">
                    <a:srgbClr val="000000">
                      <a:alpha val="43137"/>
                    </a:srgbClr>
                  </a:outerShdw>
                </a:effectLst>
              </a:rPr>
              <a:t>Hardware: External Interfaces</a:t>
            </a:r>
          </a:p>
        </p:txBody>
      </p:sp>
      <p:sp>
        <p:nvSpPr>
          <p:cNvPr id="5" name="TextBox 4"/>
          <p:cNvSpPr txBox="1"/>
          <p:nvPr/>
        </p:nvSpPr>
        <p:spPr>
          <a:xfrm>
            <a:off x="0" y="1219200"/>
            <a:ext cx="9150820" cy="1384995"/>
          </a:xfrm>
          <a:prstGeom prst="rect">
            <a:avLst/>
          </a:prstGeom>
          <a:noFill/>
        </p:spPr>
        <p:txBody>
          <a:bodyPr wrap="square" rtlCol="0">
            <a:spAutoFit/>
          </a:bodyPr>
          <a:lstStyle/>
          <a:p>
            <a:pPr algn="just"/>
            <a:r>
              <a:rPr lang="en-US" sz="2800" b="1" dirty="0"/>
              <a:t>A </a:t>
            </a:r>
            <a:r>
              <a:rPr lang="en-US" sz="2800" b="1" dirty="0">
                <a:solidFill>
                  <a:srgbClr val="C00000"/>
                </a:solidFill>
              </a:rPr>
              <a:t>DisplayPort</a:t>
            </a:r>
            <a:r>
              <a:rPr lang="en-US" sz="2800" b="1" dirty="0"/>
              <a:t> transmits digital video and audio (not </a:t>
            </a:r>
            <a:r>
              <a:rPr lang="en-US" sz="2800" b="1" dirty="0" smtClean="0"/>
              <a:t>analog transmissions</a:t>
            </a:r>
            <a:r>
              <a:rPr lang="en-US" sz="2800" b="1" dirty="0"/>
              <a:t>) and is slowly replacing VGA and DVI ports </a:t>
            </a:r>
            <a:r>
              <a:rPr lang="en-US" sz="2800" b="1" dirty="0" smtClean="0"/>
              <a:t>on personal </a:t>
            </a:r>
            <a:r>
              <a:rPr lang="en-US" sz="2800" b="1" dirty="0"/>
              <a:t>computers.</a:t>
            </a:r>
          </a:p>
        </p:txBody>
      </p:sp>
      <p:pic>
        <p:nvPicPr>
          <p:cNvPr id="2" name="Picture 1"/>
          <p:cNvPicPr>
            <a:picLocks noChangeAspect="1"/>
          </p:cNvPicPr>
          <p:nvPr/>
        </p:nvPicPr>
        <p:blipFill>
          <a:blip r:embed="rId2"/>
          <a:stretch>
            <a:fillRect/>
          </a:stretch>
        </p:blipFill>
        <p:spPr>
          <a:xfrm>
            <a:off x="52294" y="76200"/>
            <a:ext cx="1190625" cy="1114425"/>
          </a:xfrm>
          <a:prstGeom prst="rect">
            <a:avLst/>
          </a:prstGeom>
        </p:spPr>
      </p:pic>
    </p:spTree>
    <p:extLst>
      <p:ext uri="{BB962C8B-B14F-4D97-AF65-F5344CB8AC3E}">
        <p14:creationId xmlns:p14="http://schemas.microsoft.com/office/powerpoint/2010/main" val="10650123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a:effectLst>
                  <a:outerShdw blurRad="38100" dist="38100" dir="2700000" algn="tl">
                    <a:srgbClr val="000000">
                      <a:alpha val="43137"/>
                    </a:srgbClr>
                  </a:outerShdw>
                </a:effectLst>
              </a:rPr>
              <a:t>Hardware: External Interfaces</a:t>
            </a:r>
          </a:p>
        </p:txBody>
      </p:sp>
      <p:sp>
        <p:nvSpPr>
          <p:cNvPr id="5" name="TextBox 4"/>
          <p:cNvSpPr txBox="1"/>
          <p:nvPr/>
        </p:nvSpPr>
        <p:spPr>
          <a:xfrm>
            <a:off x="0" y="1219200"/>
            <a:ext cx="9150820" cy="2677656"/>
          </a:xfrm>
          <a:prstGeom prst="rect">
            <a:avLst/>
          </a:prstGeom>
          <a:noFill/>
        </p:spPr>
        <p:txBody>
          <a:bodyPr wrap="square" rtlCol="0">
            <a:spAutoFit/>
          </a:bodyPr>
          <a:lstStyle/>
          <a:p>
            <a:pPr algn="just"/>
            <a:r>
              <a:rPr lang="en-US" sz="2800" b="1" dirty="0"/>
              <a:t>A </a:t>
            </a:r>
            <a:r>
              <a:rPr lang="en-US" sz="2800" b="1" dirty="0">
                <a:solidFill>
                  <a:srgbClr val="C00000"/>
                </a:solidFill>
              </a:rPr>
              <a:t>Thunderbolt</a:t>
            </a:r>
            <a:r>
              <a:rPr lang="en-US" sz="2800" b="1" dirty="0"/>
              <a:t> port transmits </a:t>
            </a:r>
            <a:endParaRPr lang="en-US" sz="2800" b="1" dirty="0" smtClean="0"/>
          </a:p>
          <a:p>
            <a:pPr marL="457200" indent="-457200" algn="just">
              <a:buFont typeface="Arial" panose="020B0604020202020204" pitchFamily="34" charset="0"/>
              <a:buChar char="•"/>
            </a:pPr>
            <a:r>
              <a:rPr lang="en-US" sz="2800" b="1" dirty="0" smtClean="0"/>
              <a:t>video</a:t>
            </a:r>
          </a:p>
          <a:p>
            <a:pPr marL="457200" indent="-457200" algn="just">
              <a:buFont typeface="Arial" panose="020B0604020202020204" pitchFamily="34" charset="0"/>
              <a:buChar char="•"/>
            </a:pPr>
            <a:r>
              <a:rPr lang="en-US" sz="2800" b="1" dirty="0" smtClean="0"/>
              <a:t>data</a:t>
            </a:r>
          </a:p>
          <a:p>
            <a:pPr marL="457200" indent="-457200" algn="just">
              <a:buFont typeface="Arial" panose="020B0604020202020204" pitchFamily="34" charset="0"/>
              <a:buChar char="•"/>
            </a:pPr>
            <a:r>
              <a:rPr lang="en-US" sz="2800" b="1" dirty="0" smtClean="0"/>
              <a:t>power </a:t>
            </a:r>
          </a:p>
          <a:p>
            <a:pPr algn="just"/>
            <a:r>
              <a:rPr lang="en-US" sz="2800" b="1" dirty="0" smtClean="0"/>
              <a:t>on </a:t>
            </a:r>
            <a:r>
              <a:rPr lang="en-US" sz="2800" b="1" dirty="0"/>
              <a:t>the </a:t>
            </a:r>
            <a:r>
              <a:rPr lang="en-US" sz="2800" b="1" dirty="0" smtClean="0"/>
              <a:t>same port </a:t>
            </a:r>
            <a:r>
              <a:rPr lang="en-US" sz="2800" b="1" dirty="0"/>
              <a:t>and cable and is popular with </a:t>
            </a:r>
            <a:r>
              <a:rPr lang="en-US" sz="2800" b="1" dirty="0">
                <a:solidFill>
                  <a:srgbClr val="00B0F0"/>
                </a:solidFill>
              </a:rPr>
              <a:t>Apple </a:t>
            </a:r>
            <a:r>
              <a:rPr lang="en-US" sz="2800" b="1" dirty="0"/>
              <a:t>computers.</a:t>
            </a:r>
          </a:p>
        </p:txBody>
      </p:sp>
      <p:sp>
        <p:nvSpPr>
          <p:cNvPr id="6" name="TextBox 5"/>
          <p:cNvSpPr txBox="1"/>
          <p:nvPr/>
        </p:nvSpPr>
        <p:spPr>
          <a:xfrm>
            <a:off x="0" y="3846493"/>
            <a:ext cx="9144000" cy="954107"/>
          </a:xfrm>
          <a:prstGeom prst="rect">
            <a:avLst/>
          </a:prstGeom>
          <a:noFill/>
        </p:spPr>
        <p:txBody>
          <a:bodyPr wrap="square" rtlCol="0">
            <a:spAutoFit/>
          </a:bodyPr>
          <a:lstStyle/>
          <a:p>
            <a:pPr algn="just"/>
            <a:r>
              <a:rPr lang="en-US" sz="2800" b="1" dirty="0"/>
              <a:t>The </a:t>
            </a:r>
            <a:r>
              <a:rPr lang="en-US" sz="2800" b="1" dirty="0" smtClean="0"/>
              <a:t>port is </a:t>
            </a:r>
            <a:r>
              <a:rPr lang="en-US" sz="2800" b="1" dirty="0"/>
              <a:t>shaped the same as the DisplayPort and is compatible </a:t>
            </a:r>
            <a:r>
              <a:rPr lang="en-US" sz="2800" b="1" dirty="0" smtClean="0"/>
              <a:t>with DisplayPort </a:t>
            </a:r>
            <a:r>
              <a:rPr lang="en-US" sz="2800" b="1" dirty="0"/>
              <a:t>devices.</a:t>
            </a:r>
          </a:p>
        </p:txBody>
      </p:sp>
      <p:pic>
        <p:nvPicPr>
          <p:cNvPr id="2" name="Picture 1"/>
          <p:cNvPicPr>
            <a:picLocks noChangeAspect="1"/>
          </p:cNvPicPr>
          <p:nvPr/>
        </p:nvPicPr>
        <p:blipFill>
          <a:blip r:embed="rId2"/>
          <a:stretch>
            <a:fillRect/>
          </a:stretch>
        </p:blipFill>
        <p:spPr>
          <a:xfrm>
            <a:off x="15785" y="19050"/>
            <a:ext cx="1619250" cy="1200150"/>
          </a:xfrm>
          <a:prstGeom prst="rect">
            <a:avLst/>
          </a:prstGeom>
        </p:spPr>
      </p:pic>
      <p:sp>
        <p:nvSpPr>
          <p:cNvPr id="7" name="TextBox 6"/>
          <p:cNvSpPr txBox="1"/>
          <p:nvPr/>
        </p:nvSpPr>
        <p:spPr>
          <a:xfrm>
            <a:off x="0" y="4800600"/>
            <a:ext cx="9144000" cy="1384995"/>
          </a:xfrm>
          <a:prstGeom prst="rect">
            <a:avLst/>
          </a:prstGeom>
          <a:noFill/>
        </p:spPr>
        <p:txBody>
          <a:bodyPr wrap="square" rtlCol="0">
            <a:spAutoFit/>
          </a:bodyPr>
          <a:lstStyle/>
          <a:p>
            <a:pPr algn="just"/>
            <a:r>
              <a:rPr lang="en-US" sz="2800" b="1" dirty="0"/>
              <a:t>Up to </a:t>
            </a:r>
            <a:r>
              <a:rPr lang="en-US" sz="2800" b="1" dirty="0" smtClean="0">
                <a:solidFill>
                  <a:srgbClr val="00B0F0"/>
                </a:solidFill>
              </a:rPr>
              <a:t>6</a:t>
            </a:r>
            <a:r>
              <a:rPr lang="en-US" sz="2800" b="1" dirty="0" smtClean="0"/>
              <a:t> peripherals </a:t>
            </a:r>
            <a:r>
              <a:rPr lang="en-US" sz="2800" b="1" dirty="0"/>
              <a:t>(for example, </a:t>
            </a:r>
            <a:r>
              <a:rPr lang="en-US" sz="2800" b="1" dirty="0" smtClean="0"/>
              <a:t>monitors and </a:t>
            </a:r>
            <a:r>
              <a:rPr lang="en-US" sz="2800" b="1" dirty="0"/>
              <a:t>external hard drives daisy-chained together) can use </a:t>
            </a:r>
            <a:r>
              <a:rPr lang="en-US" sz="2800" b="1" dirty="0" smtClean="0"/>
              <a:t>the same </a:t>
            </a:r>
            <a:r>
              <a:rPr lang="en-US" sz="2800" b="1" dirty="0"/>
              <a:t>Thunderbolt port.</a:t>
            </a:r>
          </a:p>
        </p:txBody>
      </p:sp>
    </p:spTree>
    <p:extLst>
      <p:ext uri="{BB962C8B-B14F-4D97-AF65-F5344CB8AC3E}">
        <p14:creationId xmlns:p14="http://schemas.microsoft.com/office/powerpoint/2010/main" val="116767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a:effectLst>
                  <a:outerShdw blurRad="38100" dist="38100" dir="2700000" algn="tl">
                    <a:srgbClr val="000000">
                      <a:alpha val="43137"/>
                    </a:srgbClr>
                  </a:outerShdw>
                </a:effectLst>
              </a:rPr>
              <a:t>Hardware: External Interfaces</a:t>
            </a:r>
          </a:p>
        </p:txBody>
      </p:sp>
      <p:sp>
        <p:nvSpPr>
          <p:cNvPr id="5" name="TextBox 4"/>
          <p:cNvSpPr txBox="1"/>
          <p:nvPr/>
        </p:nvSpPr>
        <p:spPr>
          <a:xfrm>
            <a:off x="0" y="1219200"/>
            <a:ext cx="9150820" cy="1384995"/>
          </a:xfrm>
          <a:prstGeom prst="rect">
            <a:avLst/>
          </a:prstGeom>
          <a:noFill/>
        </p:spPr>
        <p:txBody>
          <a:bodyPr wrap="square" rtlCol="0">
            <a:spAutoFit/>
          </a:bodyPr>
          <a:lstStyle/>
          <a:p>
            <a:pPr algn="just"/>
            <a:r>
              <a:rPr lang="en-US" sz="2800" b="1" dirty="0"/>
              <a:t>A </a:t>
            </a:r>
            <a:r>
              <a:rPr lang="en-US" sz="2800" b="1" dirty="0">
                <a:solidFill>
                  <a:srgbClr val="C00000"/>
                </a:solidFill>
              </a:rPr>
              <a:t>network port</a:t>
            </a:r>
            <a:r>
              <a:rPr lang="en-US" sz="2800" b="1" dirty="0"/>
              <a:t>, also called an </a:t>
            </a:r>
            <a:r>
              <a:rPr lang="en-US" sz="2800" b="1" dirty="0">
                <a:solidFill>
                  <a:srgbClr val="C00000"/>
                </a:solidFill>
              </a:rPr>
              <a:t>Ethernet port</a:t>
            </a:r>
            <a:r>
              <a:rPr lang="en-US" sz="2800" b="1" dirty="0"/>
              <a:t>, or an </a:t>
            </a:r>
            <a:r>
              <a:rPr lang="en-US" sz="2800" b="1" dirty="0">
                <a:solidFill>
                  <a:srgbClr val="C00000"/>
                </a:solidFill>
              </a:rPr>
              <a:t>RJ-45 </a:t>
            </a:r>
            <a:r>
              <a:rPr lang="en-US" sz="2800" b="1" dirty="0" smtClean="0">
                <a:solidFill>
                  <a:srgbClr val="C00000"/>
                </a:solidFill>
              </a:rPr>
              <a:t>port</a:t>
            </a:r>
            <a:r>
              <a:rPr lang="en-US" sz="2800" b="1" dirty="0" smtClean="0"/>
              <a:t>, is </a:t>
            </a:r>
            <a:r>
              <a:rPr lang="en-US" sz="2800" b="1" dirty="0"/>
              <a:t>used by a network cable to connect to the wired network</a:t>
            </a:r>
            <a:r>
              <a:rPr lang="en-US" sz="2800" b="1" dirty="0" smtClean="0"/>
              <a:t>.</a:t>
            </a:r>
            <a:endParaRPr lang="en-US" sz="2800" b="1" dirty="0"/>
          </a:p>
        </p:txBody>
      </p:sp>
      <p:sp>
        <p:nvSpPr>
          <p:cNvPr id="6" name="TextBox 5"/>
          <p:cNvSpPr txBox="1"/>
          <p:nvPr/>
        </p:nvSpPr>
        <p:spPr>
          <a:xfrm>
            <a:off x="6820" y="2895600"/>
            <a:ext cx="9144000" cy="1815882"/>
          </a:xfrm>
          <a:prstGeom prst="rect">
            <a:avLst/>
          </a:prstGeom>
          <a:noFill/>
        </p:spPr>
        <p:txBody>
          <a:bodyPr wrap="square" rtlCol="0">
            <a:spAutoFit/>
          </a:bodyPr>
          <a:lstStyle/>
          <a:p>
            <a:pPr marL="457200" indent="-457200" algn="just">
              <a:buFont typeface="Arial" panose="020B0604020202020204" pitchFamily="34" charset="0"/>
              <a:buChar char="•"/>
            </a:pPr>
            <a:r>
              <a:rPr lang="en-US" sz="2800" b="1" dirty="0" smtClean="0">
                <a:solidFill>
                  <a:srgbClr val="00B0F0"/>
                </a:solidFill>
              </a:rPr>
              <a:t>Fast Ethernet</a:t>
            </a:r>
            <a:r>
              <a:rPr lang="en-US" sz="2800" b="1" dirty="0" smtClean="0"/>
              <a:t> </a:t>
            </a:r>
            <a:r>
              <a:rPr lang="en-US" sz="2800" b="1" dirty="0"/>
              <a:t>ports run at 100 Mbps (megabits per second</a:t>
            </a:r>
            <a:r>
              <a:rPr lang="en-US" sz="2800" b="1" dirty="0" smtClean="0"/>
              <a:t>)</a:t>
            </a:r>
          </a:p>
          <a:p>
            <a:pPr marL="457200" indent="-457200" algn="just">
              <a:buFont typeface="Arial" panose="020B0604020202020204" pitchFamily="34" charset="0"/>
              <a:buChar char="•"/>
            </a:pPr>
            <a:r>
              <a:rPr lang="en-US" sz="2800" b="1" dirty="0" smtClean="0">
                <a:solidFill>
                  <a:srgbClr val="00B0F0"/>
                </a:solidFill>
              </a:rPr>
              <a:t>Gigabit</a:t>
            </a:r>
            <a:r>
              <a:rPr lang="en-US" sz="2800" b="1" dirty="0">
                <a:solidFill>
                  <a:srgbClr val="00B0F0"/>
                </a:solidFill>
              </a:rPr>
              <a:t> </a:t>
            </a:r>
            <a:r>
              <a:rPr lang="en-US" sz="2800" b="1" dirty="0" smtClean="0">
                <a:solidFill>
                  <a:srgbClr val="00B0F0"/>
                </a:solidFill>
              </a:rPr>
              <a:t>Ethernet </a:t>
            </a:r>
            <a:r>
              <a:rPr lang="en-US" sz="2800" b="1" dirty="0"/>
              <a:t>runs at 1000 Mbps or 1 Gbps (gigabits per second).</a:t>
            </a:r>
          </a:p>
        </p:txBody>
      </p:sp>
      <p:pic>
        <p:nvPicPr>
          <p:cNvPr id="2" name="Picture 1"/>
          <p:cNvPicPr>
            <a:picLocks noChangeAspect="1"/>
          </p:cNvPicPr>
          <p:nvPr/>
        </p:nvPicPr>
        <p:blipFill>
          <a:blip r:embed="rId2"/>
          <a:stretch>
            <a:fillRect/>
          </a:stretch>
        </p:blipFill>
        <p:spPr>
          <a:xfrm>
            <a:off x="76200" y="32871"/>
            <a:ext cx="1276350" cy="1114425"/>
          </a:xfrm>
          <a:prstGeom prst="rect">
            <a:avLst/>
          </a:prstGeom>
        </p:spPr>
      </p:pic>
    </p:spTree>
    <p:extLst>
      <p:ext uri="{BB962C8B-B14F-4D97-AF65-F5344CB8AC3E}">
        <p14:creationId xmlns:p14="http://schemas.microsoft.com/office/powerpoint/2010/main" val="301084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a:effectLst>
                  <a:outerShdw blurRad="38100" dist="38100" dir="2700000" algn="tl">
                    <a:srgbClr val="000000">
                      <a:alpha val="43137"/>
                    </a:srgbClr>
                  </a:outerShdw>
                </a:effectLst>
              </a:rPr>
              <a:t>Hardware: External Interfaces</a:t>
            </a:r>
          </a:p>
        </p:txBody>
      </p:sp>
      <p:sp>
        <p:nvSpPr>
          <p:cNvPr id="5" name="TextBox 4"/>
          <p:cNvSpPr txBox="1"/>
          <p:nvPr/>
        </p:nvSpPr>
        <p:spPr>
          <a:xfrm>
            <a:off x="0" y="1219200"/>
            <a:ext cx="9150820" cy="2677656"/>
          </a:xfrm>
          <a:prstGeom prst="rect">
            <a:avLst/>
          </a:prstGeom>
          <a:noFill/>
        </p:spPr>
        <p:txBody>
          <a:bodyPr wrap="square" rtlCol="0">
            <a:spAutoFit/>
          </a:bodyPr>
          <a:lstStyle/>
          <a:p>
            <a:r>
              <a:rPr lang="en-US" sz="2800" b="1" dirty="0"/>
              <a:t>A system usually has three or more round </a:t>
            </a:r>
            <a:r>
              <a:rPr lang="en-US" sz="2800" b="1" dirty="0">
                <a:solidFill>
                  <a:srgbClr val="C00000"/>
                </a:solidFill>
              </a:rPr>
              <a:t>audio ports</a:t>
            </a:r>
            <a:r>
              <a:rPr lang="en-US" sz="2800" b="1" dirty="0"/>
              <a:t>, also </a:t>
            </a:r>
            <a:r>
              <a:rPr lang="en-US" sz="2800" b="1" dirty="0" smtClean="0"/>
              <a:t>called sound </a:t>
            </a:r>
            <a:r>
              <a:rPr lang="en-US" sz="2800" b="1" dirty="0"/>
              <a:t>ports, for </a:t>
            </a:r>
            <a:endParaRPr lang="en-US" sz="2800" b="1" dirty="0" smtClean="0"/>
          </a:p>
          <a:p>
            <a:pPr marL="457200" indent="-457200">
              <a:buFont typeface="Arial" panose="020B0604020202020204" pitchFamily="34" charset="0"/>
              <a:buChar char="•"/>
            </a:pPr>
            <a:r>
              <a:rPr lang="en-US" sz="2800" b="1" dirty="0" smtClean="0"/>
              <a:t>a microphone</a:t>
            </a:r>
          </a:p>
          <a:p>
            <a:pPr marL="457200" indent="-457200">
              <a:buFont typeface="Arial" panose="020B0604020202020204" pitchFamily="34" charset="0"/>
              <a:buChar char="•"/>
            </a:pPr>
            <a:r>
              <a:rPr lang="en-US" sz="2800" b="1" dirty="0" smtClean="0"/>
              <a:t>audio in</a:t>
            </a:r>
          </a:p>
          <a:p>
            <a:pPr marL="457200" indent="-457200">
              <a:buFont typeface="Arial" panose="020B0604020202020204" pitchFamily="34" charset="0"/>
              <a:buChar char="•"/>
            </a:pPr>
            <a:r>
              <a:rPr lang="en-US" sz="2800" b="1" dirty="0" smtClean="0"/>
              <a:t>audio out</a:t>
            </a:r>
          </a:p>
          <a:p>
            <a:pPr marL="457200" indent="-457200">
              <a:buFont typeface="Arial" panose="020B0604020202020204" pitchFamily="34" charset="0"/>
              <a:buChar char="•"/>
            </a:pPr>
            <a:r>
              <a:rPr lang="en-US" sz="2800" b="1" dirty="0" smtClean="0"/>
              <a:t>stereo audio out</a:t>
            </a:r>
            <a:endParaRPr lang="en-US" sz="2800" b="1" dirty="0"/>
          </a:p>
        </p:txBody>
      </p:sp>
      <p:sp>
        <p:nvSpPr>
          <p:cNvPr id="6" name="TextBox 5"/>
          <p:cNvSpPr txBox="1"/>
          <p:nvPr/>
        </p:nvSpPr>
        <p:spPr>
          <a:xfrm>
            <a:off x="0" y="3997148"/>
            <a:ext cx="9144000" cy="954107"/>
          </a:xfrm>
          <a:prstGeom prst="rect">
            <a:avLst/>
          </a:prstGeom>
          <a:noFill/>
        </p:spPr>
        <p:txBody>
          <a:bodyPr wrap="square" rtlCol="0">
            <a:spAutoFit/>
          </a:bodyPr>
          <a:lstStyle/>
          <a:p>
            <a:pPr algn="just"/>
            <a:r>
              <a:rPr lang="en-US" sz="2800" b="1" dirty="0"/>
              <a:t>These types of audio ports can transmit analog or </a:t>
            </a:r>
            <a:r>
              <a:rPr lang="en-US" sz="2800" b="1" dirty="0" smtClean="0"/>
              <a:t>digital data</a:t>
            </a:r>
            <a:r>
              <a:rPr lang="en-US" sz="2800" b="1" dirty="0"/>
              <a:t>.</a:t>
            </a:r>
          </a:p>
        </p:txBody>
      </p:sp>
      <p:pic>
        <p:nvPicPr>
          <p:cNvPr id="2" name="Picture 1"/>
          <p:cNvPicPr>
            <a:picLocks noChangeAspect="1"/>
          </p:cNvPicPr>
          <p:nvPr/>
        </p:nvPicPr>
        <p:blipFill>
          <a:blip r:embed="rId2"/>
          <a:stretch>
            <a:fillRect/>
          </a:stretch>
        </p:blipFill>
        <p:spPr>
          <a:xfrm>
            <a:off x="6820" y="8965"/>
            <a:ext cx="1638300" cy="1114425"/>
          </a:xfrm>
          <a:prstGeom prst="rect">
            <a:avLst/>
          </a:prstGeom>
        </p:spPr>
      </p:pic>
    </p:spTree>
    <p:extLst>
      <p:ext uri="{BB962C8B-B14F-4D97-AF65-F5344CB8AC3E}">
        <p14:creationId xmlns:p14="http://schemas.microsoft.com/office/powerpoint/2010/main" val="2767947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a:effectLst>
                  <a:outerShdw blurRad="38100" dist="38100" dir="2700000" algn="tl">
                    <a:srgbClr val="000000">
                      <a:alpha val="43137"/>
                    </a:srgbClr>
                  </a:outerShdw>
                </a:effectLst>
              </a:rPr>
              <a:t>Hardware: External Interfaces</a:t>
            </a:r>
          </a:p>
        </p:txBody>
      </p:sp>
      <p:sp>
        <p:nvSpPr>
          <p:cNvPr id="5" name="TextBox 4"/>
          <p:cNvSpPr txBox="1"/>
          <p:nvPr/>
        </p:nvSpPr>
        <p:spPr>
          <a:xfrm>
            <a:off x="0" y="1219200"/>
            <a:ext cx="9150820" cy="1815882"/>
          </a:xfrm>
          <a:prstGeom prst="rect">
            <a:avLst/>
          </a:prstGeom>
          <a:noFill/>
        </p:spPr>
        <p:txBody>
          <a:bodyPr wrap="square" rtlCol="0">
            <a:spAutoFit/>
          </a:bodyPr>
          <a:lstStyle/>
          <a:p>
            <a:pPr algn="just"/>
            <a:r>
              <a:rPr lang="en-US" sz="2800" b="1" dirty="0"/>
              <a:t>An </a:t>
            </a:r>
            <a:r>
              <a:rPr lang="en-US" sz="2800" b="1" dirty="0">
                <a:solidFill>
                  <a:srgbClr val="C00000"/>
                </a:solidFill>
              </a:rPr>
              <a:t>S/PDIF</a:t>
            </a:r>
            <a:r>
              <a:rPr lang="en-US" sz="2800" b="1" dirty="0"/>
              <a:t> (</a:t>
            </a:r>
            <a:r>
              <a:rPr lang="en-US" sz="2800" b="1" dirty="0">
                <a:solidFill>
                  <a:srgbClr val="C00000"/>
                </a:solidFill>
              </a:rPr>
              <a:t>S</a:t>
            </a:r>
            <a:r>
              <a:rPr lang="en-US" sz="2800" b="1" dirty="0"/>
              <a:t>ony/</a:t>
            </a:r>
            <a:r>
              <a:rPr lang="en-US" sz="2800" b="1" dirty="0">
                <a:solidFill>
                  <a:srgbClr val="C00000"/>
                </a:solidFill>
              </a:rPr>
              <a:t>P</a:t>
            </a:r>
            <a:r>
              <a:rPr lang="en-US" sz="2800" b="1" dirty="0"/>
              <a:t>hilips </a:t>
            </a:r>
            <a:r>
              <a:rPr lang="en-US" sz="2800" b="1" dirty="0">
                <a:solidFill>
                  <a:srgbClr val="C00000"/>
                </a:solidFill>
              </a:rPr>
              <a:t>D</a:t>
            </a:r>
            <a:r>
              <a:rPr lang="en-US" sz="2800" b="1" dirty="0"/>
              <a:t>igital </a:t>
            </a:r>
            <a:r>
              <a:rPr lang="en-US" sz="2800" b="1" dirty="0">
                <a:solidFill>
                  <a:srgbClr val="C00000"/>
                </a:solidFill>
              </a:rPr>
              <a:t>I</a:t>
            </a:r>
            <a:r>
              <a:rPr lang="en-US" sz="2800" b="1" dirty="0"/>
              <a:t>nter</a:t>
            </a:r>
            <a:r>
              <a:rPr lang="en-US" sz="2800" b="1" dirty="0">
                <a:solidFill>
                  <a:srgbClr val="C00000"/>
                </a:solidFill>
              </a:rPr>
              <a:t>f</a:t>
            </a:r>
            <a:r>
              <a:rPr lang="en-US" sz="2800" b="1" dirty="0"/>
              <a:t>ace) sound port </a:t>
            </a:r>
            <a:r>
              <a:rPr lang="en-US" sz="2800" b="1" dirty="0" smtClean="0"/>
              <a:t>connects to </a:t>
            </a:r>
            <a:r>
              <a:rPr lang="en-US" sz="2800" b="1" dirty="0"/>
              <a:t>an external home theater audio system, providing digital </a:t>
            </a:r>
            <a:r>
              <a:rPr lang="en-US" sz="2800" b="1" dirty="0" smtClean="0"/>
              <a:t>audio output </a:t>
            </a:r>
            <a:r>
              <a:rPr lang="en-US" sz="2800" b="1" dirty="0"/>
              <a:t>and the best signal quality.</a:t>
            </a:r>
          </a:p>
        </p:txBody>
      </p:sp>
      <p:sp>
        <p:nvSpPr>
          <p:cNvPr id="6" name="TextBox 5"/>
          <p:cNvSpPr txBox="1"/>
          <p:nvPr/>
        </p:nvSpPr>
        <p:spPr>
          <a:xfrm>
            <a:off x="0" y="3200400"/>
            <a:ext cx="9144000" cy="1969770"/>
          </a:xfrm>
          <a:prstGeom prst="rect">
            <a:avLst/>
          </a:prstGeom>
          <a:noFill/>
        </p:spPr>
        <p:txBody>
          <a:bodyPr wrap="square" rtlCol="0">
            <a:spAutoFit/>
          </a:bodyPr>
          <a:lstStyle/>
          <a:p>
            <a:pPr algn="just"/>
            <a:r>
              <a:rPr lang="en-US" sz="2800" b="1" dirty="0"/>
              <a:t>S/PDIF ports always </a:t>
            </a:r>
            <a:r>
              <a:rPr lang="en-US" sz="2800" b="1" dirty="0" smtClean="0"/>
              <a:t>carry digital </a:t>
            </a:r>
            <a:r>
              <a:rPr lang="en-US" sz="2800" b="1" dirty="0"/>
              <a:t>audio and can work with </a:t>
            </a:r>
            <a:r>
              <a:rPr lang="en-US" sz="2800" b="1" dirty="0">
                <a:solidFill>
                  <a:srgbClr val="00B0F0"/>
                </a:solidFill>
              </a:rPr>
              <a:t>electrical</a:t>
            </a:r>
            <a:r>
              <a:rPr lang="en-US" sz="2800" b="1" dirty="0"/>
              <a:t> or </a:t>
            </a:r>
            <a:r>
              <a:rPr lang="en-US" sz="2800" b="1" dirty="0">
                <a:solidFill>
                  <a:srgbClr val="00B0F0"/>
                </a:solidFill>
              </a:rPr>
              <a:t>optical </a:t>
            </a:r>
            <a:r>
              <a:rPr lang="en-US" sz="2800" b="1" dirty="0"/>
              <a:t>cable. </a:t>
            </a:r>
            <a:endParaRPr lang="en-US" sz="2800" b="1" dirty="0" smtClean="0"/>
          </a:p>
          <a:p>
            <a:pPr algn="just">
              <a:spcBef>
                <a:spcPts val="1200"/>
              </a:spcBef>
            </a:pPr>
            <a:r>
              <a:rPr lang="en-US" sz="2800" b="1" dirty="0" smtClean="0"/>
              <a:t>When</a:t>
            </a:r>
            <a:r>
              <a:rPr lang="en-US" sz="2800" b="1" dirty="0"/>
              <a:t> </a:t>
            </a:r>
            <a:r>
              <a:rPr lang="en-US" sz="2800" b="1" dirty="0" smtClean="0"/>
              <a:t>connected </a:t>
            </a:r>
            <a:r>
              <a:rPr lang="en-US" sz="2800" b="1" dirty="0"/>
              <a:t>to a fiber-optic cable, the port is called an </a:t>
            </a:r>
            <a:r>
              <a:rPr lang="en-US" sz="2800" b="1" dirty="0" smtClean="0">
                <a:solidFill>
                  <a:srgbClr val="C00000"/>
                </a:solidFill>
              </a:rPr>
              <a:t>optical connector</a:t>
            </a:r>
            <a:r>
              <a:rPr lang="en-US" sz="2800" b="1" dirty="0"/>
              <a:t>.</a:t>
            </a:r>
          </a:p>
        </p:txBody>
      </p:sp>
      <p:pic>
        <p:nvPicPr>
          <p:cNvPr id="2" name="Picture 1"/>
          <p:cNvPicPr>
            <a:picLocks noChangeAspect="1"/>
          </p:cNvPicPr>
          <p:nvPr/>
        </p:nvPicPr>
        <p:blipFill>
          <a:blip r:embed="rId2"/>
          <a:stretch>
            <a:fillRect/>
          </a:stretch>
        </p:blipFill>
        <p:spPr>
          <a:xfrm>
            <a:off x="43329" y="23906"/>
            <a:ext cx="1190625" cy="1133475"/>
          </a:xfrm>
          <a:prstGeom prst="rect">
            <a:avLst/>
          </a:prstGeom>
        </p:spPr>
      </p:pic>
    </p:spTree>
    <p:extLst>
      <p:ext uri="{BB962C8B-B14F-4D97-AF65-F5344CB8AC3E}">
        <p14:creationId xmlns:p14="http://schemas.microsoft.com/office/powerpoint/2010/main" val="287854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a:effectLst>
                  <a:outerShdw blurRad="38100" dist="38100" dir="2700000" algn="tl">
                    <a:srgbClr val="000000">
                      <a:alpha val="43137"/>
                    </a:srgbClr>
                  </a:outerShdw>
                </a:effectLst>
              </a:rPr>
              <a:t>Hardware: External Interfaces</a:t>
            </a:r>
          </a:p>
        </p:txBody>
      </p:sp>
      <p:sp>
        <p:nvSpPr>
          <p:cNvPr id="5" name="TextBox 4"/>
          <p:cNvSpPr txBox="1"/>
          <p:nvPr/>
        </p:nvSpPr>
        <p:spPr>
          <a:xfrm>
            <a:off x="0" y="1219200"/>
            <a:ext cx="9150820" cy="3970318"/>
          </a:xfrm>
          <a:prstGeom prst="rect">
            <a:avLst/>
          </a:prstGeom>
          <a:noFill/>
        </p:spPr>
        <p:txBody>
          <a:bodyPr wrap="square" rtlCol="0">
            <a:spAutoFit/>
          </a:bodyPr>
          <a:lstStyle/>
          <a:p>
            <a:pPr algn="just"/>
            <a:r>
              <a:rPr lang="en-US" sz="2800" b="1" dirty="0"/>
              <a:t>A </a:t>
            </a:r>
            <a:r>
              <a:rPr lang="en-US" sz="2800" b="1" dirty="0">
                <a:solidFill>
                  <a:srgbClr val="C00000"/>
                </a:solidFill>
              </a:rPr>
              <a:t>USB </a:t>
            </a:r>
            <a:r>
              <a:rPr lang="en-US" sz="2800" b="1" dirty="0"/>
              <a:t>(</a:t>
            </a:r>
            <a:r>
              <a:rPr lang="en-US" sz="2800" b="1" dirty="0">
                <a:solidFill>
                  <a:srgbClr val="C00000"/>
                </a:solidFill>
              </a:rPr>
              <a:t>U</a:t>
            </a:r>
            <a:r>
              <a:rPr lang="en-US" sz="2800" b="1" dirty="0"/>
              <a:t>niversal </a:t>
            </a:r>
            <a:r>
              <a:rPr lang="en-US" sz="2800" b="1" dirty="0">
                <a:solidFill>
                  <a:srgbClr val="C00000"/>
                </a:solidFill>
              </a:rPr>
              <a:t>S</a:t>
            </a:r>
            <a:r>
              <a:rPr lang="en-US" sz="2800" b="1" dirty="0"/>
              <a:t>erial </a:t>
            </a:r>
            <a:r>
              <a:rPr lang="en-US" sz="2800" b="1" dirty="0">
                <a:solidFill>
                  <a:srgbClr val="C00000"/>
                </a:solidFill>
              </a:rPr>
              <a:t>B</a:t>
            </a:r>
            <a:r>
              <a:rPr lang="en-US" sz="2800" b="1" dirty="0"/>
              <a:t>us) port is a multipurpose I/O port </a:t>
            </a:r>
            <a:r>
              <a:rPr lang="en-US" sz="2800" b="1" dirty="0" smtClean="0"/>
              <a:t>that comes </a:t>
            </a:r>
            <a:r>
              <a:rPr lang="en-US" sz="2800" b="1" dirty="0"/>
              <a:t>in several sizes and is used by many different devices, </a:t>
            </a:r>
            <a:r>
              <a:rPr lang="en-US" sz="2800" b="1" dirty="0" smtClean="0"/>
              <a:t>including</a:t>
            </a:r>
            <a:endParaRPr lang="en-US" sz="2800" b="1" dirty="0"/>
          </a:p>
          <a:p>
            <a:pPr marL="457200" indent="-457200" algn="just">
              <a:buFont typeface="Arial" panose="020B0604020202020204" pitchFamily="34" charset="0"/>
              <a:buChar char="•"/>
            </a:pPr>
            <a:r>
              <a:rPr lang="en-US" sz="2800" b="1" dirty="0" smtClean="0"/>
              <a:t>printers</a:t>
            </a:r>
          </a:p>
          <a:p>
            <a:pPr marL="457200" indent="-457200" algn="just">
              <a:buFont typeface="Arial" panose="020B0604020202020204" pitchFamily="34" charset="0"/>
              <a:buChar char="•"/>
            </a:pPr>
            <a:r>
              <a:rPr lang="en-US" sz="2800" b="1" dirty="0" smtClean="0"/>
              <a:t>mice</a:t>
            </a:r>
          </a:p>
          <a:p>
            <a:pPr marL="457200" indent="-457200" algn="just">
              <a:buFont typeface="Arial" panose="020B0604020202020204" pitchFamily="34" charset="0"/>
              <a:buChar char="•"/>
            </a:pPr>
            <a:r>
              <a:rPr lang="en-US" sz="2800" b="1" dirty="0" smtClean="0"/>
              <a:t>keyboards</a:t>
            </a:r>
          </a:p>
          <a:p>
            <a:pPr marL="457200" indent="-457200" algn="just">
              <a:buFont typeface="Arial" panose="020B0604020202020204" pitchFamily="34" charset="0"/>
              <a:buChar char="•"/>
            </a:pPr>
            <a:r>
              <a:rPr lang="en-US" sz="2800" b="1" dirty="0" smtClean="0"/>
              <a:t>scanners</a:t>
            </a:r>
          </a:p>
          <a:p>
            <a:pPr marL="457200" indent="-457200" algn="just">
              <a:buFont typeface="Arial" panose="020B0604020202020204" pitchFamily="34" charset="0"/>
              <a:buChar char="•"/>
            </a:pPr>
            <a:r>
              <a:rPr lang="en-US" sz="2800" b="1" dirty="0" smtClean="0"/>
              <a:t>external </a:t>
            </a:r>
            <a:r>
              <a:rPr lang="en-US" sz="2800" b="1" dirty="0"/>
              <a:t>hard </a:t>
            </a:r>
            <a:r>
              <a:rPr lang="en-US" sz="2800" b="1" dirty="0" smtClean="0"/>
              <a:t>drives</a:t>
            </a:r>
            <a:endParaRPr lang="en-US" sz="2800" b="1" dirty="0"/>
          </a:p>
          <a:p>
            <a:pPr marL="457200" indent="-457200" algn="just">
              <a:buFont typeface="Arial" panose="020B0604020202020204" pitchFamily="34" charset="0"/>
              <a:buChar char="•"/>
            </a:pPr>
            <a:r>
              <a:rPr lang="en-US" sz="2800" b="1" dirty="0" smtClean="0"/>
              <a:t>flash drives</a:t>
            </a:r>
            <a:endParaRPr lang="en-US" sz="2800" b="1" dirty="0"/>
          </a:p>
        </p:txBody>
      </p:sp>
      <p:pic>
        <p:nvPicPr>
          <p:cNvPr id="2" name="Picture 1"/>
          <p:cNvPicPr>
            <a:picLocks noChangeAspect="1"/>
          </p:cNvPicPr>
          <p:nvPr/>
        </p:nvPicPr>
        <p:blipFill>
          <a:blip r:embed="rId2"/>
          <a:stretch>
            <a:fillRect/>
          </a:stretch>
        </p:blipFill>
        <p:spPr>
          <a:xfrm>
            <a:off x="6820" y="8965"/>
            <a:ext cx="1638300" cy="1123950"/>
          </a:xfrm>
          <a:prstGeom prst="rect">
            <a:avLst/>
          </a:prstGeom>
        </p:spPr>
      </p:pic>
    </p:spTree>
    <p:extLst>
      <p:ext uri="{BB962C8B-B14F-4D97-AF65-F5344CB8AC3E}">
        <p14:creationId xmlns:p14="http://schemas.microsoft.com/office/powerpoint/2010/main" val="5943191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a:effectLst>
                  <a:outerShdw blurRad="38100" dist="38100" dir="2700000" algn="tl">
                    <a:srgbClr val="000000">
                      <a:alpha val="43137"/>
                    </a:srgbClr>
                  </a:outerShdw>
                </a:effectLst>
              </a:rPr>
              <a:t>Hardware: External Interfaces</a:t>
            </a:r>
          </a:p>
        </p:txBody>
      </p:sp>
      <p:sp>
        <p:nvSpPr>
          <p:cNvPr id="5" name="TextBox 4"/>
          <p:cNvSpPr txBox="1"/>
          <p:nvPr/>
        </p:nvSpPr>
        <p:spPr>
          <a:xfrm>
            <a:off x="0" y="1358205"/>
            <a:ext cx="9150820" cy="1384995"/>
          </a:xfrm>
          <a:prstGeom prst="rect">
            <a:avLst/>
          </a:prstGeom>
          <a:noFill/>
        </p:spPr>
        <p:txBody>
          <a:bodyPr wrap="square" rtlCol="0">
            <a:spAutoFit/>
          </a:bodyPr>
          <a:lstStyle/>
          <a:p>
            <a:r>
              <a:rPr lang="en-US" sz="2800" b="1" dirty="0"/>
              <a:t>Some USB ports are faster than </a:t>
            </a:r>
            <a:r>
              <a:rPr lang="en-US" sz="2800" b="1" dirty="0" smtClean="0"/>
              <a:t>others</a:t>
            </a:r>
            <a:r>
              <a:rPr lang="en-US" sz="2800" b="1" dirty="0"/>
              <a:t>:</a:t>
            </a:r>
            <a:endParaRPr lang="en-US" sz="2800" b="1" dirty="0" smtClean="0"/>
          </a:p>
          <a:p>
            <a:pPr marL="457200" indent="-457200">
              <a:buFont typeface="Arial" panose="020B0604020202020204" pitchFamily="34" charset="0"/>
              <a:buChar char="•"/>
            </a:pPr>
            <a:r>
              <a:rPr lang="en-US" sz="2800" b="1" dirty="0" smtClean="0"/>
              <a:t>Hi-Speed USB </a:t>
            </a:r>
            <a:r>
              <a:rPr lang="en-US" sz="2800" b="1" dirty="0"/>
              <a:t>2.0 is faster than regular </a:t>
            </a:r>
            <a:r>
              <a:rPr lang="en-US" sz="2800" b="1" dirty="0" smtClean="0"/>
              <a:t>USB</a:t>
            </a:r>
          </a:p>
          <a:p>
            <a:pPr marL="457200" indent="-457200">
              <a:buFont typeface="Arial" panose="020B0604020202020204" pitchFamily="34" charset="0"/>
              <a:buChar char="•"/>
            </a:pPr>
            <a:r>
              <a:rPr lang="en-US" sz="2800" b="1" dirty="0" smtClean="0"/>
              <a:t>Super-Speed </a:t>
            </a:r>
            <a:r>
              <a:rPr lang="en-US" sz="2800" b="1" dirty="0"/>
              <a:t>USB 3.0 </a:t>
            </a:r>
            <a:r>
              <a:rPr lang="en-US" sz="2800" b="1" dirty="0" smtClean="0"/>
              <a:t>is faster </a:t>
            </a:r>
            <a:r>
              <a:rPr lang="en-US" sz="2800" b="1" dirty="0"/>
              <a:t>than USB </a:t>
            </a:r>
            <a:r>
              <a:rPr lang="en-US" sz="2800" b="1" dirty="0" smtClean="0"/>
              <a:t>2.0</a:t>
            </a:r>
            <a:endParaRPr lang="en-US" sz="2800" b="1" dirty="0"/>
          </a:p>
        </p:txBody>
      </p:sp>
      <p:pic>
        <p:nvPicPr>
          <p:cNvPr id="7" name="Picture 6"/>
          <p:cNvPicPr>
            <a:picLocks noChangeAspect="1"/>
          </p:cNvPicPr>
          <p:nvPr/>
        </p:nvPicPr>
        <p:blipFill>
          <a:blip r:embed="rId2"/>
          <a:stretch>
            <a:fillRect/>
          </a:stretch>
        </p:blipFill>
        <p:spPr>
          <a:xfrm>
            <a:off x="6820" y="8965"/>
            <a:ext cx="1638300" cy="1123950"/>
          </a:xfrm>
          <a:prstGeom prst="rect">
            <a:avLst/>
          </a:prstGeom>
        </p:spPr>
      </p:pic>
    </p:spTree>
    <p:extLst>
      <p:ext uri="{BB962C8B-B14F-4D97-AF65-F5344CB8AC3E}">
        <p14:creationId xmlns:p14="http://schemas.microsoft.com/office/powerpoint/2010/main" val="40840835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a:effectLst>
                  <a:outerShdw blurRad="38100" dist="38100" dir="2700000" algn="tl">
                    <a:srgbClr val="000000">
                      <a:alpha val="43137"/>
                    </a:srgbClr>
                  </a:outerShdw>
                </a:effectLst>
              </a:rPr>
              <a:t>Hardware: External Interfaces</a:t>
            </a:r>
          </a:p>
        </p:txBody>
      </p:sp>
      <p:sp>
        <p:nvSpPr>
          <p:cNvPr id="5" name="TextBox 4"/>
          <p:cNvSpPr txBox="1"/>
          <p:nvPr/>
        </p:nvSpPr>
        <p:spPr>
          <a:xfrm>
            <a:off x="0" y="1219200"/>
            <a:ext cx="9150820" cy="1384995"/>
          </a:xfrm>
          <a:prstGeom prst="rect">
            <a:avLst/>
          </a:prstGeom>
          <a:noFill/>
        </p:spPr>
        <p:txBody>
          <a:bodyPr wrap="square" rtlCol="0">
            <a:spAutoFit/>
          </a:bodyPr>
          <a:lstStyle/>
          <a:p>
            <a:pPr algn="just"/>
            <a:r>
              <a:rPr lang="en-US" sz="2800" b="1" dirty="0"/>
              <a:t>A </a:t>
            </a:r>
            <a:r>
              <a:rPr lang="en-US" sz="2800" b="1" dirty="0">
                <a:solidFill>
                  <a:srgbClr val="C00000"/>
                </a:solidFill>
              </a:rPr>
              <a:t>FireWire port </a:t>
            </a:r>
            <a:r>
              <a:rPr lang="en-US" sz="2800" b="1" dirty="0"/>
              <a:t>(also called an </a:t>
            </a:r>
            <a:r>
              <a:rPr lang="en-US" sz="2800" b="1" dirty="0">
                <a:solidFill>
                  <a:srgbClr val="C00000"/>
                </a:solidFill>
              </a:rPr>
              <a:t>IEEE 1394 port</a:t>
            </a:r>
            <a:r>
              <a:rPr lang="en-US" sz="2800" b="1" dirty="0"/>
              <a:t>, </a:t>
            </a:r>
            <a:r>
              <a:rPr lang="en-US" sz="2800" b="1" dirty="0" smtClean="0"/>
              <a:t>pronounced “I-triple-E </a:t>
            </a:r>
            <a:r>
              <a:rPr lang="en-US" sz="2800" b="1" dirty="0"/>
              <a:t>1394 port”) is used for high-speed </a:t>
            </a:r>
            <a:r>
              <a:rPr lang="en-US" sz="2800" b="1" dirty="0" smtClean="0"/>
              <a:t>multimedia devices </a:t>
            </a:r>
            <a:r>
              <a:rPr lang="en-US" sz="2800" b="1" dirty="0"/>
              <a:t>such as digital camcorders.</a:t>
            </a:r>
          </a:p>
        </p:txBody>
      </p:sp>
      <p:pic>
        <p:nvPicPr>
          <p:cNvPr id="2" name="Picture 1"/>
          <p:cNvPicPr>
            <a:picLocks noChangeAspect="1"/>
          </p:cNvPicPr>
          <p:nvPr/>
        </p:nvPicPr>
        <p:blipFill>
          <a:blip r:embed="rId2"/>
          <a:stretch>
            <a:fillRect/>
          </a:stretch>
        </p:blipFill>
        <p:spPr>
          <a:xfrm>
            <a:off x="0" y="19424"/>
            <a:ext cx="1752600" cy="1123950"/>
          </a:xfrm>
          <a:prstGeom prst="rect">
            <a:avLst/>
          </a:prstGeom>
        </p:spPr>
      </p:pic>
    </p:spTree>
    <p:extLst>
      <p:ext uri="{BB962C8B-B14F-4D97-AF65-F5344CB8AC3E}">
        <p14:creationId xmlns:p14="http://schemas.microsoft.com/office/powerpoint/2010/main" val="33665084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a:effectLst>
                  <a:outerShdw blurRad="38100" dist="38100" dir="2700000" algn="tl">
                    <a:srgbClr val="000000">
                      <a:alpha val="43137"/>
                    </a:srgbClr>
                  </a:outerShdw>
                </a:effectLst>
              </a:rPr>
              <a:t>Hardware: External Interfaces</a:t>
            </a:r>
          </a:p>
        </p:txBody>
      </p:sp>
      <p:sp>
        <p:nvSpPr>
          <p:cNvPr id="5" name="TextBox 4"/>
          <p:cNvSpPr txBox="1"/>
          <p:nvPr/>
        </p:nvSpPr>
        <p:spPr>
          <a:xfrm>
            <a:off x="0" y="1457980"/>
            <a:ext cx="9150820" cy="1538883"/>
          </a:xfrm>
          <a:prstGeom prst="rect">
            <a:avLst/>
          </a:prstGeom>
          <a:noFill/>
        </p:spPr>
        <p:txBody>
          <a:bodyPr wrap="square" rtlCol="0">
            <a:spAutoFit/>
          </a:bodyPr>
          <a:lstStyle/>
          <a:p>
            <a:pPr algn="just">
              <a:spcBef>
                <a:spcPts val="1200"/>
              </a:spcBef>
            </a:pPr>
            <a:r>
              <a:rPr lang="en-US" sz="2800" b="1" dirty="0"/>
              <a:t>An </a:t>
            </a:r>
            <a:r>
              <a:rPr lang="en-US" sz="2800" b="1" dirty="0">
                <a:solidFill>
                  <a:srgbClr val="C00000"/>
                </a:solidFill>
              </a:rPr>
              <a:t>external SATA </a:t>
            </a:r>
            <a:r>
              <a:rPr lang="en-US" sz="2800" b="1" dirty="0"/>
              <a:t>(</a:t>
            </a:r>
            <a:r>
              <a:rPr lang="en-US" sz="2800" b="1" dirty="0" smtClean="0">
                <a:solidFill>
                  <a:srgbClr val="C00000"/>
                </a:solidFill>
              </a:rPr>
              <a:t>eSATA</a:t>
            </a:r>
            <a:r>
              <a:rPr lang="en-US" sz="2800" b="1" dirty="0" smtClean="0"/>
              <a:t>) </a:t>
            </a:r>
            <a:r>
              <a:rPr lang="en-US" sz="2800" b="1" dirty="0"/>
              <a:t>port is used by an external hard </a:t>
            </a:r>
            <a:r>
              <a:rPr lang="en-US" sz="2800" b="1" dirty="0" smtClean="0"/>
              <a:t>drive or </a:t>
            </a:r>
            <a:r>
              <a:rPr lang="en-US" sz="2800" b="1" dirty="0"/>
              <a:t>other device using the eSATA interface</a:t>
            </a:r>
            <a:r>
              <a:rPr lang="en-US" sz="2800" b="1" dirty="0" smtClean="0"/>
              <a:t>.</a:t>
            </a:r>
          </a:p>
          <a:p>
            <a:pPr algn="just">
              <a:spcBef>
                <a:spcPts val="1200"/>
              </a:spcBef>
            </a:pPr>
            <a:r>
              <a:rPr lang="en-US" sz="2800" b="1" dirty="0" smtClean="0"/>
              <a:t>eSATA </a:t>
            </a:r>
            <a:r>
              <a:rPr lang="en-US" sz="2800" b="1" dirty="0"/>
              <a:t>is faster </a:t>
            </a:r>
            <a:r>
              <a:rPr lang="en-US" sz="2800" b="1" dirty="0" smtClean="0"/>
              <a:t>than FireWire</a:t>
            </a:r>
            <a:r>
              <a:rPr lang="en-US" sz="2800" b="1" dirty="0"/>
              <a:t>.</a:t>
            </a:r>
          </a:p>
        </p:txBody>
      </p:sp>
      <p:pic>
        <p:nvPicPr>
          <p:cNvPr id="2" name="Picture 1"/>
          <p:cNvPicPr>
            <a:picLocks noChangeAspect="1"/>
          </p:cNvPicPr>
          <p:nvPr/>
        </p:nvPicPr>
        <p:blipFill>
          <a:blip r:embed="rId2"/>
          <a:stretch>
            <a:fillRect/>
          </a:stretch>
        </p:blipFill>
        <p:spPr>
          <a:xfrm>
            <a:off x="11302" y="0"/>
            <a:ext cx="1266825" cy="1371600"/>
          </a:xfrm>
          <a:prstGeom prst="rect">
            <a:avLst/>
          </a:prstGeom>
        </p:spPr>
      </p:pic>
    </p:spTree>
    <p:extLst>
      <p:ext uri="{BB962C8B-B14F-4D97-AF65-F5344CB8AC3E}">
        <p14:creationId xmlns:p14="http://schemas.microsoft.com/office/powerpoint/2010/main" val="39652781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a:effectLst>
                  <a:outerShdw blurRad="38100" dist="38100" dir="2700000" algn="tl">
                    <a:srgbClr val="000000">
                      <a:alpha val="43137"/>
                    </a:srgbClr>
                  </a:outerShdw>
                </a:effectLst>
              </a:rPr>
              <a:t>Hardware: External Interfaces</a:t>
            </a:r>
          </a:p>
        </p:txBody>
      </p:sp>
      <p:sp>
        <p:nvSpPr>
          <p:cNvPr id="5" name="TextBox 4"/>
          <p:cNvSpPr txBox="1"/>
          <p:nvPr/>
        </p:nvSpPr>
        <p:spPr>
          <a:xfrm>
            <a:off x="0" y="1219200"/>
            <a:ext cx="9150820" cy="954107"/>
          </a:xfrm>
          <a:prstGeom prst="rect">
            <a:avLst/>
          </a:prstGeom>
          <a:noFill/>
        </p:spPr>
        <p:txBody>
          <a:bodyPr wrap="square" rtlCol="0">
            <a:spAutoFit/>
          </a:bodyPr>
          <a:lstStyle/>
          <a:p>
            <a:pPr algn="just"/>
            <a:r>
              <a:rPr lang="en-US" sz="2800" b="1" dirty="0"/>
              <a:t>A </a:t>
            </a:r>
            <a:r>
              <a:rPr lang="en-US" sz="2800" b="1" dirty="0">
                <a:solidFill>
                  <a:srgbClr val="C00000"/>
                </a:solidFill>
              </a:rPr>
              <a:t>PS/2 port</a:t>
            </a:r>
            <a:r>
              <a:rPr lang="en-US" sz="2800" b="1" dirty="0"/>
              <a:t>, also called a </a:t>
            </a:r>
            <a:r>
              <a:rPr lang="en-US" sz="2800" b="1" dirty="0">
                <a:solidFill>
                  <a:srgbClr val="C00000"/>
                </a:solidFill>
              </a:rPr>
              <a:t>mini-DIN port</a:t>
            </a:r>
            <a:r>
              <a:rPr lang="en-US" sz="2800" b="1" dirty="0"/>
              <a:t>, is a round </a:t>
            </a:r>
            <a:r>
              <a:rPr lang="en-US" sz="2800" b="1" dirty="0">
                <a:solidFill>
                  <a:srgbClr val="00B0F0"/>
                </a:solidFill>
              </a:rPr>
              <a:t>6</a:t>
            </a:r>
            <a:r>
              <a:rPr lang="en-US" sz="2800" b="1" dirty="0"/>
              <a:t>-pin </a:t>
            </a:r>
            <a:r>
              <a:rPr lang="en-US" sz="2800" b="1" dirty="0" smtClean="0"/>
              <a:t>port used </a:t>
            </a:r>
            <a:r>
              <a:rPr lang="en-US" sz="2800" b="1" dirty="0"/>
              <a:t>by a keyboard or mouse.</a:t>
            </a:r>
          </a:p>
        </p:txBody>
      </p:sp>
      <p:sp>
        <p:nvSpPr>
          <p:cNvPr id="6" name="TextBox 5"/>
          <p:cNvSpPr txBox="1"/>
          <p:nvPr/>
        </p:nvSpPr>
        <p:spPr>
          <a:xfrm>
            <a:off x="6820" y="2600980"/>
            <a:ext cx="9144000" cy="1969770"/>
          </a:xfrm>
          <a:prstGeom prst="rect">
            <a:avLst/>
          </a:prstGeom>
          <a:noFill/>
        </p:spPr>
        <p:txBody>
          <a:bodyPr wrap="square" rtlCol="0">
            <a:spAutoFit/>
          </a:bodyPr>
          <a:lstStyle/>
          <a:p>
            <a:pPr algn="just"/>
            <a:r>
              <a:rPr lang="en-US" sz="2800" b="1" dirty="0"/>
              <a:t>The ports look alike but are not interchangeable</a:t>
            </a:r>
            <a:r>
              <a:rPr lang="en-US" sz="2800" b="1" dirty="0" smtClean="0"/>
              <a:t>.</a:t>
            </a:r>
          </a:p>
          <a:p>
            <a:pPr algn="just">
              <a:spcBef>
                <a:spcPts val="1200"/>
              </a:spcBef>
            </a:pPr>
            <a:r>
              <a:rPr lang="en-US" sz="2800" b="1" dirty="0"/>
              <a:t>On a desktop, </a:t>
            </a:r>
            <a:endParaRPr lang="en-US" sz="2800" b="1" dirty="0" smtClean="0"/>
          </a:p>
          <a:p>
            <a:pPr marL="457200" indent="-457200" algn="just">
              <a:buFont typeface="Arial" panose="020B0604020202020204" pitchFamily="34" charset="0"/>
              <a:buChar char="•"/>
            </a:pPr>
            <a:r>
              <a:rPr lang="en-US" sz="2800" b="1" dirty="0" smtClean="0"/>
              <a:t>the </a:t>
            </a:r>
            <a:r>
              <a:rPr lang="en-US" sz="2800" b="1" dirty="0">
                <a:solidFill>
                  <a:srgbClr val="7030A0"/>
                </a:solidFill>
              </a:rPr>
              <a:t>purple port </a:t>
            </a:r>
            <a:r>
              <a:rPr lang="en-US" sz="2800" b="1" dirty="0"/>
              <a:t>is for the </a:t>
            </a:r>
            <a:r>
              <a:rPr lang="en-US" sz="2800" b="1" dirty="0" smtClean="0"/>
              <a:t>keyboard</a:t>
            </a:r>
          </a:p>
          <a:p>
            <a:pPr marL="457200" indent="-457200" algn="just">
              <a:buFont typeface="Arial" panose="020B0604020202020204" pitchFamily="34" charset="0"/>
              <a:buChar char="•"/>
            </a:pPr>
            <a:r>
              <a:rPr lang="en-US" sz="2800" b="1" dirty="0" smtClean="0"/>
              <a:t>the </a:t>
            </a:r>
            <a:r>
              <a:rPr lang="en-US" sz="2800" b="1" dirty="0">
                <a:solidFill>
                  <a:srgbClr val="00B050"/>
                </a:solidFill>
              </a:rPr>
              <a:t>green port</a:t>
            </a:r>
            <a:r>
              <a:rPr lang="en-US" sz="2800" b="1" dirty="0"/>
              <a:t> is for the </a:t>
            </a:r>
            <a:r>
              <a:rPr lang="en-US" sz="2800" b="1" dirty="0" smtClean="0"/>
              <a:t>mouse</a:t>
            </a:r>
            <a:endParaRPr lang="en-US" sz="2800" b="1" dirty="0"/>
          </a:p>
        </p:txBody>
      </p:sp>
      <p:pic>
        <p:nvPicPr>
          <p:cNvPr id="2" name="Picture 1"/>
          <p:cNvPicPr>
            <a:picLocks noChangeAspect="1"/>
          </p:cNvPicPr>
          <p:nvPr/>
        </p:nvPicPr>
        <p:blipFill>
          <a:blip r:embed="rId2"/>
          <a:stretch>
            <a:fillRect/>
          </a:stretch>
        </p:blipFill>
        <p:spPr>
          <a:xfrm>
            <a:off x="0" y="0"/>
            <a:ext cx="2447925" cy="1104900"/>
          </a:xfrm>
          <a:prstGeom prst="rect">
            <a:avLst/>
          </a:prstGeom>
        </p:spPr>
      </p:pic>
      <p:sp>
        <p:nvSpPr>
          <p:cNvPr id="7" name="TextBox 6"/>
          <p:cNvSpPr txBox="1"/>
          <p:nvPr/>
        </p:nvSpPr>
        <p:spPr>
          <a:xfrm>
            <a:off x="0" y="4648200"/>
            <a:ext cx="9144000" cy="954107"/>
          </a:xfrm>
          <a:prstGeom prst="rect">
            <a:avLst/>
          </a:prstGeom>
          <a:noFill/>
        </p:spPr>
        <p:txBody>
          <a:bodyPr wrap="square" rtlCol="0">
            <a:spAutoFit/>
          </a:bodyPr>
          <a:lstStyle/>
          <a:p>
            <a:pPr algn="just"/>
            <a:r>
              <a:rPr lang="en-US" sz="2800" b="1" dirty="0"/>
              <a:t>Many newer computers </a:t>
            </a:r>
            <a:r>
              <a:rPr lang="en-US" sz="2800" b="1" dirty="0" smtClean="0"/>
              <a:t>use USB </a:t>
            </a:r>
            <a:r>
              <a:rPr lang="en-US" sz="2800" b="1" dirty="0"/>
              <a:t>ports for the keyboard and mouse rather than the older </a:t>
            </a:r>
            <a:r>
              <a:rPr lang="en-US" sz="2800" b="1" dirty="0" smtClean="0"/>
              <a:t>PS/2 ports</a:t>
            </a:r>
            <a:r>
              <a:rPr lang="en-US" sz="2800" b="1" dirty="0"/>
              <a:t>.</a:t>
            </a:r>
          </a:p>
        </p:txBody>
      </p:sp>
    </p:spTree>
    <p:extLst>
      <p:ext uri="{BB962C8B-B14F-4D97-AF65-F5344CB8AC3E}">
        <p14:creationId xmlns:p14="http://schemas.microsoft.com/office/powerpoint/2010/main" val="336386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15657"/>
            <a:ext cx="9144000" cy="3108543"/>
          </a:xfrm>
          <a:prstGeom prst="rect">
            <a:avLst/>
          </a:prstGeom>
          <a:noFill/>
        </p:spPr>
        <p:txBody>
          <a:bodyPr wrap="square" rtlCol="0">
            <a:spAutoFit/>
          </a:bodyPr>
          <a:lstStyle/>
          <a:p>
            <a:pPr algn="just"/>
            <a:r>
              <a:rPr lang="en-US" sz="2800" b="1" dirty="0"/>
              <a:t>At work, people use computers to </a:t>
            </a:r>
            <a:endParaRPr lang="en-US" sz="2800" b="1" dirty="0" smtClean="0"/>
          </a:p>
          <a:p>
            <a:pPr marL="457200" indent="-457200" algn="just">
              <a:buFont typeface="Arial" panose="020B0604020202020204" pitchFamily="34" charset="0"/>
              <a:buChar char="•"/>
            </a:pPr>
            <a:r>
              <a:rPr lang="en-US" sz="2800" b="1" dirty="0" smtClean="0"/>
              <a:t>analyze data</a:t>
            </a:r>
          </a:p>
          <a:p>
            <a:pPr marL="457200" indent="-457200" algn="just">
              <a:buFont typeface="Arial" panose="020B0604020202020204" pitchFamily="34" charset="0"/>
              <a:buChar char="•"/>
            </a:pPr>
            <a:r>
              <a:rPr lang="en-US" sz="2800" b="1" dirty="0" smtClean="0"/>
              <a:t>make presentations</a:t>
            </a:r>
            <a:endParaRPr lang="en-US" sz="2800" b="1" dirty="0"/>
          </a:p>
          <a:p>
            <a:pPr marL="457200" indent="-457200" algn="just">
              <a:buFont typeface="Arial" panose="020B0604020202020204" pitchFamily="34" charset="0"/>
              <a:buChar char="•"/>
            </a:pPr>
            <a:r>
              <a:rPr lang="en-US" sz="2800" b="1" dirty="0"/>
              <a:t>conduct business </a:t>
            </a:r>
            <a:r>
              <a:rPr lang="en-US" sz="2800" b="1" dirty="0" smtClean="0"/>
              <a:t>transactions</a:t>
            </a:r>
          </a:p>
          <a:p>
            <a:pPr marL="457200" indent="-457200" algn="just">
              <a:buFont typeface="Arial" panose="020B0604020202020204" pitchFamily="34" charset="0"/>
              <a:buChar char="•"/>
            </a:pPr>
            <a:r>
              <a:rPr lang="en-US" sz="2800" b="1" dirty="0" smtClean="0"/>
              <a:t>communicate </a:t>
            </a:r>
            <a:r>
              <a:rPr lang="en-US" sz="2800" b="1" dirty="0"/>
              <a:t>with customers and </a:t>
            </a:r>
            <a:r>
              <a:rPr lang="en-US" sz="2800" b="1" dirty="0" smtClean="0"/>
              <a:t>coworkers</a:t>
            </a:r>
            <a:endParaRPr lang="en-US" sz="2800" b="1" dirty="0"/>
          </a:p>
          <a:p>
            <a:pPr marL="457200" indent="-457200" algn="just">
              <a:buFont typeface="Arial" panose="020B0604020202020204" pitchFamily="34" charset="0"/>
              <a:buChar char="•"/>
            </a:pPr>
            <a:r>
              <a:rPr lang="en-US" sz="2800" b="1" dirty="0"/>
              <a:t>control machines in manufacturing </a:t>
            </a:r>
            <a:r>
              <a:rPr lang="en-US" sz="2800" b="1" dirty="0" smtClean="0"/>
              <a:t>facilities</a:t>
            </a:r>
          </a:p>
          <a:p>
            <a:pPr algn="just"/>
            <a:r>
              <a:rPr lang="en-US" sz="2800" b="1" dirty="0" smtClean="0"/>
              <a:t>and </a:t>
            </a:r>
            <a:r>
              <a:rPr lang="en-US" sz="2800" b="1" dirty="0"/>
              <a:t>do many other things.</a:t>
            </a:r>
          </a:p>
        </p:txBody>
      </p:sp>
      <p:sp>
        <p:nvSpPr>
          <p:cNvPr id="6" name="TextBox 5"/>
          <p:cNvSpPr txBox="1"/>
          <p:nvPr/>
        </p:nvSpPr>
        <p:spPr>
          <a:xfrm>
            <a:off x="6820" y="3352800"/>
            <a:ext cx="9144000" cy="2677656"/>
          </a:xfrm>
          <a:prstGeom prst="rect">
            <a:avLst/>
          </a:prstGeom>
          <a:noFill/>
        </p:spPr>
        <p:txBody>
          <a:bodyPr wrap="square" rtlCol="0">
            <a:spAutoFit/>
          </a:bodyPr>
          <a:lstStyle/>
          <a:p>
            <a:pPr algn="just"/>
            <a:r>
              <a:rPr lang="en-US" sz="2800" b="1" dirty="0"/>
              <a:t>At home, </a:t>
            </a:r>
            <a:r>
              <a:rPr lang="en-US" sz="2800" b="1" dirty="0" smtClean="0"/>
              <a:t>people use </a:t>
            </a:r>
            <a:r>
              <a:rPr lang="en-US" sz="2800" b="1" dirty="0"/>
              <a:t>computers for tasks such as </a:t>
            </a:r>
            <a:endParaRPr lang="en-US" sz="2800" b="1" dirty="0" smtClean="0"/>
          </a:p>
          <a:p>
            <a:pPr marL="457200" indent="-457200" algn="just">
              <a:buFont typeface="Arial" panose="020B0604020202020204" pitchFamily="34" charset="0"/>
              <a:buChar char="•"/>
            </a:pPr>
            <a:r>
              <a:rPr lang="en-US" sz="2800" b="1" dirty="0" smtClean="0"/>
              <a:t>paying bills</a:t>
            </a:r>
          </a:p>
          <a:p>
            <a:pPr marL="457200" indent="-457200" algn="just">
              <a:buFont typeface="Arial" panose="020B0604020202020204" pitchFamily="34" charset="0"/>
              <a:buChar char="•"/>
            </a:pPr>
            <a:r>
              <a:rPr lang="en-US" sz="2800" b="1" dirty="0" smtClean="0"/>
              <a:t>shopping online</a:t>
            </a:r>
          </a:p>
          <a:p>
            <a:pPr marL="457200" indent="-457200" algn="just">
              <a:buFont typeface="Arial" panose="020B0604020202020204" pitchFamily="34" charset="0"/>
              <a:buChar char="•"/>
            </a:pPr>
            <a:r>
              <a:rPr lang="en-US" sz="2800" b="1" dirty="0" smtClean="0"/>
              <a:t>communicating </a:t>
            </a:r>
            <a:r>
              <a:rPr lang="en-US" sz="2800" b="1" dirty="0"/>
              <a:t>with </a:t>
            </a:r>
            <a:r>
              <a:rPr lang="en-US" sz="2800" b="1" dirty="0" smtClean="0"/>
              <a:t>friends and family</a:t>
            </a:r>
          </a:p>
          <a:p>
            <a:pPr marL="457200" indent="-457200" algn="just">
              <a:buFont typeface="Arial" panose="020B0604020202020204" pitchFamily="34" charset="0"/>
              <a:buChar char="•"/>
            </a:pPr>
            <a:r>
              <a:rPr lang="en-US" sz="2800" b="1" dirty="0" smtClean="0"/>
              <a:t>playing </a:t>
            </a:r>
            <a:r>
              <a:rPr lang="en-US" sz="2800" b="1" dirty="0"/>
              <a:t>computer </a:t>
            </a:r>
            <a:r>
              <a:rPr lang="en-US" sz="2800" b="1" dirty="0" smtClean="0"/>
              <a:t>games</a:t>
            </a:r>
          </a:p>
          <a:p>
            <a:pPr algn="just"/>
            <a:r>
              <a:rPr lang="en-US" sz="2800" b="1" dirty="0"/>
              <a:t>e</a:t>
            </a:r>
            <a:r>
              <a:rPr lang="en-US" sz="2800" b="1" dirty="0" smtClean="0"/>
              <a:t>tc.</a:t>
            </a:r>
            <a:endParaRPr lang="en-US" sz="2800" b="1" dirty="0"/>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Introduction to Computers</a:t>
            </a:r>
            <a:endParaRPr lang="en-US" sz="5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042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a:effectLst>
                  <a:outerShdw blurRad="38100" dist="38100" dir="2700000" algn="tl">
                    <a:srgbClr val="000000">
                      <a:alpha val="43137"/>
                    </a:srgbClr>
                  </a:outerShdw>
                </a:effectLst>
              </a:rPr>
              <a:t>Hardware: External Interfaces</a:t>
            </a:r>
          </a:p>
        </p:txBody>
      </p:sp>
      <p:sp>
        <p:nvSpPr>
          <p:cNvPr id="5" name="TextBox 4"/>
          <p:cNvSpPr txBox="1"/>
          <p:nvPr/>
        </p:nvSpPr>
        <p:spPr>
          <a:xfrm>
            <a:off x="0" y="1219200"/>
            <a:ext cx="9150820" cy="954107"/>
          </a:xfrm>
          <a:prstGeom prst="rect">
            <a:avLst/>
          </a:prstGeom>
          <a:noFill/>
        </p:spPr>
        <p:txBody>
          <a:bodyPr wrap="square" rtlCol="0">
            <a:spAutoFit/>
          </a:bodyPr>
          <a:lstStyle/>
          <a:p>
            <a:pPr algn="just"/>
            <a:r>
              <a:rPr lang="en-US" sz="2800" b="1" dirty="0"/>
              <a:t>An older </a:t>
            </a:r>
            <a:r>
              <a:rPr lang="en-US" sz="2800" b="1" dirty="0">
                <a:solidFill>
                  <a:srgbClr val="C00000"/>
                </a:solidFill>
              </a:rPr>
              <a:t>serial port</a:t>
            </a:r>
            <a:r>
              <a:rPr lang="en-US" sz="2800" b="1" dirty="0"/>
              <a:t>, sometimes called a </a:t>
            </a:r>
            <a:r>
              <a:rPr lang="en-US" sz="2800" b="1" dirty="0">
                <a:solidFill>
                  <a:srgbClr val="C00000"/>
                </a:solidFill>
              </a:rPr>
              <a:t>DB9 port</a:t>
            </a:r>
            <a:r>
              <a:rPr lang="en-US" sz="2800" b="1" dirty="0"/>
              <a:t>, is a </a:t>
            </a:r>
            <a:r>
              <a:rPr lang="en-US" sz="2800" b="1" dirty="0" smtClean="0">
                <a:solidFill>
                  <a:srgbClr val="00B0F0"/>
                </a:solidFill>
              </a:rPr>
              <a:t>9</a:t>
            </a:r>
            <a:r>
              <a:rPr lang="en-US" sz="2800" b="1" dirty="0" smtClean="0"/>
              <a:t>-pin male </a:t>
            </a:r>
            <a:r>
              <a:rPr lang="en-US" sz="2800" b="1" dirty="0"/>
              <a:t>port used on older computers.</a:t>
            </a:r>
          </a:p>
        </p:txBody>
      </p:sp>
      <p:sp>
        <p:nvSpPr>
          <p:cNvPr id="6" name="TextBox 5"/>
          <p:cNvSpPr txBox="1"/>
          <p:nvPr/>
        </p:nvSpPr>
        <p:spPr>
          <a:xfrm>
            <a:off x="6820" y="2438400"/>
            <a:ext cx="9144000" cy="1969770"/>
          </a:xfrm>
          <a:prstGeom prst="rect">
            <a:avLst/>
          </a:prstGeom>
          <a:noFill/>
        </p:spPr>
        <p:txBody>
          <a:bodyPr wrap="square" rtlCol="0">
            <a:spAutoFit/>
          </a:bodyPr>
          <a:lstStyle/>
          <a:p>
            <a:pPr algn="just"/>
            <a:r>
              <a:rPr lang="en-US" sz="2800" b="1" dirty="0"/>
              <a:t>It has been mostly </a:t>
            </a:r>
            <a:r>
              <a:rPr lang="en-US" sz="2800" b="1" dirty="0" smtClean="0"/>
              <a:t>replaced by </a:t>
            </a:r>
            <a:r>
              <a:rPr lang="en-US" sz="2800" b="1" dirty="0"/>
              <a:t>USB ports</a:t>
            </a:r>
            <a:r>
              <a:rPr lang="en-US" sz="2800" b="1" dirty="0" smtClean="0"/>
              <a:t>.</a:t>
            </a:r>
          </a:p>
          <a:p>
            <a:pPr algn="just">
              <a:spcBef>
                <a:spcPts val="1200"/>
              </a:spcBef>
            </a:pPr>
            <a:r>
              <a:rPr lang="en-US" sz="2800" b="1" dirty="0" smtClean="0"/>
              <a:t>You may see </a:t>
            </a:r>
            <a:r>
              <a:rPr lang="en-US" sz="2800" b="1" dirty="0"/>
              <a:t>a serial port on a </a:t>
            </a:r>
            <a:r>
              <a:rPr lang="en-US" sz="2800" b="1" dirty="0" smtClean="0"/>
              <a:t>router where </a:t>
            </a:r>
            <a:r>
              <a:rPr lang="en-US" sz="2800" b="1" dirty="0"/>
              <a:t>the port is used to connect the router to a device a </a:t>
            </a:r>
            <a:r>
              <a:rPr lang="en-US" sz="2800" b="1" dirty="0" smtClean="0"/>
              <a:t>technician can </a:t>
            </a:r>
            <a:r>
              <a:rPr lang="en-US" sz="2800" b="1" dirty="0"/>
              <a:t>use to monitor and manage the router.</a:t>
            </a:r>
          </a:p>
        </p:txBody>
      </p:sp>
      <p:pic>
        <p:nvPicPr>
          <p:cNvPr id="2" name="Picture 1"/>
          <p:cNvPicPr>
            <a:picLocks noChangeAspect="1"/>
          </p:cNvPicPr>
          <p:nvPr/>
        </p:nvPicPr>
        <p:blipFill>
          <a:blip r:embed="rId2"/>
          <a:stretch>
            <a:fillRect/>
          </a:stretch>
        </p:blipFill>
        <p:spPr>
          <a:xfrm>
            <a:off x="17929" y="35859"/>
            <a:ext cx="2428875" cy="1123950"/>
          </a:xfrm>
          <a:prstGeom prst="rect">
            <a:avLst/>
          </a:prstGeom>
        </p:spPr>
      </p:pic>
    </p:spTree>
    <p:extLst>
      <p:ext uri="{BB962C8B-B14F-4D97-AF65-F5344CB8AC3E}">
        <p14:creationId xmlns:p14="http://schemas.microsoft.com/office/powerpoint/2010/main" val="3822455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a:effectLst>
                  <a:outerShdw blurRad="38100" dist="38100" dir="2700000" algn="tl">
                    <a:srgbClr val="000000">
                      <a:alpha val="43137"/>
                    </a:srgbClr>
                  </a:outerShdw>
                </a:effectLst>
              </a:rPr>
              <a:t>Hardware: External Interfaces</a:t>
            </a:r>
          </a:p>
        </p:txBody>
      </p:sp>
      <p:sp>
        <p:nvSpPr>
          <p:cNvPr id="5" name="TextBox 4"/>
          <p:cNvSpPr txBox="1"/>
          <p:nvPr/>
        </p:nvSpPr>
        <p:spPr>
          <a:xfrm>
            <a:off x="0" y="1219200"/>
            <a:ext cx="9150820" cy="954107"/>
          </a:xfrm>
          <a:prstGeom prst="rect">
            <a:avLst/>
          </a:prstGeom>
          <a:noFill/>
        </p:spPr>
        <p:txBody>
          <a:bodyPr wrap="square" rtlCol="0">
            <a:spAutoFit/>
          </a:bodyPr>
          <a:lstStyle/>
          <a:p>
            <a:pPr algn="just"/>
            <a:r>
              <a:rPr lang="en-US" sz="2800" b="1" dirty="0"/>
              <a:t>A </a:t>
            </a:r>
            <a:r>
              <a:rPr lang="en-US" sz="2800" b="1" dirty="0">
                <a:solidFill>
                  <a:srgbClr val="C00000"/>
                </a:solidFill>
              </a:rPr>
              <a:t>parallel port</a:t>
            </a:r>
            <a:r>
              <a:rPr lang="en-US" sz="2800" b="1" dirty="0"/>
              <a:t>, also called an </a:t>
            </a:r>
            <a:r>
              <a:rPr lang="en-US" sz="2800" b="1" dirty="0">
                <a:solidFill>
                  <a:srgbClr val="C00000"/>
                </a:solidFill>
              </a:rPr>
              <a:t>LPT port</a:t>
            </a:r>
            <a:r>
              <a:rPr lang="en-US" sz="2800" b="1" dirty="0"/>
              <a:t>, is a </a:t>
            </a:r>
            <a:r>
              <a:rPr lang="en-US" sz="2800" b="1" dirty="0">
                <a:solidFill>
                  <a:srgbClr val="00B0F0"/>
                </a:solidFill>
              </a:rPr>
              <a:t>25</a:t>
            </a:r>
            <a:r>
              <a:rPr lang="en-US" sz="2800" b="1" dirty="0"/>
              <a:t>-pin female </a:t>
            </a:r>
            <a:r>
              <a:rPr lang="en-US" sz="2800" b="1" dirty="0" smtClean="0"/>
              <a:t>port used </a:t>
            </a:r>
            <a:r>
              <a:rPr lang="en-US" sz="2800" b="1" dirty="0"/>
              <a:t>by older printers.</a:t>
            </a:r>
          </a:p>
        </p:txBody>
      </p:sp>
      <p:sp>
        <p:nvSpPr>
          <p:cNvPr id="6" name="TextBox 5"/>
          <p:cNvSpPr txBox="1"/>
          <p:nvPr/>
        </p:nvSpPr>
        <p:spPr>
          <a:xfrm>
            <a:off x="6820" y="2590800"/>
            <a:ext cx="9144000" cy="523220"/>
          </a:xfrm>
          <a:prstGeom prst="rect">
            <a:avLst/>
          </a:prstGeom>
          <a:noFill/>
        </p:spPr>
        <p:txBody>
          <a:bodyPr wrap="square" rtlCol="0">
            <a:spAutoFit/>
          </a:bodyPr>
          <a:lstStyle/>
          <a:p>
            <a:pPr algn="just"/>
            <a:r>
              <a:rPr lang="en-US" sz="2800" b="1" dirty="0"/>
              <a:t>This older port has been replaced by </a:t>
            </a:r>
            <a:r>
              <a:rPr lang="en-US" sz="2800" b="1" dirty="0" smtClean="0"/>
              <a:t>USB ports</a:t>
            </a:r>
            <a:r>
              <a:rPr lang="en-US" sz="2800" b="1" dirty="0"/>
              <a:t>.</a:t>
            </a:r>
          </a:p>
        </p:txBody>
      </p:sp>
      <p:pic>
        <p:nvPicPr>
          <p:cNvPr id="2" name="Picture 1"/>
          <p:cNvPicPr>
            <a:picLocks noChangeAspect="1"/>
          </p:cNvPicPr>
          <p:nvPr/>
        </p:nvPicPr>
        <p:blipFill>
          <a:blip r:embed="rId2"/>
          <a:stretch>
            <a:fillRect/>
          </a:stretch>
        </p:blipFill>
        <p:spPr>
          <a:xfrm>
            <a:off x="6820" y="26894"/>
            <a:ext cx="3467100" cy="866775"/>
          </a:xfrm>
          <a:prstGeom prst="rect">
            <a:avLst/>
          </a:prstGeom>
        </p:spPr>
      </p:pic>
    </p:spTree>
    <p:extLst>
      <p:ext uri="{BB962C8B-B14F-4D97-AF65-F5344CB8AC3E}">
        <p14:creationId xmlns:p14="http://schemas.microsoft.com/office/powerpoint/2010/main" val="149322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a:effectLst>
                  <a:outerShdw blurRad="38100" dist="38100" dir="2700000" algn="tl">
                    <a:srgbClr val="000000">
                      <a:alpha val="43137"/>
                    </a:srgbClr>
                  </a:outerShdw>
                </a:effectLst>
              </a:rPr>
              <a:t>Hardware: External Interfaces</a:t>
            </a:r>
          </a:p>
        </p:txBody>
      </p:sp>
      <p:sp>
        <p:nvSpPr>
          <p:cNvPr id="5" name="TextBox 4"/>
          <p:cNvSpPr txBox="1"/>
          <p:nvPr/>
        </p:nvSpPr>
        <p:spPr>
          <a:xfrm>
            <a:off x="0" y="1219200"/>
            <a:ext cx="9150820" cy="954107"/>
          </a:xfrm>
          <a:prstGeom prst="rect">
            <a:avLst/>
          </a:prstGeom>
          <a:noFill/>
        </p:spPr>
        <p:txBody>
          <a:bodyPr wrap="square" rtlCol="0">
            <a:spAutoFit/>
          </a:bodyPr>
          <a:lstStyle/>
          <a:p>
            <a:pPr algn="just"/>
            <a:r>
              <a:rPr lang="en-US" sz="2800" b="1" dirty="0"/>
              <a:t>A </a:t>
            </a:r>
            <a:r>
              <a:rPr lang="en-US" sz="2800" b="1" dirty="0">
                <a:solidFill>
                  <a:srgbClr val="C00000"/>
                </a:solidFill>
              </a:rPr>
              <a:t>modem port</a:t>
            </a:r>
            <a:r>
              <a:rPr lang="en-US" sz="2800" b="1" dirty="0"/>
              <a:t>, also called an </a:t>
            </a:r>
            <a:r>
              <a:rPr lang="en-US" sz="2800" b="1" dirty="0">
                <a:solidFill>
                  <a:srgbClr val="C00000"/>
                </a:solidFill>
              </a:rPr>
              <a:t>RJ-11 port</a:t>
            </a:r>
            <a:r>
              <a:rPr lang="en-US" sz="2800" b="1" dirty="0"/>
              <a:t>, is used to connect </a:t>
            </a:r>
            <a:r>
              <a:rPr lang="en-US" sz="2800" b="1" dirty="0" smtClean="0"/>
              <a:t>dialup phone </a:t>
            </a:r>
            <a:r>
              <a:rPr lang="en-US" sz="2800" b="1" dirty="0"/>
              <a:t>lines to computers.</a:t>
            </a:r>
          </a:p>
        </p:txBody>
      </p:sp>
      <p:sp>
        <p:nvSpPr>
          <p:cNvPr id="6" name="TextBox 5"/>
          <p:cNvSpPr txBox="1"/>
          <p:nvPr/>
        </p:nvSpPr>
        <p:spPr>
          <a:xfrm>
            <a:off x="6820" y="2362200"/>
            <a:ext cx="9144000" cy="954107"/>
          </a:xfrm>
          <a:prstGeom prst="rect">
            <a:avLst/>
          </a:prstGeom>
          <a:noFill/>
        </p:spPr>
        <p:txBody>
          <a:bodyPr wrap="square" rtlCol="0">
            <a:spAutoFit/>
          </a:bodyPr>
          <a:lstStyle/>
          <a:p>
            <a:pPr algn="just"/>
            <a:r>
              <a:rPr lang="en-US" sz="2800" b="1" dirty="0" smtClean="0"/>
              <a:t>A modem </a:t>
            </a:r>
            <a:r>
              <a:rPr lang="en-US" sz="2800" b="1" dirty="0"/>
              <a:t>port looks like a </a:t>
            </a:r>
            <a:r>
              <a:rPr lang="en-US" sz="2800" b="1" dirty="0" smtClean="0"/>
              <a:t>network port</a:t>
            </a:r>
            <a:r>
              <a:rPr lang="en-US" sz="2800" b="1" dirty="0"/>
              <a:t>, but is not as wide.</a:t>
            </a:r>
          </a:p>
        </p:txBody>
      </p:sp>
      <p:pic>
        <p:nvPicPr>
          <p:cNvPr id="2" name="Picture 1"/>
          <p:cNvPicPr>
            <a:picLocks noChangeAspect="1"/>
          </p:cNvPicPr>
          <p:nvPr/>
        </p:nvPicPr>
        <p:blipFill>
          <a:blip r:embed="rId2"/>
          <a:stretch>
            <a:fillRect/>
          </a:stretch>
        </p:blipFill>
        <p:spPr>
          <a:xfrm>
            <a:off x="24749" y="0"/>
            <a:ext cx="1800225" cy="1133475"/>
          </a:xfrm>
          <a:prstGeom prst="rect">
            <a:avLst/>
          </a:prstGeom>
        </p:spPr>
      </p:pic>
      <p:sp>
        <p:nvSpPr>
          <p:cNvPr id="7" name="TextBox 6"/>
          <p:cNvSpPr txBox="1"/>
          <p:nvPr/>
        </p:nvSpPr>
        <p:spPr>
          <a:xfrm>
            <a:off x="6820" y="3352800"/>
            <a:ext cx="9144000" cy="954107"/>
          </a:xfrm>
          <a:prstGeom prst="rect">
            <a:avLst/>
          </a:prstGeom>
          <a:noFill/>
        </p:spPr>
        <p:txBody>
          <a:bodyPr wrap="square" rtlCol="0">
            <a:spAutoFit/>
          </a:bodyPr>
          <a:lstStyle/>
          <a:p>
            <a:pPr algn="just"/>
            <a:r>
              <a:rPr lang="en-US" sz="2800" b="1" dirty="0"/>
              <a:t>In the </a:t>
            </a:r>
            <a:r>
              <a:rPr lang="en-US" sz="2800" b="1" dirty="0" smtClean="0"/>
              <a:t>picture, </a:t>
            </a:r>
            <a:r>
              <a:rPr lang="en-US" sz="2800" b="1" dirty="0"/>
              <a:t>the right port is a </a:t>
            </a:r>
            <a:r>
              <a:rPr lang="en-US" sz="2800" b="1" dirty="0" smtClean="0"/>
              <a:t>modem port </a:t>
            </a:r>
            <a:r>
              <a:rPr lang="en-US" sz="2800" b="1" dirty="0"/>
              <a:t>and the left port is a network port, shown for comparison.</a:t>
            </a:r>
          </a:p>
        </p:txBody>
      </p:sp>
    </p:spTree>
    <p:extLst>
      <p:ext uri="{BB962C8B-B14F-4D97-AF65-F5344CB8AC3E}">
        <p14:creationId xmlns:p14="http://schemas.microsoft.com/office/powerpoint/2010/main" val="60945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76200"/>
            <a:ext cx="9144000" cy="1384995"/>
          </a:xfrm>
          <a:prstGeom prst="rect">
            <a:avLst/>
          </a:prstGeom>
          <a:noFill/>
        </p:spPr>
        <p:txBody>
          <a:bodyPr wrap="square" rtlCol="0">
            <a:spAutoFit/>
          </a:bodyPr>
          <a:lstStyle/>
          <a:p>
            <a:pPr algn="just"/>
            <a:r>
              <a:rPr lang="en-US" sz="2800" b="1" dirty="0"/>
              <a:t>Many types of external storage devices have been created for copying data and for moving it to other computers.</a:t>
            </a:r>
            <a:endParaRPr lang="en-US" sz="2800" b="1" dirty="0"/>
          </a:p>
        </p:txBody>
      </p:sp>
      <p:sp>
        <p:nvSpPr>
          <p:cNvPr id="6" name="TextBox 5"/>
          <p:cNvSpPr txBox="1"/>
          <p:nvPr/>
        </p:nvSpPr>
        <p:spPr>
          <a:xfrm>
            <a:off x="6820" y="3947517"/>
            <a:ext cx="9144000" cy="1538883"/>
          </a:xfrm>
          <a:prstGeom prst="rect">
            <a:avLst/>
          </a:prstGeom>
          <a:noFill/>
        </p:spPr>
        <p:txBody>
          <a:bodyPr wrap="square" rtlCol="0">
            <a:spAutoFit/>
          </a:bodyPr>
          <a:lstStyle/>
          <a:p>
            <a:pPr algn="just"/>
            <a:r>
              <a:rPr lang="en-US" sz="2800" b="1" dirty="0"/>
              <a:t>For many years </a:t>
            </a:r>
            <a:r>
              <a:rPr lang="en-US" sz="2800" b="1" dirty="0">
                <a:solidFill>
                  <a:srgbClr val="C00000"/>
                </a:solidFill>
              </a:rPr>
              <a:t>floppy disk </a:t>
            </a:r>
            <a:r>
              <a:rPr lang="en-US" sz="2800" b="1" dirty="0" smtClean="0">
                <a:solidFill>
                  <a:srgbClr val="C00000"/>
                </a:solidFill>
              </a:rPr>
              <a:t>drives</a:t>
            </a:r>
            <a:r>
              <a:rPr lang="en-US" sz="2800" b="1" dirty="0" smtClean="0"/>
              <a:t> were </a:t>
            </a:r>
            <a:r>
              <a:rPr lang="en-US" sz="2800" b="1" dirty="0"/>
              <a:t>popular. </a:t>
            </a:r>
            <a:endParaRPr lang="en-US" sz="2800" b="1" dirty="0" smtClean="0"/>
          </a:p>
          <a:p>
            <a:pPr algn="just">
              <a:spcBef>
                <a:spcPts val="1200"/>
              </a:spcBef>
            </a:pPr>
            <a:r>
              <a:rPr lang="en-US" sz="2800" b="1" dirty="0" smtClean="0"/>
              <a:t>A </a:t>
            </a:r>
            <a:r>
              <a:rPr lang="en-US" sz="2800" b="1" dirty="0"/>
              <a:t>floppy disk drive records data onto a small floppy disk, which can </a:t>
            </a:r>
            <a:r>
              <a:rPr lang="en-US" sz="2800" b="1" dirty="0" smtClean="0"/>
              <a:t>be removed </a:t>
            </a:r>
            <a:r>
              <a:rPr lang="en-US" sz="2800" b="1" dirty="0"/>
              <a:t>from the drive.</a:t>
            </a:r>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smtClean="0">
                <a:effectLst>
                  <a:outerShdw blurRad="38100" dist="38100" dir="2700000" algn="tl">
                    <a:srgbClr val="000000">
                      <a:alpha val="43137"/>
                    </a:srgbClr>
                  </a:outerShdw>
                </a:effectLst>
              </a:rPr>
              <a:t>Hardware: Secondary Storage</a:t>
            </a:r>
            <a:endParaRPr lang="en-US" sz="4800" b="1" dirty="0">
              <a:effectLst>
                <a:outerShdw blurRad="38100" dist="38100" dir="2700000" algn="tl">
                  <a:srgbClr val="000000">
                    <a:alpha val="43137"/>
                  </a:srgbClr>
                </a:outerShdw>
              </a:effectLst>
            </a:endParaRPr>
          </a:p>
        </p:txBody>
      </p:sp>
      <p:sp>
        <p:nvSpPr>
          <p:cNvPr id="8" name="TextBox 7"/>
          <p:cNvSpPr txBox="1"/>
          <p:nvPr/>
        </p:nvSpPr>
        <p:spPr>
          <a:xfrm>
            <a:off x="6820" y="2044005"/>
            <a:ext cx="9144000" cy="1384995"/>
          </a:xfrm>
          <a:prstGeom prst="rect">
            <a:avLst/>
          </a:prstGeom>
          <a:noFill/>
        </p:spPr>
        <p:txBody>
          <a:bodyPr wrap="square" rtlCol="0">
            <a:spAutoFit/>
          </a:bodyPr>
          <a:lstStyle/>
          <a:p>
            <a:pPr algn="just"/>
            <a:r>
              <a:rPr lang="en-US" sz="2800" b="1" dirty="0" smtClean="0"/>
              <a:t>Many </a:t>
            </a:r>
            <a:r>
              <a:rPr lang="en-US" sz="2800" b="1" dirty="0"/>
              <a:t>types of external storage devices </a:t>
            </a:r>
            <a:r>
              <a:rPr lang="en-US" sz="2800" b="1" dirty="0" smtClean="0"/>
              <a:t>have </a:t>
            </a:r>
            <a:r>
              <a:rPr lang="en-US" sz="2800" b="1" dirty="0"/>
              <a:t>been created </a:t>
            </a:r>
            <a:r>
              <a:rPr lang="en-US" sz="2800" b="1" dirty="0" smtClean="0"/>
              <a:t>for copying </a:t>
            </a:r>
            <a:r>
              <a:rPr lang="en-US" sz="2800" b="1" dirty="0"/>
              <a:t>data and for moving it to other computers.</a:t>
            </a:r>
          </a:p>
        </p:txBody>
      </p:sp>
    </p:spTree>
    <p:extLst>
      <p:ext uri="{BB962C8B-B14F-4D97-AF65-F5344CB8AC3E}">
        <p14:creationId xmlns:p14="http://schemas.microsoft.com/office/powerpoint/2010/main" val="109443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Картинки по запросу floppy disk dr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581400"/>
            <a:ext cx="4914900" cy="3276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Картинки по запросу floppy disk dri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76200"/>
            <a:ext cx="401648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Картинки по запросу floppy disk dri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38199" y="1371600"/>
            <a:ext cx="4567339"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0906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76200"/>
            <a:ext cx="9144000" cy="1815882"/>
          </a:xfrm>
          <a:prstGeom prst="rect">
            <a:avLst/>
          </a:prstGeom>
          <a:noFill/>
        </p:spPr>
        <p:txBody>
          <a:bodyPr wrap="square" rtlCol="0">
            <a:spAutoFit/>
          </a:bodyPr>
          <a:lstStyle/>
          <a:p>
            <a:pPr algn="just"/>
            <a:r>
              <a:rPr lang="en-US" sz="2800" b="1" dirty="0"/>
              <a:t>Floppy disks have many disadvantages, </a:t>
            </a:r>
            <a:r>
              <a:rPr lang="en-US" sz="2800" b="1" dirty="0" smtClean="0"/>
              <a:t>however:</a:t>
            </a:r>
          </a:p>
          <a:p>
            <a:pPr marL="457200" indent="-457200" algn="just">
              <a:buFont typeface="Arial" panose="020B0604020202020204" pitchFamily="34" charset="0"/>
              <a:buChar char="•"/>
            </a:pPr>
            <a:r>
              <a:rPr lang="en-US" sz="2800" b="1" dirty="0" smtClean="0"/>
              <a:t>they hold only </a:t>
            </a:r>
            <a:r>
              <a:rPr lang="en-US" sz="2800" b="1" dirty="0"/>
              <a:t>a small amount of </a:t>
            </a:r>
            <a:r>
              <a:rPr lang="en-US" sz="2800" b="1" dirty="0" smtClean="0"/>
              <a:t>data</a:t>
            </a:r>
          </a:p>
          <a:p>
            <a:pPr marL="457200" indent="-457200" algn="just">
              <a:buFont typeface="Arial" panose="020B0604020202020204" pitchFamily="34" charset="0"/>
              <a:buChar char="•"/>
            </a:pPr>
            <a:r>
              <a:rPr lang="en-US" sz="2800" b="1" dirty="0" smtClean="0"/>
              <a:t>they are </a:t>
            </a:r>
            <a:r>
              <a:rPr lang="en-US" sz="2800" b="1" dirty="0"/>
              <a:t>slow to access </a:t>
            </a:r>
            <a:r>
              <a:rPr lang="en-US" sz="2800" b="1" dirty="0" smtClean="0"/>
              <a:t>data</a:t>
            </a:r>
          </a:p>
          <a:p>
            <a:pPr marL="457200" indent="-457200" algn="just">
              <a:buFont typeface="Arial" panose="020B0604020202020204" pitchFamily="34" charset="0"/>
              <a:buChar char="•"/>
            </a:pPr>
            <a:r>
              <a:rPr lang="en-US" sz="2800" b="1" dirty="0" smtClean="0"/>
              <a:t>they </a:t>
            </a:r>
            <a:r>
              <a:rPr lang="en-US" sz="2800" b="1" dirty="0"/>
              <a:t>can be </a:t>
            </a:r>
            <a:r>
              <a:rPr lang="en-US" sz="2800" b="1" dirty="0" smtClean="0"/>
              <a:t>unreliable</a:t>
            </a:r>
            <a:endParaRPr lang="en-US" sz="2800" b="1" dirty="0"/>
          </a:p>
        </p:txBody>
      </p:sp>
      <p:sp>
        <p:nvSpPr>
          <p:cNvPr id="6" name="TextBox 5"/>
          <p:cNvSpPr txBox="1"/>
          <p:nvPr/>
        </p:nvSpPr>
        <p:spPr>
          <a:xfrm>
            <a:off x="6820" y="4640842"/>
            <a:ext cx="9144000" cy="1461939"/>
          </a:xfrm>
          <a:prstGeom prst="rect">
            <a:avLst/>
          </a:prstGeom>
          <a:noFill/>
        </p:spPr>
        <p:txBody>
          <a:bodyPr wrap="square" rtlCol="0">
            <a:spAutoFit/>
          </a:bodyPr>
          <a:lstStyle/>
          <a:p>
            <a:pPr algn="just">
              <a:spcBef>
                <a:spcPts val="600"/>
              </a:spcBef>
            </a:pPr>
            <a:r>
              <a:rPr lang="en-US" sz="2800" b="1" dirty="0"/>
              <a:t>These drives do not actually contain a disk, </a:t>
            </a:r>
            <a:r>
              <a:rPr lang="en-US" sz="2800" b="1" dirty="0" smtClean="0"/>
              <a:t>however.</a:t>
            </a:r>
          </a:p>
          <a:p>
            <a:pPr algn="just">
              <a:spcBef>
                <a:spcPts val="600"/>
              </a:spcBef>
            </a:pPr>
            <a:r>
              <a:rPr lang="en-US" sz="2800" b="1" dirty="0" smtClean="0"/>
              <a:t>They </a:t>
            </a:r>
            <a:r>
              <a:rPr lang="en-US" sz="2800" b="1" dirty="0"/>
              <a:t>store data in a special type of memory known as </a:t>
            </a:r>
            <a:r>
              <a:rPr lang="en-US" sz="2800" b="1" dirty="0">
                <a:solidFill>
                  <a:srgbClr val="C00000"/>
                </a:solidFill>
              </a:rPr>
              <a:t>flash memory</a:t>
            </a:r>
            <a:r>
              <a:rPr lang="en-US" sz="2800" b="1" dirty="0"/>
              <a:t>.</a:t>
            </a:r>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smtClean="0">
                <a:effectLst>
                  <a:outerShdw blurRad="38100" dist="38100" dir="2700000" algn="tl">
                    <a:srgbClr val="000000">
                      <a:alpha val="43137"/>
                    </a:srgbClr>
                  </a:outerShdw>
                </a:effectLst>
              </a:rPr>
              <a:t>Hardware: Secondary Storage</a:t>
            </a:r>
            <a:endParaRPr lang="en-US" sz="4800" b="1" dirty="0">
              <a:effectLst>
                <a:outerShdw blurRad="38100" dist="38100" dir="2700000" algn="tl">
                  <a:srgbClr val="000000">
                    <a:alpha val="43137"/>
                  </a:srgbClr>
                </a:outerShdw>
              </a:effectLst>
            </a:endParaRPr>
          </a:p>
        </p:txBody>
      </p:sp>
      <p:sp>
        <p:nvSpPr>
          <p:cNvPr id="8" name="TextBox 7"/>
          <p:cNvSpPr txBox="1"/>
          <p:nvPr/>
        </p:nvSpPr>
        <p:spPr>
          <a:xfrm>
            <a:off x="6820" y="2054964"/>
            <a:ext cx="9144000" cy="2400657"/>
          </a:xfrm>
          <a:prstGeom prst="rect">
            <a:avLst/>
          </a:prstGeom>
          <a:noFill/>
        </p:spPr>
        <p:txBody>
          <a:bodyPr wrap="square" rtlCol="0">
            <a:spAutoFit/>
          </a:bodyPr>
          <a:lstStyle/>
          <a:p>
            <a:pPr algn="just"/>
            <a:r>
              <a:rPr lang="en-US" sz="2800" b="1" dirty="0" smtClean="0"/>
              <a:t>Floppy disk </a:t>
            </a:r>
            <a:r>
              <a:rPr lang="en-US" sz="2800" b="1" dirty="0"/>
              <a:t>drives are rarely used today, in favor of superior devices such as </a:t>
            </a:r>
            <a:r>
              <a:rPr lang="en-US" sz="2800" b="1" dirty="0">
                <a:solidFill>
                  <a:srgbClr val="C00000"/>
                </a:solidFill>
              </a:rPr>
              <a:t>USB drives</a:t>
            </a:r>
            <a:r>
              <a:rPr lang="en-US" sz="2800" b="1" dirty="0" smtClean="0"/>
              <a:t>.</a:t>
            </a:r>
          </a:p>
          <a:p>
            <a:pPr algn="just">
              <a:spcBef>
                <a:spcPts val="1200"/>
              </a:spcBef>
            </a:pPr>
            <a:r>
              <a:rPr lang="en-US" sz="2800" b="1" dirty="0" smtClean="0"/>
              <a:t>USB drives </a:t>
            </a:r>
            <a:r>
              <a:rPr lang="en-US" sz="2800" b="1" dirty="0"/>
              <a:t>are small devices that plug into the computer’s USB (universal serial bus) port </a:t>
            </a:r>
            <a:r>
              <a:rPr lang="en-US" sz="2800" b="1" dirty="0" smtClean="0"/>
              <a:t>and </a:t>
            </a:r>
            <a:r>
              <a:rPr lang="en-US" sz="2800" b="1" dirty="0"/>
              <a:t>appear to the system as a disk drive.</a:t>
            </a:r>
          </a:p>
        </p:txBody>
      </p:sp>
    </p:spTree>
    <p:extLst>
      <p:ext uri="{BB962C8B-B14F-4D97-AF65-F5344CB8AC3E}">
        <p14:creationId xmlns:p14="http://schemas.microsoft.com/office/powerpoint/2010/main" val="404618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Картинки по запросу usb driv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76200"/>
            <a:ext cx="4064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Похожее изображени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1524000"/>
            <a:ext cx="4067195" cy="339564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upload.wikimedia.org/wikipedia/commons/1/11/Uniq_flash_bandur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810000"/>
            <a:ext cx="3349625" cy="284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1536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76200"/>
            <a:ext cx="9144000" cy="1384995"/>
          </a:xfrm>
          <a:prstGeom prst="rect">
            <a:avLst/>
          </a:prstGeom>
          <a:noFill/>
        </p:spPr>
        <p:txBody>
          <a:bodyPr wrap="square" rtlCol="0">
            <a:spAutoFit/>
          </a:bodyPr>
          <a:lstStyle/>
          <a:p>
            <a:pPr algn="just"/>
            <a:r>
              <a:rPr lang="en-US" sz="2800" b="1" dirty="0"/>
              <a:t>USB </a:t>
            </a:r>
            <a:r>
              <a:rPr lang="en-US" sz="2800" b="1" dirty="0" smtClean="0"/>
              <a:t>drives, which </a:t>
            </a:r>
            <a:r>
              <a:rPr lang="en-US" sz="2800" b="1" dirty="0"/>
              <a:t>are also known as </a:t>
            </a:r>
            <a:r>
              <a:rPr lang="en-US" sz="2800" b="1" dirty="0">
                <a:solidFill>
                  <a:srgbClr val="C00000"/>
                </a:solidFill>
              </a:rPr>
              <a:t>memory sticks </a:t>
            </a:r>
            <a:r>
              <a:rPr lang="en-US" sz="2800" b="1" dirty="0"/>
              <a:t>and </a:t>
            </a:r>
            <a:r>
              <a:rPr lang="en-US" sz="2800" b="1" dirty="0">
                <a:solidFill>
                  <a:srgbClr val="C00000"/>
                </a:solidFill>
              </a:rPr>
              <a:t>flash drives</a:t>
            </a:r>
            <a:r>
              <a:rPr lang="en-US" sz="2800" b="1" i="1" dirty="0"/>
              <a:t>, </a:t>
            </a:r>
            <a:r>
              <a:rPr lang="en-US" sz="2800" b="1" dirty="0"/>
              <a:t>are inexpensive, reliable, </a:t>
            </a:r>
            <a:r>
              <a:rPr lang="en-US" sz="2800" b="1" dirty="0" smtClean="0"/>
              <a:t>and small </a:t>
            </a:r>
            <a:r>
              <a:rPr lang="en-US" sz="2800" b="1" dirty="0"/>
              <a:t>enough to be carried in your pocket.</a:t>
            </a:r>
          </a:p>
        </p:txBody>
      </p:sp>
      <p:sp>
        <p:nvSpPr>
          <p:cNvPr id="6" name="TextBox 5"/>
          <p:cNvSpPr txBox="1"/>
          <p:nvPr/>
        </p:nvSpPr>
        <p:spPr>
          <a:xfrm>
            <a:off x="0" y="3516630"/>
            <a:ext cx="9144000" cy="1969770"/>
          </a:xfrm>
          <a:prstGeom prst="rect">
            <a:avLst/>
          </a:prstGeom>
          <a:noFill/>
        </p:spPr>
        <p:txBody>
          <a:bodyPr wrap="square" rtlCol="0">
            <a:spAutoFit/>
          </a:bodyPr>
          <a:lstStyle/>
          <a:p>
            <a:pPr algn="just"/>
            <a:r>
              <a:rPr lang="en-US" sz="2800" b="1" dirty="0"/>
              <a:t>Data is not recorded magnetically on an optical disc, but </a:t>
            </a:r>
            <a:r>
              <a:rPr lang="en-US" sz="2800" b="1" dirty="0" smtClean="0"/>
              <a:t>is encoded </a:t>
            </a:r>
            <a:r>
              <a:rPr lang="en-US" sz="2800" b="1" dirty="0"/>
              <a:t>as a series of pits on the disc surface</a:t>
            </a:r>
            <a:r>
              <a:rPr lang="en-US" sz="2800" b="1" dirty="0" smtClean="0"/>
              <a:t>.</a:t>
            </a:r>
          </a:p>
          <a:p>
            <a:pPr algn="just">
              <a:spcBef>
                <a:spcPts val="1200"/>
              </a:spcBef>
            </a:pPr>
            <a:r>
              <a:rPr lang="en-US" sz="2800" b="1" dirty="0"/>
              <a:t>CD and DVD drives use a laser to detect </a:t>
            </a:r>
            <a:r>
              <a:rPr lang="en-US" sz="2800" b="1" dirty="0" smtClean="0"/>
              <a:t>the pits </a:t>
            </a:r>
            <a:r>
              <a:rPr lang="en-US" sz="2800" b="1" dirty="0"/>
              <a:t>and thus read the encoded data.</a:t>
            </a:r>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smtClean="0">
                <a:effectLst>
                  <a:outerShdw blurRad="38100" dist="38100" dir="2700000" algn="tl">
                    <a:srgbClr val="000000">
                      <a:alpha val="43137"/>
                    </a:srgbClr>
                  </a:outerShdw>
                </a:effectLst>
              </a:rPr>
              <a:t>Hardware: Secondary Storage</a:t>
            </a:r>
            <a:endParaRPr lang="en-US" sz="4800" b="1" dirty="0">
              <a:effectLst>
                <a:outerShdw blurRad="38100" dist="38100" dir="2700000" algn="tl">
                  <a:srgbClr val="000000">
                    <a:alpha val="43137"/>
                  </a:srgbClr>
                </a:outerShdw>
              </a:effectLst>
            </a:endParaRPr>
          </a:p>
        </p:txBody>
      </p:sp>
      <p:sp>
        <p:nvSpPr>
          <p:cNvPr id="8" name="TextBox 7"/>
          <p:cNvSpPr txBox="1"/>
          <p:nvPr/>
        </p:nvSpPr>
        <p:spPr>
          <a:xfrm>
            <a:off x="6820" y="1752600"/>
            <a:ext cx="9144000" cy="1384995"/>
          </a:xfrm>
          <a:prstGeom prst="rect">
            <a:avLst/>
          </a:prstGeom>
          <a:noFill/>
        </p:spPr>
        <p:txBody>
          <a:bodyPr wrap="square" rtlCol="0">
            <a:spAutoFit/>
          </a:bodyPr>
          <a:lstStyle/>
          <a:p>
            <a:pPr algn="just"/>
            <a:r>
              <a:rPr lang="en-US" sz="2800" b="1" dirty="0"/>
              <a:t>Optical devices such as the </a:t>
            </a:r>
            <a:r>
              <a:rPr lang="en-US" sz="2800" b="1" dirty="0">
                <a:solidFill>
                  <a:srgbClr val="C00000"/>
                </a:solidFill>
              </a:rPr>
              <a:t>CD</a:t>
            </a:r>
            <a:r>
              <a:rPr lang="en-US" sz="2800" b="1" i="1" dirty="0"/>
              <a:t> </a:t>
            </a:r>
            <a:r>
              <a:rPr lang="en-US" sz="2800" b="1" dirty="0" smtClean="0"/>
              <a:t>(Compact Disc</a:t>
            </a:r>
            <a:r>
              <a:rPr lang="en-US" sz="2800" b="1" dirty="0"/>
              <a:t>) and the </a:t>
            </a:r>
            <a:r>
              <a:rPr lang="en-US" sz="2800" b="1" dirty="0">
                <a:solidFill>
                  <a:srgbClr val="C00000"/>
                </a:solidFill>
              </a:rPr>
              <a:t>DVD </a:t>
            </a:r>
            <a:r>
              <a:rPr lang="en-US" sz="2800" b="1" dirty="0" smtClean="0"/>
              <a:t>(Digital Versatile Disc</a:t>
            </a:r>
            <a:r>
              <a:rPr lang="en-US" sz="2800" b="1" dirty="0"/>
              <a:t>) </a:t>
            </a:r>
            <a:r>
              <a:rPr lang="en-US" sz="2800" b="1" dirty="0" smtClean="0"/>
              <a:t>are also </a:t>
            </a:r>
            <a:r>
              <a:rPr lang="en-US" sz="2800" b="1" dirty="0"/>
              <a:t>popular for data storage.</a:t>
            </a:r>
          </a:p>
        </p:txBody>
      </p:sp>
    </p:spTree>
    <p:extLst>
      <p:ext uri="{BB962C8B-B14F-4D97-AF65-F5344CB8AC3E}">
        <p14:creationId xmlns:p14="http://schemas.microsoft.com/office/powerpoint/2010/main" val="41983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76200"/>
            <a:ext cx="9144000" cy="1815882"/>
          </a:xfrm>
          <a:prstGeom prst="rect">
            <a:avLst/>
          </a:prstGeom>
          <a:noFill/>
        </p:spPr>
        <p:txBody>
          <a:bodyPr wrap="square" rtlCol="0">
            <a:spAutoFit/>
          </a:bodyPr>
          <a:lstStyle/>
          <a:p>
            <a:pPr algn="just"/>
            <a:r>
              <a:rPr lang="en-US" sz="2800" b="1" dirty="0"/>
              <a:t>Optical discs hold large amounts of data, and </a:t>
            </a:r>
            <a:r>
              <a:rPr lang="en-US" sz="2800" b="1" dirty="0" smtClean="0"/>
              <a:t>because recordable </a:t>
            </a:r>
            <a:r>
              <a:rPr lang="en-US" sz="2800" b="1" dirty="0"/>
              <a:t>CD and DVD drives are now commonplace, they are good mediums for creating backup copies of data</a:t>
            </a:r>
            <a:r>
              <a:rPr lang="en-US" sz="2800" b="1" dirty="0" smtClean="0"/>
              <a:t>.</a:t>
            </a:r>
            <a:endParaRPr lang="en-US" sz="2800" b="1" dirty="0"/>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smtClean="0">
                <a:effectLst>
                  <a:outerShdw blurRad="38100" dist="38100" dir="2700000" algn="tl">
                    <a:srgbClr val="000000">
                      <a:alpha val="43137"/>
                    </a:srgbClr>
                  </a:outerShdw>
                </a:effectLst>
              </a:rPr>
              <a:t>Hardware: Secondary Storage</a:t>
            </a:r>
            <a:endParaRPr lang="en-US" sz="4800" b="1" dirty="0">
              <a:effectLst>
                <a:outerShdw blurRad="38100" dist="38100" dir="2700000" algn="tl">
                  <a:srgbClr val="000000">
                    <a:alpha val="43137"/>
                  </a:srgbClr>
                </a:outerShdw>
              </a:effectLst>
            </a:endParaRPr>
          </a:p>
        </p:txBody>
      </p:sp>
      <p:pic>
        <p:nvPicPr>
          <p:cNvPr id="3074" name="Picture 2" descr="Картинки по запросу optical cd driv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0187" y="2667000"/>
            <a:ext cx="3821216" cy="24384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Картинки по запросу optical cd driv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42" y="2514600"/>
            <a:ext cx="5010376" cy="2819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0441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1600" y="76200"/>
            <a:ext cx="6410325" cy="4991100"/>
          </a:xfrm>
          <a:prstGeom prst="rect">
            <a:avLst/>
          </a:prstGeom>
        </p:spPr>
      </p:pic>
      <p:sp>
        <p:nvSpPr>
          <p:cNvPr id="6"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smtClean="0">
                <a:effectLst>
                  <a:outerShdw blurRad="38100" dist="38100" dir="2700000" algn="tl">
                    <a:srgbClr val="000000">
                      <a:alpha val="43137"/>
                    </a:srgbClr>
                  </a:outerShdw>
                </a:effectLst>
              </a:rPr>
              <a:t>Hardware: Secondary Storage</a:t>
            </a:r>
            <a:endParaRPr lang="en-US" sz="4800" b="1" dirty="0">
              <a:effectLst>
                <a:outerShdw blurRad="38100" dist="38100" dir="2700000" algn="tl">
                  <a:srgbClr val="000000">
                    <a:alpha val="43137"/>
                  </a:srgbClr>
                </a:outerShdw>
              </a:effectLst>
            </a:endParaRPr>
          </a:p>
        </p:txBody>
      </p:sp>
      <p:sp>
        <p:nvSpPr>
          <p:cNvPr id="7" name="TextBox 6"/>
          <p:cNvSpPr txBox="1"/>
          <p:nvPr/>
        </p:nvSpPr>
        <p:spPr>
          <a:xfrm>
            <a:off x="0" y="5339644"/>
            <a:ext cx="9144000" cy="523220"/>
          </a:xfrm>
          <a:prstGeom prst="rect">
            <a:avLst/>
          </a:prstGeom>
          <a:noFill/>
        </p:spPr>
        <p:txBody>
          <a:bodyPr wrap="square" rtlCol="0">
            <a:spAutoFit/>
          </a:bodyPr>
          <a:lstStyle/>
          <a:p>
            <a:pPr algn="just"/>
            <a:r>
              <a:rPr lang="en-US" sz="2800" b="1" dirty="0" smtClean="0"/>
              <a:t>Magnetic Tapes</a:t>
            </a:r>
            <a:endParaRPr lang="en-US" sz="2800" b="1" dirty="0"/>
          </a:p>
        </p:txBody>
      </p:sp>
    </p:spTree>
    <p:extLst>
      <p:ext uri="{BB962C8B-B14F-4D97-AF65-F5344CB8AC3E}">
        <p14:creationId xmlns:p14="http://schemas.microsoft.com/office/powerpoint/2010/main" val="1982950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76200"/>
            <a:ext cx="9144000" cy="3693319"/>
          </a:xfrm>
          <a:prstGeom prst="rect">
            <a:avLst/>
          </a:prstGeom>
          <a:noFill/>
        </p:spPr>
        <p:txBody>
          <a:bodyPr wrap="square" rtlCol="0">
            <a:spAutoFit/>
          </a:bodyPr>
          <a:lstStyle/>
          <a:p>
            <a:pPr algn="just"/>
            <a:r>
              <a:rPr lang="en-US" sz="2800" b="1" dirty="0"/>
              <a:t>And don’t forget that </a:t>
            </a:r>
            <a:endParaRPr lang="en-US" sz="2800" b="1" dirty="0" smtClean="0"/>
          </a:p>
          <a:p>
            <a:pPr marL="457200" indent="-457200" algn="just">
              <a:buFont typeface="Arial" panose="020B0604020202020204" pitchFamily="34" charset="0"/>
              <a:buChar char="•"/>
            </a:pPr>
            <a:r>
              <a:rPr lang="en-US" sz="2800" b="1" dirty="0" smtClean="0"/>
              <a:t>cell phones</a:t>
            </a:r>
          </a:p>
          <a:p>
            <a:pPr marL="457200" indent="-457200" algn="just">
              <a:buFont typeface="Arial" panose="020B0604020202020204" pitchFamily="34" charset="0"/>
              <a:buChar char="•"/>
            </a:pPr>
            <a:r>
              <a:rPr lang="en-US" sz="2800" b="1" dirty="0" smtClean="0"/>
              <a:t>iPods</a:t>
            </a:r>
          </a:p>
          <a:p>
            <a:pPr marL="457200" indent="-457200" algn="just">
              <a:buFont typeface="Arial" panose="020B0604020202020204" pitchFamily="34" charset="0"/>
              <a:buChar char="•"/>
            </a:pPr>
            <a:r>
              <a:rPr lang="en-US" sz="2800" b="1" dirty="0" smtClean="0"/>
              <a:t>smart phones</a:t>
            </a:r>
          </a:p>
          <a:p>
            <a:pPr marL="457200" indent="-457200" algn="just">
              <a:buFont typeface="Arial" panose="020B0604020202020204" pitchFamily="34" charset="0"/>
              <a:buChar char="•"/>
            </a:pPr>
            <a:r>
              <a:rPr lang="en-US" sz="2800" b="1" dirty="0" smtClean="0"/>
              <a:t>car </a:t>
            </a:r>
            <a:r>
              <a:rPr lang="en-US" sz="2800" b="1" dirty="0"/>
              <a:t>navigation </a:t>
            </a:r>
            <a:r>
              <a:rPr lang="en-US" sz="2800" b="1" dirty="0" smtClean="0"/>
              <a:t>systems</a:t>
            </a:r>
          </a:p>
          <a:p>
            <a:pPr algn="just"/>
            <a:r>
              <a:rPr lang="en-US" sz="2800" b="1" dirty="0" smtClean="0"/>
              <a:t>and </a:t>
            </a:r>
            <a:r>
              <a:rPr lang="en-US" sz="2800" b="1" dirty="0"/>
              <a:t>many other devices are computers too. </a:t>
            </a:r>
            <a:endParaRPr lang="en-US" sz="2800" b="1" dirty="0" smtClean="0"/>
          </a:p>
          <a:p>
            <a:pPr algn="just">
              <a:spcBef>
                <a:spcPts val="1200"/>
              </a:spcBef>
            </a:pPr>
            <a:r>
              <a:rPr lang="en-US" sz="2800" b="1" dirty="0" smtClean="0"/>
              <a:t>The </a:t>
            </a:r>
            <a:r>
              <a:rPr lang="en-US" sz="2800" b="1" dirty="0"/>
              <a:t>uses </a:t>
            </a:r>
            <a:r>
              <a:rPr lang="en-US" sz="2800" b="1" dirty="0" smtClean="0"/>
              <a:t>of computers </a:t>
            </a:r>
            <a:r>
              <a:rPr lang="en-US" sz="2800" b="1" dirty="0"/>
              <a:t>are almost limitless in our everyday lives.</a:t>
            </a:r>
          </a:p>
        </p:txBody>
      </p:sp>
      <p:sp>
        <p:nvSpPr>
          <p:cNvPr id="6" name="TextBox 5"/>
          <p:cNvSpPr txBox="1"/>
          <p:nvPr/>
        </p:nvSpPr>
        <p:spPr>
          <a:xfrm>
            <a:off x="6820" y="3810000"/>
            <a:ext cx="9144000" cy="2323713"/>
          </a:xfrm>
          <a:prstGeom prst="rect">
            <a:avLst/>
          </a:prstGeom>
          <a:noFill/>
        </p:spPr>
        <p:txBody>
          <a:bodyPr wrap="square" rtlCol="0">
            <a:spAutoFit/>
          </a:bodyPr>
          <a:lstStyle/>
          <a:p>
            <a:pPr algn="just"/>
            <a:r>
              <a:rPr lang="en-US" sz="2800" b="1" dirty="0"/>
              <a:t>Computers can do such a wide variety of things because </a:t>
            </a:r>
            <a:r>
              <a:rPr lang="en-US" sz="2800" b="1" dirty="0" smtClean="0"/>
              <a:t>they </a:t>
            </a:r>
            <a:r>
              <a:rPr lang="en-US" sz="2800" b="1" dirty="0"/>
              <a:t>can be </a:t>
            </a:r>
            <a:r>
              <a:rPr lang="en-US" sz="2800" b="1" dirty="0" smtClean="0"/>
              <a:t>“programmed”.</a:t>
            </a:r>
          </a:p>
          <a:p>
            <a:pPr algn="just">
              <a:spcBef>
                <a:spcPts val="600"/>
              </a:spcBef>
            </a:pPr>
            <a:r>
              <a:rPr lang="en-US" sz="2800" b="1" dirty="0" smtClean="0"/>
              <a:t>This means </a:t>
            </a:r>
            <a:r>
              <a:rPr lang="en-US" sz="2800" b="1" dirty="0"/>
              <a:t>that computers are not designed to do just one job, but to do any job that their </a:t>
            </a:r>
            <a:r>
              <a:rPr lang="en-US" sz="2800" b="1" dirty="0" smtClean="0"/>
              <a:t>programs tell </a:t>
            </a:r>
            <a:r>
              <a:rPr lang="en-US" sz="2800" b="1" dirty="0"/>
              <a:t>them to do.</a:t>
            </a:r>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Introduction to Computers</a:t>
            </a:r>
            <a:endParaRPr lang="en-US" sz="5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643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smtClean="0">
                <a:effectLst>
                  <a:outerShdw blurRad="38100" dist="38100" dir="2700000" algn="tl">
                    <a:srgbClr val="000000">
                      <a:alpha val="43137"/>
                    </a:srgbClr>
                  </a:outerShdw>
                </a:effectLst>
              </a:rPr>
              <a:t>Hardware: Secondary Storage</a:t>
            </a:r>
            <a:endParaRPr lang="en-US" sz="4800" b="1" dirty="0">
              <a:effectLst>
                <a:outerShdw blurRad="38100" dist="38100" dir="2700000" algn="tl">
                  <a:srgbClr val="000000">
                    <a:alpha val="43137"/>
                  </a:srgbClr>
                </a:outerShdw>
              </a:effectLst>
            </a:endParaRPr>
          </a:p>
        </p:txBody>
      </p:sp>
      <p:sp>
        <p:nvSpPr>
          <p:cNvPr id="5" name="TextBox 4"/>
          <p:cNvSpPr txBox="1"/>
          <p:nvPr/>
        </p:nvSpPr>
        <p:spPr>
          <a:xfrm>
            <a:off x="6820" y="76200"/>
            <a:ext cx="9144000" cy="1815882"/>
          </a:xfrm>
          <a:prstGeom prst="rect">
            <a:avLst/>
          </a:prstGeom>
          <a:noFill/>
        </p:spPr>
        <p:txBody>
          <a:bodyPr wrap="square" rtlCol="0">
            <a:spAutoFit/>
          </a:bodyPr>
          <a:lstStyle/>
          <a:p>
            <a:pPr algn="just"/>
            <a:r>
              <a:rPr lang="en-US" sz="2800" b="1" dirty="0"/>
              <a:t>A </a:t>
            </a:r>
            <a:r>
              <a:rPr lang="en-US" sz="2800" b="1" dirty="0" smtClean="0">
                <a:solidFill>
                  <a:srgbClr val="C00000"/>
                </a:solidFill>
              </a:rPr>
              <a:t>Redundant Array </a:t>
            </a:r>
            <a:r>
              <a:rPr lang="en-US" sz="2800" b="1" dirty="0">
                <a:solidFill>
                  <a:srgbClr val="C00000"/>
                </a:solidFill>
              </a:rPr>
              <a:t>of </a:t>
            </a:r>
            <a:r>
              <a:rPr lang="en-US" sz="2800" b="1" dirty="0" smtClean="0">
                <a:solidFill>
                  <a:srgbClr val="C00000"/>
                </a:solidFill>
              </a:rPr>
              <a:t>Independent Disks</a:t>
            </a:r>
            <a:r>
              <a:rPr lang="en-US" sz="2800" b="1" dirty="0">
                <a:solidFill>
                  <a:srgbClr val="C00000"/>
                </a:solidFill>
              </a:rPr>
              <a:t> </a:t>
            </a:r>
            <a:r>
              <a:rPr lang="en-US" sz="2800" b="1" dirty="0" smtClean="0"/>
              <a:t>(RAID</a:t>
            </a:r>
            <a:r>
              <a:rPr lang="en-US" sz="2800" b="1" dirty="0"/>
              <a:t>) system is a collection of disk drives used for </a:t>
            </a:r>
            <a:r>
              <a:rPr lang="en-US" sz="2800" b="1" dirty="0" smtClean="0"/>
              <a:t>fault tolerance </a:t>
            </a:r>
            <a:r>
              <a:rPr lang="en-US" sz="2800" b="1" dirty="0"/>
              <a:t>and improved performance, and is typically </a:t>
            </a:r>
            <a:r>
              <a:rPr lang="en-US" sz="2800" b="1" dirty="0" smtClean="0"/>
              <a:t>found in </a:t>
            </a:r>
            <a:r>
              <a:rPr lang="en-US" sz="2800" b="1" dirty="0"/>
              <a:t>large network systems.</a:t>
            </a:r>
          </a:p>
        </p:txBody>
      </p:sp>
      <p:sp>
        <p:nvSpPr>
          <p:cNvPr id="6" name="TextBox 5"/>
          <p:cNvSpPr txBox="1"/>
          <p:nvPr/>
        </p:nvSpPr>
        <p:spPr>
          <a:xfrm>
            <a:off x="0" y="2057400"/>
            <a:ext cx="9144000" cy="1969770"/>
          </a:xfrm>
          <a:prstGeom prst="rect">
            <a:avLst/>
          </a:prstGeom>
          <a:noFill/>
        </p:spPr>
        <p:txBody>
          <a:bodyPr wrap="square" rtlCol="0">
            <a:spAutoFit/>
          </a:bodyPr>
          <a:lstStyle/>
          <a:p>
            <a:pPr algn="just"/>
            <a:r>
              <a:rPr lang="en-US" sz="2800" b="1" dirty="0"/>
              <a:t>Data can be stored in </a:t>
            </a:r>
            <a:r>
              <a:rPr lang="en-US" sz="2800" b="1" dirty="0" smtClean="0"/>
              <a:t>multiple places </a:t>
            </a:r>
            <a:r>
              <a:rPr lang="en-US" sz="2800" b="1" dirty="0"/>
              <a:t>to improve the system’s reliability. </a:t>
            </a:r>
            <a:endParaRPr lang="en-US" sz="2800" b="1" dirty="0" smtClean="0"/>
          </a:p>
          <a:p>
            <a:pPr algn="just">
              <a:spcBef>
                <a:spcPts val="1200"/>
              </a:spcBef>
            </a:pPr>
            <a:r>
              <a:rPr lang="en-US" sz="2800" b="1" dirty="0" smtClean="0"/>
              <a:t>In </a:t>
            </a:r>
            <a:r>
              <a:rPr lang="en-US" sz="2800" b="1" dirty="0"/>
              <a:t>other words, </a:t>
            </a:r>
            <a:r>
              <a:rPr lang="en-US" sz="2800" b="1" dirty="0" smtClean="0"/>
              <a:t>if one </a:t>
            </a:r>
            <a:r>
              <a:rPr lang="en-US" sz="2800" b="1" dirty="0"/>
              <a:t>disk in the array fails, data is not lost.</a:t>
            </a:r>
          </a:p>
        </p:txBody>
      </p:sp>
      <p:sp>
        <p:nvSpPr>
          <p:cNvPr id="7" name="TextBox 6"/>
          <p:cNvSpPr txBox="1"/>
          <p:nvPr/>
        </p:nvSpPr>
        <p:spPr>
          <a:xfrm>
            <a:off x="0" y="4267200"/>
            <a:ext cx="9144000" cy="1384995"/>
          </a:xfrm>
          <a:prstGeom prst="rect">
            <a:avLst/>
          </a:prstGeom>
          <a:noFill/>
        </p:spPr>
        <p:txBody>
          <a:bodyPr wrap="square" rtlCol="0">
            <a:spAutoFit/>
          </a:bodyPr>
          <a:lstStyle/>
          <a:p>
            <a:pPr algn="just"/>
            <a:r>
              <a:rPr lang="en-US" sz="2800" b="1" dirty="0"/>
              <a:t>In some </a:t>
            </a:r>
            <a:r>
              <a:rPr lang="en-US" sz="2800" b="1" dirty="0" smtClean="0"/>
              <a:t>RAID configurations</a:t>
            </a:r>
            <a:r>
              <a:rPr lang="en-US" sz="2800" b="1" dirty="0"/>
              <a:t>, sequences of data can be read from </a:t>
            </a:r>
            <a:r>
              <a:rPr lang="en-US" sz="2800" b="1" dirty="0" smtClean="0"/>
              <a:t>multiple disks </a:t>
            </a:r>
            <a:r>
              <a:rPr lang="en-US" sz="2800" b="1" dirty="0"/>
              <a:t>simultaneously, which improves performance.</a:t>
            </a:r>
          </a:p>
        </p:txBody>
      </p:sp>
    </p:spTree>
    <p:extLst>
      <p:ext uri="{BB962C8B-B14F-4D97-AF65-F5344CB8AC3E}">
        <p14:creationId xmlns:p14="http://schemas.microsoft.com/office/powerpoint/2010/main" val="180391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smtClean="0">
                <a:effectLst>
                  <a:outerShdw blurRad="38100" dist="38100" dir="2700000" algn="tl">
                    <a:srgbClr val="000000">
                      <a:alpha val="43137"/>
                    </a:srgbClr>
                  </a:outerShdw>
                </a:effectLst>
              </a:rPr>
              <a:t>Hardware: Secondary Storage</a:t>
            </a:r>
            <a:endParaRPr lang="en-US" sz="4800" b="1" dirty="0">
              <a:effectLst>
                <a:outerShdw blurRad="38100" dist="38100" dir="2700000" algn="tl">
                  <a:srgbClr val="000000">
                    <a:alpha val="43137"/>
                  </a:srgbClr>
                </a:outerShdw>
              </a:effectLst>
            </a:endParaRPr>
          </a:p>
        </p:txBody>
      </p:sp>
      <p:sp>
        <p:nvSpPr>
          <p:cNvPr id="5" name="TextBox 4"/>
          <p:cNvSpPr txBox="1"/>
          <p:nvPr/>
        </p:nvSpPr>
        <p:spPr>
          <a:xfrm>
            <a:off x="6820" y="76200"/>
            <a:ext cx="9144000" cy="2477601"/>
          </a:xfrm>
          <a:prstGeom prst="rect">
            <a:avLst/>
          </a:prstGeom>
          <a:noFill/>
        </p:spPr>
        <p:txBody>
          <a:bodyPr wrap="square" rtlCol="0">
            <a:spAutoFit/>
          </a:bodyPr>
          <a:lstStyle/>
          <a:p>
            <a:pPr algn="just"/>
            <a:r>
              <a:rPr lang="en-US" sz="2800" b="1" dirty="0">
                <a:solidFill>
                  <a:srgbClr val="C00000"/>
                </a:solidFill>
              </a:rPr>
              <a:t>Cloud storage </a:t>
            </a:r>
            <a:r>
              <a:rPr lang="en-US" sz="2800" b="1" dirty="0" smtClean="0"/>
              <a:t>has</a:t>
            </a:r>
            <a:r>
              <a:rPr lang="en-US" sz="2800" b="1" dirty="0"/>
              <a:t> </a:t>
            </a:r>
            <a:r>
              <a:rPr lang="en-US" sz="2800" b="1" dirty="0" smtClean="0"/>
              <a:t>become </a:t>
            </a:r>
            <a:r>
              <a:rPr lang="en-US" sz="2800" b="1" dirty="0"/>
              <a:t>a popular option for many organizations </a:t>
            </a:r>
            <a:r>
              <a:rPr lang="en-US" sz="2800" b="1" dirty="0" smtClean="0"/>
              <a:t>and individuals </a:t>
            </a:r>
            <a:r>
              <a:rPr lang="en-US" sz="2800" b="1" dirty="0"/>
              <a:t>in recent years. </a:t>
            </a:r>
            <a:endParaRPr lang="en-US" sz="2800" b="1" dirty="0" smtClean="0"/>
          </a:p>
          <a:p>
            <a:pPr algn="just">
              <a:spcBef>
                <a:spcPts val="1800"/>
              </a:spcBef>
            </a:pPr>
            <a:r>
              <a:rPr lang="en-US" sz="2800" b="1" dirty="0" smtClean="0"/>
              <a:t>Used </a:t>
            </a:r>
            <a:r>
              <a:rPr lang="en-US" sz="2800" b="1" dirty="0"/>
              <a:t>for online storage </a:t>
            </a:r>
            <a:r>
              <a:rPr lang="en-US" sz="2800" b="1" dirty="0" smtClean="0"/>
              <a:t>and backup</a:t>
            </a:r>
            <a:r>
              <a:rPr lang="en-US" sz="2800" b="1" dirty="0"/>
              <a:t>, it involves multiple virtual servers that are </a:t>
            </a:r>
            <a:r>
              <a:rPr lang="en-US" sz="2800" b="1" dirty="0" smtClean="0"/>
              <a:t>usually </a:t>
            </a:r>
            <a:r>
              <a:rPr lang="en-US" sz="2800" b="1" dirty="0"/>
              <a:t>hosted by third parties.</a:t>
            </a:r>
          </a:p>
        </p:txBody>
      </p:sp>
      <p:sp>
        <p:nvSpPr>
          <p:cNvPr id="6" name="TextBox 5"/>
          <p:cNvSpPr txBox="1"/>
          <p:nvPr/>
        </p:nvSpPr>
        <p:spPr>
          <a:xfrm>
            <a:off x="0" y="2819400"/>
            <a:ext cx="9144000" cy="2677656"/>
          </a:xfrm>
          <a:prstGeom prst="rect">
            <a:avLst/>
          </a:prstGeom>
          <a:noFill/>
        </p:spPr>
        <p:txBody>
          <a:bodyPr wrap="square" rtlCol="0">
            <a:spAutoFit/>
          </a:bodyPr>
          <a:lstStyle/>
          <a:p>
            <a:pPr algn="just"/>
            <a:r>
              <a:rPr lang="en-US" sz="2800" b="1" dirty="0"/>
              <a:t>Examples include </a:t>
            </a:r>
            <a:endParaRPr lang="en-US" sz="2800" b="1" dirty="0" smtClean="0"/>
          </a:p>
          <a:p>
            <a:pPr marL="457200" indent="-457200" algn="just">
              <a:buFont typeface="Arial" panose="020B0604020202020204" pitchFamily="34" charset="0"/>
              <a:buChar char="•"/>
            </a:pPr>
            <a:r>
              <a:rPr lang="en-US" sz="2800" b="1" dirty="0" smtClean="0"/>
              <a:t>Just Cloud</a:t>
            </a:r>
          </a:p>
          <a:p>
            <a:pPr marL="457200" indent="-457200" algn="just">
              <a:buFont typeface="Arial" panose="020B0604020202020204" pitchFamily="34" charset="0"/>
              <a:buChar char="•"/>
            </a:pPr>
            <a:r>
              <a:rPr lang="en-US" sz="2800" b="1" dirty="0" smtClean="0"/>
              <a:t>Zip Cloud</a:t>
            </a:r>
          </a:p>
          <a:p>
            <a:pPr marL="457200" indent="-457200" algn="just">
              <a:buFont typeface="Arial" panose="020B0604020202020204" pitchFamily="34" charset="0"/>
              <a:buChar char="•"/>
            </a:pPr>
            <a:r>
              <a:rPr lang="en-US" sz="2800" b="1" dirty="0" smtClean="0"/>
              <a:t>My PC Backup</a:t>
            </a:r>
          </a:p>
          <a:p>
            <a:pPr marL="457200" indent="-457200" algn="just">
              <a:buFont typeface="Arial" panose="020B0604020202020204" pitchFamily="34" charset="0"/>
              <a:buChar char="•"/>
            </a:pPr>
            <a:r>
              <a:rPr lang="en-US" sz="2800" b="1" dirty="0" smtClean="0"/>
              <a:t>iCloud</a:t>
            </a:r>
          </a:p>
          <a:p>
            <a:pPr marL="457200" indent="-457200" algn="just">
              <a:buFont typeface="Arial" panose="020B0604020202020204" pitchFamily="34" charset="0"/>
              <a:buChar char="•"/>
            </a:pPr>
            <a:r>
              <a:rPr lang="en-US" sz="2800" b="1" dirty="0" smtClean="0"/>
              <a:t>Dropbox, etc.</a:t>
            </a:r>
            <a:endParaRPr lang="en-US" sz="2800" b="1" dirty="0"/>
          </a:p>
        </p:txBody>
      </p:sp>
    </p:spTree>
    <p:extLst>
      <p:ext uri="{BB962C8B-B14F-4D97-AF65-F5344CB8AC3E}">
        <p14:creationId xmlns:p14="http://schemas.microsoft.com/office/powerpoint/2010/main" val="326367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smtClean="0">
                <a:effectLst>
                  <a:outerShdw blurRad="38100" dist="38100" dir="2700000" algn="tl">
                    <a:srgbClr val="000000">
                      <a:alpha val="43137"/>
                    </a:srgbClr>
                  </a:outerShdw>
                </a:effectLst>
              </a:rPr>
              <a:t>Hardware: Secondary Storage</a:t>
            </a:r>
            <a:endParaRPr lang="en-US" sz="4800" b="1" dirty="0">
              <a:effectLst>
                <a:outerShdw blurRad="38100" dist="38100" dir="2700000" algn="tl">
                  <a:srgbClr val="000000">
                    <a:alpha val="43137"/>
                  </a:srgbClr>
                </a:outerShdw>
              </a:effectLst>
            </a:endParaRPr>
          </a:p>
        </p:txBody>
      </p:sp>
      <p:sp>
        <p:nvSpPr>
          <p:cNvPr id="5" name="TextBox 4"/>
          <p:cNvSpPr txBox="1"/>
          <p:nvPr/>
        </p:nvSpPr>
        <p:spPr>
          <a:xfrm>
            <a:off x="6820" y="76200"/>
            <a:ext cx="9144000" cy="2477601"/>
          </a:xfrm>
          <a:prstGeom prst="rect">
            <a:avLst/>
          </a:prstGeom>
          <a:noFill/>
        </p:spPr>
        <p:txBody>
          <a:bodyPr wrap="square" rtlCol="0">
            <a:spAutoFit/>
          </a:bodyPr>
          <a:lstStyle/>
          <a:p>
            <a:pPr algn="just"/>
            <a:r>
              <a:rPr lang="en-US" sz="2800" b="1" dirty="0"/>
              <a:t>Large corporations and enterprises that need a lot </a:t>
            </a:r>
            <a:r>
              <a:rPr lang="en-US" sz="2800" b="1" dirty="0" smtClean="0"/>
              <a:t>of storage </a:t>
            </a:r>
            <a:r>
              <a:rPr lang="en-US" sz="2800" b="1" dirty="0"/>
              <a:t>space use a </a:t>
            </a:r>
            <a:r>
              <a:rPr lang="en-US" sz="2800" b="1" dirty="0">
                <a:solidFill>
                  <a:srgbClr val="C00000"/>
                </a:solidFill>
              </a:rPr>
              <a:t>server farm </a:t>
            </a:r>
            <a:r>
              <a:rPr lang="en-US" sz="2800" b="1" dirty="0"/>
              <a:t>or </a:t>
            </a:r>
            <a:r>
              <a:rPr lang="en-US" sz="2800" b="1" dirty="0">
                <a:solidFill>
                  <a:srgbClr val="C00000"/>
                </a:solidFill>
              </a:rPr>
              <a:t>server cluster</a:t>
            </a:r>
            <a:r>
              <a:rPr lang="en-US" sz="2800" b="1" dirty="0"/>
              <a:t>. </a:t>
            </a:r>
            <a:endParaRPr lang="en-US" sz="2800" b="1" dirty="0" smtClean="0"/>
          </a:p>
          <a:p>
            <a:pPr algn="just">
              <a:spcBef>
                <a:spcPts val="1800"/>
              </a:spcBef>
            </a:pPr>
            <a:r>
              <a:rPr lang="en-US" sz="2800" b="1" dirty="0" smtClean="0"/>
              <a:t>This is a </a:t>
            </a:r>
            <a:r>
              <a:rPr lang="en-US" sz="2800" b="1" dirty="0"/>
              <a:t>collection of hundreds or thousands of computers </a:t>
            </a:r>
            <a:r>
              <a:rPr lang="en-US" sz="2800" b="1" dirty="0" smtClean="0"/>
              <a:t>that require </a:t>
            </a:r>
            <a:r>
              <a:rPr lang="en-US" sz="2800" b="1" dirty="0"/>
              <a:t>a large amount of power to run and keep cool.</a:t>
            </a:r>
          </a:p>
        </p:txBody>
      </p:sp>
    </p:spTree>
    <p:extLst>
      <p:ext uri="{BB962C8B-B14F-4D97-AF65-F5344CB8AC3E}">
        <p14:creationId xmlns:p14="http://schemas.microsoft.com/office/powerpoint/2010/main" val="33943801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76200"/>
            <a:ext cx="9144000" cy="1384995"/>
          </a:xfrm>
          <a:prstGeom prst="rect">
            <a:avLst/>
          </a:prstGeom>
          <a:noFill/>
        </p:spPr>
        <p:txBody>
          <a:bodyPr wrap="square" rtlCol="0">
            <a:spAutoFit/>
          </a:bodyPr>
          <a:lstStyle/>
          <a:p>
            <a:pPr algn="just"/>
            <a:r>
              <a:rPr lang="en-US" sz="2800" b="1" dirty="0"/>
              <a:t>Another component that </a:t>
            </a:r>
            <a:r>
              <a:rPr lang="en-US" sz="2800" b="1" dirty="0" smtClean="0"/>
              <a:t>affects computer </a:t>
            </a:r>
            <a:r>
              <a:rPr lang="en-US" sz="2800" b="1" dirty="0"/>
              <a:t>performance is a </a:t>
            </a:r>
            <a:r>
              <a:rPr lang="en-US" sz="2800" b="1" dirty="0" smtClean="0">
                <a:solidFill>
                  <a:srgbClr val="C00000"/>
                </a:solidFill>
              </a:rPr>
              <a:t>bus</a:t>
            </a:r>
            <a:r>
              <a:rPr lang="en-US" sz="2800" b="1" dirty="0" smtClean="0"/>
              <a:t>, which is </a:t>
            </a:r>
            <a:r>
              <a:rPr lang="en-US" sz="2800" b="1" dirty="0"/>
              <a:t>the link between devices </a:t>
            </a:r>
            <a:r>
              <a:rPr lang="en-US" sz="2800" b="1" dirty="0" smtClean="0"/>
              <a:t>connected to </a:t>
            </a:r>
            <a:r>
              <a:rPr lang="en-US" sz="2800" b="1" dirty="0"/>
              <a:t>the computer.</a:t>
            </a:r>
          </a:p>
        </p:txBody>
      </p:sp>
      <p:sp>
        <p:nvSpPr>
          <p:cNvPr id="5"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Hardware: Bus</a:t>
            </a:r>
            <a:endParaRPr lang="en-US" sz="5400" b="1" dirty="0">
              <a:effectLst>
                <a:outerShdw blurRad="38100" dist="38100" dir="2700000" algn="tl">
                  <a:srgbClr val="000000">
                    <a:alpha val="43137"/>
                  </a:srgbClr>
                </a:outerShdw>
              </a:effectLst>
            </a:endParaRPr>
          </a:p>
        </p:txBody>
      </p:sp>
      <p:sp>
        <p:nvSpPr>
          <p:cNvPr id="6" name="TextBox 5"/>
          <p:cNvSpPr txBox="1"/>
          <p:nvPr/>
        </p:nvSpPr>
        <p:spPr>
          <a:xfrm>
            <a:off x="6820" y="1752600"/>
            <a:ext cx="9144000" cy="954107"/>
          </a:xfrm>
          <a:prstGeom prst="rect">
            <a:avLst/>
          </a:prstGeom>
          <a:noFill/>
        </p:spPr>
        <p:txBody>
          <a:bodyPr wrap="square" rtlCol="0">
            <a:spAutoFit/>
          </a:bodyPr>
          <a:lstStyle/>
          <a:p>
            <a:pPr algn="just"/>
            <a:r>
              <a:rPr lang="en-US" sz="2800" b="1" dirty="0"/>
              <a:t>A bus can be </a:t>
            </a:r>
            <a:r>
              <a:rPr lang="en-US" sz="2800" b="1" dirty="0" smtClean="0"/>
              <a:t>parallel or </a:t>
            </a:r>
            <a:r>
              <a:rPr lang="en-US" sz="2800" b="1" dirty="0"/>
              <a:t>serial, internal (local) or external</a:t>
            </a:r>
            <a:r>
              <a:rPr lang="en-US" sz="2800" b="1" dirty="0" smtClean="0"/>
              <a:t>.</a:t>
            </a:r>
          </a:p>
        </p:txBody>
      </p:sp>
      <p:sp>
        <p:nvSpPr>
          <p:cNvPr id="7" name="TextBox 6"/>
          <p:cNvSpPr txBox="1"/>
          <p:nvPr/>
        </p:nvSpPr>
        <p:spPr>
          <a:xfrm>
            <a:off x="0" y="3084493"/>
            <a:ext cx="9144000" cy="954107"/>
          </a:xfrm>
          <a:prstGeom prst="rect">
            <a:avLst/>
          </a:prstGeom>
          <a:noFill/>
        </p:spPr>
        <p:txBody>
          <a:bodyPr wrap="square" rtlCol="0">
            <a:spAutoFit/>
          </a:bodyPr>
          <a:lstStyle/>
          <a:p>
            <a:pPr algn="just"/>
            <a:r>
              <a:rPr lang="en-US" sz="2800" b="1" dirty="0" smtClean="0"/>
              <a:t>An </a:t>
            </a:r>
            <a:r>
              <a:rPr lang="en-US" sz="2800" b="1" dirty="0" smtClean="0">
                <a:solidFill>
                  <a:srgbClr val="C00000"/>
                </a:solidFill>
              </a:rPr>
              <a:t>internal </a:t>
            </a:r>
            <a:r>
              <a:rPr lang="en-US" sz="2800" b="1" dirty="0">
                <a:solidFill>
                  <a:srgbClr val="C00000"/>
                </a:solidFill>
              </a:rPr>
              <a:t>bus </a:t>
            </a:r>
            <a:r>
              <a:rPr lang="en-US" sz="2800" b="1" dirty="0"/>
              <a:t>enables </a:t>
            </a:r>
            <a:r>
              <a:rPr lang="en-US" sz="2800" b="1" dirty="0" smtClean="0"/>
              <a:t>communication between </a:t>
            </a:r>
            <a:r>
              <a:rPr lang="en-US" sz="2800" b="1" dirty="0"/>
              <a:t>internal components, such </a:t>
            </a:r>
            <a:r>
              <a:rPr lang="en-US" sz="2800" b="1" dirty="0" smtClean="0"/>
              <a:t>as a </a:t>
            </a:r>
            <a:r>
              <a:rPr lang="en-US" sz="2800" b="1" dirty="0"/>
              <a:t>video card and </a:t>
            </a:r>
            <a:r>
              <a:rPr lang="en-US" sz="2800" b="1" dirty="0" smtClean="0"/>
              <a:t>memory.</a:t>
            </a:r>
            <a:endParaRPr lang="en-US" sz="2800" b="1" dirty="0"/>
          </a:p>
        </p:txBody>
      </p:sp>
      <p:sp>
        <p:nvSpPr>
          <p:cNvPr id="8" name="TextBox 7"/>
          <p:cNvSpPr txBox="1"/>
          <p:nvPr/>
        </p:nvSpPr>
        <p:spPr>
          <a:xfrm>
            <a:off x="6820" y="4532293"/>
            <a:ext cx="9144000" cy="954107"/>
          </a:xfrm>
          <a:prstGeom prst="rect">
            <a:avLst/>
          </a:prstGeom>
          <a:noFill/>
        </p:spPr>
        <p:txBody>
          <a:bodyPr wrap="square" rtlCol="0">
            <a:spAutoFit/>
          </a:bodyPr>
          <a:lstStyle/>
          <a:p>
            <a:pPr algn="just"/>
            <a:r>
              <a:rPr lang="en-US" sz="2800" b="1" dirty="0" smtClean="0"/>
              <a:t>An </a:t>
            </a:r>
            <a:r>
              <a:rPr lang="en-US" sz="2800" b="1" dirty="0" smtClean="0">
                <a:solidFill>
                  <a:srgbClr val="C00000"/>
                </a:solidFill>
              </a:rPr>
              <a:t>external bus </a:t>
            </a:r>
            <a:r>
              <a:rPr lang="en-US" sz="2800" b="1" dirty="0"/>
              <a:t>is capable of communicating </a:t>
            </a:r>
            <a:r>
              <a:rPr lang="en-US" sz="2800" b="1" dirty="0" smtClean="0"/>
              <a:t>with external </a:t>
            </a:r>
            <a:r>
              <a:rPr lang="en-US" sz="2800" b="1" dirty="0"/>
              <a:t>components, such as a </a:t>
            </a:r>
            <a:r>
              <a:rPr lang="en-US" sz="2800" b="1" dirty="0" smtClean="0"/>
              <a:t>USB device</a:t>
            </a:r>
            <a:r>
              <a:rPr lang="en-US" sz="2800" b="1" dirty="0"/>
              <a:t>.</a:t>
            </a:r>
          </a:p>
        </p:txBody>
      </p:sp>
    </p:spTree>
    <p:extLst>
      <p:ext uri="{BB962C8B-B14F-4D97-AF65-F5344CB8AC3E}">
        <p14:creationId xmlns:p14="http://schemas.microsoft.com/office/powerpoint/2010/main" val="92167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76200"/>
            <a:ext cx="9144000" cy="954107"/>
          </a:xfrm>
          <a:prstGeom prst="rect">
            <a:avLst/>
          </a:prstGeom>
          <a:noFill/>
        </p:spPr>
        <p:txBody>
          <a:bodyPr wrap="square" rtlCol="0">
            <a:spAutoFit/>
          </a:bodyPr>
          <a:lstStyle/>
          <a:p>
            <a:pPr algn="just"/>
            <a:r>
              <a:rPr lang="en-US" sz="2800" b="1" dirty="0"/>
              <a:t>Other factors that affect </a:t>
            </a:r>
            <a:r>
              <a:rPr lang="en-US" sz="2800" b="1" dirty="0" smtClean="0"/>
              <a:t>computer performance </a:t>
            </a:r>
            <a:r>
              <a:rPr lang="en-US" sz="2800" b="1" dirty="0"/>
              <a:t>include the </a:t>
            </a:r>
            <a:r>
              <a:rPr lang="en-US" sz="2800" b="1" dirty="0" smtClean="0"/>
              <a:t>processor size </a:t>
            </a:r>
            <a:r>
              <a:rPr lang="en-US" sz="2800" b="1" dirty="0"/>
              <a:t>and the </a:t>
            </a:r>
            <a:r>
              <a:rPr lang="en-US" sz="2800" b="1" dirty="0" smtClean="0"/>
              <a:t>Operating System (OS</a:t>
            </a:r>
            <a:r>
              <a:rPr lang="en-US" sz="2800" b="1" dirty="0"/>
              <a:t>).</a:t>
            </a:r>
          </a:p>
        </p:txBody>
      </p:sp>
      <p:sp>
        <p:nvSpPr>
          <p:cNvPr id="5"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Hardware: Bus</a:t>
            </a:r>
            <a:endParaRPr lang="en-US" sz="5400" b="1"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6" name="TextBox 5"/>
              <p:cNvSpPr txBox="1"/>
              <p:nvPr/>
            </p:nvSpPr>
            <p:spPr>
              <a:xfrm>
                <a:off x="6820" y="1371600"/>
                <a:ext cx="9144000" cy="2420150"/>
              </a:xfrm>
              <a:prstGeom prst="rect">
                <a:avLst/>
              </a:prstGeom>
              <a:noFill/>
            </p:spPr>
            <p:txBody>
              <a:bodyPr wrap="square" rtlCol="0">
                <a:spAutoFit/>
              </a:bodyPr>
              <a:lstStyle/>
              <a:p>
                <a:pPr algn="just"/>
                <a:r>
                  <a:rPr lang="en-US" sz="2800" b="1" dirty="0" smtClean="0"/>
                  <a:t>In recent years, </a:t>
                </a:r>
                <a:r>
                  <a:rPr lang="en-US" sz="2800" b="1" dirty="0" smtClean="0">
                    <a:solidFill>
                      <a:srgbClr val="00B0F0"/>
                    </a:solidFill>
                  </a:rPr>
                  <a:t>32-bit</a:t>
                </a:r>
                <a:r>
                  <a:rPr lang="en-US" sz="2800" b="1" dirty="0" smtClean="0"/>
                  <a:t> and </a:t>
                </a:r>
                <a:r>
                  <a:rPr lang="en-US" sz="2800" b="1" dirty="0" smtClean="0">
                    <a:solidFill>
                      <a:srgbClr val="00B0F0"/>
                    </a:solidFill>
                  </a:rPr>
                  <a:t>64-bit</a:t>
                </a:r>
                <a:r>
                  <a:rPr lang="en-US" sz="2800" b="1" dirty="0" smtClean="0"/>
                  <a:t> </a:t>
                </a:r>
                <a:r>
                  <a:rPr lang="en-US" sz="2800" b="1" dirty="0"/>
                  <a:t>processors and OSs have </a:t>
                </a:r>
                <a:r>
                  <a:rPr lang="en-US" sz="2800" b="1" dirty="0" smtClean="0"/>
                  <a:t>created a </a:t>
                </a:r>
                <a:r>
                  <a:rPr lang="en-US" sz="2800" b="1" dirty="0"/>
                  <a:t>lot of interest</a:t>
                </a:r>
                <a:r>
                  <a:rPr lang="en-US" sz="2800" b="1" dirty="0" smtClean="0"/>
                  <a:t>.</a:t>
                </a:r>
              </a:p>
              <a:p>
                <a:pPr marL="457200" indent="-457200" algn="just">
                  <a:spcBef>
                    <a:spcPts val="1200"/>
                  </a:spcBef>
                  <a:buFont typeface="Arial" panose="020B0604020202020204" pitchFamily="34" charset="0"/>
                  <a:buChar char="•"/>
                </a:pPr>
                <a:r>
                  <a:rPr lang="en-US" sz="2800" b="1" dirty="0"/>
                  <a:t>A </a:t>
                </a:r>
                <a:r>
                  <a:rPr lang="en-US" sz="2800" b="1" dirty="0">
                    <a:solidFill>
                      <a:srgbClr val="C00000"/>
                    </a:solidFill>
                  </a:rPr>
                  <a:t>32-bit</a:t>
                </a:r>
                <a:r>
                  <a:rPr lang="en-US" sz="2800" b="1" dirty="0"/>
                  <a:t> </a:t>
                </a:r>
                <a:r>
                  <a:rPr lang="en-US" sz="2800" b="1" dirty="0" smtClean="0"/>
                  <a:t>processor can use </a:t>
                </a:r>
                <a14:m>
                  <m:oMath xmlns:m="http://schemas.openxmlformats.org/officeDocument/2006/math">
                    <m:sSup>
                      <m:sSupPr>
                        <m:ctrlPr>
                          <a:rPr lang="en-US" sz="2800" b="1" i="1" smtClean="0">
                            <a:solidFill>
                              <a:srgbClr val="00B0F0"/>
                            </a:solidFill>
                            <a:latin typeface="Cambria Math" panose="02040503050406030204" pitchFamily="18" charset="0"/>
                          </a:rPr>
                        </m:ctrlPr>
                      </m:sSupPr>
                      <m:e>
                        <m:r>
                          <a:rPr lang="en-US" sz="2800" b="1" i="1" smtClean="0">
                            <a:solidFill>
                              <a:srgbClr val="00B0F0"/>
                            </a:solidFill>
                            <a:latin typeface="Cambria Math" panose="02040503050406030204" pitchFamily="18" charset="0"/>
                          </a:rPr>
                          <m:t>𝟐</m:t>
                        </m:r>
                      </m:e>
                      <m:sup>
                        <m:r>
                          <a:rPr lang="en-US" sz="2800" b="1" i="1" smtClean="0">
                            <a:solidFill>
                              <a:srgbClr val="00B0F0"/>
                            </a:solidFill>
                            <a:latin typeface="Cambria Math" panose="02040503050406030204" pitchFamily="18" charset="0"/>
                          </a:rPr>
                          <m:t>𝟑𝟐</m:t>
                        </m:r>
                      </m:sup>
                    </m:sSup>
                  </m:oMath>
                </a14:m>
                <a:r>
                  <a:rPr lang="en-US" sz="2800" b="1" dirty="0" smtClean="0"/>
                  <a:t> bytes </a:t>
                </a:r>
                <a:r>
                  <a:rPr lang="en-US" sz="2800" b="1" dirty="0"/>
                  <a:t>(</a:t>
                </a:r>
                <a:r>
                  <a:rPr lang="en-US" sz="2800" b="1" dirty="0">
                    <a:solidFill>
                      <a:srgbClr val="00B0F0"/>
                    </a:solidFill>
                  </a:rPr>
                  <a:t>4</a:t>
                </a:r>
                <a:r>
                  <a:rPr lang="en-US" sz="2800" b="1" dirty="0"/>
                  <a:t> GB) of RAM;</a:t>
                </a:r>
              </a:p>
              <a:p>
                <a:pPr marL="457200" indent="-457200" algn="just">
                  <a:buFont typeface="Arial" panose="020B0604020202020204" pitchFamily="34" charset="0"/>
                  <a:buChar char="•"/>
                </a:pPr>
                <a:r>
                  <a:rPr lang="en-US" sz="2800" b="1" dirty="0" smtClean="0"/>
                  <a:t>And</a:t>
                </a:r>
                <a:r>
                  <a:rPr lang="en-US" sz="2800" b="1" dirty="0"/>
                  <a:t>, in theory, a </a:t>
                </a:r>
                <a:r>
                  <a:rPr lang="en-US" sz="2800" b="1" dirty="0">
                    <a:solidFill>
                      <a:srgbClr val="C00000"/>
                    </a:solidFill>
                  </a:rPr>
                  <a:t>64-bit</a:t>
                </a:r>
                <a:r>
                  <a:rPr lang="en-US" sz="2800" b="1" dirty="0"/>
                  <a:t> processor </a:t>
                </a:r>
                <a:r>
                  <a:rPr lang="en-US" sz="2800" b="1" dirty="0" smtClean="0"/>
                  <a:t>can use </a:t>
                </a:r>
                <a14:m>
                  <m:oMath xmlns:m="http://schemas.openxmlformats.org/officeDocument/2006/math">
                    <m:sSup>
                      <m:sSupPr>
                        <m:ctrlPr>
                          <a:rPr lang="en-US" sz="2800" b="1" i="1" smtClean="0">
                            <a:solidFill>
                              <a:srgbClr val="00B0F0"/>
                            </a:solidFill>
                            <a:latin typeface="Cambria Math" panose="02040503050406030204" pitchFamily="18" charset="0"/>
                          </a:rPr>
                        </m:ctrlPr>
                      </m:sSupPr>
                      <m:e>
                        <m:r>
                          <a:rPr lang="en-US" sz="2800" b="1" i="1" smtClean="0">
                            <a:solidFill>
                              <a:srgbClr val="00B0F0"/>
                            </a:solidFill>
                            <a:latin typeface="Cambria Math" panose="02040503050406030204" pitchFamily="18" charset="0"/>
                          </a:rPr>
                          <m:t>𝟐</m:t>
                        </m:r>
                      </m:e>
                      <m:sup>
                        <m:r>
                          <a:rPr lang="en-US" sz="2800" b="1" i="1" smtClean="0">
                            <a:solidFill>
                              <a:srgbClr val="00B0F0"/>
                            </a:solidFill>
                            <a:latin typeface="Cambria Math" panose="02040503050406030204" pitchFamily="18" charset="0"/>
                          </a:rPr>
                          <m:t>𝟔𝟒</m:t>
                        </m:r>
                      </m:sup>
                    </m:sSup>
                  </m:oMath>
                </a14:m>
                <a:r>
                  <a:rPr lang="en-US" sz="2800" b="1" dirty="0" smtClean="0"/>
                  <a:t> bytes </a:t>
                </a:r>
                <a:r>
                  <a:rPr lang="en-US" sz="2800" b="1" dirty="0"/>
                  <a:t>(</a:t>
                </a:r>
                <a:r>
                  <a:rPr lang="en-US" sz="2800" b="1" dirty="0">
                    <a:solidFill>
                      <a:srgbClr val="00B0F0"/>
                    </a:solidFill>
                  </a:rPr>
                  <a:t>16</a:t>
                </a:r>
                <a:r>
                  <a:rPr lang="en-US" sz="2800" b="1" dirty="0"/>
                  <a:t> EB, or exabytes</a:t>
                </a:r>
                <a:r>
                  <a:rPr lang="en-US" sz="2800" b="1" dirty="0" smtClean="0"/>
                  <a:t>) of RAM.</a:t>
                </a:r>
                <a:endParaRPr lang="en-US" sz="28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6820" y="1371600"/>
                <a:ext cx="9144000" cy="2420150"/>
              </a:xfrm>
              <a:prstGeom prst="rect">
                <a:avLst/>
              </a:prstGeom>
              <a:blipFill rotWithShape="0">
                <a:blip r:embed="rId2"/>
                <a:stretch>
                  <a:fillRect l="-1333" t="-2771" r="-1400" b="-6045"/>
                </a:stretch>
              </a:blipFill>
            </p:spPr>
            <p:txBody>
              <a:bodyPr/>
              <a:lstStyle/>
              <a:p>
                <a:r>
                  <a:rPr lang="en-US">
                    <a:noFill/>
                  </a:rPr>
                  <a:t> </a:t>
                </a:r>
              </a:p>
            </p:txBody>
          </p:sp>
        </mc:Fallback>
      </mc:AlternateContent>
      <p:sp>
        <p:nvSpPr>
          <p:cNvPr id="7" name="TextBox 6"/>
          <p:cNvSpPr txBox="1"/>
          <p:nvPr/>
        </p:nvSpPr>
        <p:spPr>
          <a:xfrm>
            <a:off x="0" y="4051518"/>
            <a:ext cx="9144000" cy="1815882"/>
          </a:xfrm>
          <a:prstGeom prst="rect">
            <a:avLst/>
          </a:prstGeom>
          <a:noFill/>
        </p:spPr>
        <p:txBody>
          <a:bodyPr wrap="square" rtlCol="0">
            <a:spAutoFit/>
          </a:bodyPr>
          <a:lstStyle/>
          <a:p>
            <a:pPr algn="just"/>
            <a:r>
              <a:rPr lang="en-US" sz="2800" b="1" dirty="0"/>
              <a:t>So a computer with a </a:t>
            </a:r>
            <a:r>
              <a:rPr lang="en-US" sz="2800" b="1" dirty="0">
                <a:solidFill>
                  <a:srgbClr val="00B0F0"/>
                </a:solidFill>
              </a:rPr>
              <a:t>64-bit</a:t>
            </a:r>
            <a:r>
              <a:rPr lang="en-US" sz="2800" b="1" dirty="0"/>
              <a:t> processor </a:t>
            </a:r>
            <a:r>
              <a:rPr lang="en-US" sz="2800" b="1" dirty="0" smtClean="0"/>
              <a:t>can perform </a:t>
            </a:r>
            <a:r>
              <a:rPr lang="en-US" sz="2800" b="1" dirty="0"/>
              <a:t>calculations with larger numbers and be </a:t>
            </a:r>
            <a:r>
              <a:rPr lang="en-US" sz="2800" b="1" dirty="0" smtClean="0"/>
              <a:t>more efficient </a:t>
            </a:r>
            <a:r>
              <a:rPr lang="en-US" sz="2800" b="1" dirty="0"/>
              <a:t>with smaller numbers; it also has better </a:t>
            </a:r>
            <a:r>
              <a:rPr lang="en-US" sz="2800" b="1" dirty="0" smtClean="0"/>
              <a:t>overall performance </a:t>
            </a:r>
            <a:r>
              <a:rPr lang="en-US" sz="2800" b="1" dirty="0"/>
              <a:t>than a </a:t>
            </a:r>
            <a:r>
              <a:rPr lang="en-US" sz="2800" b="1" dirty="0">
                <a:solidFill>
                  <a:srgbClr val="00B0F0"/>
                </a:solidFill>
              </a:rPr>
              <a:t>32-bit</a:t>
            </a:r>
            <a:r>
              <a:rPr lang="en-US" sz="2800" b="1" dirty="0"/>
              <a:t> system.</a:t>
            </a:r>
          </a:p>
        </p:txBody>
      </p:sp>
    </p:spTree>
    <p:extLst>
      <p:ext uri="{BB962C8B-B14F-4D97-AF65-F5344CB8AC3E}">
        <p14:creationId xmlns:p14="http://schemas.microsoft.com/office/powerpoint/2010/main" val="4113657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76200"/>
            <a:ext cx="9144000" cy="5493812"/>
          </a:xfrm>
          <a:prstGeom prst="rect">
            <a:avLst/>
          </a:prstGeom>
          <a:noFill/>
        </p:spPr>
        <p:txBody>
          <a:bodyPr wrap="square" rtlCol="0">
            <a:spAutoFit/>
          </a:bodyPr>
          <a:lstStyle/>
          <a:p>
            <a:pPr algn="just"/>
            <a:r>
              <a:rPr lang="en-US" sz="2800" b="1" dirty="0"/>
              <a:t>A </a:t>
            </a:r>
            <a:r>
              <a:rPr lang="en-US" sz="2800" b="1" dirty="0">
                <a:solidFill>
                  <a:srgbClr val="C00000"/>
                </a:solidFill>
              </a:rPr>
              <a:t>motherboard</a:t>
            </a:r>
            <a:r>
              <a:rPr lang="en-US" sz="2800" b="1" dirty="0"/>
              <a:t> is the main circuit board </a:t>
            </a:r>
            <a:r>
              <a:rPr lang="en-US" sz="2800" b="1" dirty="0" smtClean="0"/>
              <a:t>containing connectors </a:t>
            </a:r>
            <a:r>
              <a:rPr lang="en-US" sz="2800" b="1" dirty="0"/>
              <a:t>for attaching additional boards. </a:t>
            </a:r>
            <a:endParaRPr lang="en-US" sz="2800" b="1" dirty="0" smtClean="0"/>
          </a:p>
          <a:p>
            <a:pPr algn="just">
              <a:spcBef>
                <a:spcPts val="1800"/>
              </a:spcBef>
            </a:pPr>
            <a:r>
              <a:rPr lang="en-US" sz="2800" b="1" dirty="0" smtClean="0"/>
              <a:t>In addition, it </a:t>
            </a:r>
            <a:r>
              <a:rPr lang="en-US" sz="2800" b="1" dirty="0"/>
              <a:t>usually </a:t>
            </a:r>
            <a:r>
              <a:rPr lang="en-US" sz="2800" b="1" dirty="0" smtClean="0"/>
              <a:t>contains</a:t>
            </a:r>
          </a:p>
          <a:p>
            <a:pPr marL="457200" indent="-457200" algn="just">
              <a:buFont typeface="Arial" panose="020B0604020202020204" pitchFamily="34" charset="0"/>
              <a:buChar char="•"/>
            </a:pPr>
            <a:r>
              <a:rPr lang="en-US" sz="2800" b="1" dirty="0" smtClean="0"/>
              <a:t>the CPU</a:t>
            </a:r>
          </a:p>
          <a:p>
            <a:pPr marL="457200" indent="-457200" algn="just">
              <a:buFont typeface="Arial" panose="020B0604020202020204" pitchFamily="34" charset="0"/>
              <a:buChar char="•"/>
            </a:pPr>
            <a:r>
              <a:rPr lang="en-US" sz="2800" b="1" dirty="0" smtClean="0"/>
              <a:t>Basic </a:t>
            </a:r>
            <a:r>
              <a:rPr lang="en-US" sz="2800" b="1" dirty="0"/>
              <a:t>Input/Output </a:t>
            </a:r>
            <a:r>
              <a:rPr lang="en-US" sz="2800" b="1" dirty="0" smtClean="0"/>
              <a:t>System (BIOS)</a:t>
            </a:r>
          </a:p>
          <a:p>
            <a:pPr marL="457200" indent="-457200" algn="just">
              <a:buFont typeface="Arial" panose="020B0604020202020204" pitchFamily="34" charset="0"/>
              <a:buChar char="•"/>
            </a:pPr>
            <a:r>
              <a:rPr lang="en-US" sz="2800" b="1" dirty="0" smtClean="0"/>
              <a:t>memory</a:t>
            </a:r>
          </a:p>
          <a:p>
            <a:pPr marL="457200" indent="-457200" algn="just">
              <a:buFont typeface="Arial" panose="020B0604020202020204" pitchFamily="34" charset="0"/>
              <a:buChar char="•"/>
            </a:pPr>
            <a:r>
              <a:rPr lang="en-US" sz="2800" b="1" dirty="0" smtClean="0"/>
              <a:t>storage</a:t>
            </a:r>
          </a:p>
          <a:p>
            <a:pPr marL="457200" indent="-457200" algn="just">
              <a:buFont typeface="Arial" panose="020B0604020202020204" pitchFamily="34" charset="0"/>
              <a:buChar char="•"/>
            </a:pPr>
            <a:r>
              <a:rPr lang="en-US" sz="2800" b="1" dirty="0" smtClean="0"/>
              <a:t>interfaces</a:t>
            </a:r>
          </a:p>
          <a:p>
            <a:pPr marL="457200" indent="-457200" algn="just">
              <a:buFont typeface="Arial" panose="020B0604020202020204" pitchFamily="34" charset="0"/>
              <a:buChar char="•"/>
            </a:pPr>
            <a:r>
              <a:rPr lang="en-US" sz="2800" b="1" dirty="0" smtClean="0"/>
              <a:t>serial </a:t>
            </a:r>
            <a:r>
              <a:rPr lang="en-US" sz="2800" b="1" dirty="0"/>
              <a:t>and </a:t>
            </a:r>
            <a:r>
              <a:rPr lang="en-US" sz="2800" b="1" dirty="0" smtClean="0"/>
              <a:t>parallel ports</a:t>
            </a:r>
          </a:p>
          <a:p>
            <a:pPr marL="457200" indent="-457200" algn="just">
              <a:buFont typeface="Arial" panose="020B0604020202020204" pitchFamily="34" charset="0"/>
              <a:buChar char="•"/>
            </a:pPr>
            <a:r>
              <a:rPr lang="en-US" sz="2800" b="1" dirty="0" smtClean="0"/>
              <a:t>expansion slots</a:t>
            </a:r>
          </a:p>
          <a:p>
            <a:pPr marL="457200" indent="-457200" algn="just">
              <a:buFont typeface="Arial" panose="020B0604020202020204" pitchFamily="34" charset="0"/>
              <a:buChar char="•"/>
            </a:pPr>
            <a:r>
              <a:rPr lang="en-US" sz="2800" b="1" dirty="0" smtClean="0"/>
              <a:t>all </a:t>
            </a:r>
            <a:r>
              <a:rPr lang="en-US" sz="2800" b="1" dirty="0"/>
              <a:t>the controllers for </a:t>
            </a:r>
            <a:r>
              <a:rPr lang="en-US" sz="2800" b="1" dirty="0" smtClean="0"/>
              <a:t>standard peripheral devices (e.g. </a:t>
            </a:r>
            <a:r>
              <a:rPr lang="en-US" sz="2800" b="1" dirty="0"/>
              <a:t>the display </a:t>
            </a:r>
            <a:r>
              <a:rPr lang="en-US" sz="2800" b="1" dirty="0" smtClean="0"/>
              <a:t>monitor, disk </a:t>
            </a:r>
            <a:r>
              <a:rPr lang="en-US" sz="2800" b="1" dirty="0"/>
              <a:t>drive, and </a:t>
            </a:r>
            <a:r>
              <a:rPr lang="en-US" sz="2800" b="1" dirty="0" smtClean="0"/>
              <a:t>keyboard).</a:t>
            </a:r>
            <a:endParaRPr lang="en-US" sz="2800" b="1" dirty="0"/>
          </a:p>
        </p:txBody>
      </p:sp>
      <p:sp>
        <p:nvSpPr>
          <p:cNvPr id="5"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Hardware: Motherboard</a:t>
            </a:r>
            <a:endParaRPr lang="en-US" sz="5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566430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216456"/>
            <a:ext cx="9144000" cy="2831544"/>
          </a:xfrm>
          <a:prstGeom prst="rect">
            <a:avLst/>
          </a:prstGeom>
          <a:noFill/>
        </p:spPr>
        <p:txBody>
          <a:bodyPr wrap="square" rtlCol="0">
            <a:spAutoFit/>
          </a:bodyPr>
          <a:lstStyle/>
          <a:p>
            <a:pPr marL="457200" indent="-457200" algn="just">
              <a:buFont typeface="Arial" panose="020B0604020202020204" pitchFamily="34" charset="0"/>
              <a:buChar char="•"/>
            </a:pPr>
            <a:r>
              <a:rPr lang="en-US" sz="2800" b="1" dirty="0"/>
              <a:t>A </a:t>
            </a:r>
            <a:r>
              <a:rPr lang="en-US" sz="2800" b="1" dirty="0">
                <a:solidFill>
                  <a:srgbClr val="C00000"/>
                </a:solidFill>
              </a:rPr>
              <a:t>serial port </a:t>
            </a:r>
            <a:r>
              <a:rPr lang="en-US" sz="2800" b="1" dirty="0"/>
              <a:t>is a </a:t>
            </a:r>
            <a:r>
              <a:rPr lang="en-US" sz="2800" b="1" dirty="0" smtClean="0"/>
              <a:t>communication interface </a:t>
            </a:r>
            <a:r>
              <a:rPr lang="en-US" sz="2800" b="1" dirty="0"/>
              <a:t>through which information is </a:t>
            </a:r>
            <a:r>
              <a:rPr lang="en-US" sz="2800" b="1" dirty="0" smtClean="0"/>
              <a:t>transferred one </a:t>
            </a:r>
            <a:r>
              <a:rPr lang="en-US" sz="2800" b="1" dirty="0"/>
              <a:t>bit at a </a:t>
            </a:r>
            <a:r>
              <a:rPr lang="en-US" sz="2800" b="1" dirty="0" smtClean="0"/>
              <a:t>time</a:t>
            </a:r>
          </a:p>
          <a:p>
            <a:pPr marL="457200" indent="-457200" algn="just">
              <a:spcBef>
                <a:spcPts val="1200"/>
              </a:spcBef>
              <a:buFont typeface="Arial" panose="020B0604020202020204" pitchFamily="34" charset="0"/>
              <a:buChar char="•"/>
            </a:pPr>
            <a:r>
              <a:rPr lang="en-US" sz="2800" b="1" dirty="0" smtClean="0"/>
              <a:t>A </a:t>
            </a:r>
            <a:r>
              <a:rPr lang="en-US" sz="2800" b="1" dirty="0">
                <a:solidFill>
                  <a:srgbClr val="C00000"/>
                </a:solidFill>
              </a:rPr>
              <a:t>parallel port </a:t>
            </a:r>
            <a:r>
              <a:rPr lang="en-US" sz="2800" b="1" dirty="0"/>
              <a:t>is </a:t>
            </a:r>
            <a:r>
              <a:rPr lang="en-US" sz="2800" b="1" dirty="0" smtClean="0"/>
              <a:t>usually an </a:t>
            </a:r>
            <a:r>
              <a:rPr lang="en-US" sz="2800" b="1" dirty="0"/>
              <a:t>interface </a:t>
            </a:r>
            <a:r>
              <a:rPr lang="en-US" sz="2800" b="1" dirty="0" smtClean="0"/>
              <a:t>between a </a:t>
            </a:r>
            <a:r>
              <a:rPr lang="en-US" sz="2800" b="1" dirty="0"/>
              <a:t>computer and a printer that enables the </a:t>
            </a:r>
            <a:r>
              <a:rPr lang="en-US" sz="2800" b="1" dirty="0" smtClean="0"/>
              <a:t>computer to </a:t>
            </a:r>
            <a:r>
              <a:rPr lang="en-US" sz="2800" b="1" dirty="0"/>
              <a:t>transfer multiple bits of information to the </a:t>
            </a:r>
            <a:r>
              <a:rPr lang="en-US" sz="2800" b="1" dirty="0" smtClean="0"/>
              <a:t>printer simultaneously</a:t>
            </a:r>
            <a:r>
              <a:rPr lang="en-US" sz="2800" b="1" dirty="0"/>
              <a:t>.</a:t>
            </a:r>
          </a:p>
        </p:txBody>
      </p:sp>
      <p:sp>
        <p:nvSpPr>
          <p:cNvPr id="5"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Hardware: Motherboard</a:t>
            </a:r>
            <a:endParaRPr lang="en-US" sz="5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406784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76200"/>
            <a:ext cx="9144000" cy="1969770"/>
          </a:xfrm>
          <a:prstGeom prst="rect">
            <a:avLst/>
          </a:prstGeom>
          <a:noFill/>
        </p:spPr>
        <p:txBody>
          <a:bodyPr wrap="square" rtlCol="0">
            <a:spAutoFit/>
          </a:bodyPr>
          <a:lstStyle/>
          <a:p>
            <a:pPr algn="just"/>
            <a:r>
              <a:rPr lang="en-US" sz="2800" b="1" dirty="0">
                <a:solidFill>
                  <a:srgbClr val="C00000"/>
                </a:solidFill>
              </a:rPr>
              <a:t>Input</a:t>
            </a:r>
            <a:r>
              <a:rPr lang="en-US" sz="2800" b="1" i="1" dirty="0"/>
              <a:t> </a:t>
            </a:r>
            <a:r>
              <a:rPr lang="en-US" sz="2800" b="1" dirty="0"/>
              <a:t>is any data the computer collects from people and from other devices. </a:t>
            </a:r>
            <a:endParaRPr lang="en-US" sz="2800" b="1" dirty="0" smtClean="0"/>
          </a:p>
          <a:p>
            <a:pPr algn="just">
              <a:spcBef>
                <a:spcPts val="1200"/>
              </a:spcBef>
            </a:pPr>
            <a:r>
              <a:rPr lang="en-US" sz="2800" b="1" dirty="0" smtClean="0"/>
              <a:t>The component that </a:t>
            </a:r>
            <a:r>
              <a:rPr lang="en-US" sz="2800" b="1" dirty="0"/>
              <a:t>collects the data and </a:t>
            </a:r>
            <a:r>
              <a:rPr lang="en-US" sz="2800" b="1" dirty="0" smtClean="0"/>
              <a:t>transfers </a:t>
            </a:r>
            <a:r>
              <a:rPr lang="en-US" sz="2800" b="1" dirty="0"/>
              <a:t>it to the computer is called an </a:t>
            </a:r>
            <a:r>
              <a:rPr lang="en-US" sz="2800" b="1" dirty="0">
                <a:solidFill>
                  <a:srgbClr val="C00000"/>
                </a:solidFill>
              </a:rPr>
              <a:t>input device</a:t>
            </a:r>
            <a:r>
              <a:rPr lang="en-US" sz="2800" b="1" dirty="0"/>
              <a:t>.</a:t>
            </a:r>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smtClean="0">
                <a:effectLst>
                  <a:outerShdw blurRad="38100" dist="38100" dir="2700000" algn="tl">
                    <a:srgbClr val="000000">
                      <a:alpha val="43137"/>
                    </a:srgbClr>
                  </a:outerShdw>
                </a:effectLst>
              </a:rPr>
              <a:t>Hardware: Input Devices</a:t>
            </a:r>
            <a:endParaRPr lang="en-US" sz="4800" b="1" dirty="0">
              <a:effectLst>
                <a:outerShdw blurRad="38100" dist="38100" dir="2700000" algn="tl">
                  <a:srgbClr val="000000">
                    <a:alpha val="43137"/>
                  </a:srgbClr>
                </a:outerShdw>
              </a:effectLst>
            </a:endParaRPr>
          </a:p>
        </p:txBody>
      </p:sp>
      <p:sp>
        <p:nvSpPr>
          <p:cNvPr id="8" name="TextBox 7"/>
          <p:cNvSpPr txBox="1"/>
          <p:nvPr/>
        </p:nvSpPr>
        <p:spPr>
          <a:xfrm>
            <a:off x="6820" y="2125682"/>
            <a:ext cx="9144000" cy="3970318"/>
          </a:xfrm>
          <a:prstGeom prst="rect">
            <a:avLst/>
          </a:prstGeom>
          <a:noFill/>
        </p:spPr>
        <p:txBody>
          <a:bodyPr wrap="square" rtlCol="0">
            <a:spAutoFit/>
          </a:bodyPr>
          <a:lstStyle/>
          <a:p>
            <a:pPr algn="just"/>
            <a:r>
              <a:rPr lang="en-US" sz="2800" b="1" dirty="0"/>
              <a:t>Common </a:t>
            </a:r>
            <a:r>
              <a:rPr lang="en-US" sz="2800" b="1" dirty="0" smtClean="0"/>
              <a:t>input devices </a:t>
            </a:r>
            <a:r>
              <a:rPr lang="en-US" sz="2800" b="1" dirty="0"/>
              <a:t>are </a:t>
            </a:r>
            <a:endParaRPr lang="en-US" sz="2800" b="1" dirty="0" smtClean="0"/>
          </a:p>
          <a:p>
            <a:pPr marL="457200" indent="-457200" algn="just">
              <a:buFont typeface="Arial" panose="020B0604020202020204" pitchFamily="34" charset="0"/>
              <a:buChar char="•"/>
            </a:pPr>
            <a:r>
              <a:rPr lang="en-US" sz="2800" b="1" dirty="0" smtClean="0"/>
              <a:t>Keyboard</a:t>
            </a:r>
            <a:r>
              <a:rPr lang="en-US" sz="2800" b="1" dirty="0"/>
              <a:t> </a:t>
            </a:r>
            <a:r>
              <a:rPr lang="en-US" sz="2800" b="1" dirty="0" smtClean="0"/>
              <a:t>and Mouse</a:t>
            </a:r>
          </a:p>
          <a:p>
            <a:pPr marL="457200" indent="-457200" algn="just">
              <a:buFont typeface="Arial" panose="020B0604020202020204" pitchFamily="34" charset="0"/>
              <a:buChar char="•"/>
            </a:pPr>
            <a:r>
              <a:rPr lang="en-US" sz="2800" b="1" dirty="0" smtClean="0"/>
              <a:t>Scanner</a:t>
            </a:r>
          </a:p>
          <a:p>
            <a:pPr marL="457200" indent="-457200" algn="just">
              <a:buFont typeface="Arial" panose="020B0604020202020204" pitchFamily="34" charset="0"/>
              <a:buChar char="•"/>
            </a:pPr>
            <a:r>
              <a:rPr lang="en-US" sz="2800" b="1" dirty="0" smtClean="0"/>
              <a:t>Microphone</a:t>
            </a:r>
          </a:p>
          <a:p>
            <a:pPr marL="457200" indent="-457200" algn="just">
              <a:buFont typeface="Arial" panose="020B0604020202020204" pitchFamily="34" charset="0"/>
              <a:buChar char="•"/>
            </a:pPr>
            <a:r>
              <a:rPr lang="en-US" sz="2800" b="1" dirty="0" smtClean="0"/>
              <a:t>Digital camera</a:t>
            </a:r>
          </a:p>
          <a:p>
            <a:pPr marL="457200" indent="-457200" algn="just">
              <a:buFont typeface="Arial" panose="020B0604020202020204" pitchFamily="34" charset="0"/>
              <a:buChar char="•"/>
            </a:pPr>
            <a:r>
              <a:rPr lang="en-US" sz="2800" b="1" dirty="0" smtClean="0"/>
              <a:t>Trackball</a:t>
            </a:r>
          </a:p>
          <a:p>
            <a:pPr marL="457200" indent="-457200" algn="just">
              <a:buFont typeface="Arial" panose="020B0604020202020204" pitchFamily="34" charset="0"/>
              <a:buChar char="•"/>
            </a:pPr>
            <a:r>
              <a:rPr lang="en-US" sz="2800" b="1" dirty="0" smtClean="0"/>
              <a:t>Barcode reader</a:t>
            </a:r>
          </a:p>
          <a:p>
            <a:pPr marL="457200" indent="-457200" algn="just">
              <a:buFont typeface="Arial" panose="020B0604020202020204" pitchFamily="34" charset="0"/>
              <a:buChar char="•"/>
            </a:pPr>
            <a:r>
              <a:rPr lang="en-US" sz="2800" b="1" dirty="0" smtClean="0"/>
              <a:t>Optical Character Reader (OCR)</a:t>
            </a:r>
          </a:p>
          <a:p>
            <a:pPr marL="457200" indent="-457200" algn="just">
              <a:buFont typeface="Arial" panose="020B0604020202020204" pitchFamily="34" charset="0"/>
              <a:buChar char="•"/>
            </a:pPr>
            <a:r>
              <a:rPr lang="en-US" sz="2800" b="1" dirty="0" smtClean="0"/>
              <a:t>Light pen</a:t>
            </a:r>
          </a:p>
        </p:txBody>
      </p:sp>
    </p:spTree>
    <p:extLst>
      <p:ext uri="{BB962C8B-B14F-4D97-AF65-F5344CB8AC3E}">
        <p14:creationId xmlns:p14="http://schemas.microsoft.com/office/powerpoint/2010/main" val="417846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76200"/>
            <a:ext cx="9144000" cy="954107"/>
          </a:xfrm>
          <a:prstGeom prst="rect">
            <a:avLst/>
          </a:prstGeom>
          <a:noFill/>
        </p:spPr>
        <p:txBody>
          <a:bodyPr wrap="square" rtlCol="0">
            <a:spAutoFit/>
          </a:bodyPr>
          <a:lstStyle/>
          <a:p>
            <a:pPr algn="just"/>
            <a:r>
              <a:rPr lang="en-US" sz="2800" b="1" dirty="0">
                <a:solidFill>
                  <a:srgbClr val="C00000"/>
                </a:solidFill>
              </a:rPr>
              <a:t>Output</a:t>
            </a:r>
            <a:r>
              <a:rPr lang="en-US" sz="2800" b="1" i="1" dirty="0"/>
              <a:t> </a:t>
            </a:r>
            <a:r>
              <a:rPr lang="en-US" sz="2800" b="1" dirty="0"/>
              <a:t>is any data the computer produces for people or for other devices</a:t>
            </a:r>
            <a:r>
              <a:rPr lang="en-US" sz="2800" b="1" dirty="0" smtClean="0"/>
              <a:t>.</a:t>
            </a:r>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smtClean="0">
                <a:effectLst>
                  <a:outerShdw blurRad="38100" dist="38100" dir="2700000" algn="tl">
                    <a:srgbClr val="000000">
                      <a:alpha val="43137"/>
                    </a:srgbClr>
                  </a:outerShdw>
                </a:effectLst>
              </a:rPr>
              <a:t>Hardware: Output Devices</a:t>
            </a:r>
            <a:endParaRPr lang="en-US" sz="4800" b="1" dirty="0">
              <a:effectLst>
                <a:outerShdw blurRad="38100" dist="38100" dir="2700000" algn="tl">
                  <a:srgbClr val="000000">
                    <a:alpha val="43137"/>
                  </a:srgbClr>
                </a:outerShdw>
              </a:effectLst>
            </a:endParaRPr>
          </a:p>
        </p:txBody>
      </p:sp>
      <p:sp>
        <p:nvSpPr>
          <p:cNvPr id="8" name="TextBox 7"/>
          <p:cNvSpPr txBox="1"/>
          <p:nvPr/>
        </p:nvSpPr>
        <p:spPr>
          <a:xfrm>
            <a:off x="6820" y="1676400"/>
            <a:ext cx="9144000" cy="4124206"/>
          </a:xfrm>
          <a:prstGeom prst="rect">
            <a:avLst/>
          </a:prstGeom>
          <a:noFill/>
        </p:spPr>
        <p:txBody>
          <a:bodyPr wrap="square" rtlCol="0">
            <a:spAutoFit/>
          </a:bodyPr>
          <a:lstStyle/>
          <a:p>
            <a:pPr algn="just"/>
            <a:r>
              <a:rPr lang="en-US" sz="2800" b="1" dirty="0"/>
              <a:t>The data is sent to an </a:t>
            </a:r>
            <a:r>
              <a:rPr lang="en-US" sz="2800" b="1" dirty="0">
                <a:solidFill>
                  <a:srgbClr val="C00000"/>
                </a:solidFill>
              </a:rPr>
              <a:t>output device</a:t>
            </a:r>
            <a:r>
              <a:rPr lang="en-US" sz="2800" b="1" i="1" dirty="0"/>
              <a:t>, </a:t>
            </a:r>
            <a:r>
              <a:rPr lang="en-US" sz="2800" b="1" dirty="0" smtClean="0"/>
              <a:t>which formats </a:t>
            </a:r>
            <a:r>
              <a:rPr lang="en-US" sz="2800" b="1" dirty="0"/>
              <a:t>and presents </a:t>
            </a:r>
            <a:r>
              <a:rPr lang="en-US" sz="2800" b="1" dirty="0" smtClean="0"/>
              <a:t>it in two different formats: “soft copy” and “hard copy”. </a:t>
            </a:r>
          </a:p>
          <a:p>
            <a:pPr algn="just">
              <a:spcBef>
                <a:spcPts val="1200"/>
              </a:spcBef>
            </a:pPr>
            <a:r>
              <a:rPr lang="en-US" sz="2800" b="1" dirty="0" smtClean="0"/>
              <a:t>Common </a:t>
            </a:r>
            <a:r>
              <a:rPr lang="en-US" sz="2800" b="1" dirty="0"/>
              <a:t>output devices are </a:t>
            </a:r>
            <a:endParaRPr lang="en-US" sz="2800" b="1" dirty="0" smtClean="0"/>
          </a:p>
          <a:p>
            <a:pPr marL="457200" indent="-457200" algn="just">
              <a:buFont typeface="Arial" panose="020B0604020202020204" pitchFamily="34" charset="0"/>
              <a:buChar char="•"/>
            </a:pPr>
            <a:r>
              <a:rPr lang="en-US" sz="2800" b="1" dirty="0" smtClean="0"/>
              <a:t>Video </a:t>
            </a:r>
            <a:r>
              <a:rPr lang="en-US" sz="2800" b="1" dirty="0"/>
              <a:t>displays </a:t>
            </a:r>
            <a:r>
              <a:rPr lang="en-US" sz="2800" b="1" dirty="0" smtClean="0"/>
              <a:t>(LCD, CRT, Plasma)</a:t>
            </a:r>
          </a:p>
          <a:p>
            <a:pPr marL="457200" indent="-457200" algn="just">
              <a:buFont typeface="Arial" panose="020B0604020202020204" pitchFamily="34" charset="0"/>
              <a:buChar char="•"/>
            </a:pPr>
            <a:r>
              <a:rPr lang="en-US" sz="2800" b="1" dirty="0" smtClean="0"/>
              <a:t>Printers (LaserJet, Inkjet, Dot Matrix)</a:t>
            </a:r>
          </a:p>
          <a:p>
            <a:pPr marL="457200" indent="-457200" algn="just">
              <a:buFont typeface="Arial" panose="020B0604020202020204" pitchFamily="34" charset="0"/>
              <a:buChar char="•"/>
            </a:pPr>
            <a:r>
              <a:rPr lang="en-US" sz="2800" b="1" dirty="0" smtClean="0"/>
              <a:t>Plotters</a:t>
            </a:r>
          </a:p>
          <a:p>
            <a:pPr marL="457200" indent="-457200" algn="just">
              <a:buFont typeface="Arial" panose="020B0604020202020204" pitchFamily="34" charset="0"/>
              <a:buChar char="•"/>
            </a:pPr>
            <a:r>
              <a:rPr lang="en-US" sz="2800" b="1" dirty="0"/>
              <a:t>S</a:t>
            </a:r>
            <a:r>
              <a:rPr lang="en-US" sz="2800" b="1" dirty="0" smtClean="0"/>
              <a:t>peakers</a:t>
            </a:r>
          </a:p>
          <a:p>
            <a:pPr algn="just"/>
            <a:r>
              <a:rPr lang="en-US" sz="2800" b="1" dirty="0" smtClean="0"/>
              <a:t>etc.</a:t>
            </a:r>
            <a:endParaRPr lang="en-US" sz="2800" b="1" dirty="0"/>
          </a:p>
        </p:txBody>
      </p:sp>
    </p:spTree>
    <p:extLst>
      <p:ext uri="{BB962C8B-B14F-4D97-AF65-F5344CB8AC3E}">
        <p14:creationId xmlns:p14="http://schemas.microsoft.com/office/powerpoint/2010/main" val="321938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76200"/>
            <a:ext cx="9144000" cy="954107"/>
          </a:xfrm>
          <a:prstGeom prst="rect">
            <a:avLst/>
          </a:prstGeom>
          <a:noFill/>
        </p:spPr>
        <p:txBody>
          <a:bodyPr wrap="square" rtlCol="0">
            <a:spAutoFit/>
          </a:bodyPr>
          <a:lstStyle/>
          <a:p>
            <a:pPr algn="just"/>
            <a:r>
              <a:rPr lang="en-US" sz="2800" b="1" dirty="0" smtClean="0"/>
              <a:t>Some hardware can be categorized as both input and output devices.</a:t>
            </a:r>
            <a:endParaRPr lang="en-US" sz="2800" b="1" dirty="0"/>
          </a:p>
        </p:txBody>
      </p:sp>
      <p:sp>
        <p:nvSpPr>
          <p:cNvPr id="6" name="TextBox 5"/>
          <p:cNvSpPr txBox="1"/>
          <p:nvPr/>
        </p:nvSpPr>
        <p:spPr>
          <a:xfrm>
            <a:off x="6820" y="3184653"/>
            <a:ext cx="9144000" cy="1384995"/>
          </a:xfrm>
          <a:prstGeom prst="rect">
            <a:avLst/>
          </a:prstGeom>
          <a:noFill/>
        </p:spPr>
        <p:txBody>
          <a:bodyPr wrap="square" rtlCol="0">
            <a:spAutoFit/>
          </a:bodyPr>
          <a:lstStyle/>
          <a:p>
            <a:pPr algn="just"/>
            <a:r>
              <a:rPr lang="en-US" sz="2800" b="1" dirty="0" smtClean="0"/>
              <a:t>Disk drives </a:t>
            </a:r>
            <a:r>
              <a:rPr lang="en-US" sz="2800" b="1" dirty="0"/>
              <a:t>and optical drives</a:t>
            </a:r>
            <a:r>
              <a:rPr lang="en-US" sz="2800" b="1" dirty="0" smtClean="0"/>
              <a:t> </a:t>
            </a:r>
            <a:r>
              <a:rPr lang="en-US" sz="2800" b="1" dirty="0"/>
              <a:t>can also be considered output devices because the system </a:t>
            </a:r>
            <a:r>
              <a:rPr lang="en-US" sz="2800" b="1" dirty="0" smtClean="0"/>
              <a:t>sends data </a:t>
            </a:r>
            <a:r>
              <a:rPr lang="en-US" sz="2800" b="1" dirty="0"/>
              <a:t>to them in order to be saved.</a:t>
            </a:r>
          </a:p>
        </p:txBody>
      </p:sp>
      <p:sp>
        <p:nvSpPr>
          <p:cNvPr id="7" name="Title 1"/>
          <p:cNvSpPr txBox="1">
            <a:spLocks/>
          </p:cNvSpPr>
          <p:nvPr/>
        </p:nvSpPr>
        <p:spPr>
          <a:xfrm>
            <a:off x="76200" y="5410200"/>
            <a:ext cx="8991600" cy="1436914"/>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800" b="1" dirty="0" smtClean="0">
                <a:effectLst>
                  <a:outerShdw blurRad="38100" dist="38100" dir="2700000" algn="tl">
                    <a:srgbClr val="000000">
                      <a:alpha val="43137"/>
                    </a:srgbClr>
                  </a:outerShdw>
                </a:effectLst>
              </a:rPr>
              <a:t>Hardware: Input/Output Devices</a:t>
            </a:r>
            <a:endParaRPr lang="en-US" sz="4800" b="1" dirty="0">
              <a:effectLst>
                <a:outerShdw blurRad="38100" dist="38100" dir="2700000" algn="tl">
                  <a:srgbClr val="000000">
                    <a:alpha val="43137"/>
                  </a:srgbClr>
                </a:outerShdw>
              </a:effectLst>
            </a:endParaRPr>
          </a:p>
        </p:txBody>
      </p:sp>
      <p:sp>
        <p:nvSpPr>
          <p:cNvPr id="8" name="TextBox 7"/>
          <p:cNvSpPr txBox="1"/>
          <p:nvPr/>
        </p:nvSpPr>
        <p:spPr>
          <a:xfrm>
            <a:off x="6820" y="1199539"/>
            <a:ext cx="9144000" cy="1815882"/>
          </a:xfrm>
          <a:prstGeom prst="rect">
            <a:avLst/>
          </a:prstGeom>
          <a:noFill/>
        </p:spPr>
        <p:txBody>
          <a:bodyPr wrap="square" rtlCol="0">
            <a:spAutoFit/>
          </a:bodyPr>
          <a:lstStyle/>
          <a:p>
            <a:pPr algn="just"/>
            <a:r>
              <a:rPr lang="en-US" sz="2800" b="1" dirty="0" smtClean="0">
                <a:solidFill>
                  <a:srgbClr val="00B050"/>
                </a:solidFill>
                <a:effectLst>
                  <a:outerShdw blurRad="38100" dist="38100" dir="2700000" algn="tl">
                    <a:srgbClr val="000000">
                      <a:alpha val="43137"/>
                    </a:srgbClr>
                  </a:outerShdw>
                </a:effectLst>
              </a:rPr>
              <a:t>Example</a:t>
            </a:r>
          </a:p>
          <a:p>
            <a:pPr algn="just"/>
            <a:r>
              <a:rPr lang="en-US" sz="2800" b="1" dirty="0"/>
              <a:t>Disk drives </a:t>
            </a:r>
            <a:r>
              <a:rPr lang="en-US" sz="2800" b="1" dirty="0" smtClean="0"/>
              <a:t>and optical </a:t>
            </a:r>
            <a:r>
              <a:rPr lang="en-US" sz="2800" b="1" dirty="0"/>
              <a:t>drives can </a:t>
            </a:r>
            <a:r>
              <a:rPr lang="en-US" sz="2800" b="1" dirty="0" smtClean="0"/>
              <a:t>be </a:t>
            </a:r>
            <a:r>
              <a:rPr lang="en-US" sz="2800" b="1" dirty="0"/>
              <a:t>considered input devices because programs and data are </a:t>
            </a:r>
            <a:r>
              <a:rPr lang="en-US" sz="2800" b="1" dirty="0" smtClean="0"/>
              <a:t>retrieved from </a:t>
            </a:r>
            <a:r>
              <a:rPr lang="en-US" sz="2800" b="1" dirty="0"/>
              <a:t>them and loaded into the computer’s memory.</a:t>
            </a:r>
          </a:p>
        </p:txBody>
      </p:sp>
    </p:spTree>
    <p:extLst>
      <p:ext uri="{BB962C8B-B14F-4D97-AF65-F5344CB8AC3E}">
        <p14:creationId xmlns:p14="http://schemas.microsoft.com/office/powerpoint/2010/main" val="16827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76200"/>
            <a:ext cx="9144000" cy="954107"/>
          </a:xfrm>
          <a:prstGeom prst="rect">
            <a:avLst/>
          </a:prstGeom>
          <a:noFill/>
        </p:spPr>
        <p:txBody>
          <a:bodyPr wrap="square" rtlCol="0">
            <a:spAutoFit/>
          </a:bodyPr>
          <a:lstStyle/>
          <a:p>
            <a:pPr algn="just"/>
            <a:r>
              <a:rPr lang="en-US" sz="2800" b="1" dirty="0"/>
              <a:t>A </a:t>
            </a:r>
            <a:r>
              <a:rPr lang="en-US" sz="2800" b="1" dirty="0">
                <a:solidFill>
                  <a:srgbClr val="C00000"/>
                </a:solidFill>
              </a:rPr>
              <a:t>program</a:t>
            </a:r>
            <a:r>
              <a:rPr lang="en-US" sz="2800" b="1" i="1" dirty="0">
                <a:solidFill>
                  <a:srgbClr val="C00000"/>
                </a:solidFill>
              </a:rPr>
              <a:t> </a:t>
            </a:r>
            <a:r>
              <a:rPr lang="en-US" sz="2800" b="1" dirty="0"/>
              <a:t>is a set of instructions that a computer follows to </a:t>
            </a:r>
            <a:r>
              <a:rPr lang="en-US" sz="2800" b="1" dirty="0" smtClean="0"/>
              <a:t>perform a task</a:t>
            </a:r>
            <a:r>
              <a:rPr lang="en-US" sz="2800" b="1" dirty="0"/>
              <a:t>.</a:t>
            </a:r>
            <a:endParaRPr lang="en-US" sz="2800" b="1" dirty="0" smtClean="0"/>
          </a:p>
        </p:txBody>
      </p:sp>
      <p:sp>
        <p:nvSpPr>
          <p:cNvPr id="6" name="TextBox 5"/>
          <p:cNvSpPr txBox="1"/>
          <p:nvPr/>
        </p:nvSpPr>
        <p:spPr>
          <a:xfrm>
            <a:off x="6820" y="2037435"/>
            <a:ext cx="9144000" cy="2677656"/>
          </a:xfrm>
          <a:prstGeom prst="rect">
            <a:avLst/>
          </a:prstGeom>
          <a:noFill/>
        </p:spPr>
        <p:txBody>
          <a:bodyPr wrap="square" rtlCol="0">
            <a:spAutoFit/>
          </a:bodyPr>
          <a:lstStyle/>
          <a:p>
            <a:pPr algn="just"/>
            <a:r>
              <a:rPr lang="en-US" sz="2800" b="1" dirty="0"/>
              <a:t>Software is essential to a computer </a:t>
            </a:r>
            <a:r>
              <a:rPr lang="en-US" sz="2800" b="1" dirty="0" smtClean="0"/>
              <a:t>because it </a:t>
            </a:r>
            <a:r>
              <a:rPr lang="en-US" sz="2800" b="1" dirty="0"/>
              <a:t>controls everything the computer does. </a:t>
            </a:r>
            <a:endParaRPr lang="en-US" sz="2800" b="1" dirty="0" smtClean="0"/>
          </a:p>
          <a:p>
            <a:pPr algn="just"/>
            <a:endParaRPr lang="en-US" sz="2800" b="1" dirty="0" smtClean="0"/>
          </a:p>
          <a:p>
            <a:pPr algn="just"/>
            <a:r>
              <a:rPr lang="en-US" sz="2800" b="1" dirty="0" smtClean="0"/>
              <a:t>All </a:t>
            </a:r>
            <a:r>
              <a:rPr lang="en-US" sz="2800" b="1" dirty="0"/>
              <a:t>of the software that we use to make our </a:t>
            </a:r>
            <a:r>
              <a:rPr lang="en-US" sz="2800" b="1" dirty="0" smtClean="0"/>
              <a:t>computers useful </a:t>
            </a:r>
            <a:r>
              <a:rPr lang="en-US" sz="2800" b="1" dirty="0"/>
              <a:t>is created by individuals working </a:t>
            </a:r>
            <a:r>
              <a:rPr lang="en-US" sz="2800" b="1" dirty="0" smtClean="0"/>
              <a:t>as programmers </a:t>
            </a:r>
            <a:r>
              <a:rPr lang="en-US" sz="2800" b="1" dirty="0"/>
              <a:t>or software developers.</a:t>
            </a:r>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Introduction to Computers</a:t>
            </a:r>
            <a:endParaRPr lang="en-US" sz="5400" b="1" dirty="0">
              <a:effectLst>
                <a:outerShdw blurRad="38100" dist="38100" dir="2700000" algn="tl">
                  <a:srgbClr val="000000">
                    <a:alpha val="43137"/>
                  </a:srgbClr>
                </a:outerShdw>
              </a:effectLst>
            </a:endParaRPr>
          </a:p>
        </p:txBody>
      </p:sp>
      <p:sp>
        <p:nvSpPr>
          <p:cNvPr id="8" name="TextBox 7"/>
          <p:cNvSpPr txBox="1"/>
          <p:nvPr/>
        </p:nvSpPr>
        <p:spPr>
          <a:xfrm>
            <a:off x="0" y="1256386"/>
            <a:ext cx="9144000" cy="523220"/>
          </a:xfrm>
          <a:prstGeom prst="rect">
            <a:avLst/>
          </a:prstGeom>
          <a:noFill/>
        </p:spPr>
        <p:txBody>
          <a:bodyPr wrap="square" rtlCol="0">
            <a:spAutoFit/>
          </a:bodyPr>
          <a:lstStyle/>
          <a:p>
            <a:pPr algn="just">
              <a:spcBef>
                <a:spcPts val="1200"/>
              </a:spcBef>
            </a:pPr>
            <a:r>
              <a:rPr lang="en-US" sz="2800" b="1" dirty="0"/>
              <a:t>Programs are commonly referred to as </a:t>
            </a:r>
            <a:r>
              <a:rPr lang="en-US" sz="2800" b="1" dirty="0">
                <a:solidFill>
                  <a:srgbClr val="C00000"/>
                </a:solidFill>
              </a:rPr>
              <a:t>software</a:t>
            </a:r>
            <a:r>
              <a:rPr lang="en-US" sz="2800" b="1" dirty="0"/>
              <a:t>.</a:t>
            </a:r>
          </a:p>
        </p:txBody>
      </p:sp>
    </p:spTree>
    <p:extLst>
      <p:ext uri="{BB962C8B-B14F-4D97-AF65-F5344CB8AC3E}">
        <p14:creationId xmlns:p14="http://schemas.microsoft.com/office/powerpoint/2010/main" val="299612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76200"/>
            <a:ext cx="9144000" cy="1384995"/>
          </a:xfrm>
          <a:prstGeom prst="rect">
            <a:avLst/>
          </a:prstGeom>
          <a:noFill/>
        </p:spPr>
        <p:txBody>
          <a:bodyPr wrap="square" rtlCol="0">
            <a:spAutoFit/>
          </a:bodyPr>
          <a:lstStyle/>
          <a:p>
            <a:pPr algn="just"/>
            <a:r>
              <a:rPr lang="en-US" sz="2800" b="1" dirty="0"/>
              <a:t>Everything that a computer </a:t>
            </a:r>
            <a:r>
              <a:rPr lang="en-US" sz="2800" b="1" dirty="0" smtClean="0"/>
              <a:t>does, from </a:t>
            </a:r>
            <a:r>
              <a:rPr lang="en-US" sz="2800" b="1" dirty="0"/>
              <a:t>the time you turn the power switch on until you shut the system down, is under </a:t>
            </a:r>
            <a:r>
              <a:rPr lang="en-US" sz="2800" b="1" dirty="0" smtClean="0"/>
              <a:t>the control </a:t>
            </a:r>
            <a:r>
              <a:rPr lang="en-US" sz="2800" b="1" dirty="0"/>
              <a:t>of software.</a:t>
            </a:r>
          </a:p>
        </p:txBody>
      </p:sp>
      <p:sp>
        <p:nvSpPr>
          <p:cNvPr id="6" name="TextBox 5"/>
          <p:cNvSpPr txBox="1"/>
          <p:nvPr/>
        </p:nvSpPr>
        <p:spPr>
          <a:xfrm>
            <a:off x="6820" y="3200400"/>
            <a:ext cx="9144000" cy="2708434"/>
          </a:xfrm>
          <a:prstGeom prst="rect">
            <a:avLst/>
          </a:prstGeom>
          <a:noFill/>
        </p:spPr>
        <p:txBody>
          <a:bodyPr wrap="square" rtlCol="0">
            <a:spAutoFit/>
          </a:bodyPr>
          <a:lstStyle/>
          <a:p>
            <a:pPr algn="just">
              <a:spcBef>
                <a:spcPts val="1200"/>
              </a:spcBef>
            </a:pPr>
            <a:r>
              <a:rPr lang="en-US" sz="2800" b="1" dirty="0" smtClean="0">
                <a:solidFill>
                  <a:srgbClr val="C00000"/>
                </a:solidFill>
              </a:rPr>
              <a:t>System </a:t>
            </a:r>
            <a:r>
              <a:rPr lang="en-US" sz="2800" b="1" dirty="0">
                <a:solidFill>
                  <a:srgbClr val="C00000"/>
                </a:solidFill>
              </a:rPr>
              <a:t>software </a:t>
            </a:r>
            <a:r>
              <a:rPr lang="en-US" sz="2800" b="1" dirty="0"/>
              <a:t>typically includes the following types of programs</a:t>
            </a:r>
            <a:r>
              <a:rPr lang="en-US" sz="2800" b="1" dirty="0" smtClean="0"/>
              <a:t>:</a:t>
            </a:r>
          </a:p>
          <a:p>
            <a:pPr marL="457200" indent="-457200" algn="just">
              <a:spcBef>
                <a:spcPts val="1200"/>
              </a:spcBef>
              <a:buFont typeface="Arial" panose="020B0604020202020204" pitchFamily="34" charset="0"/>
              <a:buChar char="•"/>
            </a:pPr>
            <a:r>
              <a:rPr lang="en-US" sz="2800" b="1" dirty="0" smtClean="0"/>
              <a:t>Operating systems</a:t>
            </a:r>
          </a:p>
          <a:p>
            <a:pPr marL="457200" indent="-457200" algn="just">
              <a:spcBef>
                <a:spcPts val="1200"/>
              </a:spcBef>
              <a:buFont typeface="Arial" panose="020B0604020202020204" pitchFamily="34" charset="0"/>
              <a:buChar char="•"/>
            </a:pPr>
            <a:r>
              <a:rPr lang="en-US" sz="2800" b="1" dirty="0" smtClean="0"/>
              <a:t>Utility programs</a:t>
            </a:r>
          </a:p>
          <a:p>
            <a:pPr marL="457200" indent="-457200" algn="just">
              <a:spcBef>
                <a:spcPts val="1200"/>
              </a:spcBef>
              <a:buFont typeface="Arial" panose="020B0604020202020204" pitchFamily="34" charset="0"/>
              <a:buChar char="•"/>
            </a:pPr>
            <a:r>
              <a:rPr lang="en-US" sz="2800" b="1" dirty="0" smtClean="0"/>
              <a:t>Software development tools</a:t>
            </a:r>
            <a:endParaRPr lang="en-US" sz="2800" b="1" dirty="0"/>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Software</a:t>
            </a:r>
            <a:endParaRPr lang="en-US" sz="5400" b="1" dirty="0">
              <a:effectLst>
                <a:outerShdw blurRad="38100" dist="38100" dir="2700000" algn="tl">
                  <a:srgbClr val="000000">
                    <a:alpha val="43137"/>
                  </a:srgbClr>
                </a:outerShdw>
              </a:effectLst>
            </a:endParaRPr>
          </a:p>
        </p:txBody>
      </p:sp>
      <p:sp>
        <p:nvSpPr>
          <p:cNvPr id="8" name="TextBox 7"/>
          <p:cNvSpPr txBox="1"/>
          <p:nvPr/>
        </p:nvSpPr>
        <p:spPr>
          <a:xfrm>
            <a:off x="6820" y="1558511"/>
            <a:ext cx="9144000" cy="1384995"/>
          </a:xfrm>
          <a:prstGeom prst="rect">
            <a:avLst/>
          </a:prstGeom>
          <a:noFill/>
        </p:spPr>
        <p:txBody>
          <a:bodyPr wrap="square" rtlCol="0">
            <a:spAutoFit/>
          </a:bodyPr>
          <a:lstStyle/>
          <a:p>
            <a:pPr algn="just"/>
            <a:r>
              <a:rPr lang="en-US" sz="2800" b="1" dirty="0"/>
              <a:t>There are two general categories of software: </a:t>
            </a:r>
            <a:endParaRPr lang="en-US" sz="2800" b="1" dirty="0" smtClean="0"/>
          </a:p>
          <a:p>
            <a:pPr marL="457200" indent="-457200" algn="just">
              <a:buFont typeface="Arial" panose="020B0604020202020204" pitchFamily="34" charset="0"/>
              <a:buChar char="•"/>
            </a:pPr>
            <a:r>
              <a:rPr lang="en-US" sz="2800" b="1" dirty="0" smtClean="0"/>
              <a:t>System </a:t>
            </a:r>
            <a:r>
              <a:rPr lang="en-US" sz="2800" b="1" dirty="0"/>
              <a:t>software </a:t>
            </a:r>
            <a:endParaRPr lang="en-US" sz="2800" b="1" dirty="0" smtClean="0"/>
          </a:p>
          <a:p>
            <a:pPr marL="457200" indent="-457200" algn="just">
              <a:buFont typeface="Arial" panose="020B0604020202020204" pitchFamily="34" charset="0"/>
              <a:buChar char="•"/>
            </a:pPr>
            <a:r>
              <a:rPr lang="en-US" sz="2800" b="1" dirty="0"/>
              <a:t>A</a:t>
            </a:r>
            <a:r>
              <a:rPr lang="en-US" sz="2800" b="1" dirty="0" smtClean="0"/>
              <a:t>pplication software</a:t>
            </a:r>
            <a:endParaRPr lang="en-US" sz="2800" b="1" dirty="0"/>
          </a:p>
        </p:txBody>
      </p:sp>
    </p:spTree>
    <p:extLst>
      <p:ext uri="{BB962C8B-B14F-4D97-AF65-F5344CB8AC3E}">
        <p14:creationId xmlns:p14="http://schemas.microsoft.com/office/powerpoint/2010/main" val="351150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76200"/>
            <a:ext cx="9144000" cy="2308324"/>
          </a:xfrm>
          <a:prstGeom prst="rect">
            <a:avLst/>
          </a:prstGeom>
          <a:noFill/>
        </p:spPr>
        <p:txBody>
          <a:bodyPr wrap="square" rtlCol="0">
            <a:spAutoFit/>
          </a:bodyPr>
          <a:lstStyle/>
          <a:p>
            <a:pPr algn="ctr"/>
            <a:r>
              <a:rPr lang="en-US" sz="3200" b="1" dirty="0" smtClean="0">
                <a:solidFill>
                  <a:srgbClr val="0070C0"/>
                </a:solidFill>
                <a:effectLst>
                  <a:outerShdw blurRad="38100" dist="38100" dir="2700000" algn="tl">
                    <a:srgbClr val="000000">
                      <a:alpha val="43137"/>
                    </a:srgbClr>
                  </a:outerShdw>
                </a:effectLst>
              </a:rPr>
              <a:t>Operating System Software</a:t>
            </a:r>
          </a:p>
          <a:p>
            <a:pPr algn="just"/>
            <a:endParaRPr lang="en-US" sz="2800" dirty="0" smtClean="0"/>
          </a:p>
          <a:p>
            <a:pPr algn="just"/>
            <a:r>
              <a:rPr lang="en-US" sz="2800" b="1" dirty="0" smtClean="0"/>
              <a:t>An </a:t>
            </a:r>
            <a:r>
              <a:rPr lang="en-US" sz="2800" b="1" dirty="0" smtClean="0">
                <a:solidFill>
                  <a:srgbClr val="C00000"/>
                </a:solidFill>
              </a:rPr>
              <a:t>Operating System </a:t>
            </a:r>
            <a:r>
              <a:rPr lang="en-US" sz="2800" b="1" dirty="0"/>
              <a:t>(OS) is a set of programs </a:t>
            </a:r>
            <a:r>
              <a:rPr lang="en-US" sz="2800" b="1" dirty="0" smtClean="0"/>
              <a:t>for controlling </a:t>
            </a:r>
            <a:r>
              <a:rPr lang="en-US" sz="2800" b="1" dirty="0"/>
              <a:t>and managing computer hardware and software.</a:t>
            </a:r>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System Software</a:t>
            </a:r>
            <a:endParaRPr lang="en-US" sz="5400" b="1" dirty="0">
              <a:effectLst>
                <a:outerShdw blurRad="38100" dist="38100" dir="2700000" algn="tl">
                  <a:srgbClr val="000000">
                    <a:alpha val="43137"/>
                  </a:srgbClr>
                </a:outerShdw>
              </a:effectLst>
            </a:endParaRPr>
          </a:p>
        </p:txBody>
      </p:sp>
      <p:sp>
        <p:nvSpPr>
          <p:cNvPr id="8" name="TextBox 7"/>
          <p:cNvSpPr txBox="1"/>
          <p:nvPr/>
        </p:nvSpPr>
        <p:spPr>
          <a:xfrm>
            <a:off x="0" y="2321866"/>
            <a:ext cx="9144000" cy="954107"/>
          </a:xfrm>
          <a:prstGeom prst="rect">
            <a:avLst/>
          </a:prstGeom>
          <a:noFill/>
        </p:spPr>
        <p:txBody>
          <a:bodyPr wrap="square" rtlCol="0">
            <a:spAutoFit/>
          </a:bodyPr>
          <a:lstStyle/>
          <a:p>
            <a:pPr algn="just"/>
            <a:r>
              <a:rPr lang="en-US" sz="2800" b="1" dirty="0"/>
              <a:t>It provides an interface between a computer </a:t>
            </a:r>
            <a:r>
              <a:rPr lang="en-US" sz="2800" b="1" dirty="0" smtClean="0"/>
              <a:t>and the user.</a:t>
            </a:r>
          </a:p>
        </p:txBody>
      </p:sp>
      <p:sp>
        <p:nvSpPr>
          <p:cNvPr id="10" name="TextBox 9"/>
          <p:cNvSpPr txBox="1"/>
          <p:nvPr/>
        </p:nvSpPr>
        <p:spPr>
          <a:xfrm>
            <a:off x="6820" y="3505200"/>
            <a:ext cx="9144000" cy="954107"/>
          </a:xfrm>
          <a:prstGeom prst="rect">
            <a:avLst/>
          </a:prstGeom>
          <a:noFill/>
        </p:spPr>
        <p:txBody>
          <a:bodyPr wrap="square" rtlCol="0">
            <a:spAutoFit/>
          </a:bodyPr>
          <a:lstStyle/>
          <a:p>
            <a:pPr algn="just"/>
            <a:r>
              <a:rPr lang="en-US" sz="2800" b="1" dirty="0"/>
              <a:t>A typical OS consists of </a:t>
            </a:r>
            <a:r>
              <a:rPr lang="en-US" sz="2800" b="1" dirty="0" smtClean="0"/>
              <a:t>control programs </a:t>
            </a:r>
            <a:r>
              <a:rPr lang="en-US" sz="2800" b="1" dirty="0"/>
              <a:t>and supervisor programs.</a:t>
            </a:r>
          </a:p>
        </p:txBody>
      </p:sp>
    </p:spTree>
    <p:extLst>
      <p:ext uri="{BB962C8B-B14F-4D97-AF65-F5344CB8AC3E}">
        <p14:creationId xmlns:p14="http://schemas.microsoft.com/office/powerpoint/2010/main" val="140219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System Software</a:t>
            </a:r>
            <a:endParaRPr lang="en-US" sz="5400" b="1" dirty="0">
              <a:effectLst>
                <a:outerShdw blurRad="38100" dist="38100" dir="2700000" algn="tl">
                  <a:srgbClr val="000000">
                    <a:alpha val="43137"/>
                  </a:srgbClr>
                </a:outerShdw>
              </a:effectLst>
            </a:endParaRPr>
          </a:p>
        </p:txBody>
      </p:sp>
      <p:sp>
        <p:nvSpPr>
          <p:cNvPr id="5" name="TextBox 4"/>
          <p:cNvSpPr txBox="1"/>
          <p:nvPr/>
        </p:nvSpPr>
        <p:spPr>
          <a:xfrm>
            <a:off x="6820" y="76200"/>
            <a:ext cx="9144000" cy="1969770"/>
          </a:xfrm>
          <a:prstGeom prst="rect">
            <a:avLst/>
          </a:prstGeom>
          <a:noFill/>
        </p:spPr>
        <p:txBody>
          <a:bodyPr wrap="square" rtlCol="0">
            <a:spAutoFit/>
          </a:bodyPr>
          <a:lstStyle/>
          <a:p>
            <a:pPr algn="just"/>
            <a:r>
              <a:rPr lang="en-US" sz="2800" b="1" dirty="0">
                <a:solidFill>
                  <a:srgbClr val="C00000"/>
                </a:solidFill>
              </a:rPr>
              <a:t>Control programs </a:t>
            </a:r>
            <a:r>
              <a:rPr lang="en-US" sz="2800" b="1" dirty="0"/>
              <a:t>manage computer hardware </a:t>
            </a:r>
            <a:r>
              <a:rPr lang="en-US" sz="2800" b="1" dirty="0" smtClean="0"/>
              <a:t>and resources </a:t>
            </a:r>
            <a:r>
              <a:rPr lang="en-US" sz="2800" b="1" dirty="0"/>
              <a:t>by performing the following functions</a:t>
            </a:r>
            <a:r>
              <a:rPr lang="en-US" sz="2800" b="1" dirty="0" smtClean="0"/>
              <a:t>:</a:t>
            </a:r>
          </a:p>
          <a:p>
            <a:pPr marL="342900" indent="-342900" algn="just">
              <a:spcBef>
                <a:spcPts val="1200"/>
              </a:spcBef>
              <a:buFont typeface="Arial" panose="020B0604020202020204" pitchFamily="34" charset="0"/>
              <a:buChar char="•"/>
            </a:pPr>
            <a:r>
              <a:rPr lang="en-US" sz="2800" b="1" dirty="0">
                <a:solidFill>
                  <a:srgbClr val="00B0F0"/>
                </a:solidFill>
              </a:rPr>
              <a:t>Job management </a:t>
            </a:r>
            <a:r>
              <a:rPr lang="en-US" sz="2800" b="1" dirty="0" smtClean="0"/>
              <a:t>— Control </a:t>
            </a:r>
            <a:r>
              <a:rPr lang="en-US" sz="2800" b="1" dirty="0"/>
              <a:t>and prioritize tasks performed by the CPU.</a:t>
            </a:r>
          </a:p>
        </p:txBody>
      </p:sp>
      <p:sp>
        <p:nvSpPr>
          <p:cNvPr id="6" name="TextBox 5"/>
          <p:cNvSpPr txBox="1"/>
          <p:nvPr/>
        </p:nvSpPr>
        <p:spPr>
          <a:xfrm>
            <a:off x="0" y="2133600"/>
            <a:ext cx="9144000" cy="2246769"/>
          </a:xfrm>
          <a:prstGeom prst="rect">
            <a:avLst/>
          </a:prstGeom>
          <a:noFill/>
        </p:spPr>
        <p:txBody>
          <a:bodyPr wrap="square" rtlCol="0">
            <a:spAutoFit/>
          </a:bodyPr>
          <a:lstStyle/>
          <a:p>
            <a:pPr marL="457200" indent="-457200" algn="just">
              <a:buFont typeface="Arial" panose="020B0604020202020204" pitchFamily="34" charset="0"/>
              <a:buChar char="•"/>
            </a:pPr>
            <a:r>
              <a:rPr lang="en-US" sz="2800" b="1" dirty="0">
                <a:solidFill>
                  <a:srgbClr val="00B0F0"/>
                </a:solidFill>
              </a:rPr>
              <a:t>Resource allocation </a:t>
            </a:r>
            <a:r>
              <a:rPr lang="en-US" sz="2800" b="1" dirty="0" smtClean="0"/>
              <a:t>— Manage </a:t>
            </a:r>
            <a:r>
              <a:rPr lang="en-US" sz="2800" b="1" dirty="0"/>
              <a:t>computer </a:t>
            </a:r>
            <a:r>
              <a:rPr lang="en-US" sz="2800" b="1" dirty="0" smtClean="0"/>
              <a:t>resources, such </a:t>
            </a:r>
            <a:r>
              <a:rPr lang="en-US" sz="2800" b="1" dirty="0"/>
              <a:t>as storage and </a:t>
            </a:r>
            <a:r>
              <a:rPr lang="en-US" sz="2800" b="1" dirty="0" smtClean="0"/>
              <a:t>memory.</a:t>
            </a:r>
          </a:p>
          <a:p>
            <a:pPr lvl="1" algn="just"/>
            <a:r>
              <a:rPr lang="en-US" sz="2800" b="1" dirty="0" smtClean="0"/>
              <a:t>In </a:t>
            </a:r>
            <a:r>
              <a:rPr lang="en-US" sz="2800" b="1" dirty="0"/>
              <a:t>a network, </a:t>
            </a:r>
            <a:r>
              <a:rPr lang="en-US" sz="2800" b="1" dirty="0" smtClean="0"/>
              <a:t>control programs, for example, </a:t>
            </a:r>
            <a:r>
              <a:rPr lang="en-US" sz="2800" b="1" dirty="0"/>
              <a:t>are </a:t>
            </a:r>
            <a:r>
              <a:rPr lang="en-US" sz="2800" b="1" dirty="0" smtClean="0"/>
              <a:t>used </a:t>
            </a:r>
            <a:r>
              <a:rPr lang="en-US" sz="2800" b="1" dirty="0"/>
              <a:t>for tasks, such as assigning </a:t>
            </a:r>
            <a:r>
              <a:rPr lang="en-US" sz="2800" b="1" dirty="0" smtClean="0"/>
              <a:t>a print </a:t>
            </a:r>
            <a:r>
              <a:rPr lang="en-US" sz="2800" b="1" dirty="0"/>
              <a:t>job to a particular printer.</a:t>
            </a:r>
            <a:endParaRPr lang="en-US" sz="2400" b="1" dirty="0"/>
          </a:p>
        </p:txBody>
      </p:sp>
      <p:sp>
        <p:nvSpPr>
          <p:cNvPr id="7" name="TextBox 6"/>
          <p:cNvSpPr txBox="1"/>
          <p:nvPr/>
        </p:nvSpPr>
        <p:spPr>
          <a:xfrm>
            <a:off x="0" y="4558605"/>
            <a:ext cx="9144000" cy="1384995"/>
          </a:xfrm>
          <a:prstGeom prst="rect">
            <a:avLst/>
          </a:prstGeom>
          <a:noFill/>
        </p:spPr>
        <p:txBody>
          <a:bodyPr wrap="square" rtlCol="0">
            <a:spAutoFit/>
          </a:bodyPr>
          <a:lstStyle/>
          <a:p>
            <a:pPr marL="457200" indent="-457200" algn="just">
              <a:buFont typeface="Arial" panose="020B0604020202020204" pitchFamily="34" charset="0"/>
              <a:buChar char="•"/>
            </a:pPr>
            <a:r>
              <a:rPr lang="en-US" sz="2800" b="1" dirty="0">
                <a:solidFill>
                  <a:srgbClr val="00B0F0"/>
                </a:solidFill>
              </a:rPr>
              <a:t>Communication </a:t>
            </a:r>
            <a:r>
              <a:rPr lang="en-US" sz="2800" b="1" dirty="0" smtClean="0"/>
              <a:t>— Control </a:t>
            </a:r>
            <a:r>
              <a:rPr lang="en-US" sz="2800" b="1" dirty="0"/>
              <a:t>the transfer of data </a:t>
            </a:r>
            <a:r>
              <a:rPr lang="en-US" sz="2800" b="1" dirty="0" smtClean="0"/>
              <a:t>among parts </a:t>
            </a:r>
            <a:r>
              <a:rPr lang="en-US" sz="2800" b="1" dirty="0"/>
              <a:t>of a computer system, such as </a:t>
            </a:r>
            <a:r>
              <a:rPr lang="en-US" sz="2800" b="1" dirty="0" smtClean="0"/>
              <a:t>communication between </a:t>
            </a:r>
            <a:r>
              <a:rPr lang="en-US" sz="2800" b="1" dirty="0"/>
              <a:t>the CPU and I/O devices.</a:t>
            </a:r>
            <a:endParaRPr lang="en-US" sz="2400" b="1" dirty="0"/>
          </a:p>
        </p:txBody>
      </p:sp>
    </p:spTree>
    <p:extLst>
      <p:ext uri="{BB962C8B-B14F-4D97-AF65-F5344CB8AC3E}">
        <p14:creationId xmlns:p14="http://schemas.microsoft.com/office/powerpoint/2010/main" val="20477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System Software</a:t>
            </a:r>
            <a:endParaRPr lang="en-US" sz="5400" b="1" dirty="0">
              <a:effectLst>
                <a:outerShdw blurRad="38100" dist="38100" dir="2700000" algn="tl">
                  <a:srgbClr val="000000">
                    <a:alpha val="43137"/>
                  </a:srgbClr>
                </a:outerShdw>
              </a:effectLst>
            </a:endParaRPr>
          </a:p>
        </p:txBody>
      </p:sp>
      <p:sp>
        <p:nvSpPr>
          <p:cNvPr id="5" name="TextBox 4"/>
          <p:cNvSpPr txBox="1"/>
          <p:nvPr/>
        </p:nvSpPr>
        <p:spPr>
          <a:xfrm>
            <a:off x="6820" y="76200"/>
            <a:ext cx="9144000" cy="5447645"/>
          </a:xfrm>
          <a:prstGeom prst="rect">
            <a:avLst/>
          </a:prstGeom>
          <a:noFill/>
        </p:spPr>
        <p:txBody>
          <a:bodyPr wrap="square" rtlCol="0">
            <a:spAutoFit/>
          </a:bodyPr>
          <a:lstStyle/>
          <a:p>
            <a:pPr marL="457200" indent="-457200" algn="just">
              <a:buFont typeface="Arial" panose="020B0604020202020204" pitchFamily="34" charset="0"/>
              <a:buChar char="•"/>
            </a:pPr>
            <a:r>
              <a:rPr lang="en-US" sz="2800" b="1" dirty="0">
                <a:solidFill>
                  <a:srgbClr val="00B0F0"/>
                </a:solidFill>
              </a:rPr>
              <a:t>Data management </a:t>
            </a:r>
            <a:r>
              <a:rPr lang="en-US" sz="2800" b="1" dirty="0" smtClean="0"/>
              <a:t>— Control </a:t>
            </a:r>
            <a:r>
              <a:rPr lang="en-US" sz="2800" b="1" dirty="0"/>
              <a:t>data integrity by </a:t>
            </a:r>
            <a:r>
              <a:rPr lang="en-US" sz="2800" b="1" dirty="0" smtClean="0"/>
              <a:t>generating </a:t>
            </a:r>
            <a:r>
              <a:rPr lang="en-US" sz="2800" b="1" dirty="0" smtClean="0">
                <a:solidFill>
                  <a:srgbClr val="92D050"/>
                </a:solidFill>
              </a:rPr>
              <a:t>checksums </a:t>
            </a:r>
            <a:r>
              <a:rPr lang="en-US" sz="2800" b="1" dirty="0"/>
              <a:t>to verify that data has not </a:t>
            </a:r>
            <a:r>
              <a:rPr lang="en-US" sz="2800" b="1" dirty="0" smtClean="0"/>
              <a:t>been corrupted </a:t>
            </a:r>
            <a:r>
              <a:rPr lang="en-US" sz="2800" b="1" dirty="0"/>
              <a:t>or changed. </a:t>
            </a:r>
            <a:endParaRPr lang="en-US" sz="2800" b="1" dirty="0" smtClean="0"/>
          </a:p>
          <a:p>
            <a:pPr lvl="1" algn="just">
              <a:spcBef>
                <a:spcPts val="1200"/>
              </a:spcBef>
            </a:pPr>
            <a:r>
              <a:rPr lang="en-US" sz="2800" b="1" dirty="0" smtClean="0"/>
              <a:t>When </a:t>
            </a:r>
            <a:r>
              <a:rPr lang="en-US" sz="2800" b="1" dirty="0"/>
              <a:t>the OS writes data </a:t>
            </a:r>
            <a:r>
              <a:rPr lang="en-US" sz="2800" b="1" dirty="0" smtClean="0"/>
              <a:t>to storage</a:t>
            </a:r>
            <a:r>
              <a:rPr lang="en-US" sz="2800" b="1" dirty="0"/>
              <a:t>, it generates a value (the checksum) </a:t>
            </a:r>
            <a:r>
              <a:rPr lang="en-US" sz="2800" b="1" dirty="0" smtClean="0"/>
              <a:t>along with </a:t>
            </a:r>
            <a:r>
              <a:rPr lang="en-US" sz="2800" b="1" dirty="0"/>
              <a:t>the data. </a:t>
            </a:r>
            <a:endParaRPr lang="en-US" sz="2800" b="1" dirty="0" smtClean="0"/>
          </a:p>
          <a:p>
            <a:pPr lvl="1" algn="just">
              <a:spcBef>
                <a:spcPts val="1200"/>
              </a:spcBef>
            </a:pPr>
            <a:r>
              <a:rPr lang="en-US" sz="2800" b="1" dirty="0" smtClean="0"/>
              <a:t>The </a:t>
            </a:r>
            <a:r>
              <a:rPr lang="en-US" sz="2800" b="1" dirty="0"/>
              <a:t>next time this data is retrieved, </a:t>
            </a:r>
            <a:r>
              <a:rPr lang="en-US" sz="2800" b="1" dirty="0" smtClean="0"/>
              <a:t>the checksum </a:t>
            </a:r>
            <a:r>
              <a:rPr lang="en-US" sz="2800" b="1" dirty="0"/>
              <a:t>is recalculated and compared with the </a:t>
            </a:r>
            <a:r>
              <a:rPr lang="en-US" sz="2800" b="1" dirty="0" smtClean="0"/>
              <a:t>original checksum</a:t>
            </a:r>
            <a:r>
              <a:rPr lang="en-US" sz="2800" b="1" dirty="0"/>
              <a:t>. </a:t>
            </a:r>
            <a:endParaRPr lang="en-US" sz="2800" b="1" dirty="0" smtClean="0"/>
          </a:p>
          <a:p>
            <a:pPr lvl="1" algn="just">
              <a:spcBef>
                <a:spcPts val="1200"/>
              </a:spcBef>
            </a:pPr>
            <a:r>
              <a:rPr lang="en-US" sz="2800" b="1" dirty="0" smtClean="0"/>
              <a:t>If </a:t>
            </a:r>
            <a:r>
              <a:rPr lang="en-US" sz="2800" b="1" dirty="0"/>
              <a:t>they match, the integrity is intact. </a:t>
            </a:r>
            <a:endParaRPr lang="en-US" sz="2800" b="1" dirty="0" smtClean="0"/>
          </a:p>
          <a:p>
            <a:pPr lvl="1" algn="just">
              <a:spcBef>
                <a:spcPts val="1200"/>
              </a:spcBef>
            </a:pPr>
            <a:r>
              <a:rPr lang="en-US" sz="2800" b="1" dirty="0" smtClean="0"/>
              <a:t>If they </a:t>
            </a:r>
            <a:r>
              <a:rPr lang="en-US" sz="2800" b="1" dirty="0"/>
              <a:t>do not, the data has been corrupted somehow.</a:t>
            </a:r>
            <a:endParaRPr lang="en-US" sz="2400" b="1" dirty="0"/>
          </a:p>
        </p:txBody>
      </p:sp>
    </p:spTree>
    <p:extLst>
      <p:ext uri="{BB962C8B-B14F-4D97-AF65-F5344CB8AC3E}">
        <p14:creationId xmlns:p14="http://schemas.microsoft.com/office/powerpoint/2010/main" val="9117750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System Software</a:t>
            </a:r>
            <a:endParaRPr lang="en-US" sz="5400" b="1" dirty="0">
              <a:effectLst>
                <a:outerShdw blurRad="38100" dist="38100" dir="2700000" algn="tl">
                  <a:srgbClr val="000000">
                    <a:alpha val="43137"/>
                  </a:srgbClr>
                </a:outerShdw>
              </a:effectLst>
            </a:endParaRPr>
          </a:p>
        </p:txBody>
      </p:sp>
      <p:sp>
        <p:nvSpPr>
          <p:cNvPr id="5" name="TextBox 4"/>
          <p:cNvSpPr txBox="1"/>
          <p:nvPr/>
        </p:nvSpPr>
        <p:spPr>
          <a:xfrm>
            <a:off x="6820" y="76200"/>
            <a:ext cx="9144000" cy="3539430"/>
          </a:xfrm>
          <a:prstGeom prst="rect">
            <a:avLst/>
          </a:prstGeom>
          <a:noFill/>
        </p:spPr>
        <p:txBody>
          <a:bodyPr wrap="square" rtlCol="0">
            <a:spAutoFit/>
          </a:bodyPr>
          <a:lstStyle/>
          <a:p>
            <a:pPr algn="just"/>
            <a:r>
              <a:rPr lang="en-US" sz="2800" b="1" dirty="0"/>
              <a:t>The </a:t>
            </a:r>
            <a:r>
              <a:rPr lang="en-US" sz="2800" b="1" dirty="0">
                <a:solidFill>
                  <a:srgbClr val="C00000"/>
                </a:solidFill>
              </a:rPr>
              <a:t>supervisor program</a:t>
            </a:r>
            <a:r>
              <a:rPr lang="en-US" sz="2800" b="1" dirty="0"/>
              <a:t>, also known as the </a:t>
            </a:r>
            <a:r>
              <a:rPr lang="en-US" sz="2800" b="1" dirty="0">
                <a:solidFill>
                  <a:srgbClr val="C00000"/>
                </a:solidFill>
              </a:rPr>
              <a:t>kernel</a:t>
            </a:r>
            <a:r>
              <a:rPr lang="en-US" sz="2800" b="1" dirty="0"/>
              <a:t>, </a:t>
            </a:r>
            <a:r>
              <a:rPr lang="en-US" sz="2800" b="1" dirty="0" smtClean="0"/>
              <a:t>is responsible </a:t>
            </a:r>
            <a:r>
              <a:rPr lang="en-US" sz="2800" b="1" dirty="0"/>
              <a:t>for controlling all other programs in the </a:t>
            </a:r>
            <a:r>
              <a:rPr lang="en-US" sz="2800" b="1" dirty="0" smtClean="0"/>
              <a:t>OS, such </a:t>
            </a:r>
            <a:r>
              <a:rPr lang="en-US" sz="2800" b="1" dirty="0"/>
              <a:t>as </a:t>
            </a:r>
            <a:endParaRPr lang="en-US" sz="2800" b="1" dirty="0" smtClean="0"/>
          </a:p>
          <a:p>
            <a:pPr marL="457200" indent="-457200" algn="just">
              <a:buFont typeface="Arial" panose="020B0604020202020204" pitchFamily="34" charset="0"/>
              <a:buChar char="•"/>
            </a:pPr>
            <a:r>
              <a:rPr lang="en-US" sz="2800" b="1" dirty="0" smtClean="0"/>
              <a:t>Compilers</a:t>
            </a:r>
          </a:p>
          <a:p>
            <a:pPr marL="457200" indent="-457200" algn="just">
              <a:buFont typeface="Arial" panose="020B0604020202020204" pitchFamily="34" charset="0"/>
              <a:buChar char="•"/>
            </a:pPr>
            <a:r>
              <a:rPr lang="en-US" sz="2800" b="1" dirty="0" smtClean="0"/>
              <a:t>Interpreters</a:t>
            </a:r>
          </a:p>
          <a:p>
            <a:pPr marL="457200" indent="-457200" algn="just">
              <a:buFont typeface="Arial" panose="020B0604020202020204" pitchFamily="34" charset="0"/>
              <a:buChar char="•"/>
            </a:pPr>
            <a:r>
              <a:rPr lang="en-US" sz="2800" b="1" dirty="0" smtClean="0"/>
              <a:t>Assemblers</a:t>
            </a:r>
          </a:p>
          <a:p>
            <a:pPr marL="457200" indent="-457200" algn="just">
              <a:buFont typeface="Arial" panose="020B0604020202020204" pitchFamily="34" charset="0"/>
              <a:buChar char="•"/>
            </a:pPr>
            <a:r>
              <a:rPr lang="en-US" sz="2800" b="1" dirty="0" smtClean="0"/>
              <a:t>Utilities</a:t>
            </a:r>
            <a:endParaRPr lang="en-US" sz="2800" b="1" dirty="0"/>
          </a:p>
          <a:p>
            <a:pPr algn="just"/>
            <a:r>
              <a:rPr lang="en-US" sz="2800" b="1" dirty="0"/>
              <a:t>for performing special tasks.</a:t>
            </a:r>
            <a:endParaRPr lang="en-US" sz="2400" b="1" dirty="0"/>
          </a:p>
        </p:txBody>
      </p:sp>
    </p:spTree>
    <p:extLst>
      <p:ext uri="{BB962C8B-B14F-4D97-AF65-F5344CB8AC3E}">
        <p14:creationId xmlns:p14="http://schemas.microsoft.com/office/powerpoint/2010/main" val="10821349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System Software</a:t>
            </a:r>
            <a:endParaRPr lang="en-US" sz="5400" b="1" dirty="0">
              <a:effectLst>
                <a:outerShdw blurRad="38100" dist="38100" dir="2700000" algn="tl">
                  <a:srgbClr val="000000">
                    <a:alpha val="43137"/>
                  </a:srgbClr>
                </a:outerShdw>
              </a:effectLst>
            </a:endParaRPr>
          </a:p>
        </p:txBody>
      </p:sp>
      <p:sp>
        <p:nvSpPr>
          <p:cNvPr id="5" name="TextBox 4"/>
          <p:cNvSpPr txBox="1"/>
          <p:nvPr/>
        </p:nvSpPr>
        <p:spPr>
          <a:xfrm>
            <a:off x="6820" y="76200"/>
            <a:ext cx="9144000" cy="1384995"/>
          </a:xfrm>
          <a:prstGeom prst="rect">
            <a:avLst/>
          </a:prstGeom>
          <a:noFill/>
        </p:spPr>
        <p:txBody>
          <a:bodyPr wrap="square" rtlCol="0">
            <a:spAutoFit/>
          </a:bodyPr>
          <a:lstStyle/>
          <a:p>
            <a:pPr algn="just"/>
            <a:r>
              <a:rPr lang="en-US" sz="2800" b="1" dirty="0"/>
              <a:t>Two new operating systems for smartphones </a:t>
            </a:r>
            <a:r>
              <a:rPr lang="en-US" sz="2800" b="1" dirty="0" smtClean="0"/>
              <a:t>and other </a:t>
            </a:r>
            <a:r>
              <a:rPr lang="en-US" sz="2800" b="1" dirty="0"/>
              <a:t>handheld devices have attracted much </a:t>
            </a:r>
            <a:r>
              <a:rPr lang="en-US" sz="2800" b="1" dirty="0" smtClean="0"/>
              <a:t>attention in </a:t>
            </a:r>
            <a:r>
              <a:rPr lang="en-US" sz="2800" b="1" dirty="0"/>
              <a:t>recent years: </a:t>
            </a:r>
            <a:r>
              <a:rPr lang="en-US" sz="2800" b="1" dirty="0">
                <a:solidFill>
                  <a:srgbClr val="C00000"/>
                </a:solidFill>
              </a:rPr>
              <a:t>iOS</a:t>
            </a:r>
            <a:r>
              <a:rPr lang="en-US" sz="2800" b="1" dirty="0"/>
              <a:t> and </a:t>
            </a:r>
            <a:r>
              <a:rPr lang="en-US" sz="2800" b="1" dirty="0">
                <a:solidFill>
                  <a:srgbClr val="C00000"/>
                </a:solidFill>
              </a:rPr>
              <a:t>Android</a:t>
            </a:r>
            <a:r>
              <a:rPr lang="en-US" sz="2800" b="1" dirty="0"/>
              <a:t>.</a:t>
            </a:r>
            <a:endParaRPr lang="en-US" sz="2400" b="1" dirty="0"/>
          </a:p>
        </p:txBody>
      </p:sp>
    </p:spTree>
    <p:extLst>
      <p:ext uri="{BB962C8B-B14F-4D97-AF65-F5344CB8AC3E}">
        <p14:creationId xmlns:p14="http://schemas.microsoft.com/office/powerpoint/2010/main" val="26441604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76200"/>
            <a:ext cx="9144000" cy="1938992"/>
          </a:xfrm>
          <a:prstGeom prst="rect">
            <a:avLst/>
          </a:prstGeom>
          <a:noFill/>
        </p:spPr>
        <p:txBody>
          <a:bodyPr wrap="square" rtlCol="0">
            <a:spAutoFit/>
          </a:bodyPr>
          <a:lstStyle/>
          <a:p>
            <a:pPr algn="ctr"/>
            <a:r>
              <a:rPr lang="en-US" sz="3200" b="1" dirty="0">
                <a:solidFill>
                  <a:srgbClr val="0070C0"/>
                </a:solidFill>
                <a:effectLst>
                  <a:outerShdw blurRad="38100" dist="38100" dir="2700000" algn="tl">
                    <a:srgbClr val="000000">
                      <a:alpha val="43137"/>
                    </a:srgbClr>
                  </a:outerShdw>
                </a:effectLst>
              </a:rPr>
              <a:t>Utility </a:t>
            </a:r>
            <a:r>
              <a:rPr lang="en-US" sz="3200" b="1" dirty="0" smtClean="0">
                <a:solidFill>
                  <a:srgbClr val="0070C0"/>
                </a:solidFill>
                <a:effectLst>
                  <a:outerShdw blurRad="38100" dist="38100" dir="2700000" algn="tl">
                    <a:srgbClr val="000000">
                      <a:alpha val="43137"/>
                    </a:srgbClr>
                  </a:outerShdw>
                </a:effectLst>
              </a:rPr>
              <a:t>Programs</a:t>
            </a:r>
          </a:p>
          <a:p>
            <a:pPr algn="ctr"/>
            <a:endParaRPr lang="en-US" sz="3200" b="1" dirty="0" smtClean="0">
              <a:solidFill>
                <a:srgbClr val="0070C0"/>
              </a:solidFill>
              <a:effectLst>
                <a:outerShdw blurRad="38100" dist="38100" dir="2700000" algn="tl">
                  <a:srgbClr val="000000">
                    <a:alpha val="43137"/>
                  </a:srgbClr>
                </a:outerShdw>
              </a:effectLst>
            </a:endParaRPr>
          </a:p>
          <a:p>
            <a:pPr algn="just"/>
            <a:r>
              <a:rPr lang="en-US" sz="2800" b="1" dirty="0" smtClean="0"/>
              <a:t>A </a:t>
            </a:r>
            <a:r>
              <a:rPr lang="en-US" sz="2800" b="1" dirty="0">
                <a:solidFill>
                  <a:srgbClr val="C00000"/>
                </a:solidFill>
              </a:rPr>
              <a:t>utility program </a:t>
            </a:r>
            <a:r>
              <a:rPr lang="en-US" sz="2800" b="1" dirty="0"/>
              <a:t>performs a specialized task that enhances the </a:t>
            </a:r>
            <a:r>
              <a:rPr lang="en-US" sz="2800" b="1" dirty="0" smtClean="0"/>
              <a:t>computer’s operation </a:t>
            </a:r>
            <a:r>
              <a:rPr lang="en-US" sz="2800" b="1" dirty="0"/>
              <a:t>or safeguards data.</a:t>
            </a:r>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a:effectLst>
                  <a:outerShdw blurRad="38100" dist="38100" dir="2700000" algn="tl">
                    <a:srgbClr val="000000">
                      <a:alpha val="43137"/>
                    </a:srgbClr>
                  </a:outerShdw>
                </a:effectLst>
              </a:rPr>
              <a:t>System </a:t>
            </a:r>
            <a:r>
              <a:rPr lang="en-US" sz="5400" b="1" dirty="0" smtClean="0">
                <a:effectLst>
                  <a:outerShdw blurRad="38100" dist="38100" dir="2700000" algn="tl">
                    <a:srgbClr val="000000">
                      <a:alpha val="43137"/>
                    </a:srgbClr>
                  </a:outerShdw>
                </a:effectLst>
              </a:rPr>
              <a:t>Software</a:t>
            </a:r>
            <a:endParaRPr lang="en-US" sz="5400" b="1" dirty="0">
              <a:effectLst>
                <a:outerShdw blurRad="38100" dist="38100" dir="2700000" algn="tl">
                  <a:srgbClr val="000000">
                    <a:alpha val="43137"/>
                  </a:srgbClr>
                </a:outerShdw>
              </a:effectLst>
            </a:endParaRPr>
          </a:p>
        </p:txBody>
      </p:sp>
      <p:sp>
        <p:nvSpPr>
          <p:cNvPr id="8" name="TextBox 7"/>
          <p:cNvSpPr txBox="1"/>
          <p:nvPr/>
        </p:nvSpPr>
        <p:spPr>
          <a:xfrm>
            <a:off x="6820" y="2172831"/>
            <a:ext cx="9144000" cy="2246769"/>
          </a:xfrm>
          <a:prstGeom prst="rect">
            <a:avLst/>
          </a:prstGeom>
          <a:noFill/>
        </p:spPr>
        <p:txBody>
          <a:bodyPr wrap="square" rtlCol="0">
            <a:spAutoFit/>
          </a:bodyPr>
          <a:lstStyle/>
          <a:p>
            <a:pPr algn="just"/>
            <a:r>
              <a:rPr lang="en-US" sz="2800" b="1" dirty="0"/>
              <a:t>Examples of utility programs are </a:t>
            </a:r>
            <a:endParaRPr lang="en-US" sz="2800" b="1" dirty="0" smtClean="0"/>
          </a:p>
          <a:p>
            <a:pPr marL="457200" indent="-457200" algn="just">
              <a:buFont typeface="Arial" panose="020B0604020202020204" pitchFamily="34" charset="0"/>
              <a:buChar char="•"/>
            </a:pPr>
            <a:r>
              <a:rPr lang="en-US" sz="2800" b="1" dirty="0" smtClean="0"/>
              <a:t>virus scanners</a:t>
            </a:r>
          </a:p>
          <a:p>
            <a:pPr marL="457200" indent="-457200" algn="just">
              <a:buFont typeface="Arial" panose="020B0604020202020204" pitchFamily="34" charset="0"/>
              <a:buChar char="•"/>
            </a:pPr>
            <a:r>
              <a:rPr lang="en-US" sz="2800" b="1" dirty="0" smtClean="0"/>
              <a:t>file </a:t>
            </a:r>
            <a:r>
              <a:rPr lang="en-US" sz="2800" b="1" dirty="0"/>
              <a:t>compression </a:t>
            </a:r>
            <a:r>
              <a:rPr lang="en-US" sz="2800" b="1" dirty="0" smtClean="0"/>
              <a:t>programs</a:t>
            </a:r>
          </a:p>
          <a:p>
            <a:pPr marL="457200" indent="-457200" algn="just">
              <a:buFont typeface="Arial" panose="020B0604020202020204" pitchFamily="34" charset="0"/>
              <a:buChar char="•"/>
            </a:pPr>
            <a:r>
              <a:rPr lang="en-US" sz="2800" b="1" dirty="0" smtClean="0"/>
              <a:t>data </a:t>
            </a:r>
            <a:r>
              <a:rPr lang="en-US" sz="2800" b="1" dirty="0"/>
              <a:t>backup </a:t>
            </a:r>
            <a:r>
              <a:rPr lang="en-US" sz="2800" b="1" dirty="0" smtClean="0"/>
              <a:t>programs</a:t>
            </a:r>
          </a:p>
          <a:p>
            <a:pPr algn="just"/>
            <a:r>
              <a:rPr lang="en-US" sz="2800" b="1" dirty="0" smtClean="0"/>
              <a:t>etc.</a:t>
            </a:r>
            <a:endParaRPr lang="en-US" sz="2800" b="1" dirty="0"/>
          </a:p>
        </p:txBody>
      </p:sp>
    </p:spTree>
    <p:extLst>
      <p:ext uri="{BB962C8B-B14F-4D97-AF65-F5344CB8AC3E}">
        <p14:creationId xmlns:p14="http://schemas.microsoft.com/office/powerpoint/2010/main" val="40153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76200"/>
            <a:ext cx="9144000" cy="1877437"/>
          </a:xfrm>
          <a:prstGeom prst="rect">
            <a:avLst/>
          </a:prstGeom>
          <a:noFill/>
        </p:spPr>
        <p:txBody>
          <a:bodyPr wrap="square" rtlCol="0">
            <a:spAutoFit/>
          </a:bodyPr>
          <a:lstStyle/>
          <a:p>
            <a:pPr algn="ctr"/>
            <a:r>
              <a:rPr lang="en-US" sz="3200" b="1" dirty="0">
                <a:solidFill>
                  <a:srgbClr val="0070C0"/>
                </a:solidFill>
                <a:effectLst>
                  <a:outerShdw blurRad="38100" dist="38100" dir="2700000" algn="tl">
                    <a:srgbClr val="000000">
                      <a:alpha val="43137"/>
                    </a:srgbClr>
                  </a:outerShdw>
                </a:effectLst>
              </a:rPr>
              <a:t>Software Development </a:t>
            </a:r>
            <a:r>
              <a:rPr lang="en-US" sz="3200" b="1" dirty="0" smtClean="0">
                <a:solidFill>
                  <a:srgbClr val="0070C0"/>
                </a:solidFill>
                <a:effectLst>
                  <a:outerShdw blurRad="38100" dist="38100" dir="2700000" algn="tl">
                    <a:srgbClr val="000000">
                      <a:alpha val="43137"/>
                    </a:srgbClr>
                  </a:outerShdw>
                </a:effectLst>
              </a:rPr>
              <a:t>Tools</a:t>
            </a:r>
          </a:p>
          <a:p>
            <a:pPr algn="ctr"/>
            <a:endParaRPr lang="en-US" sz="2800" b="1" dirty="0" smtClean="0">
              <a:solidFill>
                <a:srgbClr val="0070C0"/>
              </a:solidFill>
              <a:effectLst>
                <a:outerShdw blurRad="38100" dist="38100" dir="2700000" algn="tl">
                  <a:srgbClr val="000000">
                    <a:alpha val="43137"/>
                  </a:srgbClr>
                </a:outerShdw>
              </a:effectLst>
            </a:endParaRPr>
          </a:p>
          <a:p>
            <a:pPr algn="just"/>
            <a:r>
              <a:rPr lang="en-US" sz="2800" b="1" dirty="0" smtClean="0">
                <a:solidFill>
                  <a:srgbClr val="C00000"/>
                </a:solidFill>
              </a:rPr>
              <a:t>Software </a:t>
            </a:r>
            <a:r>
              <a:rPr lang="en-US" sz="2800" b="1" dirty="0">
                <a:solidFill>
                  <a:srgbClr val="C00000"/>
                </a:solidFill>
              </a:rPr>
              <a:t>development tools </a:t>
            </a:r>
            <a:r>
              <a:rPr lang="en-US" sz="2800" b="1" dirty="0"/>
              <a:t>are the programs that </a:t>
            </a:r>
            <a:r>
              <a:rPr lang="en-US" sz="2800" b="1" dirty="0" smtClean="0"/>
              <a:t>programmers use </a:t>
            </a:r>
            <a:r>
              <a:rPr lang="en-US" sz="2800" b="1" dirty="0"/>
              <a:t>to create, modify, and test software.</a:t>
            </a:r>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a:effectLst>
                  <a:outerShdw blurRad="38100" dist="38100" dir="2700000" algn="tl">
                    <a:srgbClr val="000000">
                      <a:alpha val="43137"/>
                    </a:srgbClr>
                  </a:outerShdw>
                </a:effectLst>
              </a:rPr>
              <a:t>System </a:t>
            </a:r>
            <a:r>
              <a:rPr lang="en-US" sz="5400" b="1" dirty="0" smtClean="0">
                <a:effectLst>
                  <a:outerShdw blurRad="38100" dist="38100" dir="2700000" algn="tl">
                    <a:srgbClr val="000000">
                      <a:alpha val="43137"/>
                    </a:srgbClr>
                  </a:outerShdw>
                </a:effectLst>
              </a:rPr>
              <a:t>Software</a:t>
            </a:r>
            <a:endParaRPr lang="en-US" sz="5400" b="1" dirty="0">
              <a:effectLst>
                <a:outerShdw blurRad="38100" dist="38100" dir="2700000" algn="tl">
                  <a:srgbClr val="000000">
                    <a:alpha val="43137"/>
                  </a:srgbClr>
                </a:outerShdw>
              </a:effectLst>
            </a:endParaRPr>
          </a:p>
        </p:txBody>
      </p:sp>
      <p:sp>
        <p:nvSpPr>
          <p:cNvPr id="8" name="TextBox 7"/>
          <p:cNvSpPr txBox="1"/>
          <p:nvPr/>
        </p:nvSpPr>
        <p:spPr>
          <a:xfrm>
            <a:off x="6820" y="2401431"/>
            <a:ext cx="9144000" cy="2246769"/>
          </a:xfrm>
          <a:prstGeom prst="rect">
            <a:avLst/>
          </a:prstGeom>
          <a:noFill/>
        </p:spPr>
        <p:txBody>
          <a:bodyPr wrap="square" rtlCol="0">
            <a:spAutoFit/>
          </a:bodyPr>
          <a:lstStyle/>
          <a:p>
            <a:pPr algn="just"/>
            <a:r>
              <a:rPr lang="en-US" sz="2800" b="1" dirty="0" smtClean="0"/>
              <a:t>Examples </a:t>
            </a:r>
            <a:r>
              <a:rPr lang="en-US" sz="2800" b="1" dirty="0"/>
              <a:t>of programs that fall into this category </a:t>
            </a:r>
            <a:r>
              <a:rPr lang="en-US" sz="2800" b="1" dirty="0" smtClean="0"/>
              <a:t>are: </a:t>
            </a:r>
          </a:p>
          <a:p>
            <a:pPr marL="457200" indent="-457200" algn="just">
              <a:buFont typeface="Arial" panose="020B0604020202020204" pitchFamily="34" charset="0"/>
              <a:buChar char="•"/>
            </a:pPr>
            <a:r>
              <a:rPr lang="en-US" sz="2800" b="1" dirty="0" smtClean="0"/>
              <a:t>assemblers</a:t>
            </a:r>
          </a:p>
          <a:p>
            <a:pPr marL="457200" indent="-457200" algn="just">
              <a:buFont typeface="Arial" panose="020B0604020202020204" pitchFamily="34" charset="0"/>
              <a:buChar char="•"/>
            </a:pPr>
            <a:r>
              <a:rPr lang="en-US" sz="2800" b="1" dirty="0" smtClean="0"/>
              <a:t>compilers</a:t>
            </a:r>
          </a:p>
          <a:p>
            <a:pPr marL="457200" indent="-457200" algn="just">
              <a:buFont typeface="Arial" panose="020B0604020202020204" pitchFamily="34" charset="0"/>
              <a:buChar char="•"/>
            </a:pPr>
            <a:r>
              <a:rPr lang="en-US" sz="2800" b="1" dirty="0" smtClean="0"/>
              <a:t>interpreters</a:t>
            </a:r>
            <a:endParaRPr lang="en-US" sz="2800" b="1" dirty="0"/>
          </a:p>
          <a:p>
            <a:pPr algn="just"/>
            <a:r>
              <a:rPr lang="en-US" sz="2800" b="1" dirty="0" smtClean="0"/>
              <a:t>etc.</a:t>
            </a:r>
            <a:endParaRPr lang="en-US" sz="2800" b="1" dirty="0"/>
          </a:p>
        </p:txBody>
      </p:sp>
    </p:spTree>
    <p:extLst>
      <p:ext uri="{BB962C8B-B14F-4D97-AF65-F5344CB8AC3E}">
        <p14:creationId xmlns:p14="http://schemas.microsoft.com/office/powerpoint/2010/main" val="294834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25400"/>
            <a:ext cx="9144000" cy="1969770"/>
          </a:xfrm>
          <a:prstGeom prst="rect">
            <a:avLst/>
          </a:prstGeom>
          <a:noFill/>
        </p:spPr>
        <p:txBody>
          <a:bodyPr wrap="square" rtlCol="0">
            <a:spAutoFit/>
          </a:bodyPr>
          <a:lstStyle/>
          <a:p>
            <a:pPr algn="just"/>
            <a:r>
              <a:rPr lang="en-US" sz="2800" b="1" dirty="0"/>
              <a:t>A personal computer can perform a variety of tasks </a:t>
            </a:r>
            <a:r>
              <a:rPr lang="en-US" sz="2800" b="1" dirty="0" smtClean="0"/>
              <a:t>by using </a:t>
            </a:r>
            <a:r>
              <a:rPr lang="en-US" sz="2800" b="1" dirty="0">
                <a:solidFill>
                  <a:srgbClr val="C00000"/>
                </a:solidFill>
              </a:rPr>
              <a:t>application software</a:t>
            </a:r>
            <a:r>
              <a:rPr lang="en-US" sz="2800" b="1" dirty="0"/>
              <a:t>.</a:t>
            </a:r>
          </a:p>
          <a:p>
            <a:pPr algn="just">
              <a:spcBef>
                <a:spcPts val="1200"/>
              </a:spcBef>
            </a:pPr>
            <a:r>
              <a:rPr lang="en-US" sz="2800" b="1" dirty="0"/>
              <a:t>These are the programs that people normally spend most of their time running </a:t>
            </a:r>
            <a:r>
              <a:rPr lang="en-US" sz="2800" b="1" dirty="0" smtClean="0"/>
              <a:t>on their </a:t>
            </a:r>
            <a:r>
              <a:rPr lang="en-US" sz="2800" b="1" dirty="0"/>
              <a:t>computers.</a:t>
            </a:r>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Application Software</a:t>
            </a:r>
            <a:endParaRPr lang="en-US" sz="5400" b="1" dirty="0">
              <a:effectLst>
                <a:outerShdw blurRad="38100" dist="38100" dir="2700000" algn="tl">
                  <a:srgbClr val="000000">
                    <a:alpha val="43137"/>
                  </a:srgbClr>
                </a:outerShdw>
              </a:effectLst>
            </a:endParaRPr>
          </a:p>
        </p:txBody>
      </p:sp>
      <p:sp>
        <p:nvSpPr>
          <p:cNvPr id="8" name="TextBox 7"/>
          <p:cNvSpPr txBox="1"/>
          <p:nvPr/>
        </p:nvSpPr>
        <p:spPr>
          <a:xfrm>
            <a:off x="6820" y="2067580"/>
            <a:ext cx="9144000" cy="954107"/>
          </a:xfrm>
          <a:prstGeom prst="rect">
            <a:avLst/>
          </a:prstGeom>
          <a:noFill/>
        </p:spPr>
        <p:txBody>
          <a:bodyPr wrap="square" rtlCol="0">
            <a:spAutoFit/>
          </a:bodyPr>
          <a:lstStyle/>
          <a:p>
            <a:pPr algn="just"/>
            <a:r>
              <a:rPr lang="en-US" sz="2800" b="1" dirty="0" smtClean="0"/>
              <a:t>Application </a:t>
            </a:r>
            <a:r>
              <a:rPr lang="en-US" sz="2800" b="1" dirty="0"/>
              <a:t>software </a:t>
            </a:r>
            <a:r>
              <a:rPr lang="en-US" sz="2800" b="1" dirty="0" smtClean="0"/>
              <a:t>can </a:t>
            </a:r>
            <a:r>
              <a:rPr lang="en-US" sz="2800" b="1" dirty="0"/>
              <a:t>be </a:t>
            </a:r>
            <a:r>
              <a:rPr lang="en-US" sz="2800" b="1" dirty="0" smtClean="0"/>
              <a:t>commercial software </a:t>
            </a:r>
            <a:r>
              <a:rPr lang="en-US" sz="2800" b="1" dirty="0"/>
              <a:t>or software developed in house.</a:t>
            </a:r>
          </a:p>
        </p:txBody>
      </p:sp>
      <p:sp>
        <p:nvSpPr>
          <p:cNvPr id="9" name="TextBox 8"/>
          <p:cNvSpPr txBox="1"/>
          <p:nvPr/>
        </p:nvSpPr>
        <p:spPr>
          <a:xfrm>
            <a:off x="6820" y="3276600"/>
            <a:ext cx="9144000" cy="1384995"/>
          </a:xfrm>
          <a:prstGeom prst="rect">
            <a:avLst/>
          </a:prstGeom>
          <a:noFill/>
        </p:spPr>
        <p:txBody>
          <a:bodyPr wrap="square" rtlCol="0">
            <a:spAutoFit/>
          </a:bodyPr>
          <a:lstStyle/>
          <a:p>
            <a:pPr algn="just"/>
            <a:r>
              <a:rPr lang="en-US" sz="2800" b="1" dirty="0" smtClean="0"/>
              <a:t>In-house software </a:t>
            </a:r>
            <a:r>
              <a:rPr lang="en-US" sz="2800" b="1" dirty="0"/>
              <a:t>is usually more expensive than </a:t>
            </a:r>
            <a:r>
              <a:rPr lang="en-US" sz="2800" b="1" dirty="0" smtClean="0"/>
              <a:t>commercial software </a:t>
            </a:r>
            <a:r>
              <a:rPr lang="en-US" sz="2800" b="1" dirty="0"/>
              <a:t>but is more customized and often fits the </a:t>
            </a:r>
            <a:r>
              <a:rPr lang="en-US" sz="2800" b="1" dirty="0" smtClean="0"/>
              <a:t>users’ needs </a:t>
            </a:r>
            <a:r>
              <a:rPr lang="en-US" sz="2800" b="1" dirty="0"/>
              <a:t>better.</a:t>
            </a:r>
          </a:p>
        </p:txBody>
      </p:sp>
    </p:spTree>
    <p:extLst>
      <p:ext uri="{BB962C8B-B14F-4D97-AF65-F5344CB8AC3E}">
        <p14:creationId xmlns:p14="http://schemas.microsoft.com/office/powerpoint/2010/main" val="389071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25400"/>
            <a:ext cx="9144000" cy="1384995"/>
          </a:xfrm>
          <a:prstGeom prst="rect">
            <a:avLst/>
          </a:prstGeom>
          <a:noFill/>
        </p:spPr>
        <p:txBody>
          <a:bodyPr wrap="square" rtlCol="0">
            <a:spAutoFit/>
          </a:bodyPr>
          <a:lstStyle/>
          <a:p>
            <a:pPr algn="just"/>
            <a:r>
              <a:rPr lang="en-US" sz="2800" b="1" dirty="0"/>
              <a:t>The following sections </a:t>
            </a:r>
            <a:r>
              <a:rPr lang="en-US" sz="2800" b="1" dirty="0" smtClean="0"/>
              <a:t>give you </a:t>
            </a:r>
            <a:r>
              <a:rPr lang="en-US" sz="2800" b="1" dirty="0"/>
              <a:t>an overview of common categories of </a:t>
            </a:r>
            <a:r>
              <a:rPr lang="en-US" sz="2800" b="1" dirty="0" smtClean="0"/>
              <a:t>commercial application </a:t>
            </a:r>
            <a:r>
              <a:rPr lang="en-US" sz="2800" b="1" dirty="0"/>
              <a:t>software for personal computers.</a:t>
            </a:r>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Application Software</a:t>
            </a:r>
            <a:endParaRPr lang="en-US" sz="5400" b="1" dirty="0">
              <a:effectLst>
                <a:outerShdw blurRad="38100" dist="38100" dir="2700000" algn="tl">
                  <a:srgbClr val="000000">
                    <a:alpha val="43137"/>
                  </a:srgbClr>
                </a:outerShdw>
              </a:effectLst>
            </a:endParaRPr>
          </a:p>
        </p:txBody>
      </p:sp>
      <p:sp>
        <p:nvSpPr>
          <p:cNvPr id="8" name="TextBox 7"/>
          <p:cNvSpPr txBox="1"/>
          <p:nvPr/>
        </p:nvSpPr>
        <p:spPr>
          <a:xfrm>
            <a:off x="6820" y="1981200"/>
            <a:ext cx="9144000" cy="3970318"/>
          </a:xfrm>
          <a:prstGeom prst="rect">
            <a:avLst/>
          </a:prstGeom>
          <a:noFill/>
        </p:spPr>
        <p:txBody>
          <a:bodyPr wrap="square" rtlCol="0">
            <a:spAutoFit/>
          </a:bodyPr>
          <a:lstStyle/>
          <a:p>
            <a:pPr algn="just"/>
            <a:r>
              <a:rPr lang="en-US" sz="2800" b="1" dirty="0">
                <a:solidFill>
                  <a:srgbClr val="C00000"/>
                </a:solidFill>
              </a:rPr>
              <a:t>Word-Processing Software</a:t>
            </a:r>
          </a:p>
          <a:p>
            <a:pPr algn="just"/>
            <a:r>
              <a:rPr lang="en-US" sz="2800" b="1" dirty="0"/>
              <a:t>You are probably most familiar with </a:t>
            </a:r>
            <a:r>
              <a:rPr lang="en-US" sz="2800" b="1" dirty="0" smtClean="0"/>
              <a:t>word-processing software </a:t>
            </a:r>
            <a:r>
              <a:rPr lang="en-US" sz="2800" b="1" dirty="0"/>
              <a:t>used to generate documents</a:t>
            </a:r>
            <a:r>
              <a:rPr lang="en-US" sz="2800" b="1" dirty="0" smtClean="0"/>
              <a:t>.</a:t>
            </a:r>
          </a:p>
          <a:p>
            <a:endParaRPr lang="en-US" sz="2800" dirty="0" smtClean="0"/>
          </a:p>
          <a:p>
            <a:pPr algn="just"/>
            <a:r>
              <a:rPr lang="en-US" sz="2800" b="1" dirty="0" smtClean="0"/>
              <a:t>Some popular </a:t>
            </a:r>
            <a:r>
              <a:rPr lang="en-US" sz="2800" b="1" dirty="0"/>
              <a:t>word-processing programs </a:t>
            </a:r>
            <a:r>
              <a:rPr lang="en-US" sz="2800" b="1" dirty="0" smtClean="0"/>
              <a:t>are</a:t>
            </a:r>
          </a:p>
          <a:p>
            <a:pPr marL="457200" indent="-457200" algn="just">
              <a:buFont typeface="Arial" panose="020B0604020202020204" pitchFamily="34" charset="0"/>
              <a:buChar char="•"/>
            </a:pPr>
            <a:r>
              <a:rPr lang="en-US" sz="2800" b="1" dirty="0" smtClean="0"/>
              <a:t>Microsoft Word</a:t>
            </a:r>
          </a:p>
          <a:p>
            <a:pPr marL="457200" indent="-457200" algn="just">
              <a:buFont typeface="Arial" panose="020B0604020202020204" pitchFamily="34" charset="0"/>
              <a:buChar char="•"/>
            </a:pPr>
            <a:r>
              <a:rPr lang="en-US" sz="2800" b="1" dirty="0" smtClean="0"/>
              <a:t>Corel WordPerfect</a:t>
            </a:r>
          </a:p>
          <a:p>
            <a:pPr marL="457200" indent="-457200" algn="just">
              <a:buFont typeface="Arial" panose="020B0604020202020204" pitchFamily="34" charset="0"/>
              <a:buChar char="•"/>
            </a:pPr>
            <a:r>
              <a:rPr lang="en-US" sz="2800" b="1" dirty="0" smtClean="0"/>
              <a:t>iWork</a:t>
            </a:r>
          </a:p>
          <a:p>
            <a:pPr marL="457200" indent="-457200" algn="just">
              <a:buFont typeface="Arial" panose="020B0604020202020204" pitchFamily="34" charset="0"/>
              <a:buChar char="•"/>
            </a:pPr>
            <a:r>
              <a:rPr lang="en-US" sz="2800" b="1" dirty="0" smtClean="0"/>
              <a:t>OpenOffice</a:t>
            </a:r>
            <a:endParaRPr lang="en-US" sz="2800" b="1" dirty="0"/>
          </a:p>
        </p:txBody>
      </p:sp>
    </p:spTree>
    <p:extLst>
      <p:ext uri="{BB962C8B-B14F-4D97-AF65-F5344CB8AC3E}">
        <p14:creationId xmlns:p14="http://schemas.microsoft.com/office/powerpoint/2010/main" val="11823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76200"/>
            <a:ext cx="9144000" cy="1384995"/>
          </a:xfrm>
          <a:prstGeom prst="rect">
            <a:avLst/>
          </a:prstGeom>
          <a:noFill/>
        </p:spPr>
        <p:txBody>
          <a:bodyPr wrap="square" rtlCol="0">
            <a:spAutoFit/>
          </a:bodyPr>
          <a:lstStyle/>
          <a:p>
            <a:pPr algn="just"/>
            <a:r>
              <a:rPr lang="en-US" sz="2800" b="1" dirty="0" smtClean="0"/>
              <a:t>A </a:t>
            </a:r>
            <a:r>
              <a:rPr lang="en-US" sz="2800" b="1" dirty="0" smtClean="0">
                <a:solidFill>
                  <a:srgbClr val="C00000"/>
                </a:solidFill>
              </a:rPr>
              <a:t>programmer</a:t>
            </a:r>
            <a:r>
              <a:rPr lang="en-US" sz="2800" b="1" i="1" dirty="0"/>
              <a:t>, </a:t>
            </a:r>
            <a:r>
              <a:rPr lang="en-US" sz="2800" b="1" dirty="0"/>
              <a:t>or </a:t>
            </a:r>
            <a:r>
              <a:rPr lang="en-US" sz="2800" b="1" dirty="0">
                <a:solidFill>
                  <a:srgbClr val="C00000"/>
                </a:solidFill>
              </a:rPr>
              <a:t>software developer</a:t>
            </a:r>
            <a:r>
              <a:rPr lang="en-US" sz="2800" b="1" i="1" dirty="0"/>
              <a:t>, </a:t>
            </a:r>
            <a:r>
              <a:rPr lang="en-US" sz="2800" b="1" dirty="0"/>
              <a:t>is a person with the training and skills necessary </a:t>
            </a:r>
            <a:r>
              <a:rPr lang="en-US" sz="2800" b="1" dirty="0" smtClean="0"/>
              <a:t>to design</a:t>
            </a:r>
            <a:r>
              <a:rPr lang="en-US" sz="2800" b="1" dirty="0"/>
              <a:t>, create, and test computer programs.</a:t>
            </a:r>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Introduction to Computers</a:t>
            </a:r>
            <a:endParaRPr lang="en-US" sz="5400" b="1" dirty="0">
              <a:effectLst>
                <a:outerShdw blurRad="38100" dist="38100" dir="2700000" algn="tl">
                  <a:srgbClr val="000000">
                    <a:alpha val="43137"/>
                  </a:srgbClr>
                </a:outerShdw>
              </a:effectLst>
            </a:endParaRPr>
          </a:p>
        </p:txBody>
      </p:sp>
      <p:sp>
        <p:nvSpPr>
          <p:cNvPr id="8" name="TextBox 7"/>
          <p:cNvSpPr txBox="1"/>
          <p:nvPr/>
        </p:nvSpPr>
        <p:spPr>
          <a:xfrm>
            <a:off x="6820" y="1630427"/>
            <a:ext cx="9144000" cy="3970318"/>
          </a:xfrm>
          <a:prstGeom prst="rect">
            <a:avLst/>
          </a:prstGeom>
          <a:noFill/>
        </p:spPr>
        <p:txBody>
          <a:bodyPr wrap="square" rtlCol="0">
            <a:spAutoFit/>
          </a:bodyPr>
          <a:lstStyle/>
          <a:p>
            <a:pPr algn="just"/>
            <a:r>
              <a:rPr lang="en-US" sz="2800" b="1" dirty="0"/>
              <a:t>Today, you will find programmers’ work used </a:t>
            </a:r>
            <a:r>
              <a:rPr lang="en-US" sz="2800" b="1" dirty="0" smtClean="0"/>
              <a:t>in</a:t>
            </a:r>
          </a:p>
          <a:p>
            <a:pPr marL="457200" indent="-457200" algn="just">
              <a:buFont typeface="Arial" panose="020B0604020202020204" pitchFamily="34" charset="0"/>
              <a:buChar char="•"/>
            </a:pPr>
            <a:r>
              <a:rPr lang="en-US" sz="2800" b="1" dirty="0" smtClean="0"/>
              <a:t>business</a:t>
            </a:r>
          </a:p>
          <a:p>
            <a:pPr marL="457200" indent="-457200" algn="just">
              <a:buFont typeface="Arial" panose="020B0604020202020204" pitchFamily="34" charset="0"/>
              <a:buChar char="•"/>
            </a:pPr>
            <a:r>
              <a:rPr lang="en-US" sz="2800" b="1" dirty="0" smtClean="0"/>
              <a:t>medicine</a:t>
            </a:r>
          </a:p>
          <a:p>
            <a:pPr marL="457200" indent="-457200" algn="just">
              <a:buFont typeface="Arial" panose="020B0604020202020204" pitchFamily="34" charset="0"/>
              <a:buChar char="•"/>
            </a:pPr>
            <a:r>
              <a:rPr lang="en-US" sz="2800" b="1" dirty="0" smtClean="0"/>
              <a:t>government</a:t>
            </a:r>
          </a:p>
          <a:p>
            <a:pPr marL="457200" indent="-457200" algn="just">
              <a:buFont typeface="Arial" panose="020B0604020202020204" pitchFamily="34" charset="0"/>
              <a:buChar char="•"/>
            </a:pPr>
            <a:r>
              <a:rPr lang="en-US" sz="2800" b="1" dirty="0" smtClean="0"/>
              <a:t>law enforcement</a:t>
            </a:r>
          </a:p>
          <a:p>
            <a:pPr marL="457200" indent="-457200" algn="just">
              <a:buFont typeface="Arial" panose="020B0604020202020204" pitchFamily="34" charset="0"/>
              <a:buChar char="•"/>
            </a:pPr>
            <a:r>
              <a:rPr lang="en-US" sz="2800" b="1" dirty="0" smtClean="0"/>
              <a:t>agriculture</a:t>
            </a:r>
          </a:p>
          <a:p>
            <a:pPr marL="457200" indent="-457200" algn="just">
              <a:buFont typeface="Arial" panose="020B0604020202020204" pitchFamily="34" charset="0"/>
              <a:buChar char="•"/>
            </a:pPr>
            <a:r>
              <a:rPr lang="en-US" sz="2800" b="1" dirty="0" smtClean="0"/>
              <a:t>academics</a:t>
            </a:r>
          </a:p>
          <a:p>
            <a:pPr marL="457200" indent="-457200" algn="just">
              <a:buFont typeface="Arial" panose="020B0604020202020204" pitchFamily="34" charset="0"/>
              <a:buChar char="•"/>
            </a:pPr>
            <a:r>
              <a:rPr lang="en-US" sz="2800" b="1" dirty="0" smtClean="0"/>
              <a:t>entertainment</a:t>
            </a:r>
          </a:p>
          <a:p>
            <a:pPr algn="just"/>
            <a:r>
              <a:rPr lang="en-US" sz="2800" b="1" dirty="0" smtClean="0"/>
              <a:t>and </a:t>
            </a:r>
            <a:r>
              <a:rPr lang="en-US" sz="2800" b="1" dirty="0"/>
              <a:t>many other fields.</a:t>
            </a:r>
          </a:p>
        </p:txBody>
      </p:sp>
    </p:spTree>
    <p:extLst>
      <p:ext uri="{BB962C8B-B14F-4D97-AF65-F5344CB8AC3E}">
        <p14:creationId xmlns:p14="http://schemas.microsoft.com/office/powerpoint/2010/main" val="274326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25400"/>
            <a:ext cx="9144000" cy="1815882"/>
          </a:xfrm>
          <a:prstGeom prst="rect">
            <a:avLst/>
          </a:prstGeom>
          <a:noFill/>
        </p:spPr>
        <p:txBody>
          <a:bodyPr wrap="square" rtlCol="0">
            <a:spAutoFit/>
          </a:bodyPr>
          <a:lstStyle/>
          <a:p>
            <a:r>
              <a:rPr lang="en-US" sz="2800" b="1" dirty="0">
                <a:solidFill>
                  <a:srgbClr val="C00000"/>
                </a:solidFill>
              </a:rPr>
              <a:t>Spreadsheet Software</a:t>
            </a:r>
          </a:p>
          <a:p>
            <a:pPr algn="just"/>
            <a:r>
              <a:rPr lang="en-US" sz="2800" b="1" dirty="0"/>
              <a:t>A spreadsheet is a table of rows and columns, </a:t>
            </a:r>
            <a:r>
              <a:rPr lang="en-US" sz="2800" b="1" dirty="0" smtClean="0"/>
              <a:t>and spreadsheet </a:t>
            </a:r>
            <a:r>
              <a:rPr lang="en-US" sz="2800" b="1" dirty="0"/>
              <a:t>software is capable of performing </a:t>
            </a:r>
            <a:r>
              <a:rPr lang="en-US" sz="2800" b="1" dirty="0" smtClean="0"/>
              <a:t>numerous tasks </a:t>
            </a:r>
            <a:r>
              <a:rPr lang="en-US" sz="2800" b="1" dirty="0"/>
              <a:t>with the information in a spreadsheet.</a:t>
            </a:r>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Application Software</a:t>
            </a:r>
            <a:endParaRPr lang="en-US" sz="5400" b="1" dirty="0">
              <a:effectLst>
                <a:outerShdw blurRad="38100" dist="38100" dir="2700000" algn="tl">
                  <a:srgbClr val="000000">
                    <a:alpha val="43137"/>
                  </a:srgbClr>
                </a:outerShdw>
              </a:effectLst>
            </a:endParaRPr>
          </a:p>
        </p:txBody>
      </p:sp>
      <p:sp>
        <p:nvSpPr>
          <p:cNvPr id="8" name="TextBox 7"/>
          <p:cNvSpPr txBox="1"/>
          <p:nvPr/>
        </p:nvSpPr>
        <p:spPr>
          <a:xfrm>
            <a:off x="6820" y="1981200"/>
            <a:ext cx="9144000" cy="1815882"/>
          </a:xfrm>
          <a:prstGeom prst="rect">
            <a:avLst/>
          </a:prstGeom>
          <a:noFill/>
        </p:spPr>
        <p:txBody>
          <a:bodyPr wrap="square" rtlCol="0">
            <a:spAutoFit/>
          </a:bodyPr>
          <a:lstStyle/>
          <a:p>
            <a:pPr algn="just"/>
            <a:r>
              <a:rPr lang="en-US" sz="2800" b="1" dirty="0"/>
              <a:t>Common </a:t>
            </a:r>
            <a:r>
              <a:rPr lang="en-US" sz="2800" b="1" dirty="0" smtClean="0"/>
              <a:t>spreadsheet software </a:t>
            </a:r>
            <a:r>
              <a:rPr lang="en-US" sz="2800" b="1" dirty="0"/>
              <a:t>includes </a:t>
            </a:r>
            <a:endParaRPr lang="en-US" sz="2800" b="1" dirty="0" smtClean="0"/>
          </a:p>
          <a:p>
            <a:pPr marL="457200" indent="-457200" algn="just">
              <a:buFont typeface="Arial" panose="020B0604020202020204" pitchFamily="34" charset="0"/>
              <a:buChar char="•"/>
            </a:pPr>
            <a:r>
              <a:rPr lang="en-US" sz="2800" b="1" dirty="0" smtClean="0"/>
              <a:t>Microsoft Excel</a:t>
            </a:r>
          </a:p>
          <a:p>
            <a:pPr marL="457200" indent="-457200" algn="just">
              <a:buFont typeface="Arial" panose="020B0604020202020204" pitchFamily="34" charset="0"/>
              <a:buChar char="•"/>
            </a:pPr>
            <a:r>
              <a:rPr lang="en-US" sz="2800" b="1" dirty="0" smtClean="0"/>
              <a:t>IBM’s </a:t>
            </a:r>
            <a:r>
              <a:rPr lang="en-US" sz="2800" b="1" dirty="0"/>
              <a:t>Lotus </a:t>
            </a:r>
            <a:r>
              <a:rPr lang="en-US" sz="2800" b="1" dirty="0" smtClean="0"/>
              <a:t>1-2-3</a:t>
            </a:r>
          </a:p>
          <a:p>
            <a:pPr marL="457200" indent="-457200" algn="just">
              <a:buFont typeface="Arial" panose="020B0604020202020204" pitchFamily="34" charset="0"/>
              <a:buChar char="•"/>
            </a:pPr>
            <a:r>
              <a:rPr lang="en-US" sz="2800" b="1" dirty="0" smtClean="0"/>
              <a:t>Corel </a:t>
            </a:r>
            <a:r>
              <a:rPr lang="en-US" sz="2800" b="1" dirty="0"/>
              <a:t>Quattro </a:t>
            </a:r>
            <a:r>
              <a:rPr lang="en-US" sz="2800" b="1" dirty="0" smtClean="0"/>
              <a:t>Pro</a:t>
            </a:r>
            <a:endParaRPr lang="en-US" sz="2800" b="1" dirty="0"/>
          </a:p>
        </p:txBody>
      </p:sp>
    </p:spTree>
    <p:extLst>
      <p:ext uri="{BB962C8B-B14F-4D97-AF65-F5344CB8AC3E}">
        <p14:creationId xmlns:p14="http://schemas.microsoft.com/office/powerpoint/2010/main" val="323118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25400"/>
            <a:ext cx="9144000" cy="1815882"/>
          </a:xfrm>
          <a:prstGeom prst="rect">
            <a:avLst/>
          </a:prstGeom>
          <a:noFill/>
        </p:spPr>
        <p:txBody>
          <a:bodyPr wrap="square" rtlCol="0">
            <a:spAutoFit/>
          </a:bodyPr>
          <a:lstStyle/>
          <a:p>
            <a:r>
              <a:rPr lang="en-US" sz="2800" b="1" dirty="0">
                <a:solidFill>
                  <a:srgbClr val="C00000"/>
                </a:solidFill>
              </a:rPr>
              <a:t>Database Software</a:t>
            </a:r>
          </a:p>
          <a:p>
            <a:pPr algn="just"/>
            <a:r>
              <a:rPr lang="en-US" sz="2800" b="1" dirty="0"/>
              <a:t>Database software is designed to perform </a:t>
            </a:r>
            <a:r>
              <a:rPr lang="en-US" sz="2800" b="1" dirty="0" smtClean="0"/>
              <a:t>operations such </a:t>
            </a:r>
            <a:r>
              <a:rPr lang="en-US" sz="2800" b="1" dirty="0"/>
              <a:t>as creating, deleting, modifying, searching, </a:t>
            </a:r>
            <a:r>
              <a:rPr lang="en-US" sz="2800" b="1" dirty="0" smtClean="0"/>
              <a:t>sorting, and </a:t>
            </a:r>
            <a:r>
              <a:rPr lang="en-US" sz="2800" b="1" dirty="0"/>
              <a:t>joining data.</a:t>
            </a:r>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Application Software</a:t>
            </a:r>
            <a:endParaRPr lang="en-US" sz="5400" b="1" dirty="0">
              <a:effectLst>
                <a:outerShdw blurRad="38100" dist="38100" dir="2700000" algn="tl">
                  <a:srgbClr val="000000">
                    <a:alpha val="43137"/>
                  </a:srgbClr>
                </a:outerShdw>
              </a:effectLst>
            </a:endParaRPr>
          </a:p>
        </p:txBody>
      </p:sp>
      <p:sp>
        <p:nvSpPr>
          <p:cNvPr id="8" name="TextBox 7"/>
          <p:cNvSpPr txBox="1"/>
          <p:nvPr/>
        </p:nvSpPr>
        <p:spPr>
          <a:xfrm>
            <a:off x="6820" y="1905000"/>
            <a:ext cx="9144000" cy="2246769"/>
          </a:xfrm>
          <a:prstGeom prst="rect">
            <a:avLst/>
          </a:prstGeom>
          <a:noFill/>
        </p:spPr>
        <p:txBody>
          <a:bodyPr wrap="square" rtlCol="0">
            <a:spAutoFit/>
          </a:bodyPr>
          <a:lstStyle/>
          <a:p>
            <a:pPr algn="just"/>
            <a:r>
              <a:rPr lang="en-US" sz="2800" b="1" dirty="0"/>
              <a:t>Popular </a:t>
            </a:r>
            <a:r>
              <a:rPr lang="en-US" sz="2800" b="1" dirty="0" smtClean="0"/>
              <a:t>database software </a:t>
            </a:r>
            <a:r>
              <a:rPr lang="en-US" sz="2800" b="1" dirty="0"/>
              <a:t>for personal computers includes </a:t>
            </a:r>
            <a:endParaRPr lang="en-US" sz="2800" b="1" dirty="0" smtClean="0"/>
          </a:p>
          <a:p>
            <a:pPr marL="457200" indent="-457200" algn="just">
              <a:buFont typeface="Arial" panose="020B0604020202020204" pitchFamily="34" charset="0"/>
              <a:buChar char="•"/>
            </a:pPr>
            <a:r>
              <a:rPr lang="en-US" sz="2800" b="1" dirty="0" smtClean="0"/>
              <a:t>Microsoft Access</a:t>
            </a:r>
          </a:p>
          <a:p>
            <a:pPr marL="457200" indent="-457200" algn="just">
              <a:buFont typeface="Arial" panose="020B0604020202020204" pitchFamily="34" charset="0"/>
              <a:buChar char="•"/>
            </a:pPr>
            <a:r>
              <a:rPr lang="en-US" sz="2800" b="1" dirty="0" smtClean="0"/>
              <a:t>FileMaker Pro</a:t>
            </a:r>
          </a:p>
          <a:p>
            <a:pPr marL="457200" indent="-457200" algn="just">
              <a:buFont typeface="Arial" panose="020B0604020202020204" pitchFamily="34" charset="0"/>
              <a:buChar char="•"/>
            </a:pPr>
            <a:r>
              <a:rPr lang="en-US" sz="2800" b="1" dirty="0" smtClean="0"/>
              <a:t>Alpha </a:t>
            </a:r>
            <a:r>
              <a:rPr lang="en-US" sz="2800" b="1" dirty="0"/>
              <a:t>Software’s Alpha </a:t>
            </a:r>
            <a:r>
              <a:rPr lang="en-US" sz="2800" b="1" dirty="0" smtClean="0"/>
              <a:t>Five</a:t>
            </a:r>
            <a:endParaRPr lang="en-US" sz="2800" b="1" dirty="0"/>
          </a:p>
        </p:txBody>
      </p:sp>
      <p:sp>
        <p:nvSpPr>
          <p:cNvPr id="9" name="TextBox 8"/>
          <p:cNvSpPr txBox="1"/>
          <p:nvPr/>
        </p:nvSpPr>
        <p:spPr>
          <a:xfrm>
            <a:off x="6820" y="4267200"/>
            <a:ext cx="9144000" cy="1384995"/>
          </a:xfrm>
          <a:prstGeom prst="rect">
            <a:avLst/>
          </a:prstGeom>
          <a:noFill/>
        </p:spPr>
        <p:txBody>
          <a:bodyPr wrap="square" rtlCol="0">
            <a:spAutoFit/>
          </a:bodyPr>
          <a:lstStyle/>
          <a:p>
            <a:pPr algn="just"/>
            <a:r>
              <a:rPr lang="en-US" sz="2800" b="1" dirty="0"/>
              <a:t>High-end database software used in large </a:t>
            </a:r>
            <a:r>
              <a:rPr lang="en-US" sz="2800" b="1" dirty="0" smtClean="0"/>
              <a:t>enterprises includes </a:t>
            </a:r>
          </a:p>
          <a:p>
            <a:pPr algn="just"/>
            <a:r>
              <a:rPr lang="en-US" sz="2800" b="1" dirty="0" smtClean="0"/>
              <a:t>Oracle, IBM </a:t>
            </a:r>
            <a:r>
              <a:rPr lang="en-US" sz="2800" b="1" dirty="0"/>
              <a:t>DB2, and Microsoft SQL Server.</a:t>
            </a:r>
          </a:p>
        </p:txBody>
      </p:sp>
    </p:spTree>
    <p:extLst>
      <p:ext uri="{BB962C8B-B14F-4D97-AF65-F5344CB8AC3E}">
        <p14:creationId xmlns:p14="http://schemas.microsoft.com/office/powerpoint/2010/main" val="415919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25400"/>
            <a:ext cx="9144000" cy="1384995"/>
          </a:xfrm>
          <a:prstGeom prst="rect">
            <a:avLst/>
          </a:prstGeom>
          <a:noFill/>
        </p:spPr>
        <p:txBody>
          <a:bodyPr wrap="square" rtlCol="0">
            <a:spAutoFit/>
          </a:bodyPr>
          <a:lstStyle/>
          <a:p>
            <a:r>
              <a:rPr lang="en-US" sz="2800" b="1" dirty="0">
                <a:solidFill>
                  <a:srgbClr val="C00000"/>
                </a:solidFill>
              </a:rPr>
              <a:t>Presentation Software</a:t>
            </a:r>
          </a:p>
          <a:p>
            <a:pPr algn="just"/>
            <a:r>
              <a:rPr lang="en-US" sz="2800" b="1" dirty="0"/>
              <a:t>Presentation software is used to create and deliver </a:t>
            </a:r>
            <a:r>
              <a:rPr lang="en-US" sz="2800" b="1" dirty="0" smtClean="0"/>
              <a:t>slide shows</a:t>
            </a:r>
            <a:r>
              <a:rPr lang="en-US" sz="2800" b="1" dirty="0"/>
              <a:t>.</a:t>
            </a:r>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Application Software</a:t>
            </a:r>
            <a:endParaRPr lang="en-US" sz="5400" b="1" dirty="0">
              <a:effectLst>
                <a:outerShdw blurRad="38100" dist="38100" dir="2700000" algn="tl">
                  <a:srgbClr val="000000">
                    <a:alpha val="43137"/>
                  </a:srgbClr>
                </a:outerShdw>
              </a:effectLst>
            </a:endParaRPr>
          </a:p>
        </p:txBody>
      </p:sp>
      <p:sp>
        <p:nvSpPr>
          <p:cNvPr id="8" name="TextBox 7"/>
          <p:cNvSpPr txBox="1"/>
          <p:nvPr/>
        </p:nvSpPr>
        <p:spPr>
          <a:xfrm>
            <a:off x="6820" y="1981200"/>
            <a:ext cx="9144000" cy="1969770"/>
          </a:xfrm>
          <a:prstGeom prst="rect">
            <a:avLst/>
          </a:prstGeom>
          <a:noFill/>
        </p:spPr>
        <p:txBody>
          <a:bodyPr wrap="square" rtlCol="0">
            <a:spAutoFit/>
          </a:bodyPr>
          <a:lstStyle/>
          <a:p>
            <a:pPr algn="just"/>
            <a:r>
              <a:rPr lang="en-US" sz="2800" b="1" dirty="0"/>
              <a:t>Microsoft PowerPoint is the most </a:t>
            </a:r>
            <a:r>
              <a:rPr lang="en-US" sz="2800" b="1" dirty="0" smtClean="0"/>
              <a:t>commonly used </a:t>
            </a:r>
            <a:r>
              <a:rPr lang="en-US" sz="2800" b="1" dirty="0"/>
              <a:t>presentation </a:t>
            </a:r>
            <a:r>
              <a:rPr lang="en-US" sz="2800" b="1" dirty="0" smtClean="0"/>
              <a:t>software.</a:t>
            </a:r>
          </a:p>
          <a:p>
            <a:pPr algn="just">
              <a:spcBef>
                <a:spcPts val="1200"/>
              </a:spcBef>
            </a:pPr>
            <a:r>
              <a:rPr lang="en-US" sz="2800" b="1" dirty="0" smtClean="0"/>
              <a:t>Other </a:t>
            </a:r>
            <a:r>
              <a:rPr lang="en-US" sz="2800" b="1" dirty="0"/>
              <a:t>examples </a:t>
            </a:r>
            <a:r>
              <a:rPr lang="en-US" sz="2800" b="1" dirty="0" smtClean="0"/>
              <a:t>include </a:t>
            </a:r>
            <a:r>
              <a:rPr lang="en-US" sz="2800" b="1" dirty="0"/>
              <a:t>Adobe Persuasion and Corel Presentations.</a:t>
            </a:r>
          </a:p>
        </p:txBody>
      </p:sp>
    </p:spTree>
    <p:extLst>
      <p:ext uri="{BB962C8B-B14F-4D97-AF65-F5344CB8AC3E}">
        <p14:creationId xmlns:p14="http://schemas.microsoft.com/office/powerpoint/2010/main" val="87084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25400"/>
            <a:ext cx="9144000" cy="1384995"/>
          </a:xfrm>
          <a:prstGeom prst="rect">
            <a:avLst/>
          </a:prstGeom>
          <a:noFill/>
        </p:spPr>
        <p:txBody>
          <a:bodyPr wrap="square" rtlCol="0">
            <a:spAutoFit/>
          </a:bodyPr>
          <a:lstStyle/>
          <a:p>
            <a:r>
              <a:rPr lang="en-US" sz="2800" b="1" dirty="0">
                <a:solidFill>
                  <a:srgbClr val="C00000"/>
                </a:solidFill>
              </a:rPr>
              <a:t>Graphics Software</a:t>
            </a:r>
          </a:p>
          <a:p>
            <a:pPr algn="just"/>
            <a:r>
              <a:rPr lang="en-US" sz="2800" b="1" dirty="0"/>
              <a:t>Graphics software is designed to present data in a </a:t>
            </a:r>
            <a:r>
              <a:rPr lang="en-US" sz="2800" b="1" dirty="0" smtClean="0"/>
              <a:t>graphical format</a:t>
            </a:r>
            <a:r>
              <a:rPr lang="en-US" sz="2800" b="1" dirty="0"/>
              <a:t>, such as line graphs and pie charts.</a:t>
            </a:r>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Application Software</a:t>
            </a:r>
            <a:endParaRPr lang="en-US" sz="5400" b="1" dirty="0">
              <a:effectLst>
                <a:outerShdw blurRad="38100" dist="38100" dir="2700000" algn="tl">
                  <a:srgbClr val="000000">
                    <a:alpha val="43137"/>
                  </a:srgbClr>
                </a:outerShdw>
              </a:effectLst>
            </a:endParaRPr>
          </a:p>
        </p:txBody>
      </p:sp>
      <p:sp>
        <p:nvSpPr>
          <p:cNvPr id="8" name="TextBox 7"/>
          <p:cNvSpPr txBox="1"/>
          <p:nvPr/>
        </p:nvSpPr>
        <p:spPr>
          <a:xfrm>
            <a:off x="6820" y="1524000"/>
            <a:ext cx="9144000" cy="3539430"/>
          </a:xfrm>
          <a:prstGeom prst="rect">
            <a:avLst/>
          </a:prstGeom>
          <a:noFill/>
        </p:spPr>
        <p:txBody>
          <a:bodyPr wrap="square" rtlCol="0">
            <a:spAutoFit/>
          </a:bodyPr>
          <a:lstStyle/>
          <a:p>
            <a:pPr algn="just"/>
            <a:r>
              <a:rPr lang="en-US" sz="2800" b="1" dirty="0"/>
              <a:t>Graphics </a:t>
            </a:r>
            <a:r>
              <a:rPr lang="en-US" sz="2800" b="1" dirty="0" smtClean="0"/>
              <a:t>can be created with </a:t>
            </a:r>
            <a:r>
              <a:rPr lang="en-US" sz="2800" b="1" dirty="0"/>
              <a:t>integrated packages, such as </a:t>
            </a:r>
            <a:endParaRPr lang="en-US" sz="2800" b="1" dirty="0" smtClean="0"/>
          </a:p>
          <a:p>
            <a:pPr marL="457200" indent="-457200" algn="just">
              <a:buFont typeface="Arial" panose="020B0604020202020204" pitchFamily="34" charset="0"/>
              <a:buChar char="•"/>
            </a:pPr>
            <a:r>
              <a:rPr lang="en-US" sz="2800" b="1" dirty="0" smtClean="0"/>
              <a:t>Excel</a:t>
            </a:r>
          </a:p>
          <a:p>
            <a:pPr marL="457200" indent="-457200" algn="just">
              <a:buFont typeface="Arial" panose="020B0604020202020204" pitchFamily="34" charset="0"/>
              <a:buChar char="•"/>
            </a:pPr>
            <a:r>
              <a:rPr lang="en-US" sz="2800" b="1" dirty="0" smtClean="0"/>
              <a:t>Lotus 1-2-3</a:t>
            </a:r>
          </a:p>
          <a:p>
            <a:pPr marL="457200" indent="-457200" algn="just">
              <a:buFont typeface="Arial" panose="020B0604020202020204" pitchFamily="34" charset="0"/>
              <a:buChar char="•"/>
            </a:pPr>
            <a:r>
              <a:rPr lang="en-US" sz="2800" b="1" dirty="0" smtClean="0"/>
              <a:t>Quattro Pro</a:t>
            </a:r>
          </a:p>
          <a:p>
            <a:pPr algn="just"/>
            <a:r>
              <a:rPr lang="en-US" sz="2800" b="1" dirty="0" smtClean="0"/>
              <a:t>or dedicated </a:t>
            </a:r>
            <a:r>
              <a:rPr lang="en-US" sz="2800" b="1" dirty="0"/>
              <a:t>graphics packages, such </a:t>
            </a:r>
            <a:r>
              <a:rPr lang="en-US" sz="2800" b="1" dirty="0" smtClean="0"/>
              <a:t>as </a:t>
            </a:r>
          </a:p>
          <a:p>
            <a:pPr marL="457200" indent="-457200" algn="just">
              <a:buFont typeface="Arial" panose="020B0604020202020204" pitchFamily="34" charset="0"/>
              <a:buChar char="•"/>
            </a:pPr>
            <a:r>
              <a:rPr lang="en-US" sz="2800" b="1" dirty="0" smtClean="0"/>
              <a:t>Adobe </a:t>
            </a:r>
            <a:r>
              <a:rPr lang="en-US" sz="2800" b="1" dirty="0"/>
              <a:t>Illustrator </a:t>
            </a:r>
            <a:endParaRPr lang="en-US" sz="2800" b="1" dirty="0" smtClean="0"/>
          </a:p>
          <a:p>
            <a:pPr marL="457200" indent="-457200" algn="just">
              <a:buFont typeface="Arial" panose="020B0604020202020204" pitchFamily="34" charset="0"/>
              <a:buChar char="•"/>
            </a:pPr>
            <a:r>
              <a:rPr lang="en-US" sz="2800" b="1" dirty="0" smtClean="0"/>
              <a:t>IBM Freelance</a:t>
            </a:r>
            <a:endParaRPr lang="en-US" sz="2800" b="1" dirty="0"/>
          </a:p>
        </p:txBody>
      </p:sp>
    </p:spTree>
    <p:extLst>
      <p:ext uri="{BB962C8B-B14F-4D97-AF65-F5344CB8AC3E}">
        <p14:creationId xmlns:p14="http://schemas.microsoft.com/office/powerpoint/2010/main" val="243999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25400"/>
            <a:ext cx="9144000" cy="1815882"/>
          </a:xfrm>
          <a:prstGeom prst="rect">
            <a:avLst/>
          </a:prstGeom>
          <a:noFill/>
        </p:spPr>
        <p:txBody>
          <a:bodyPr wrap="square" rtlCol="0">
            <a:spAutoFit/>
          </a:bodyPr>
          <a:lstStyle/>
          <a:p>
            <a:r>
              <a:rPr lang="en-US" sz="2800" b="1" dirty="0">
                <a:solidFill>
                  <a:srgbClr val="C00000"/>
                </a:solidFill>
              </a:rPr>
              <a:t>Desktop Publishing Software</a:t>
            </a:r>
          </a:p>
          <a:p>
            <a:pPr algn="just"/>
            <a:r>
              <a:rPr lang="en-US" sz="2800" b="1" dirty="0"/>
              <a:t>Desktop publishing software is used to </a:t>
            </a:r>
            <a:r>
              <a:rPr lang="en-US" sz="2800" b="1" dirty="0" smtClean="0"/>
              <a:t>produce professional-quality </a:t>
            </a:r>
            <a:r>
              <a:rPr lang="en-US" sz="2800" b="1" dirty="0"/>
              <a:t>documents without expensive </a:t>
            </a:r>
            <a:r>
              <a:rPr lang="en-US" sz="2800" b="1" dirty="0" smtClean="0"/>
              <a:t>hardware and </a:t>
            </a:r>
            <a:r>
              <a:rPr lang="en-US" sz="2800" b="1" dirty="0"/>
              <a:t>software.</a:t>
            </a:r>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Application Software</a:t>
            </a:r>
            <a:endParaRPr lang="en-US" sz="5400" b="1" dirty="0">
              <a:effectLst>
                <a:outerShdw blurRad="38100" dist="38100" dir="2700000" algn="tl">
                  <a:srgbClr val="000000">
                    <a:alpha val="43137"/>
                  </a:srgbClr>
                </a:outerShdw>
              </a:effectLst>
            </a:endParaRPr>
          </a:p>
        </p:txBody>
      </p:sp>
      <p:sp>
        <p:nvSpPr>
          <p:cNvPr id="8" name="TextBox 7"/>
          <p:cNvSpPr txBox="1"/>
          <p:nvPr/>
        </p:nvSpPr>
        <p:spPr>
          <a:xfrm>
            <a:off x="6820" y="1905000"/>
            <a:ext cx="9144000" cy="1815882"/>
          </a:xfrm>
          <a:prstGeom prst="rect">
            <a:avLst/>
          </a:prstGeom>
          <a:noFill/>
        </p:spPr>
        <p:txBody>
          <a:bodyPr wrap="square" rtlCol="0">
            <a:spAutoFit/>
          </a:bodyPr>
          <a:lstStyle/>
          <a:p>
            <a:pPr algn="just"/>
            <a:r>
              <a:rPr lang="en-US" sz="2800" b="1" dirty="0"/>
              <a:t>This software works on a “</a:t>
            </a:r>
            <a:r>
              <a:rPr lang="en-US" sz="2800" b="1" dirty="0" smtClean="0"/>
              <a:t>what-you-see-is-what-you-get</a:t>
            </a:r>
            <a:r>
              <a:rPr lang="en-US" sz="2800" b="1" dirty="0"/>
              <a:t>” (WYSIWYG, pronounced “wizzy-wig</a:t>
            </a:r>
            <a:r>
              <a:rPr lang="en-US" sz="2800" b="1" dirty="0" smtClean="0"/>
              <a:t>”) </a:t>
            </a:r>
            <a:r>
              <a:rPr lang="en-US" sz="2800" b="1" dirty="0"/>
              <a:t>concept, so the high-quality screen display gives you a </a:t>
            </a:r>
            <a:r>
              <a:rPr lang="en-US" sz="2800" b="1" dirty="0" smtClean="0"/>
              <a:t>good idea </a:t>
            </a:r>
            <a:r>
              <a:rPr lang="en-US" sz="2800" b="1" dirty="0"/>
              <a:t>of what you will see in the printed output.</a:t>
            </a:r>
          </a:p>
        </p:txBody>
      </p:sp>
      <p:sp>
        <p:nvSpPr>
          <p:cNvPr id="9" name="TextBox 8"/>
          <p:cNvSpPr txBox="1"/>
          <p:nvPr/>
        </p:nvSpPr>
        <p:spPr>
          <a:xfrm>
            <a:off x="6820" y="3810000"/>
            <a:ext cx="9144000" cy="2246769"/>
          </a:xfrm>
          <a:prstGeom prst="rect">
            <a:avLst/>
          </a:prstGeom>
          <a:noFill/>
        </p:spPr>
        <p:txBody>
          <a:bodyPr wrap="square" rtlCol="0">
            <a:spAutoFit/>
          </a:bodyPr>
          <a:lstStyle/>
          <a:p>
            <a:pPr algn="just"/>
            <a:r>
              <a:rPr lang="en-US" sz="2800" b="1" dirty="0"/>
              <a:t>Many desktop publishing packages are </a:t>
            </a:r>
            <a:r>
              <a:rPr lang="en-US" sz="2800" b="1" dirty="0" smtClean="0"/>
              <a:t>available; three </a:t>
            </a:r>
            <a:r>
              <a:rPr lang="en-US" sz="2800" b="1" dirty="0"/>
              <a:t>popular ones are </a:t>
            </a:r>
            <a:endParaRPr lang="en-US" sz="2800" b="1" dirty="0" smtClean="0"/>
          </a:p>
          <a:p>
            <a:pPr marL="457200" indent="-457200" algn="just">
              <a:buFont typeface="Arial" panose="020B0604020202020204" pitchFamily="34" charset="0"/>
              <a:buChar char="•"/>
            </a:pPr>
            <a:r>
              <a:rPr lang="en-US" sz="2800" b="1" dirty="0" smtClean="0"/>
              <a:t>Adobe InDesign</a:t>
            </a:r>
          </a:p>
          <a:p>
            <a:pPr marL="457200" indent="-457200" algn="just">
              <a:buFont typeface="Arial" panose="020B0604020202020204" pitchFamily="34" charset="0"/>
              <a:buChar char="•"/>
            </a:pPr>
            <a:r>
              <a:rPr lang="en-US" sz="2800" b="1" dirty="0" smtClean="0"/>
              <a:t>QuarkXPress</a:t>
            </a:r>
          </a:p>
          <a:p>
            <a:pPr marL="457200" indent="-457200" algn="just">
              <a:buFont typeface="Arial" panose="020B0604020202020204" pitchFamily="34" charset="0"/>
              <a:buChar char="•"/>
            </a:pPr>
            <a:r>
              <a:rPr lang="en-US" sz="2800" b="1" dirty="0" smtClean="0"/>
              <a:t>Microsoft </a:t>
            </a:r>
            <a:r>
              <a:rPr lang="en-US" sz="2800" b="1" dirty="0"/>
              <a:t>Office </a:t>
            </a:r>
            <a:r>
              <a:rPr lang="en-US" sz="2800" b="1" dirty="0" smtClean="0"/>
              <a:t>Publisher</a:t>
            </a:r>
            <a:endParaRPr lang="en-US" sz="2800" b="1" dirty="0"/>
          </a:p>
        </p:txBody>
      </p:sp>
    </p:spTree>
    <p:extLst>
      <p:ext uri="{BB962C8B-B14F-4D97-AF65-F5344CB8AC3E}">
        <p14:creationId xmlns:p14="http://schemas.microsoft.com/office/powerpoint/2010/main" val="424792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25400"/>
            <a:ext cx="9144000" cy="1384995"/>
          </a:xfrm>
          <a:prstGeom prst="rect">
            <a:avLst/>
          </a:prstGeom>
          <a:noFill/>
        </p:spPr>
        <p:txBody>
          <a:bodyPr wrap="square" rtlCol="0">
            <a:spAutoFit/>
          </a:bodyPr>
          <a:lstStyle/>
          <a:p>
            <a:r>
              <a:rPr lang="en-US" sz="2800" b="1" dirty="0">
                <a:solidFill>
                  <a:srgbClr val="C00000"/>
                </a:solidFill>
              </a:rPr>
              <a:t>Project Management Software</a:t>
            </a:r>
          </a:p>
          <a:p>
            <a:pPr algn="just"/>
            <a:r>
              <a:rPr lang="en-US" sz="2800" b="1" dirty="0"/>
              <a:t>A project, such as designing a Web site or setting </a:t>
            </a:r>
            <a:r>
              <a:rPr lang="en-US" sz="2800" b="1" dirty="0" smtClean="0"/>
              <a:t>up an </a:t>
            </a:r>
            <a:r>
              <a:rPr lang="en-US" sz="2800" b="1" dirty="0"/>
              <a:t>order entry system, consists of a set of related tasks.</a:t>
            </a:r>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Application Software</a:t>
            </a:r>
            <a:endParaRPr lang="en-US" sz="5400" b="1" dirty="0">
              <a:effectLst>
                <a:outerShdw blurRad="38100" dist="38100" dir="2700000" algn="tl">
                  <a:srgbClr val="000000">
                    <a:alpha val="43137"/>
                  </a:srgbClr>
                </a:outerShdw>
              </a:effectLst>
            </a:endParaRPr>
          </a:p>
        </p:txBody>
      </p:sp>
      <p:sp>
        <p:nvSpPr>
          <p:cNvPr id="8" name="TextBox 7"/>
          <p:cNvSpPr txBox="1"/>
          <p:nvPr/>
        </p:nvSpPr>
        <p:spPr>
          <a:xfrm>
            <a:off x="6820" y="1589544"/>
            <a:ext cx="9144000" cy="2677656"/>
          </a:xfrm>
          <a:prstGeom prst="rect">
            <a:avLst/>
          </a:prstGeom>
          <a:noFill/>
        </p:spPr>
        <p:txBody>
          <a:bodyPr wrap="square" rtlCol="0">
            <a:spAutoFit/>
          </a:bodyPr>
          <a:lstStyle/>
          <a:p>
            <a:pPr algn="just"/>
            <a:r>
              <a:rPr lang="en-US" sz="2800" b="1" dirty="0"/>
              <a:t>The goal of project management software is to </a:t>
            </a:r>
            <a:r>
              <a:rPr lang="en-US" sz="2800" b="1" dirty="0" smtClean="0"/>
              <a:t>help project </a:t>
            </a:r>
            <a:r>
              <a:rPr lang="en-US" sz="2800" b="1" dirty="0"/>
              <a:t>managers keep time and budget under </a:t>
            </a:r>
            <a:r>
              <a:rPr lang="en-US" sz="2800" b="1" dirty="0" smtClean="0"/>
              <a:t>control </a:t>
            </a:r>
            <a:r>
              <a:rPr lang="en-US" sz="2800" b="1" dirty="0"/>
              <a:t>by solving </a:t>
            </a:r>
            <a:endParaRPr lang="en-US" sz="2800" b="1" dirty="0" smtClean="0"/>
          </a:p>
          <a:p>
            <a:pPr marL="457200" indent="-457200" algn="just">
              <a:buFont typeface="Arial" panose="020B0604020202020204" pitchFamily="34" charset="0"/>
              <a:buChar char="•"/>
            </a:pPr>
            <a:r>
              <a:rPr lang="en-US" sz="2800" b="1" dirty="0" smtClean="0"/>
              <a:t>scheduling problems</a:t>
            </a:r>
          </a:p>
          <a:p>
            <a:pPr marL="457200" indent="-457200" algn="just">
              <a:buFont typeface="Arial" panose="020B0604020202020204" pitchFamily="34" charset="0"/>
              <a:buChar char="•"/>
            </a:pPr>
            <a:r>
              <a:rPr lang="en-US" sz="2800" b="1" dirty="0" smtClean="0"/>
              <a:t>planning </a:t>
            </a:r>
            <a:r>
              <a:rPr lang="en-US" sz="2800" b="1" dirty="0"/>
              <a:t>and </a:t>
            </a:r>
            <a:r>
              <a:rPr lang="en-US" sz="2800" b="1" dirty="0" smtClean="0"/>
              <a:t>setting goals</a:t>
            </a:r>
          </a:p>
          <a:p>
            <a:pPr marL="457200" indent="-457200" algn="just">
              <a:buFont typeface="Arial" panose="020B0604020202020204" pitchFamily="34" charset="0"/>
              <a:buChar char="•"/>
            </a:pPr>
            <a:r>
              <a:rPr lang="en-US" sz="2800" b="1" dirty="0" smtClean="0"/>
              <a:t>highlighting </a:t>
            </a:r>
            <a:r>
              <a:rPr lang="en-US" sz="2800" b="1" dirty="0"/>
              <a:t>potential </a:t>
            </a:r>
            <a:r>
              <a:rPr lang="en-US" sz="2800" b="1" dirty="0" smtClean="0"/>
              <a:t>bottlenecks</a:t>
            </a:r>
            <a:endParaRPr lang="en-US" sz="2800" b="1" dirty="0"/>
          </a:p>
        </p:txBody>
      </p:sp>
      <p:sp>
        <p:nvSpPr>
          <p:cNvPr id="9" name="TextBox 8"/>
          <p:cNvSpPr txBox="1"/>
          <p:nvPr/>
        </p:nvSpPr>
        <p:spPr>
          <a:xfrm>
            <a:off x="6820" y="4419600"/>
            <a:ext cx="9144000" cy="1384995"/>
          </a:xfrm>
          <a:prstGeom prst="rect">
            <a:avLst/>
          </a:prstGeom>
          <a:noFill/>
        </p:spPr>
        <p:txBody>
          <a:bodyPr wrap="square" rtlCol="0">
            <a:spAutoFit/>
          </a:bodyPr>
          <a:lstStyle/>
          <a:p>
            <a:pPr algn="just"/>
            <a:r>
              <a:rPr lang="en-US" sz="2800" b="1" dirty="0"/>
              <a:t>There are several </a:t>
            </a:r>
            <a:r>
              <a:rPr lang="en-US" sz="2800" b="1" dirty="0" smtClean="0"/>
              <a:t>project management </a:t>
            </a:r>
            <a:r>
              <a:rPr lang="en-US" sz="2800" b="1" dirty="0"/>
              <a:t>software packages on the market, </a:t>
            </a:r>
            <a:r>
              <a:rPr lang="en-US" sz="2800" b="1" dirty="0" smtClean="0"/>
              <a:t>including Microsoft </a:t>
            </a:r>
            <a:r>
              <a:rPr lang="en-US" sz="2800" b="1" dirty="0"/>
              <a:t>Project and Micro Planning </a:t>
            </a:r>
            <a:r>
              <a:rPr lang="en-US" sz="2800" b="1" dirty="0" smtClean="0"/>
              <a:t>International’s Micro </a:t>
            </a:r>
            <a:r>
              <a:rPr lang="en-US" sz="2800" b="1" dirty="0"/>
              <a:t>Planner.</a:t>
            </a:r>
          </a:p>
        </p:txBody>
      </p:sp>
    </p:spTree>
    <p:extLst>
      <p:ext uri="{BB962C8B-B14F-4D97-AF65-F5344CB8AC3E}">
        <p14:creationId xmlns:p14="http://schemas.microsoft.com/office/powerpoint/2010/main" val="420885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25400"/>
            <a:ext cx="9144000" cy="1815882"/>
          </a:xfrm>
          <a:prstGeom prst="rect">
            <a:avLst/>
          </a:prstGeom>
          <a:noFill/>
        </p:spPr>
        <p:txBody>
          <a:bodyPr wrap="square" rtlCol="0">
            <a:spAutoFit/>
          </a:bodyPr>
          <a:lstStyle/>
          <a:p>
            <a:r>
              <a:rPr lang="en-US" sz="2800" b="1" dirty="0">
                <a:solidFill>
                  <a:srgbClr val="C00000"/>
                </a:solidFill>
              </a:rPr>
              <a:t>Computer-Aided Design Software</a:t>
            </a:r>
          </a:p>
          <a:p>
            <a:pPr algn="just"/>
            <a:r>
              <a:rPr lang="en-US" sz="2800" b="1" dirty="0"/>
              <a:t>Computer-aided design (CAD) software is used </a:t>
            </a:r>
            <a:r>
              <a:rPr lang="en-US" sz="2800" b="1" dirty="0" smtClean="0"/>
              <a:t>for drafting </a:t>
            </a:r>
            <a:r>
              <a:rPr lang="en-US" sz="2800" b="1" dirty="0"/>
              <a:t>and design and has replaced traditional </a:t>
            </a:r>
            <a:r>
              <a:rPr lang="en-US" sz="2800" b="1" dirty="0" smtClean="0"/>
              <a:t>tools, such paper </a:t>
            </a:r>
            <a:r>
              <a:rPr lang="en-US" sz="2800" b="1" dirty="0"/>
              <a:t>and pencils.</a:t>
            </a:r>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Application Software</a:t>
            </a:r>
            <a:endParaRPr lang="en-US" sz="5400" b="1" dirty="0">
              <a:effectLst>
                <a:outerShdw blurRad="38100" dist="38100" dir="2700000" algn="tl">
                  <a:srgbClr val="000000">
                    <a:alpha val="43137"/>
                  </a:srgbClr>
                </a:outerShdw>
              </a:effectLst>
            </a:endParaRPr>
          </a:p>
        </p:txBody>
      </p:sp>
      <p:sp>
        <p:nvSpPr>
          <p:cNvPr id="8" name="TextBox 7"/>
          <p:cNvSpPr txBox="1"/>
          <p:nvPr/>
        </p:nvSpPr>
        <p:spPr>
          <a:xfrm>
            <a:off x="6820" y="1981200"/>
            <a:ext cx="9144000" cy="3108543"/>
          </a:xfrm>
          <a:prstGeom prst="rect">
            <a:avLst/>
          </a:prstGeom>
          <a:noFill/>
        </p:spPr>
        <p:txBody>
          <a:bodyPr wrap="square" rtlCol="0">
            <a:spAutoFit/>
          </a:bodyPr>
          <a:lstStyle/>
          <a:p>
            <a:pPr algn="just"/>
            <a:r>
              <a:rPr lang="en-US" sz="2800" b="1" dirty="0"/>
              <a:t>It </a:t>
            </a:r>
            <a:r>
              <a:rPr lang="en-US" sz="2800" b="1" dirty="0" smtClean="0"/>
              <a:t>is used </a:t>
            </a:r>
            <a:r>
              <a:rPr lang="en-US" sz="2800" b="1" dirty="0"/>
              <a:t>extensively in architecture and engineering </a:t>
            </a:r>
            <a:r>
              <a:rPr lang="en-US" sz="2800" b="1" dirty="0" smtClean="0"/>
              <a:t>firms.</a:t>
            </a:r>
          </a:p>
          <a:p>
            <a:pPr algn="just"/>
            <a:endParaRPr lang="en-US" sz="2800" b="1" dirty="0" smtClean="0"/>
          </a:p>
          <a:p>
            <a:pPr algn="just"/>
            <a:r>
              <a:rPr lang="en-US" sz="2800" b="1" dirty="0" smtClean="0"/>
              <a:t>Widely </a:t>
            </a:r>
            <a:r>
              <a:rPr lang="en-US" sz="2800" b="1" dirty="0"/>
              <a:t>used CAD software </a:t>
            </a:r>
            <a:r>
              <a:rPr lang="en-US" sz="2800" b="1" dirty="0" smtClean="0"/>
              <a:t>includes </a:t>
            </a:r>
          </a:p>
          <a:p>
            <a:pPr marL="457200" indent="-457200" algn="just">
              <a:buFont typeface="Arial" panose="020B0604020202020204" pitchFamily="34" charset="0"/>
              <a:buChar char="•"/>
            </a:pPr>
            <a:r>
              <a:rPr lang="en-US" sz="2800" b="1" dirty="0" smtClean="0"/>
              <a:t>Autodesk Auto CAD</a:t>
            </a:r>
          </a:p>
          <a:p>
            <a:pPr marL="457200" indent="-457200" algn="just">
              <a:buFont typeface="Arial" panose="020B0604020202020204" pitchFamily="34" charset="0"/>
              <a:buChar char="•"/>
            </a:pPr>
            <a:r>
              <a:rPr lang="en-US" sz="2800" b="1" dirty="0" smtClean="0"/>
              <a:t>Cadkey</a:t>
            </a:r>
          </a:p>
          <a:p>
            <a:pPr marL="457200" indent="-457200" algn="just">
              <a:buFont typeface="Arial" panose="020B0604020202020204" pitchFamily="34" charset="0"/>
              <a:buChar char="•"/>
            </a:pPr>
            <a:r>
              <a:rPr lang="en-US" sz="2800" b="1" dirty="0" smtClean="0"/>
              <a:t>Versa CAD.</a:t>
            </a:r>
            <a:endParaRPr lang="en-US" sz="2800" b="1" dirty="0"/>
          </a:p>
        </p:txBody>
      </p:sp>
    </p:spTree>
    <p:extLst>
      <p:ext uri="{BB962C8B-B14F-4D97-AF65-F5344CB8AC3E}">
        <p14:creationId xmlns:p14="http://schemas.microsoft.com/office/powerpoint/2010/main" val="394394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25400"/>
            <a:ext cx="9144000" cy="1815882"/>
          </a:xfrm>
          <a:prstGeom prst="rect">
            <a:avLst/>
          </a:prstGeom>
          <a:noFill/>
        </p:spPr>
        <p:txBody>
          <a:bodyPr wrap="square" rtlCol="0">
            <a:spAutoFit/>
          </a:bodyPr>
          <a:lstStyle/>
          <a:p>
            <a:r>
              <a:rPr lang="en-US" sz="2800" b="1" dirty="0">
                <a:solidFill>
                  <a:srgbClr val="C00000"/>
                </a:solidFill>
              </a:rPr>
              <a:t>Financial Planning and Accounting Software</a:t>
            </a:r>
          </a:p>
          <a:p>
            <a:pPr algn="just"/>
            <a:r>
              <a:rPr lang="en-US" sz="2800" b="1" dirty="0"/>
              <a:t>Financial planning software, which is more </a:t>
            </a:r>
            <a:r>
              <a:rPr lang="en-US" sz="2800" b="1" dirty="0" smtClean="0"/>
              <a:t>powerful than </a:t>
            </a:r>
            <a:r>
              <a:rPr lang="en-US" sz="2800" b="1" dirty="0"/>
              <a:t>spreadsheet software, is capable of </a:t>
            </a:r>
            <a:r>
              <a:rPr lang="en-US" sz="2800" b="1" dirty="0" smtClean="0"/>
              <a:t>performing many </a:t>
            </a:r>
            <a:r>
              <a:rPr lang="en-US" sz="2800" b="1" dirty="0"/>
              <a:t>types of analysis on large amounts of data.</a:t>
            </a:r>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Application Software</a:t>
            </a:r>
            <a:endParaRPr lang="en-US" sz="5400" b="1" dirty="0">
              <a:effectLst>
                <a:outerShdw blurRad="38100" dist="38100" dir="2700000" algn="tl">
                  <a:srgbClr val="000000">
                    <a:alpha val="43137"/>
                  </a:srgbClr>
                </a:outerShdw>
              </a:effectLst>
            </a:endParaRPr>
          </a:p>
        </p:txBody>
      </p:sp>
      <p:sp>
        <p:nvSpPr>
          <p:cNvPr id="8" name="TextBox 7"/>
          <p:cNvSpPr txBox="1"/>
          <p:nvPr/>
        </p:nvSpPr>
        <p:spPr>
          <a:xfrm>
            <a:off x="6820" y="1981200"/>
            <a:ext cx="9144000" cy="1815882"/>
          </a:xfrm>
          <a:prstGeom prst="rect">
            <a:avLst/>
          </a:prstGeom>
          <a:noFill/>
        </p:spPr>
        <p:txBody>
          <a:bodyPr wrap="square" rtlCol="0">
            <a:spAutoFit/>
          </a:bodyPr>
          <a:lstStyle/>
          <a:p>
            <a:pPr algn="just"/>
            <a:r>
              <a:rPr lang="en-US" sz="2800" b="1" dirty="0"/>
              <a:t>Some popular </a:t>
            </a:r>
            <a:r>
              <a:rPr lang="en-US" sz="2800" b="1" dirty="0" smtClean="0"/>
              <a:t>accounting software </a:t>
            </a:r>
            <a:r>
              <a:rPr lang="en-US" sz="2800" b="1" dirty="0"/>
              <a:t>packages include </a:t>
            </a:r>
            <a:endParaRPr lang="en-US" sz="2800" b="1" dirty="0" smtClean="0"/>
          </a:p>
          <a:p>
            <a:pPr marL="457200" indent="-457200" algn="just">
              <a:buFont typeface="Arial" panose="020B0604020202020204" pitchFamily="34" charset="0"/>
              <a:buChar char="•"/>
            </a:pPr>
            <a:r>
              <a:rPr lang="en-US" sz="2800" b="1" dirty="0" smtClean="0"/>
              <a:t>Intuit QuickBooks (a small-business accounting software)</a:t>
            </a:r>
          </a:p>
          <a:p>
            <a:pPr marL="457200" indent="-457200" algn="just">
              <a:buFont typeface="Arial" panose="020B0604020202020204" pitchFamily="34" charset="0"/>
              <a:buChar char="•"/>
            </a:pPr>
            <a:r>
              <a:rPr lang="en-US" sz="2800" b="1" dirty="0" smtClean="0"/>
              <a:t>Sage </a:t>
            </a:r>
            <a:r>
              <a:rPr lang="en-US" sz="2800" b="1" dirty="0"/>
              <a:t>Software’s </a:t>
            </a:r>
            <a:r>
              <a:rPr lang="en-US" sz="2800" b="1" dirty="0" smtClean="0"/>
              <a:t>Peachtree</a:t>
            </a:r>
            <a:endParaRPr lang="en-US" sz="2800" b="1" dirty="0"/>
          </a:p>
        </p:txBody>
      </p:sp>
      <p:sp>
        <p:nvSpPr>
          <p:cNvPr id="6" name="TextBox 5"/>
          <p:cNvSpPr txBox="1"/>
          <p:nvPr/>
        </p:nvSpPr>
        <p:spPr>
          <a:xfrm>
            <a:off x="0" y="3962400"/>
            <a:ext cx="9144000" cy="1815882"/>
          </a:xfrm>
          <a:prstGeom prst="rect">
            <a:avLst/>
          </a:prstGeom>
          <a:noFill/>
        </p:spPr>
        <p:txBody>
          <a:bodyPr wrap="square" rtlCol="0">
            <a:spAutoFit/>
          </a:bodyPr>
          <a:lstStyle/>
          <a:p>
            <a:pPr algn="just"/>
            <a:r>
              <a:rPr lang="en-US" sz="2800" b="1" dirty="0"/>
              <a:t>In </a:t>
            </a:r>
            <a:r>
              <a:rPr lang="en-US" sz="2800" b="1" dirty="0" smtClean="0"/>
              <a:t>addition to </a:t>
            </a:r>
            <a:r>
              <a:rPr lang="en-US" sz="2800" b="1" dirty="0"/>
              <a:t>these, many other categories of software are </a:t>
            </a:r>
            <a:r>
              <a:rPr lang="en-US" sz="2800" b="1" dirty="0" smtClean="0"/>
              <a:t>available, such </a:t>
            </a:r>
            <a:r>
              <a:rPr lang="en-US" sz="2800" b="1" dirty="0"/>
              <a:t>as information management software, </a:t>
            </a:r>
            <a:r>
              <a:rPr lang="en-US" sz="2800" b="1" dirty="0" smtClean="0"/>
              <a:t>Web-developing software</a:t>
            </a:r>
            <a:r>
              <a:rPr lang="en-US" sz="2800" b="1" dirty="0"/>
              <a:t>, and photo and </a:t>
            </a:r>
            <a:r>
              <a:rPr lang="en-US" sz="2800" b="1" dirty="0" smtClean="0"/>
              <a:t>graphics software, etc.</a:t>
            </a:r>
            <a:endParaRPr lang="en-US" sz="2800" b="1" dirty="0"/>
          </a:p>
        </p:txBody>
      </p:sp>
    </p:spTree>
    <p:extLst>
      <p:ext uri="{BB962C8B-B14F-4D97-AF65-F5344CB8AC3E}">
        <p14:creationId xmlns:p14="http://schemas.microsoft.com/office/powerpoint/2010/main" val="53369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Microsoft Corporation</a:t>
            </a:r>
            <a:endParaRPr lang="en-US" sz="5400" b="1" dirty="0">
              <a:effectLst>
                <a:outerShdw blurRad="38100" dist="38100" dir="2700000" algn="tl">
                  <a:srgbClr val="000000">
                    <a:alpha val="43137"/>
                  </a:srgbClr>
                </a:outerShdw>
              </a:effectLst>
            </a:endParaRPr>
          </a:p>
        </p:txBody>
      </p:sp>
      <p:sp>
        <p:nvSpPr>
          <p:cNvPr id="5" name="TextBox 4"/>
          <p:cNvSpPr txBox="1"/>
          <p:nvPr/>
        </p:nvSpPr>
        <p:spPr>
          <a:xfrm>
            <a:off x="6820" y="25400"/>
            <a:ext cx="9144000" cy="1384995"/>
          </a:xfrm>
          <a:prstGeom prst="rect">
            <a:avLst/>
          </a:prstGeom>
          <a:noFill/>
        </p:spPr>
        <p:txBody>
          <a:bodyPr wrap="square" rtlCol="0">
            <a:spAutoFit/>
          </a:bodyPr>
          <a:lstStyle/>
          <a:p>
            <a:pPr algn="just"/>
            <a:r>
              <a:rPr lang="en-US" sz="2800" b="1" dirty="0">
                <a:solidFill>
                  <a:srgbClr val="C00000"/>
                </a:solidFill>
              </a:rPr>
              <a:t>Microsoft</a:t>
            </a:r>
            <a:r>
              <a:rPr lang="en-US" sz="2800" b="1" dirty="0"/>
              <a:t>, founded in </a:t>
            </a:r>
            <a:r>
              <a:rPr lang="en-US" sz="2800" b="1" dirty="0">
                <a:solidFill>
                  <a:srgbClr val="00B0F0"/>
                </a:solidFill>
              </a:rPr>
              <a:t>1975</a:t>
            </a:r>
            <a:r>
              <a:rPr lang="en-US" sz="2800" b="1" dirty="0"/>
              <a:t>, is the world’s largest software company and is involved in all aspects of desktop computing.</a:t>
            </a:r>
          </a:p>
        </p:txBody>
      </p:sp>
      <p:sp>
        <p:nvSpPr>
          <p:cNvPr id="6" name="TextBox 5"/>
          <p:cNvSpPr txBox="1"/>
          <p:nvPr/>
        </p:nvSpPr>
        <p:spPr>
          <a:xfrm>
            <a:off x="-1929" y="1676400"/>
            <a:ext cx="9144000" cy="1384995"/>
          </a:xfrm>
          <a:prstGeom prst="rect">
            <a:avLst/>
          </a:prstGeom>
          <a:noFill/>
        </p:spPr>
        <p:txBody>
          <a:bodyPr wrap="square" rtlCol="0">
            <a:spAutoFit/>
          </a:bodyPr>
          <a:lstStyle/>
          <a:p>
            <a:r>
              <a:rPr lang="en-US" sz="2800" b="1" dirty="0"/>
              <a:t>It </a:t>
            </a:r>
            <a:r>
              <a:rPr lang="en-US" sz="2800" b="1" dirty="0" smtClean="0"/>
              <a:t>is best </a:t>
            </a:r>
            <a:r>
              <a:rPr lang="en-US" sz="2800" b="1" dirty="0"/>
              <a:t>known for the Disk Operating System (DOS), Windows operating systems, and office software suites such as Office.</a:t>
            </a:r>
          </a:p>
        </p:txBody>
      </p:sp>
      <p:sp>
        <p:nvSpPr>
          <p:cNvPr id="7" name="TextBox 6"/>
          <p:cNvSpPr txBox="1"/>
          <p:nvPr/>
        </p:nvSpPr>
        <p:spPr>
          <a:xfrm>
            <a:off x="0" y="3429000"/>
            <a:ext cx="9144000" cy="2677656"/>
          </a:xfrm>
          <a:prstGeom prst="rect">
            <a:avLst/>
          </a:prstGeom>
          <a:noFill/>
        </p:spPr>
        <p:txBody>
          <a:bodyPr wrap="square" rtlCol="0">
            <a:spAutoFit/>
          </a:bodyPr>
          <a:lstStyle/>
          <a:p>
            <a:pPr algn="just"/>
            <a:r>
              <a:rPr lang="en-US" sz="2800" b="1" dirty="0" smtClean="0"/>
              <a:t>Here are </a:t>
            </a:r>
            <a:r>
              <a:rPr lang="en-US" sz="2800" b="1" dirty="0"/>
              <a:t>some of the products and services Microsoft </a:t>
            </a:r>
            <a:r>
              <a:rPr lang="en-US" sz="2800" b="1" dirty="0" smtClean="0"/>
              <a:t>offers:</a:t>
            </a:r>
          </a:p>
          <a:p>
            <a:pPr marL="457200" indent="-457200" algn="just">
              <a:buFont typeface="Arial" panose="020B0604020202020204" pitchFamily="34" charset="0"/>
              <a:buChar char="•"/>
            </a:pPr>
            <a:r>
              <a:rPr lang="en-US" sz="2800" b="1" dirty="0">
                <a:solidFill>
                  <a:srgbClr val="00B0F0"/>
                </a:solidFill>
              </a:rPr>
              <a:t>Windows</a:t>
            </a:r>
            <a:r>
              <a:rPr lang="en-US" sz="2800" b="1" dirty="0"/>
              <a:t>: The most popular operating system for PCs </a:t>
            </a:r>
            <a:r>
              <a:rPr lang="en-US" sz="2800" b="1" dirty="0" smtClean="0"/>
              <a:t>and PC-compatible computers</a:t>
            </a:r>
          </a:p>
          <a:p>
            <a:pPr lvl="1" algn="just"/>
            <a:r>
              <a:rPr lang="en-US" sz="2800" b="1" dirty="0"/>
              <a:t>Windows XP, </a:t>
            </a:r>
            <a:r>
              <a:rPr lang="en-US" sz="2800" b="1" dirty="0" smtClean="0"/>
              <a:t>Vista</a:t>
            </a:r>
            <a:r>
              <a:rPr lang="en-US" sz="2800" b="1" dirty="0"/>
              <a:t>, </a:t>
            </a:r>
            <a:r>
              <a:rPr lang="en-US" sz="2800" b="1" dirty="0" smtClean="0"/>
              <a:t>7</a:t>
            </a:r>
            <a:r>
              <a:rPr lang="en-US" sz="2800" b="1" dirty="0"/>
              <a:t>, </a:t>
            </a:r>
            <a:r>
              <a:rPr lang="en-US" sz="2800" b="1" dirty="0" smtClean="0"/>
              <a:t>8, 8.1, 10: Four </a:t>
            </a:r>
            <a:r>
              <a:rPr lang="en-US" sz="2800" b="1" dirty="0"/>
              <a:t>widely used </a:t>
            </a:r>
            <a:r>
              <a:rPr lang="en-US" sz="2800" b="1" dirty="0" smtClean="0"/>
              <a:t>operating systems </a:t>
            </a:r>
            <a:r>
              <a:rPr lang="en-US" sz="2800" b="1" dirty="0"/>
              <a:t>for </a:t>
            </a:r>
            <a:r>
              <a:rPr lang="en-US" sz="2800" b="1" dirty="0" smtClean="0"/>
              <a:t>PCs.</a:t>
            </a:r>
            <a:endParaRPr lang="en-US" sz="2800" b="1" dirty="0"/>
          </a:p>
        </p:txBody>
      </p:sp>
    </p:spTree>
    <p:extLst>
      <p:ext uri="{BB962C8B-B14F-4D97-AF65-F5344CB8AC3E}">
        <p14:creationId xmlns:p14="http://schemas.microsoft.com/office/powerpoint/2010/main" val="106790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Microsoft Corporation</a:t>
            </a:r>
            <a:endParaRPr lang="en-US" sz="5400" b="1" dirty="0">
              <a:effectLst>
                <a:outerShdw blurRad="38100" dist="38100" dir="2700000" algn="tl">
                  <a:srgbClr val="000000">
                    <a:alpha val="43137"/>
                  </a:srgbClr>
                </a:outerShdw>
              </a:effectLst>
            </a:endParaRPr>
          </a:p>
        </p:txBody>
      </p:sp>
      <p:sp>
        <p:nvSpPr>
          <p:cNvPr id="5" name="TextBox 4"/>
          <p:cNvSpPr txBox="1"/>
          <p:nvPr/>
        </p:nvSpPr>
        <p:spPr>
          <a:xfrm>
            <a:off x="6820" y="25400"/>
            <a:ext cx="9144000" cy="2246769"/>
          </a:xfrm>
          <a:prstGeom prst="rect">
            <a:avLst/>
          </a:prstGeom>
          <a:noFill/>
        </p:spPr>
        <p:txBody>
          <a:bodyPr wrap="square" rtlCol="0">
            <a:spAutoFit/>
          </a:bodyPr>
          <a:lstStyle/>
          <a:p>
            <a:pPr algn="just"/>
            <a:r>
              <a:rPr lang="en-US" sz="2800" b="1" dirty="0"/>
              <a:t>Here are some of the products and services Microsoft offers:</a:t>
            </a:r>
          </a:p>
          <a:p>
            <a:pPr marL="457200" indent="-457200" algn="just">
              <a:buFont typeface="Arial" panose="020B0604020202020204" pitchFamily="34" charset="0"/>
              <a:buChar char="•"/>
            </a:pPr>
            <a:r>
              <a:rPr lang="en-US" sz="2800" b="1" dirty="0">
                <a:solidFill>
                  <a:srgbClr val="00B0F0"/>
                </a:solidFill>
              </a:rPr>
              <a:t>Windows Server 2003, Server 2008, Server 2010, </a:t>
            </a:r>
            <a:r>
              <a:rPr lang="en-US" sz="2800" b="1" dirty="0" smtClean="0">
                <a:solidFill>
                  <a:srgbClr val="00B0F0"/>
                </a:solidFill>
              </a:rPr>
              <a:t>Server 2012</a:t>
            </a:r>
            <a:r>
              <a:rPr lang="en-US" sz="2800" b="1" dirty="0"/>
              <a:t>: Four widely used server operating systems used </a:t>
            </a:r>
            <a:r>
              <a:rPr lang="en-US" sz="2800" b="1" dirty="0" smtClean="0"/>
              <a:t>in network </a:t>
            </a:r>
            <a:r>
              <a:rPr lang="en-US" sz="2800" b="1" dirty="0"/>
              <a:t>environments</a:t>
            </a:r>
          </a:p>
        </p:txBody>
      </p:sp>
      <p:sp>
        <p:nvSpPr>
          <p:cNvPr id="6" name="TextBox 5"/>
          <p:cNvSpPr txBox="1"/>
          <p:nvPr/>
        </p:nvSpPr>
        <p:spPr>
          <a:xfrm>
            <a:off x="-1929" y="2286000"/>
            <a:ext cx="9144000" cy="954107"/>
          </a:xfrm>
          <a:prstGeom prst="rect">
            <a:avLst/>
          </a:prstGeom>
          <a:noFill/>
        </p:spPr>
        <p:txBody>
          <a:bodyPr wrap="square" rtlCol="0">
            <a:spAutoFit/>
          </a:bodyPr>
          <a:lstStyle/>
          <a:p>
            <a:pPr marL="457200" indent="-457200" algn="just">
              <a:buFont typeface="Arial" panose="020B0604020202020204" pitchFamily="34" charset="0"/>
              <a:buChar char="•"/>
            </a:pPr>
            <a:r>
              <a:rPr lang="en-US" sz="2800" b="1" dirty="0">
                <a:solidFill>
                  <a:srgbClr val="00B0F0"/>
                </a:solidFill>
              </a:rPr>
              <a:t>Office</a:t>
            </a:r>
            <a:r>
              <a:rPr lang="en-US" sz="2800" b="1" dirty="0"/>
              <a:t>: The most widely used office suite; includes </a:t>
            </a:r>
            <a:r>
              <a:rPr lang="en-US" sz="2800" b="1" dirty="0" smtClean="0"/>
              <a:t>Word, Excel</a:t>
            </a:r>
            <a:r>
              <a:rPr lang="en-US" sz="2800" b="1" dirty="0"/>
              <a:t>, Access, and PowerPoint</a:t>
            </a:r>
          </a:p>
        </p:txBody>
      </p:sp>
      <p:sp>
        <p:nvSpPr>
          <p:cNvPr id="7" name="TextBox 6"/>
          <p:cNvSpPr txBox="1"/>
          <p:nvPr/>
        </p:nvSpPr>
        <p:spPr>
          <a:xfrm>
            <a:off x="0" y="3352800"/>
            <a:ext cx="9144000" cy="2246769"/>
          </a:xfrm>
          <a:prstGeom prst="rect">
            <a:avLst/>
          </a:prstGeom>
          <a:noFill/>
        </p:spPr>
        <p:txBody>
          <a:bodyPr wrap="square" rtlCol="0">
            <a:spAutoFit/>
          </a:bodyPr>
          <a:lstStyle/>
          <a:p>
            <a:pPr marL="457200" indent="-457200" algn="just">
              <a:buFont typeface="Arial" panose="020B0604020202020204" pitchFamily="34" charset="0"/>
              <a:buChar char="•"/>
            </a:pPr>
            <a:r>
              <a:rPr lang="en-US" sz="2800" b="1" dirty="0">
                <a:solidFill>
                  <a:srgbClr val="00B0F0"/>
                </a:solidFill>
              </a:rPr>
              <a:t>Office 365</a:t>
            </a:r>
            <a:r>
              <a:rPr lang="en-US" sz="2800" b="1" dirty="0"/>
              <a:t>: An online service, similar to Google </a:t>
            </a:r>
            <a:r>
              <a:rPr lang="en-US" sz="2800" b="1" dirty="0" smtClean="0"/>
              <a:t>Apps, that </a:t>
            </a:r>
            <a:r>
              <a:rPr lang="en-US" sz="2800" b="1" dirty="0"/>
              <a:t>lets users collaborate on documents, </a:t>
            </a:r>
            <a:r>
              <a:rPr lang="en-US" sz="2800" b="1" dirty="0" smtClean="0"/>
              <a:t>spreadsheets, and </a:t>
            </a:r>
            <a:r>
              <a:rPr lang="en-US" sz="2800" b="1" dirty="0"/>
              <a:t>e-mail using a combination of subscription </a:t>
            </a:r>
            <a:r>
              <a:rPr lang="en-US" sz="2800" b="1" dirty="0" smtClean="0"/>
              <a:t>desktop software </a:t>
            </a:r>
            <a:r>
              <a:rPr lang="en-US" sz="2800" b="1" dirty="0"/>
              <a:t>and Web apps; includes Word, Excel, </a:t>
            </a:r>
            <a:r>
              <a:rPr lang="en-US" sz="2800" b="1" dirty="0" smtClean="0"/>
              <a:t>Exchange, and </a:t>
            </a:r>
            <a:r>
              <a:rPr lang="en-US" sz="2800" b="1" dirty="0"/>
              <a:t>PowerPoint</a:t>
            </a:r>
          </a:p>
        </p:txBody>
      </p:sp>
    </p:spTree>
    <p:extLst>
      <p:ext uri="{BB962C8B-B14F-4D97-AF65-F5344CB8AC3E}">
        <p14:creationId xmlns:p14="http://schemas.microsoft.com/office/powerpoint/2010/main" val="361473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152400"/>
            <a:ext cx="9144000" cy="1384995"/>
          </a:xfrm>
          <a:prstGeom prst="rect">
            <a:avLst/>
          </a:prstGeom>
          <a:noFill/>
        </p:spPr>
        <p:txBody>
          <a:bodyPr wrap="square" rtlCol="0">
            <a:spAutoFit/>
          </a:bodyPr>
          <a:lstStyle/>
          <a:p>
            <a:pPr algn="just"/>
            <a:r>
              <a:rPr lang="en-US" sz="2800" b="1" dirty="0"/>
              <a:t>Before we begin exploring the concepts of programming, you need to understand a </a:t>
            </a:r>
            <a:r>
              <a:rPr lang="en-US" sz="2800" b="1" dirty="0" smtClean="0"/>
              <a:t>few basic </a:t>
            </a:r>
            <a:r>
              <a:rPr lang="en-US" sz="2800" b="1" dirty="0"/>
              <a:t>things about computers and how they work.</a:t>
            </a:r>
          </a:p>
        </p:txBody>
      </p:sp>
      <p:sp>
        <p:nvSpPr>
          <p:cNvPr id="6" name="TextBox 5"/>
          <p:cNvSpPr txBox="1"/>
          <p:nvPr/>
        </p:nvSpPr>
        <p:spPr>
          <a:xfrm>
            <a:off x="6820" y="2842666"/>
            <a:ext cx="9144000" cy="954107"/>
          </a:xfrm>
          <a:prstGeom prst="rect">
            <a:avLst/>
          </a:prstGeom>
          <a:noFill/>
        </p:spPr>
        <p:txBody>
          <a:bodyPr wrap="square" rtlCol="0">
            <a:spAutoFit/>
          </a:bodyPr>
          <a:lstStyle/>
          <a:p>
            <a:pPr marL="457200" indent="-457200" algn="just">
              <a:buFont typeface="Wingdings" panose="05000000000000000000" pitchFamily="2" charset="2"/>
              <a:buChar char="§"/>
            </a:pPr>
            <a:r>
              <a:rPr lang="en-US" sz="2800" b="1" dirty="0"/>
              <a:t>Next, we will look at how computers store data and execute programs</a:t>
            </a:r>
            <a:r>
              <a:rPr lang="en-US" sz="2800" b="1" dirty="0" smtClean="0"/>
              <a:t>.</a:t>
            </a:r>
            <a:endParaRPr lang="en-US" sz="2800" b="1" dirty="0"/>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Introduction to Computers</a:t>
            </a:r>
            <a:endParaRPr lang="en-US" sz="5400" b="1" dirty="0">
              <a:effectLst>
                <a:outerShdw blurRad="38100" dist="38100" dir="2700000" algn="tl">
                  <a:srgbClr val="000000">
                    <a:alpha val="43137"/>
                  </a:srgbClr>
                </a:outerShdw>
              </a:effectLst>
            </a:endParaRPr>
          </a:p>
        </p:txBody>
      </p:sp>
      <p:sp>
        <p:nvSpPr>
          <p:cNvPr id="8" name="TextBox 7"/>
          <p:cNvSpPr txBox="1"/>
          <p:nvPr/>
        </p:nvSpPr>
        <p:spPr>
          <a:xfrm>
            <a:off x="6820" y="1706627"/>
            <a:ext cx="9144000" cy="954107"/>
          </a:xfrm>
          <a:prstGeom prst="rect">
            <a:avLst/>
          </a:prstGeom>
          <a:noFill/>
        </p:spPr>
        <p:txBody>
          <a:bodyPr wrap="square" rtlCol="0">
            <a:spAutoFit/>
          </a:bodyPr>
          <a:lstStyle/>
          <a:p>
            <a:pPr marL="457200" indent="-457200" algn="just">
              <a:buFont typeface="Wingdings" panose="05000000000000000000" pitchFamily="2" charset="2"/>
              <a:buChar char="§"/>
            </a:pPr>
            <a:r>
              <a:rPr lang="en-US" sz="2800" b="1" dirty="0" smtClean="0"/>
              <a:t>First, we </a:t>
            </a:r>
            <a:r>
              <a:rPr lang="en-US" sz="2800" b="1" dirty="0"/>
              <a:t>will discuss the physical components that computers are commonly made of</a:t>
            </a:r>
            <a:r>
              <a:rPr lang="en-US" sz="2800" b="1" dirty="0" smtClean="0"/>
              <a:t>.</a:t>
            </a:r>
          </a:p>
        </p:txBody>
      </p:sp>
      <p:sp>
        <p:nvSpPr>
          <p:cNvPr id="9" name="TextBox 8"/>
          <p:cNvSpPr txBox="1"/>
          <p:nvPr/>
        </p:nvSpPr>
        <p:spPr>
          <a:xfrm>
            <a:off x="0" y="3886200"/>
            <a:ext cx="9144000" cy="1384995"/>
          </a:xfrm>
          <a:prstGeom prst="rect">
            <a:avLst/>
          </a:prstGeom>
          <a:noFill/>
        </p:spPr>
        <p:txBody>
          <a:bodyPr wrap="square" rtlCol="0">
            <a:spAutoFit/>
          </a:bodyPr>
          <a:lstStyle/>
          <a:p>
            <a:pPr marL="457200" indent="-457200" algn="just">
              <a:buFont typeface="Wingdings" panose="05000000000000000000" pitchFamily="2" charset="2"/>
              <a:buChar char="§"/>
            </a:pPr>
            <a:r>
              <a:rPr lang="en-US" sz="2800" b="1" dirty="0"/>
              <a:t>Finally, we will get a </a:t>
            </a:r>
            <a:r>
              <a:rPr lang="en-US" sz="2800" b="1" dirty="0" smtClean="0"/>
              <a:t>quick introduction </a:t>
            </a:r>
            <a:r>
              <a:rPr lang="en-US" sz="2800" b="1" dirty="0"/>
              <a:t>to the </a:t>
            </a:r>
            <a:r>
              <a:rPr lang="en-US" sz="2800" b="1" dirty="0" smtClean="0"/>
              <a:t>myriad of programming languages </a:t>
            </a:r>
            <a:r>
              <a:rPr lang="en-US" sz="2800" b="1" dirty="0"/>
              <a:t>that you </a:t>
            </a:r>
            <a:r>
              <a:rPr lang="en-US" sz="2800" b="1" dirty="0" smtClean="0"/>
              <a:t>can </a:t>
            </a:r>
            <a:r>
              <a:rPr lang="en-US" sz="2800" b="1" dirty="0"/>
              <a:t>use to write </a:t>
            </a:r>
            <a:r>
              <a:rPr lang="en-US" sz="2800" b="1" dirty="0" smtClean="0"/>
              <a:t>programs</a:t>
            </a:r>
            <a:r>
              <a:rPr lang="en-US" sz="2800" b="1" dirty="0"/>
              <a:t>.</a:t>
            </a:r>
          </a:p>
        </p:txBody>
      </p:sp>
    </p:spTree>
    <p:extLst>
      <p:ext uri="{BB962C8B-B14F-4D97-AF65-F5344CB8AC3E}">
        <p14:creationId xmlns:p14="http://schemas.microsoft.com/office/powerpoint/2010/main" val="220250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Microsoft Corporation</a:t>
            </a:r>
            <a:endParaRPr lang="en-US" sz="5400" b="1" dirty="0">
              <a:effectLst>
                <a:outerShdw blurRad="38100" dist="38100" dir="2700000" algn="tl">
                  <a:srgbClr val="000000">
                    <a:alpha val="43137"/>
                  </a:srgbClr>
                </a:outerShdw>
              </a:effectLst>
            </a:endParaRPr>
          </a:p>
        </p:txBody>
      </p:sp>
      <p:sp>
        <p:nvSpPr>
          <p:cNvPr id="5" name="TextBox 4"/>
          <p:cNvSpPr txBox="1"/>
          <p:nvPr/>
        </p:nvSpPr>
        <p:spPr>
          <a:xfrm>
            <a:off x="6820" y="25400"/>
            <a:ext cx="9144000" cy="1384995"/>
          </a:xfrm>
          <a:prstGeom prst="rect">
            <a:avLst/>
          </a:prstGeom>
          <a:noFill/>
        </p:spPr>
        <p:txBody>
          <a:bodyPr wrap="square" rtlCol="0">
            <a:spAutoFit/>
          </a:bodyPr>
          <a:lstStyle/>
          <a:p>
            <a:pPr algn="just"/>
            <a:r>
              <a:rPr lang="en-US" sz="2800" b="1" dirty="0"/>
              <a:t>Here are some of the products and services Microsoft offers:</a:t>
            </a:r>
          </a:p>
          <a:p>
            <a:pPr marL="457200" indent="-457200" algn="just">
              <a:buFont typeface="Arial" panose="020B0604020202020204" pitchFamily="34" charset="0"/>
              <a:buChar char="•"/>
            </a:pPr>
            <a:r>
              <a:rPr lang="en-US" sz="2800" b="1" dirty="0">
                <a:solidFill>
                  <a:srgbClr val="00B0F0"/>
                </a:solidFill>
              </a:rPr>
              <a:t>Internet Explorer</a:t>
            </a:r>
            <a:r>
              <a:rPr lang="en-US" sz="2800" b="1" dirty="0"/>
              <a:t>: A popular Web browser</a:t>
            </a:r>
          </a:p>
        </p:txBody>
      </p:sp>
      <p:sp>
        <p:nvSpPr>
          <p:cNvPr id="6" name="TextBox 5"/>
          <p:cNvSpPr txBox="1"/>
          <p:nvPr/>
        </p:nvSpPr>
        <p:spPr>
          <a:xfrm>
            <a:off x="-1929" y="1434405"/>
            <a:ext cx="9144000" cy="1384995"/>
          </a:xfrm>
          <a:prstGeom prst="rect">
            <a:avLst/>
          </a:prstGeom>
          <a:noFill/>
        </p:spPr>
        <p:txBody>
          <a:bodyPr wrap="square" rtlCol="0">
            <a:spAutoFit/>
          </a:bodyPr>
          <a:lstStyle/>
          <a:p>
            <a:pPr marL="457200" indent="-457200" algn="just">
              <a:buFont typeface="Arial" panose="020B0604020202020204" pitchFamily="34" charset="0"/>
              <a:buChar char="•"/>
            </a:pPr>
            <a:r>
              <a:rPr lang="en-US" sz="2800" b="1" dirty="0">
                <a:solidFill>
                  <a:srgbClr val="00B0F0"/>
                </a:solidFill>
              </a:rPr>
              <a:t>Expression Web </a:t>
            </a:r>
            <a:r>
              <a:rPr lang="en-US" sz="2800" b="1" dirty="0"/>
              <a:t>(replacing </a:t>
            </a:r>
            <a:r>
              <a:rPr lang="en-US" sz="2800" b="1" dirty="0">
                <a:solidFill>
                  <a:srgbClr val="00B0F0"/>
                </a:solidFill>
              </a:rPr>
              <a:t>FrontPage</a:t>
            </a:r>
            <a:r>
              <a:rPr lang="en-US" sz="2800" b="1" dirty="0"/>
              <a:t>): An HTML </a:t>
            </a:r>
            <a:r>
              <a:rPr lang="en-US" sz="2800" b="1" dirty="0" smtClean="0"/>
              <a:t>editor and </a:t>
            </a:r>
            <a:r>
              <a:rPr lang="en-US" sz="2800" b="1" dirty="0"/>
              <a:t>Web design program for developing Web pages </a:t>
            </a:r>
            <a:r>
              <a:rPr lang="en-US" sz="2800" b="1" dirty="0" smtClean="0"/>
              <a:t>and other </a:t>
            </a:r>
            <a:r>
              <a:rPr lang="en-US" sz="2800" b="1" dirty="0"/>
              <a:t>HTML applications</a:t>
            </a:r>
          </a:p>
        </p:txBody>
      </p:sp>
      <p:sp>
        <p:nvSpPr>
          <p:cNvPr id="7" name="TextBox 6"/>
          <p:cNvSpPr txBox="1"/>
          <p:nvPr/>
        </p:nvSpPr>
        <p:spPr>
          <a:xfrm>
            <a:off x="0" y="2895600"/>
            <a:ext cx="9144000" cy="954107"/>
          </a:xfrm>
          <a:prstGeom prst="rect">
            <a:avLst/>
          </a:prstGeom>
          <a:noFill/>
        </p:spPr>
        <p:txBody>
          <a:bodyPr wrap="square" rtlCol="0">
            <a:spAutoFit/>
          </a:bodyPr>
          <a:lstStyle/>
          <a:p>
            <a:pPr marL="457200" indent="-457200" algn="just">
              <a:buFont typeface="Arial" panose="020B0604020202020204" pitchFamily="34" charset="0"/>
              <a:buChar char="•"/>
            </a:pPr>
            <a:r>
              <a:rPr lang="en-US" sz="2800" b="1" dirty="0">
                <a:solidFill>
                  <a:srgbClr val="00B0F0"/>
                </a:solidFill>
              </a:rPr>
              <a:t>MSN</a:t>
            </a:r>
            <a:r>
              <a:rPr lang="en-US" sz="2800" b="1" dirty="0"/>
              <a:t>: An Internet portal combining Web services and </a:t>
            </a:r>
            <a:r>
              <a:rPr lang="en-US" sz="2800" b="1" dirty="0" smtClean="0"/>
              <a:t>free Web-based </a:t>
            </a:r>
            <a:r>
              <a:rPr lang="en-US" sz="2800" b="1" dirty="0"/>
              <a:t>e-mail (Hotmail)</a:t>
            </a:r>
          </a:p>
        </p:txBody>
      </p:sp>
      <p:sp>
        <p:nvSpPr>
          <p:cNvPr id="8" name="TextBox 7"/>
          <p:cNvSpPr txBox="1"/>
          <p:nvPr/>
        </p:nvSpPr>
        <p:spPr>
          <a:xfrm>
            <a:off x="0" y="3886200"/>
            <a:ext cx="9144000" cy="954107"/>
          </a:xfrm>
          <a:prstGeom prst="rect">
            <a:avLst/>
          </a:prstGeom>
          <a:noFill/>
        </p:spPr>
        <p:txBody>
          <a:bodyPr wrap="square" rtlCol="0">
            <a:spAutoFit/>
          </a:bodyPr>
          <a:lstStyle/>
          <a:p>
            <a:pPr marL="457200" indent="-457200" algn="just">
              <a:buFont typeface="Arial" panose="020B0604020202020204" pitchFamily="34" charset="0"/>
              <a:buChar char="•"/>
            </a:pPr>
            <a:r>
              <a:rPr lang="en-US" sz="2800" b="1" dirty="0">
                <a:solidFill>
                  <a:srgbClr val="00B0F0"/>
                </a:solidFill>
              </a:rPr>
              <a:t>SharePoint Server</a:t>
            </a:r>
            <a:r>
              <a:rPr lang="en-US" sz="2800" b="1" dirty="0"/>
              <a:t>: Groupware for facilitating </a:t>
            </a:r>
            <a:r>
              <a:rPr lang="en-US" sz="2800" b="1" dirty="0" smtClean="0"/>
              <a:t>information sharing </a:t>
            </a:r>
            <a:r>
              <a:rPr lang="en-US" sz="2800" b="1" dirty="0"/>
              <a:t>and content management</a:t>
            </a:r>
          </a:p>
        </p:txBody>
      </p:sp>
      <p:sp>
        <p:nvSpPr>
          <p:cNvPr id="9" name="TextBox 8"/>
          <p:cNvSpPr txBox="1"/>
          <p:nvPr/>
        </p:nvSpPr>
        <p:spPr>
          <a:xfrm>
            <a:off x="-1929" y="4876800"/>
            <a:ext cx="9144000" cy="954107"/>
          </a:xfrm>
          <a:prstGeom prst="rect">
            <a:avLst/>
          </a:prstGeom>
          <a:noFill/>
        </p:spPr>
        <p:txBody>
          <a:bodyPr wrap="square" rtlCol="0">
            <a:spAutoFit/>
          </a:bodyPr>
          <a:lstStyle/>
          <a:p>
            <a:pPr marL="457200" indent="-457200" algn="just">
              <a:buFont typeface="Arial" panose="020B0604020202020204" pitchFamily="34" charset="0"/>
              <a:buChar char="•"/>
            </a:pPr>
            <a:r>
              <a:rPr lang="en-US" sz="2800" b="1" dirty="0">
                <a:solidFill>
                  <a:srgbClr val="00B0F0"/>
                </a:solidFill>
              </a:rPr>
              <a:t>SQL Server 2008, 2010, 2012, and 2014 </a:t>
            </a:r>
            <a:r>
              <a:rPr lang="en-US" sz="2800" b="1" dirty="0"/>
              <a:t>: Widely </a:t>
            </a:r>
            <a:r>
              <a:rPr lang="en-US" sz="2800" b="1" dirty="0" smtClean="0"/>
              <a:t>used database </a:t>
            </a:r>
            <a:r>
              <a:rPr lang="en-US" sz="2800" b="1" dirty="0"/>
              <a:t>management systems</a:t>
            </a:r>
          </a:p>
        </p:txBody>
      </p:sp>
    </p:spTree>
    <p:extLst>
      <p:ext uri="{BB962C8B-B14F-4D97-AF65-F5344CB8AC3E}">
        <p14:creationId xmlns:p14="http://schemas.microsoft.com/office/powerpoint/2010/main" val="86989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Microsoft Corporation</a:t>
            </a:r>
            <a:endParaRPr lang="en-US" sz="5400" b="1" dirty="0">
              <a:effectLst>
                <a:outerShdw blurRad="38100" dist="38100" dir="2700000" algn="tl">
                  <a:srgbClr val="000000">
                    <a:alpha val="43137"/>
                  </a:srgbClr>
                </a:outerShdw>
              </a:effectLst>
            </a:endParaRPr>
          </a:p>
        </p:txBody>
      </p:sp>
      <p:sp>
        <p:nvSpPr>
          <p:cNvPr id="5" name="TextBox 4"/>
          <p:cNvSpPr txBox="1"/>
          <p:nvPr/>
        </p:nvSpPr>
        <p:spPr>
          <a:xfrm>
            <a:off x="6820" y="0"/>
            <a:ext cx="9144000" cy="1384995"/>
          </a:xfrm>
          <a:prstGeom prst="rect">
            <a:avLst/>
          </a:prstGeom>
          <a:noFill/>
        </p:spPr>
        <p:txBody>
          <a:bodyPr wrap="square" rtlCol="0">
            <a:spAutoFit/>
          </a:bodyPr>
          <a:lstStyle/>
          <a:p>
            <a:pPr algn="just"/>
            <a:r>
              <a:rPr lang="en-US" sz="2800" b="1" dirty="0"/>
              <a:t>Here are some of the products and services Microsoft offers:</a:t>
            </a:r>
          </a:p>
          <a:p>
            <a:pPr marL="457200" indent="-457200" algn="just">
              <a:buFont typeface="Arial" panose="020B0604020202020204" pitchFamily="34" charset="0"/>
              <a:buChar char="•"/>
            </a:pPr>
            <a:r>
              <a:rPr lang="en-US" sz="2800" b="1" dirty="0">
                <a:solidFill>
                  <a:srgbClr val="00B0F0"/>
                </a:solidFill>
              </a:rPr>
              <a:t>Xbox</a:t>
            </a:r>
            <a:r>
              <a:rPr lang="en-US" sz="2800" b="1" dirty="0"/>
              <a:t> : A video game system</a:t>
            </a:r>
          </a:p>
        </p:txBody>
      </p:sp>
      <p:sp>
        <p:nvSpPr>
          <p:cNvPr id="6" name="TextBox 5"/>
          <p:cNvSpPr txBox="1"/>
          <p:nvPr/>
        </p:nvSpPr>
        <p:spPr>
          <a:xfrm>
            <a:off x="-1929" y="1295400"/>
            <a:ext cx="9144000" cy="2677656"/>
          </a:xfrm>
          <a:prstGeom prst="rect">
            <a:avLst/>
          </a:prstGeom>
          <a:noFill/>
        </p:spPr>
        <p:txBody>
          <a:bodyPr wrap="square" rtlCol="0">
            <a:spAutoFit/>
          </a:bodyPr>
          <a:lstStyle/>
          <a:p>
            <a:pPr marL="457200" indent="-457200" algn="just">
              <a:buFont typeface="Arial" panose="020B0604020202020204" pitchFamily="34" charset="0"/>
              <a:buChar char="•"/>
            </a:pPr>
            <a:r>
              <a:rPr lang="en-US" sz="2800" b="1" dirty="0">
                <a:solidFill>
                  <a:srgbClr val="00B0F0"/>
                </a:solidFill>
              </a:rPr>
              <a:t>Visual Studio</a:t>
            </a:r>
            <a:r>
              <a:rPr lang="en-US" sz="2800" b="1" dirty="0"/>
              <a:t>: An integrated development </a:t>
            </a:r>
            <a:r>
              <a:rPr lang="en-US" sz="2800" b="1" dirty="0" smtClean="0"/>
              <a:t>environment (IDE</a:t>
            </a:r>
            <a:r>
              <a:rPr lang="en-US" sz="2800" b="1" dirty="0"/>
              <a:t>) that can be used to program applications in a </a:t>
            </a:r>
            <a:r>
              <a:rPr lang="en-US" sz="2800" b="1" dirty="0" smtClean="0"/>
              <a:t>number of </a:t>
            </a:r>
            <a:r>
              <a:rPr lang="en-US" sz="2800" b="1" dirty="0"/>
              <a:t>different languages (such as C++, Java, Visual Basic, </a:t>
            </a:r>
            <a:r>
              <a:rPr lang="en-US" sz="2800" b="1" dirty="0" smtClean="0"/>
              <a:t>and C</a:t>
            </a:r>
            <a:r>
              <a:rPr lang="en-US" sz="2800" b="1" dirty="0"/>
              <a:t>#); used for console or GUI applications as well as </a:t>
            </a:r>
            <a:r>
              <a:rPr lang="en-US" sz="2800" b="1" dirty="0" smtClean="0"/>
              <a:t>Web applications</a:t>
            </a:r>
            <a:endParaRPr lang="en-US" sz="2800" b="1" dirty="0"/>
          </a:p>
        </p:txBody>
      </p:sp>
      <p:sp>
        <p:nvSpPr>
          <p:cNvPr id="7" name="TextBox 6"/>
          <p:cNvSpPr txBox="1"/>
          <p:nvPr/>
        </p:nvSpPr>
        <p:spPr>
          <a:xfrm>
            <a:off x="0" y="3962400"/>
            <a:ext cx="9144000" cy="954107"/>
          </a:xfrm>
          <a:prstGeom prst="rect">
            <a:avLst/>
          </a:prstGeom>
          <a:noFill/>
        </p:spPr>
        <p:txBody>
          <a:bodyPr wrap="square" rtlCol="0">
            <a:spAutoFit/>
          </a:bodyPr>
          <a:lstStyle/>
          <a:p>
            <a:pPr marL="457200" indent="-457200" algn="just">
              <a:buFont typeface="Arial" panose="020B0604020202020204" pitchFamily="34" charset="0"/>
              <a:buChar char="•"/>
            </a:pPr>
            <a:r>
              <a:rPr lang="en-US" sz="2800" b="1" dirty="0">
                <a:solidFill>
                  <a:srgbClr val="00B0F0"/>
                </a:solidFill>
              </a:rPr>
              <a:t>Windows Live ID</a:t>
            </a:r>
            <a:r>
              <a:rPr lang="en-US" sz="2800" b="1" dirty="0"/>
              <a:t>: A single sign-on service for multiple </a:t>
            </a:r>
            <a:r>
              <a:rPr lang="en-US" sz="2800" b="1" dirty="0" smtClean="0"/>
              <a:t>Web sites</a:t>
            </a:r>
            <a:endParaRPr lang="en-US" sz="2800" b="1" dirty="0"/>
          </a:p>
        </p:txBody>
      </p:sp>
      <p:sp>
        <p:nvSpPr>
          <p:cNvPr id="8" name="TextBox 7"/>
          <p:cNvSpPr txBox="1"/>
          <p:nvPr/>
        </p:nvSpPr>
        <p:spPr>
          <a:xfrm>
            <a:off x="-1929" y="4800600"/>
            <a:ext cx="9144000" cy="1384995"/>
          </a:xfrm>
          <a:prstGeom prst="rect">
            <a:avLst/>
          </a:prstGeom>
          <a:noFill/>
        </p:spPr>
        <p:txBody>
          <a:bodyPr wrap="square" rtlCol="0">
            <a:spAutoFit/>
          </a:bodyPr>
          <a:lstStyle/>
          <a:p>
            <a:pPr marL="457200" indent="-457200" algn="just">
              <a:buFont typeface="Arial" panose="020B0604020202020204" pitchFamily="34" charset="0"/>
              <a:buChar char="•"/>
            </a:pPr>
            <a:r>
              <a:rPr lang="en-US" sz="2800" b="1" dirty="0">
                <a:solidFill>
                  <a:srgbClr val="00B0F0"/>
                </a:solidFill>
              </a:rPr>
              <a:t>Skype</a:t>
            </a:r>
            <a:r>
              <a:rPr lang="en-US" sz="2800" b="1" dirty="0"/>
              <a:t>: A software application that allows users </a:t>
            </a:r>
            <a:r>
              <a:rPr lang="en-US" sz="2800" b="1" dirty="0" smtClean="0"/>
              <a:t>to communicate </a:t>
            </a:r>
            <a:r>
              <a:rPr lang="en-US" sz="2800" b="1" dirty="0"/>
              <a:t>using voice, videos, and data over </a:t>
            </a:r>
            <a:r>
              <a:rPr lang="en-US" sz="2800" b="1" dirty="0" smtClean="0"/>
              <a:t>the Internet</a:t>
            </a:r>
            <a:endParaRPr lang="en-US" sz="2800" b="1" dirty="0"/>
          </a:p>
        </p:txBody>
      </p:sp>
    </p:spTree>
    <p:extLst>
      <p:ext uri="{BB962C8B-B14F-4D97-AF65-F5344CB8AC3E}">
        <p14:creationId xmlns:p14="http://schemas.microsoft.com/office/powerpoint/2010/main" val="374061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6200" y="2438400"/>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solidFill>
                  <a:srgbClr val="00B050"/>
                </a:solidFill>
                <a:effectLst>
                  <a:outerShdw blurRad="38100" dist="38100" dir="2700000" algn="tl">
                    <a:srgbClr val="000000">
                      <a:alpha val="43137"/>
                    </a:srgbClr>
                  </a:outerShdw>
                </a:effectLst>
              </a:rPr>
              <a:t>Thank You for Attention</a:t>
            </a:r>
            <a:endParaRPr lang="en-US" sz="5400" b="1"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41142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 y="152400"/>
            <a:ext cx="9144000" cy="2154436"/>
          </a:xfrm>
          <a:prstGeom prst="rect">
            <a:avLst/>
          </a:prstGeom>
          <a:noFill/>
        </p:spPr>
        <p:txBody>
          <a:bodyPr wrap="square" rtlCol="0">
            <a:spAutoFit/>
          </a:bodyPr>
          <a:lstStyle/>
          <a:p>
            <a:r>
              <a:rPr lang="en-US" sz="2800" b="1" dirty="0" smtClean="0">
                <a:solidFill>
                  <a:srgbClr val="00B050"/>
                </a:solidFill>
              </a:rPr>
              <a:t>Concept:</a:t>
            </a:r>
            <a:r>
              <a:rPr lang="en-US" sz="2800" b="1" dirty="0" smtClean="0"/>
              <a:t> </a:t>
            </a:r>
          </a:p>
          <a:p>
            <a:pPr lvl="3"/>
            <a:r>
              <a:rPr lang="en-US" sz="2400" b="1" dirty="0" smtClean="0">
                <a:solidFill>
                  <a:srgbClr val="0070C0"/>
                </a:solidFill>
              </a:rPr>
              <a:t>The </a:t>
            </a:r>
            <a:r>
              <a:rPr lang="en-US" sz="2400" b="1" dirty="0">
                <a:solidFill>
                  <a:srgbClr val="0070C0"/>
                </a:solidFill>
              </a:rPr>
              <a:t>physical devices that a computer is made of are referred to as </a:t>
            </a:r>
            <a:r>
              <a:rPr lang="en-US" sz="2400" b="1" dirty="0" smtClean="0">
                <a:solidFill>
                  <a:srgbClr val="0070C0"/>
                </a:solidFill>
              </a:rPr>
              <a:t>the computer’s </a:t>
            </a:r>
            <a:r>
              <a:rPr lang="en-US" sz="2400" b="1" dirty="0">
                <a:solidFill>
                  <a:srgbClr val="0070C0"/>
                </a:solidFill>
              </a:rPr>
              <a:t>hardware. </a:t>
            </a:r>
            <a:endParaRPr lang="en-US" sz="2400" b="1" dirty="0" smtClean="0">
              <a:solidFill>
                <a:srgbClr val="0070C0"/>
              </a:solidFill>
            </a:endParaRPr>
          </a:p>
          <a:p>
            <a:pPr lvl="3">
              <a:spcBef>
                <a:spcPts val="1200"/>
              </a:spcBef>
            </a:pPr>
            <a:r>
              <a:rPr lang="en-US" sz="2400" b="1" dirty="0" smtClean="0">
                <a:solidFill>
                  <a:srgbClr val="0070C0"/>
                </a:solidFill>
              </a:rPr>
              <a:t>The </a:t>
            </a:r>
            <a:r>
              <a:rPr lang="en-US" sz="2400" b="1" dirty="0">
                <a:solidFill>
                  <a:srgbClr val="0070C0"/>
                </a:solidFill>
              </a:rPr>
              <a:t>programs that run on a computer are </a:t>
            </a:r>
            <a:r>
              <a:rPr lang="en-US" sz="2400" b="1" dirty="0" smtClean="0">
                <a:solidFill>
                  <a:srgbClr val="0070C0"/>
                </a:solidFill>
              </a:rPr>
              <a:t>referred to </a:t>
            </a:r>
            <a:r>
              <a:rPr lang="en-US" sz="2400" b="1" dirty="0">
                <a:solidFill>
                  <a:srgbClr val="0070C0"/>
                </a:solidFill>
              </a:rPr>
              <a:t>as software.</a:t>
            </a:r>
          </a:p>
        </p:txBody>
      </p:sp>
      <p:sp>
        <p:nvSpPr>
          <p:cNvPr id="6" name="TextBox 5"/>
          <p:cNvSpPr txBox="1"/>
          <p:nvPr/>
        </p:nvSpPr>
        <p:spPr>
          <a:xfrm>
            <a:off x="6820" y="3586707"/>
            <a:ext cx="9144000" cy="1969770"/>
          </a:xfrm>
          <a:prstGeom prst="rect">
            <a:avLst/>
          </a:prstGeom>
          <a:noFill/>
        </p:spPr>
        <p:txBody>
          <a:bodyPr wrap="square" rtlCol="0">
            <a:spAutoFit/>
          </a:bodyPr>
          <a:lstStyle/>
          <a:p>
            <a:pPr algn="just"/>
            <a:r>
              <a:rPr lang="en-US" sz="2800" b="1" dirty="0"/>
              <a:t>A computer is not one single device, but a system of devices that all work together. </a:t>
            </a:r>
            <a:endParaRPr lang="en-US" sz="2800" b="1" dirty="0" smtClean="0"/>
          </a:p>
          <a:p>
            <a:pPr algn="just">
              <a:spcBef>
                <a:spcPts val="1200"/>
              </a:spcBef>
            </a:pPr>
            <a:r>
              <a:rPr lang="en-US" sz="2800" b="1" dirty="0" smtClean="0"/>
              <a:t>Like the different </a:t>
            </a:r>
            <a:r>
              <a:rPr lang="en-US" sz="2800" b="1" dirty="0"/>
              <a:t>instruments in a symphony orchestra, each device in a computer plays its own part.</a:t>
            </a:r>
          </a:p>
        </p:txBody>
      </p:sp>
      <p:sp>
        <p:nvSpPr>
          <p:cNvPr id="7" name="Title 1"/>
          <p:cNvSpPr txBox="1">
            <a:spLocks/>
          </p:cNvSpPr>
          <p:nvPr/>
        </p:nvSpPr>
        <p:spPr>
          <a:xfrm>
            <a:off x="76200" y="5856514"/>
            <a:ext cx="8991600" cy="990600"/>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5400" b="1" dirty="0" smtClean="0">
                <a:effectLst>
                  <a:outerShdw blurRad="38100" dist="38100" dir="2700000" algn="tl">
                    <a:srgbClr val="000000">
                      <a:alpha val="43137"/>
                    </a:srgbClr>
                  </a:outerShdw>
                </a:effectLst>
              </a:rPr>
              <a:t>Hardware</a:t>
            </a:r>
            <a:endParaRPr lang="en-US" sz="5400" b="1" dirty="0">
              <a:effectLst>
                <a:outerShdw blurRad="38100" dist="38100" dir="2700000" algn="tl">
                  <a:srgbClr val="000000">
                    <a:alpha val="43137"/>
                  </a:srgbClr>
                </a:outerShdw>
              </a:effectLst>
            </a:endParaRPr>
          </a:p>
        </p:txBody>
      </p:sp>
      <p:sp>
        <p:nvSpPr>
          <p:cNvPr id="8" name="TextBox 7"/>
          <p:cNvSpPr txBox="1"/>
          <p:nvPr/>
        </p:nvSpPr>
        <p:spPr>
          <a:xfrm>
            <a:off x="0" y="2469718"/>
            <a:ext cx="9144000" cy="954107"/>
          </a:xfrm>
          <a:prstGeom prst="rect">
            <a:avLst/>
          </a:prstGeom>
          <a:noFill/>
        </p:spPr>
        <p:txBody>
          <a:bodyPr wrap="square" rtlCol="0">
            <a:spAutoFit/>
          </a:bodyPr>
          <a:lstStyle/>
          <a:p>
            <a:pPr algn="just"/>
            <a:r>
              <a:rPr lang="en-US" sz="2800" b="1" dirty="0"/>
              <a:t>The term </a:t>
            </a:r>
            <a:r>
              <a:rPr lang="en-US" sz="2800" b="1" dirty="0">
                <a:solidFill>
                  <a:srgbClr val="C00000"/>
                </a:solidFill>
              </a:rPr>
              <a:t>hardware</a:t>
            </a:r>
            <a:r>
              <a:rPr lang="en-US" sz="2800" b="1" dirty="0"/>
              <a:t> refers to all of the physical devices, or </a:t>
            </a:r>
            <a:r>
              <a:rPr lang="en-US" sz="2800" b="1" dirty="0">
                <a:solidFill>
                  <a:srgbClr val="C00000"/>
                </a:solidFill>
              </a:rPr>
              <a:t>components</a:t>
            </a:r>
            <a:r>
              <a:rPr lang="en-US" sz="2800" b="1" dirty="0"/>
              <a:t>, that a computer is </a:t>
            </a:r>
            <a:r>
              <a:rPr lang="en-US" sz="2800" b="1" dirty="0" smtClean="0"/>
              <a:t>made of</a:t>
            </a:r>
            <a:r>
              <a:rPr lang="en-US" sz="2800" b="1" dirty="0"/>
              <a:t>.</a:t>
            </a:r>
          </a:p>
        </p:txBody>
      </p:sp>
    </p:spTree>
    <p:extLst>
      <p:ext uri="{BB962C8B-B14F-4D97-AF65-F5344CB8AC3E}">
        <p14:creationId xmlns:p14="http://schemas.microsoft.com/office/powerpoint/2010/main" val="367658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539</TotalTime>
  <Words>4415</Words>
  <Application>Microsoft Office PowerPoint</Application>
  <PresentationFormat>On-screen Show (4:3)</PresentationFormat>
  <Paragraphs>481</Paragraphs>
  <Slides>82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82</vt:i4>
      </vt:variant>
    </vt:vector>
  </HeadingPairs>
  <TitlesOfParts>
    <vt:vector size="89" baseType="lpstr">
      <vt:lpstr>Arial</vt:lpstr>
      <vt:lpstr>Cambria Math</vt:lpstr>
      <vt:lpstr>Century Gothic</vt:lpstr>
      <vt:lpstr>Courier New</vt:lpstr>
      <vt:lpstr>Palatino Linotype</vt:lpstr>
      <vt:lpstr>Wingdings</vt:lpstr>
      <vt:lpstr>Executive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samir.quliyev</dc:creator>
  <cp:lastModifiedBy>samir.quliyev</cp:lastModifiedBy>
  <cp:revision>193</cp:revision>
  <dcterms:created xsi:type="dcterms:W3CDTF">2006-08-16T00:00:00Z</dcterms:created>
  <dcterms:modified xsi:type="dcterms:W3CDTF">2017-03-01T20:28:42Z</dcterms:modified>
</cp:coreProperties>
</file>