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6" r:id="rId32"/>
    <p:sldId id="297" r:id="rId33"/>
    <p:sldId id="300" r:id="rId34"/>
    <p:sldId id="299" r:id="rId35"/>
    <p:sldId id="301" r:id="rId36"/>
    <p:sldId id="302" r:id="rId37"/>
    <p:sldId id="298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09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Algorithms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Картинки по запросу algorith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2920980"/>
            <a:ext cx="3870346" cy="3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Mathematicians use algorithms all the time, and much of the work done </a:t>
            </a:r>
            <a:r>
              <a:rPr lang="en-US" sz="2800" b="1" dirty="0" smtClean="0"/>
              <a:t>by early </a:t>
            </a:r>
            <a:r>
              <a:rPr lang="en-US" sz="2800" b="1" dirty="0"/>
              <a:t>Greek, Roman, Persian, and Indian mathematicians involved the </a:t>
            </a:r>
            <a:r>
              <a:rPr lang="en-US" sz="2800" b="1" dirty="0" smtClean="0"/>
              <a:t>discovery of </a:t>
            </a:r>
            <a:r>
              <a:rPr lang="en-US" sz="2800" b="1" dirty="0"/>
              <a:t>algorithms for important problems in geometry and </a:t>
            </a:r>
            <a:r>
              <a:rPr lang="en-US" sz="2800" b="1" dirty="0" smtClean="0"/>
              <a:t>arithmetic.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29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An example is </a:t>
            </a:r>
            <a:r>
              <a:rPr lang="en-US" sz="2800" b="1" dirty="0"/>
              <a:t>Euclid’s algorithm for finding the greatest common divisor of two </a:t>
            </a:r>
            <a:r>
              <a:rPr lang="en-US" sz="2800" b="1" dirty="0" smtClean="0"/>
              <a:t>positive integers</a:t>
            </a:r>
            <a:r>
              <a:rPr lang="en-US" sz="28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768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We also studied algorithms in elementary school, even if we </a:t>
            </a:r>
            <a:r>
              <a:rPr lang="en-US" sz="2800" b="1" dirty="0" smtClean="0"/>
              <a:t>didn’t know </a:t>
            </a:r>
            <a:r>
              <a:rPr lang="en-US" sz="2800" b="1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xmlns="" val="19992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0" y="28935"/>
                <a:ext cx="9144000" cy="1968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example, here is </a:t>
                </a:r>
                <a:r>
                  <a:rPr lang="en-US" sz="2800" b="1" dirty="0"/>
                  <a:t>an algorithm for adding </a:t>
                </a:r>
                <a:r>
                  <a:rPr lang="en-US" sz="2800" b="1" dirty="0" smtClean="0"/>
                  <a:t>two numbers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sub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𝟒𝟕</m:t>
                              </m:r>
                            </m:sup>
                          </m:sSubSup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35"/>
                <a:ext cx="9144000" cy="1968809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71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09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instructions our teacher gave were as follows: 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First </a:t>
            </a:r>
            <a:r>
              <a:rPr lang="en-US" sz="2800" b="1" dirty="0"/>
              <a:t>add the </a:t>
            </a:r>
            <a:r>
              <a:rPr lang="en-US" sz="2800" b="1" dirty="0" smtClean="0"/>
              <a:t>rightmost column </a:t>
            </a:r>
            <a:r>
              <a:rPr lang="en-US" sz="2800" b="1" dirty="0"/>
              <a:t>of numbers </a:t>
            </a:r>
            <a:r>
              <a:rPr lang="en-US" sz="2800" b="1" dirty="0">
                <a:solidFill>
                  <a:srgbClr val="00B0F0"/>
                </a:solidFill>
              </a:rPr>
              <a:t>(7 + 5)</a:t>
            </a:r>
            <a:r>
              <a:rPr lang="en-US" sz="2800" b="1" dirty="0"/>
              <a:t>, getting the value </a:t>
            </a:r>
            <a:r>
              <a:rPr lang="en-US" sz="2800" b="1" dirty="0">
                <a:solidFill>
                  <a:srgbClr val="00B0F0"/>
                </a:solidFill>
              </a:rPr>
              <a:t>12</a:t>
            </a:r>
            <a:r>
              <a:rPr lang="en-US" sz="2800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343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Write down the </a:t>
            </a:r>
            <a:r>
              <a:rPr lang="en-US" sz="2800" b="1" dirty="0">
                <a:solidFill>
                  <a:srgbClr val="00B0F0"/>
                </a:solidFill>
              </a:rPr>
              <a:t>2</a:t>
            </a:r>
            <a:r>
              <a:rPr lang="en-US" sz="2800" b="1" dirty="0"/>
              <a:t> under </a:t>
            </a:r>
            <a:r>
              <a:rPr lang="en-US" sz="2800" b="1" dirty="0" smtClean="0"/>
              <a:t>the line </a:t>
            </a:r>
            <a:r>
              <a:rPr lang="en-US" sz="2800" b="1" dirty="0"/>
              <a:t>and carry the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to the next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33287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Now move left to the next </a:t>
            </a:r>
            <a:r>
              <a:rPr lang="en-US" sz="2800" b="1" dirty="0" smtClean="0"/>
              <a:t>column, adding </a:t>
            </a:r>
            <a:r>
              <a:rPr lang="en-US" sz="2800" b="1" dirty="0">
                <a:solidFill>
                  <a:srgbClr val="00B0F0"/>
                </a:solidFill>
              </a:rPr>
              <a:t>(4 + 2)</a:t>
            </a:r>
            <a:r>
              <a:rPr lang="en-US" sz="2800" b="1" dirty="0"/>
              <a:t> and the previous carry value of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to get </a:t>
            </a:r>
            <a:r>
              <a:rPr lang="en-US" sz="2800" b="1" dirty="0">
                <a:solidFill>
                  <a:srgbClr val="00B0F0"/>
                </a:solidFill>
              </a:rPr>
              <a:t>7</a:t>
            </a:r>
            <a:r>
              <a:rPr lang="en-US" sz="280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24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Write this </a:t>
            </a:r>
            <a:r>
              <a:rPr lang="en-US" sz="2800" b="1" dirty="0" smtClean="0"/>
              <a:t>value under </a:t>
            </a:r>
            <a:r>
              <a:rPr lang="en-US" sz="2800" b="1" dirty="0"/>
              <a:t>the line, producing the correct answer </a:t>
            </a:r>
            <a:r>
              <a:rPr lang="en-US" sz="2800" b="1" dirty="0">
                <a:solidFill>
                  <a:srgbClr val="00B0F0"/>
                </a:solidFill>
              </a:rPr>
              <a:t>72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0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A Bit of History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The word algorithm is derived from the last name </a:t>
            </a:r>
            <a:r>
              <a:rPr lang="en-US" sz="2800" b="1" dirty="0" smtClean="0"/>
              <a:t>of Muhammad </a:t>
            </a:r>
            <a:r>
              <a:rPr lang="en-US" sz="2800" b="1" dirty="0"/>
              <a:t>ibn Musa </a:t>
            </a:r>
            <a:r>
              <a:rPr lang="en-US" sz="2800" b="1" dirty="0" smtClean="0"/>
              <a:t>Al-Khwarizmi, </a:t>
            </a:r>
            <a:r>
              <a:rPr lang="en-US" sz="2800" b="1" dirty="0"/>
              <a:t>a famous </a:t>
            </a:r>
            <a:r>
              <a:rPr lang="en-US" sz="2800" b="1" dirty="0" smtClean="0"/>
              <a:t>Persian mathematician </a:t>
            </a:r>
            <a:r>
              <a:rPr lang="en-US" sz="2800" b="1" dirty="0"/>
              <a:t>and author from the eighth and </a:t>
            </a:r>
            <a:r>
              <a:rPr lang="en-US" sz="2800" b="1" dirty="0" smtClean="0"/>
              <a:t>ninth centuries</a:t>
            </a:r>
            <a:r>
              <a:rPr lang="en-US" sz="28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153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Al-Khwarizmi </a:t>
            </a:r>
            <a:r>
              <a:rPr lang="en-US" sz="2800" b="1" dirty="0"/>
              <a:t>was a teacher at the </a:t>
            </a:r>
            <a:r>
              <a:rPr lang="en-US" sz="2800" b="1" dirty="0" smtClean="0"/>
              <a:t>Mathematical Institute </a:t>
            </a:r>
            <a:r>
              <a:rPr lang="en-US" sz="2800" b="1" dirty="0"/>
              <a:t>in Baghdad and the author of the </a:t>
            </a:r>
            <a:r>
              <a:rPr lang="en-US" sz="2800" b="1" dirty="0" smtClean="0"/>
              <a:t>book “Kitab </a:t>
            </a:r>
            <a:r>
              <a:rPr lang="en-US" sz="2800" b="1" dirty="0"/>
              <a:t>al jabr w’al </a:t>
            </a:r>
            <a:r>
              <a:rPr lang="en-US" sz="2800" b="1" dirty="0" smtClean="0"/>
              <a:t>muqabala”, </a:t>
            </a:r>
            <a:r>
              <a:rPr lang="en-US" sz="2800" b="1" dirty="0"/>
              <a:t>which in English </a:t>
            </a:r>
            <a:r>
              <a:rPr lang="en-US" sz="2800" b="1" dirty="0" smtClean="0"/>
              <a:t>means “Rules </a:t>
            </a:r>
            <a:r>
              <a:rPr lang="en-US" sz="2800" b="1" dirty="0"/>
              <a:t>of Restoration and Reduction.”</a:t>
            </a:r>
          </a:p>
        </p:txBody>
      </p:sp>
    </p:spTree>
    <p:extLst>
      <p:ext uri="{BB962C8B-B14F-4D97-AF65-F5344CB8AC3E}">
        <p14:creationId xmlns:p14="http://schemas.microsoft.com/office/powerpoint/2010/main" xmlns="" val="9336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A Bit of History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It is one of the </a:t>
            </a:r>
            <a:r>
              <a:rPr lang="en-US" sz="2800" b="1" dirty="0" smtClean="0"/>
              <a:t>earliest mathematical </a:t>
            </a:r>
            <a:r>
              <a:rPr lang="en-US" sz="2800" b="1" dirty="0"/>
              <a:t>textbooks, and its title gives us </a:t>
            </a:r>
            <a:r>
              <a:rPr lang="en-US" sz="2800" b="1" dirty="0" smtClean="0"/>
              <a:t>the word </a:t>
            </a:r>
            <a:r>
              <a:rPr lang="en-US" sz="2800" b="1" dirty="0"/>
              <a:t>algebra (the Arabic word </a:t>
            </a:r>
            <a:r>
              <a:rPr lang="en-US" sz="2800" b="1" dirty="0" smtClean="0"/>
              <a:t>“al jabr” </a:t>
            </a:r>
            <a:r>
              <a:rPr lang="en-US" sz="2800" b="1" dirty="0"/>
              <a:t>means “reduction”).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825 A.D., </a:t>
            </a:r>
            <a:r>
              <a:rPr lang="en-US" sz="2800" b="1" dirty="0" smtClean="0"/>
              <a:t>Al-Khwarizmi </a:t>
            </a:r>
            <a:r>
              <a:rPr lang="en-US" sz="2800" b="1" dirty="0"/>
              <a:t>wrote another </a:t>
            </a:r>
            <a:r>
              <a:rPr lang="en-US" sz="2800" b="1" dirty="0" smtClean="0"/>
              <a:t>book about </a:t>
            </a:r>
            <a:r>
              <a:rPr lang="en-US" sz="2800" b="1" dirty="0"/>
              <a:t>the base-10 positional numbering system </a:t>
            </a:r>
            <a:r>
              <a:rPr lang="en-US" sz="2800" b="1" dirty="0" smtClean="0"/>
              <a:t>that had </a:t>
            </a:r>
            <a:r>
              <a:rPr lang="en-US" sz="2800" b="1" dirty="0"/>
              <a:t>recently been developed in India.</a:t>
            </a:r>
          </a:p>
        </p:txBody>
      </p:sp>
    </p:spTree>
    <p:extLst>
      <p:ext uri="{BB962C8B-B14F-4D97-AF65-F5344CB8AC3E}">
        <p14:creationId xmlns:p14="http://schemas.microsoft.com/office/powerpoint/2010/main" xmlns="" val="31284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A Bit of History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In this book </a:t>
            </a:r>
            <a:r>
              <a:rPr lang="en-US" sz="2800" b="1" dirty="0" smtClean="0"/>
              <a:t>he described </a:t>
            </a:r>
            <a:r>
              <a:rPr lang="en-US" sz="2800" b="1" dirty="0"/>
              <a:t>formalized, step-by-step procedures </a:t>
            </a:r>
            <a:r>
              <a:rPr lang="en-US" sz="2800" b="1" dirty="0" smtClean="0"/>
              <a:t>for doing </a:t>
            </a:r>
            <a:r>
              <a:rPr lang="en-US" sz="2800" b="1" dirty="0"/>
              <a:t>arithmetic operations, such as addition, </a:t>
            </a:r>
            <a:r>
              <a:rPr lang="en-US" sz="2800" b="1" dirty="0" smtClean="0"/>
              <a:t>subtraction, and </a:t>
            </a:r>
            <a:r>
              <a:rPr lang="en-US" sz="2800" b="1" dirty="0"/>
              <a:t>multiplication, on numbers </a:t>
            </a:r>
            <a:r>
              <a:rPr lang="en-US" sz="2800" b="1" dirty="0" smtClean="0"/>
              <a:t>represented in </a:t>
            </a:r>
            <a:r>
              <a:rPr lang="en-US" sz="2800" b="1" dirty="0"/>
              <a:t>this new decimal system.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1538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the twelfth </a:t>
            </a:r>
            <a:r>
              <a:rPr lang="en-US" sz="2800" b="1" dirty="0" smtClean="0"/>
              <a:t>century this </a:t>
            </a:r>
            <a:r>
              <a:rPr lang="en-US" sz="2800" b="1" dirty="0"/>
              <a:t>book was translated into Latin, introducing </a:t>
            </a:r>
            <a:r>
              <a:rPr lang="en-US" sz="2800" b="1" dirty="0" smtClean="0"/>
              <a:t>the base-10 </a:t>
            </a:r>
            <a:r>
              <a:rPr lang="en-US" sz="2800" b="1" dirty="0"/>
              <a:t>Hindu-Arabic numbering system to </a:t>
            </a:r>
            <a:r>
              <a:rPr lang="en-US" sz="2800" b="1" dirty="0" smtClean="0"/>
              <a:t>Europe.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8149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A Bit of History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His </a:t>
            </a:r>
            <a:r>
              <a:rPr lang="en-US" sz="2800" b="1" dirty="0" smtClean="0"/>
              <a:t>last name </a:t>
            </a:r>
            <a:r>
              <a:rPr lang="en-US" sz="2800" b="1" dirty="0"/>
              <a:t>was rendered as </a:t>
            </a:r>
            <a:r>
              <a:rPr lang="en-US" sz="2800" b="1" dirty="0" smtClean="0"/>
              <a:t>“Algoritmi” </a:t>
            </a:r>
            <a:r>
              <a:rPr lang="en-US" sz="2800" b="1" dirty="0"/>
              <a:t>in Latin </a:t>
            </a:r>
            <a:r>
              <a:rPr lang="en-US" sz="2800" b="1" dirty="0" smtClean="0"/>
              <a:t>characters, and </a:t>
            </a:r>
            <a:r>
              <a:rPr lang="en-US" sz="2800" b="1" dirty="0"/>
              <a:t>eventually the formalized procedures that he </a:t>
            </a:r>
            <a:r>
              <a:rPr lang="en-US" sz="2800" b="1" dirty="0" smtClean="0"/>
              <a:t>pioneered and </a:t>
            </a:r>
            <a:r>
              <a:rPr lang="en-US" sz="2800" b="1" dirty="0"/>
              <a:t>developed became known as </a:t>
            </a:r>
            <a:r>
              <a:rPr lang="en-US" sz="2800" b="1" dirty="0" smtClean="0"/>
              <a:t>“algorithms” in his </a:t>
            </a:r>
            <a:r>
              <a:rPr lang="en-US" sz="2800" b="1" dirty="0"/>
              <a:t>honor.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6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Why would we </a:t>
            </a:r>
            <a:r>
              <a:rPr lang="en-US" sz="2800" b="1" dirty="0" smtClean="0"/>
              <a:t>take such </a:t>
            </a:r>
            <a:r>
              <a:rPr lang="en-US" sz="2800" b="1" dirty="0"/>
              <a:t>a simple task as adding two numbers and express it in so complicated </a:t>
            </a:r>
            <a:r>
              <a:rPr lang="en-US" sz="2800" b="1" dirty="0" smtClean="0"/>
              <a:t>a fashion</a:t>
            </a:r>
            <a:r>
              <a:rPr lang="en-US" sz="2800" b="1" dirty="0"/>
              <a:t>?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Why </a:t>
            </a:r>
            <a:r>
              <a:rPr lang="en-US" sz="2800" b="1" dirty="0"/>
              <a:t>are formal algorithms so important in computer science?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5027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Because of the following fundamental idea:</a:t>
            </a:r>
            <a:endParaRPr lang="en-US" sz="2800" b="1" dirty="0"/>
          </a:p>
          <a:p>
            <a:pPr lvl="1" algn="just">
              <a:lnSpc>
                <a:spcPct val="150000"/>
              </a:lnSpc>
            </a:pPr>
            <a:r>
              <a:rPr lang="en-US" sz="2800" b="1" dirty="0"/>
              <a:t>If we can specify an algorithm to solve a problem, then we can automate </a:t>
            </a:r>
            <a:r>
              <a:rPr lang="en-US" sz="2800" b="1" dirty="0" smtClean="0"/>
              <a:t>its solution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4615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Once we have formally specified an algorithm, we can build a machine (</a:t>
            </a:r>
            <a:r>
              <a:rPr lang="en-US" sz="2800" b="1" dirty="0" smtClean="0"/>
              <a:t>or write </a:t>
            </a:r>
            <a:r>
              <a:rPr lang="en-US" sz="2800" b="1" dirty="0"/>
              <a:t>a program or hire a person) to carry out the steps contained in the algorithm.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098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machine (or program or person) does not need to understand </a:t>
            </a:r>
            <a:r>
              <a:rPr lang="en-US" sz="2800" b="1" dirty="0" smtClean="0"/>
              <a:t>the concepts </a:t>
            </a:r>
            <a:r>
              <a:rPr lang="en-US" sz="2800" b="1" dirty="0"/>
              <a:t>or ideas underlying the solution.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343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merely has to do step 1, step </a:t>
            </a:r>
            <a:r>
              <a:rPr lang="en-US" sz="2800" b="1" dirty="0" smtClean="0"/>
              <a:t>2, step </a:t>
            </a:r>
            <a:r>
              <a:rPr lang="en-US" sz="2800" b="1" dirty="0"/>
              <a:t>3, . . . exactly as written.</a:t>
            </a:r>
          </a:p>
        </p:txBody>
      </p:sp>
    </p:spTree>
    <p:extLst>
      <p:ext uri="{BB962C8B-B14F-4D97-AF65-F5344CB8AC3E}">
        <p14:creationId xmlns:p14="http://schemas.microsoft.com/office/powerpoint/2010/main" xmlns="" val="19731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computer science terminology, the </a:t>
            </a:r>
            <a:r>
              <a:rPr lang="en-US" sz="2800" b="1" dirty="0" smtClean="0"/>
              <a:t>machine, robot</a:t>
            </a:r>
            <a:r>
              <a:rPr lang="en-US" sz="2800" b="1" dirty="0"/>
              <a:t>, person, or thing carrying out the steps of the algorithm is called </a:t>
            </a:r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computing </a:t>
            </a:r>
            <a:r>
              <a:rPr lang="en-US" sz="2800" b="1" dirty="0">
                <a:solidFill>
                  <a:srgbClr val="FF0000"/>
                </a:solidFill>
              </a:rPr>
              <a:t>agent</a:t>
            </a:r>
            <a:r>
              <a:rPr lang="en-US" sz="280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44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736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/>
              <a:t>central concept in computer science is the </a:t>
            </a:r>
            <a:r>
              <a:rPr lang="en-US" sz="2800" b="1" dirty="0" smtClean="0">
                <a:solidFill>
                  <a:srgbClr val="FF0000"/>
                </a:solidFill>
              </a:rPr>
              <a:t>algorithm</a:t>
            </a:r>
            <a:r>
              <a:rPr lang="en-US" sz="2800" b="1" dirty="0"/>
              <a:t> </a:t>
            </a:r>
            <a:r>
              <a:rPr lang="en-US" sz="2800" b="1" dirty="0" smtClean="0"/>
              <a:t>– an </a:t>
            </a:r>
            <a:r>
              <a:rPr lang="en-US" sz="2800" b="1" dirty="0"/>
              <a:t>ordered sequence of instructions that </a:t>
            </a:r>
            <a:r>
              <a:rPr lang="en-US" sz="2800" b="1"/>
              <a:t>is </a:t>
            </a:r>
            <a:r>
              <a:rPr lang="en-US" sz="2800" b="1" smtClean="0"/>
              <a:t>guaranteed  </a:t>
            </a:r>
            <a:r>
              <a:rPr lang="en-US" sz="2800" b="1" dirty="0" smtClean="0"/>
              <a:t>to </a:t>
            </a:r>
            <a:r>
              <a:rPr lang="en-US" sz="2800" b="1" dirty="0"/>
              <a:t>solve a specific problem.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81200"/>
            <a:ext cx="91440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It is a list that looks something like this:</a:t>
            </a:r>
          </a:p>
          <a:p>
            <a:pPr lvl="1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</a:rPr>
              <a:t>STEP 1</a:t>
            </a:r>
            <a:r>
              <a:rPr lang="en-US" sz="2800" b="1" dirty="0"/>
              <a:t>: Do something</a:t>
            </a:r>
          </a:p>
          <a:p>
            <a:pPr lvl="1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</a:rPr>
              <a:t>STEP 2</a:t>
            </a:r>
            <a:r>
              <a:rPr lang="en-US" sz="2800" b="1" dirty="0"/>
              <a:t>: Do something</a:t>
            </a:r>
          </a:p>
          <a:p>
            <a:pPr lvl="1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</a:rPr>
              <a:t>STEP 3</a:t>
            </a:r>
            <a:r>
              <a:rPr lang="en-US" sz="2800" b="1" dirty="0"/>
              <a:t>: Do something</a:t>
            </a:r>
          </a:p>
          <a:p>
            <a:pPr lvl="1" algn="just">
              <a:spcBef>
                <a:spcPts val="600"/>
              </a:spcBef>
            </a:pPr>
            <a:r>
              <a:rPr lang="en-US" sz="2800" b="1" dirty="0"/>
              <a:t>. </a:t>
            </a:r>
            <a:r>
              <a:rPr lang="en-US" sz="2800" b="1" dirty="0" smtClean="0"/>
              <a:t>………………… .</a:t>
            </a:r>
            <a:endParaRPr lang="en-US" sz="2800" b="1" dirty="0"/>
          </a:p>
          <a:p>
            <a:pPr lvl="1" algn="just">
              <a:spcBef>
                <a:spcPts val="600"/>
              </a:spcBef>
            </a:pPr>
            <a:r>
              <a:rPr lang="en-US" sz="2800" b="1" dirty="0"/>
              <a:t>. </a:t>
            </a:r>
            <a:r>
              <a:rPr lang="en-US" sz="2800" b="1" dirty="0" smtClean="0"/>
              <a:t>………………… .</a:t>
            </a:r>
            <a:endParaRPr lang="en-US" sz="2800" b="1" dirty="0"/>
          </a:p>
          <a:p>
            <a:pPr lvl="1" algn="just">
              <a:spcBef>
                <a:spcPts val="600"/>
              </a:spcBef>
            </a:pPr>
            <a:r>
              <a:rPr lang="en-US" sz="2800" b="1" dirty="0"/>
              <a:t>. </a:t>
            </a:r>
            <a:r>
              <a:rPr lang="en-US" sz="2800" b="1" dirty="0" smtClean="0"/>
              <a:t>………………… .</a:t>
            </a:r>
            <a:endParaRPr lang="en-US" sz="2800" b="1" dirty="0"/>
          </a:p>
          <a:p>
            <a:pPr lvl="1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</a:rPr>
              <a:t>STEP N</a:t>
            </a:r>
            <a:r>
              <a:rPr lang="en-US" sz="2800" b="1" dirty="0"/>
              <a:t>: Stop, you are finished</a:t>
            </a:r>
          </a:p>
        </p:txBody>
      </p:sp>
    </p:spTree>
    <p:extLst>
      <p:ext uri="{BB962C8B-B14F-4D97-AF65-F5344CB8AC3E}">
        <p14:creationId xmlns:p14="http://schemas.microsoft.com/office/powerpoint/2010/main" xmlns="" val="1344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Much of the research and development work in </a:t>
            </a:r>
            <a:r>
              <a:rPr lang="en-US" sz="2800" b="1" dirty="0" smtClean="0"/>
              <a:t>computer science </a:t>
            </a:r>
            <a:r>
              <a:rPr lang="en-US" sz="2800" b="1" dirty="0"/>
              <a:t>involves 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discovering </a:t>
            </a:r>
            <a:r>
              <a:rPr lang="en-US" sz="2800" b="1" dirty="0"/>
              <a:t>correct and efficient algorithms for a wide </a:t>
            </a:r>
            <a:r>
              <a:rPr lang="en-US" sz="2800" b="1" dirty="0" smtClean="0"/>
              <a:t>range of </a:t>
            </a:r>
            <a:r>
              <a:rPr lang="en-US" sz="2800" b="1" dirty="0"/>
              <a:t>interesting </a:t>
            </a:r>
            <a:r>
              <a:rPr lang="en-US" sz="2800" b="1" dirty="0" smtClean="0"/>
              <a:t>problems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studying </a:t>
            </a:r>
            <a:r>
              <a:rPr lang="en-US" sz="2800" b="1" dirty="0"/>
              <a:t>their </a:t>
            </a:r>
            <a:r>
              <a:rPr lang="en-US" sz="2800" b="1" dirty="0" smtClean="0"/>
              <a:t>properties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designing programming languages </a:t>
            </a:r>
            <a:r>
              <a:rPr lang="en-US" sz="2800" b="1" dirty="0"/>
              <a:t>into which those algorithms can be </a:t>
            </a:r>
            <a:r>
              <a:rPr lang="en-US" sz="2800" b="1" dirty="0" smtClean="0"/>
              <a:t>encoded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designing and building </a:t>
            </a:r>
            <a:r>
              <a:rPr lang="en-US" sz="2800" b="1" dirty="0"/>
              <a:t>computer systems that can automatically execute these algorithms </a:t>
            </a:r>
            <a:r>
              <a:rPr lang="en-US" sz="2800" b="1" dirty="0" smtClean="0"/>
              <a:t>in an </a:t>
            </a:r>
            <a:r>
              <a:rPr lang="en-US" sz="2800" b="1" dirty="0"/>
              <a:t>efficient manner.</a:t>
            </a:r>
          </a:p>
        </p:txBody>
      </p:sp>
    </p:spTree>
    <p:extLst>
      <p:ext uri="{BB962C8B-B14F-4D97-AF65-F5344CB8AC3E}">
        <p14:creationId xmlns:p14="http://schemas.microsoft.com/office/powerpoint/2010/main" xmlns="" val="31599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At first glance, it may seem that every problem can be solved algorithmically.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However, (first proved </a:t>
            </a:r>
            <a:r>
              <a:rPr lang="en-US" sz="2800" b="1" dirty="0" smtClean="0"/>
              <a:t>by the </a:t>
            </a:r>
            <a:r>
              <a:rPr lang="en-US" sz="2800" b="1" dirty="0"/>
              <a:t>German logician Kurt Gödel in the early 1930s) </a:t>
            </a:r>
            <a:r>
              <a:rPr lang="en-US" sz="2800" b="1" dirty="0" smtClean="0"/>
              <a:t>there </a:t>
            </a:r>
            <a:r>
              <a:rPr lang="en-US" sz="2800" b="1" dirty="0"/>
              <a:t>are problems </a:t>
            </a:r>
            <a:r>
              <a:rPr lang="en-US" sz="2800" b="1" dirty="0" smtClean="0"/>
              <a:t>for which </a:t>
            </a:r>
            <a:r>
              <a:rPr lang="en-US" sz="2800" b="1" dirty="0"/>
              <a:t>no generalized algorithmic solution can possibly exist.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81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These </a:t>
            </a:r>
            <a:r>
              <a:rPr lang="en-US" sz="2800" b="1" dirty="0" smtClean="0"/>
              <a:t>problems are</a:t>
            </a:r>
            <a:r>
              <a:rPr lang="en-US" sz="2800" b="1" dirty="0"/>
              <a:t>, in a sense, unsolvable</a:t>
            </a:r>
            <a:r>
              <a:rPr lang="en-US" sz="28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Gödel’s </a:t>
            </a:r>
            <a:r>
              <a:rPr lang="en-US" sz="2800" b="1" dirty="0" smtClean="0"/>
              <a:t>discovery effectively </a:t>
            </a:r>
            <a:r>
              <a:rPr lang="en-US" sz="2800" b="1" dirty="0"/>
              <a:t>places a limit on the capabilities </a:t>
            </a:r>
            <a:r>
              <a:rPr lang="en-US" sz="2800" b="1" dirty="0" smtClean="0"/>
              <a:t>of computers </a:t>
            </a:r>
            <a:r>
              <a:rPr lang="en-US" sz="2800" b="1" dirty="0"/>
              <a:t>and computer scientists.</a:t>
            </a:r>
          </a:p>
        </p:txBody>
      </p:sp>
    </p:spTree>
    <p:extLst>
      <p:ext uri="{BB962C8B-B14F-4D97-AF65-F5344CB8AC3E}">
        <p14:creationId xmlns:p14="http://schemas.microsoft.com/office/powerpoint/2010/main" xmlns="" val="36329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There are also problems for which it is possible to specify an algorithm </a:t>
            </a:r>
            <a:r>
              <a:rPr lang="en-US" sz="2800" b="1" dirty="0" smtClean="0"/>
              <a:t>but a </a:t>
            </a:r>
            <a:r>
              <a:rPr lang="en-US" sz="2800" b="1" dirty="0"/>
              <a:t>computing agent would take so long to execute it that the solution is essentially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useless.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2167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To </a:t>
            </a:r>
            <a:r>
              <a:rPr lang="en-US" sz="2800" b="1" dirty="0"/>
              <a:t>get a computer to play winning chess, we </a:t>
            </a:r>
            <a:r>
              <a:rPr lang="en-US" sz="2800" b="1" dirty="0" smtClean="0"/>
              <a:t>could adopt </a:t>
            </a:r>
            <a:r>
              <a:rPr lang="en-US" sz="2800" b="1" dirty="0"/>
              <a:t>a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xmlns="" val="19476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Example (continued)</a:t>
            </a:r>
            <a:endParaRPr lang="en-US" sz="2800" b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/>
              <a:t>Given a board position as input, the </a:t>
            </a:r>
            <a:r>
              <a:rPr lang="en-US" sz="2800" b="1" dirty="0" smtClean="0"/>
              <a:t>computer would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examine </a:t>
            </a:r>
            <a:r>
              <a:rPr lang="en-US" sz="2800" b="1" dirty="0"/>
              <a:t>every legal move it could possibly </a:t>
            </a:r>
            <a:r>
              <a:rPr lang="en-US" sz="2800" b="1" dirty="0" smtClean="0"/>
              <a:t>make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then </a:t>
            </a:r>
            <a:r>
              <a:rPr lang="en-US" sz="2800" b="1" dirty="0"/>
              <a:t>every </a:t>
            </a:r>
            <a:r>
              <a:rPr lang="en-US" sz="2800" b="1" dirty="0" smtClean="0"/>
              <a:t>legal response </a:t>
            </a:r>
            <a:r>
              <a:rPr lang="en-US" sz="2800" b="1" dirty="0"/>
              <a:t>an opponent could make to each initial </a:t>
            </a:r>
            <a:r>
              <a:rPr lang="en-US" sz="2800" b="1" dirty="0" smtClean="0"/>
              <a:t>move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then </a:t>
            </a:r>
            <a:r>
              <a:rPr lang="en-US" sz="2800" b="1" dirty="0"/>
              <a:t>every response </a:t>
            </a:r>
            <a:r>
              <a:rPr lang="en-US" sz="2800" b="1" dirty="0" smtClean="0"/>
              <a:t>it could </a:t>
            </a:r>
            <a:r>
              <a:rPr lang="en-US" sz="2800" b="1" dirty="0"/>
              <a:t>select to that </a:t>
            </a:r>
            <a:r>
              <a:rPr lang="en-US" sz="2800" b="1" dirty="0" smtClean="0"/>
              <a:t>move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and </a:t>
            </a:r>
            <a:r>
              <a:rPr lang="en-US" sz="2800" b="1" dirty="0"/>
              <a:t>so 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8511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analysis would continue until </a:t>
            </a:r>
            <a:r>
              <a:rPr lang="en-US" sz="2800" b="1" dirty="0" smtClean="0"/>
              <a:t>the game </a:t>
            </a:r>
            <a:r>
              <a:rPr lang="en-US" sz="2800" b="1" dirty="0"/>
              <a:t>reached a win, lose, or draw position.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624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Example (continued)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With </a:t>
            </a:r>
            <a:r>
              <a:rPr lang="en-US" sz="2800" b="1" dirty="0"/>
              <a:t>that information the </a:t>
            </a:r>
            <a:r>
              <a:rPr lang="en-US" sz="2800" b="1" dirty="0" smtClean="0"/>
              <a:t>computer would </a:t>
            </a:r>
            <a:r>
              <a:rPr lang="en-US" sz="2800" b="1" dirty="0"/>
              <a:t>be able to optimally choose its next move.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0" y="2057400"/>
                <a:ext cx="9144000" cy="472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If, for simplicity’s sake, we </a:t>
                </a:r>
                <a:r>
                  <a:rPr lang="en-US" sz="2800" b="1" dirty="0"/>
                  <a:t>assume that there are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40</a:t>
                </a:r>
                <a:r>
                  <a:rPr lang="en-US" sz="2800" b="1" dirty="0"/>
                  <a:t> legal moves from any given position on a </a:t>
                </a:r>
                <a:r>
                  <a:rPr lang="en-US" sz="2800" b="1" dirty="0" smtClean="0"/>
                  <a:t>chessboard, and </a:t>
                </a:r>
                <a:r>
                  <a:rPr lang="en-US" sz="2800" b="1" dirty="0"/>
                  <a:t>it takes about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30</a:t>
                </a:r>
                <a:r>
                  <a:rPr lang="en-US" sz="2800" b="1" dirty="0"/>
                  <a:t> moves to reach a final conclusion, then the </a:t>
                </a:r>
                <a:r>
                  <a:rPr lang="en-US" sz="2800" b="1" dirty="0" smtClean="0"/>
                  <a:t>total number </a:t>
                </a:r>
                <a:r>
                  <a:rPr lang="en-US" sz="2800" b="1" dirty="0"/>
                  <a:t>of board positions that our brute force program would need to </a:t>
                </a:r>
                <a:r>
                  <a:rPr lang="en-US" sz="2800" b="1" dirty="0" smtClean="0"/>
                  <a:t>evaluate in </a:t>
                </a:r>
                <a:r>
                  <a:rPr lang="en-US" sz="2800" b="1" dirty="0"/>
                  <a:t>deciding its first move </a:t>
                </a:r>
                <a:r>
                  <a:rPr lang="en-US" sz="2800" b="1" dirty="0" smtClean="0"/>
                  <a:t>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×…×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𝟒𝟎</m:t>
                              </m:r>
                            </m:e>
                          </m:groupChr>
                        </m:e>
                        <m:li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𝐭𝐢𝐦𝐞𝐬</m:t>
                          </m:r>
                        </m:lim>
                      </m:limLow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𝟒𝟖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472334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816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0" y="28935"/>
                <a:ext cx="9144000" cy="399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Example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we </a:t>
                </a:r>
                <a:r>
                  <a:rPr lang="en-US" sz="2800" b="1" dirty="0" smtClean="0"/>
                  <a:t>use </a:t>
                </a:r>
                <a:r>
                  <a:rPr lang="en-US" sz="2800" b="1" dirty="0"/>
                  <a:t>a supercomputer that evaluates 1 </a:t>
                </a:r>
                <a:r>
                  <a:rPr lang="en-US" sz="2800" b="1" dirty="0" smtClean="0"/>
                  <a:t>quadrillion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2800" b="1" dirty="0" smtClean="0"/>
                  <a:t>) board positions </a:t>
                </a:r>
                <a:r>
                  <a:rPr lang="en-US" sz="2800" b="1" dirty="0"/>
                  <a:t>per second (which is too high at current levels of technology), </a:t>
                </a:r>
                <a:r>
                  <a:rPr lang="en-US" sz="2800" b="1" dirty="0" smtClean="0"/>
                  <a:t>it would </a:t>
                </a:r>
                <a:r>
                  <a:rPr lang="en-US" sz="2800" b="1" dirty="0"/>
                  <a:t>take about 30,000,000,000,000,000,000,000,000,000 years for the </a:t>
                </a:r>
                <a:r>
                  <a:rPr lang="en-US" sz="2800" b="1" dirty="0" smtClean="0"/>
                  <a:t>computer to </a:t>
                </a:r>
                <a:r>
                  <a:rPr lang="en-US" sz="2800" b="1" dirty="0"/>
                  <a:t>make </a:t>
                </a:r>
                <a:r>
                  <a:rPr lang="en-US" sz="2800" b="1" dirty="0" smtClean="0"/>
                  <a:t>only its </a:t>
                </a:r>
                <a:r>
                  <a:rPr lang="en-US" sz="2800" b="1" dirty="0"/>
                  <a:t>first move!</a:t>
                </a:r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35"/>
                <a:ext cx="9144000" cy="3994491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Obviously, a computer could not use a brute </a:t>
            </a:r>
            <a:r>
              <a:rPr lang="en-US" sz="2800" b="1" dirty="0" smtClean="0"/>
              <a:t>force technique </a:t>
            </a:r>
            <a:r>
              <a:rPr lang="en-US" sz="2800" b="1" dirty="0"/>
              <a:t>to play a real chess game.</a:t>
            </a:r>
          </a:p>
        </p:txBody>
      </p:sp>
    </p:spTree>
    <p:extLst>
      <p:ext uri="{BB962C8B-B14F-4D97-AF65-F5344CB8AC3E}">
        <p14:creationId xmlns:p14="http://schemas.microsoft.com/office/powerpoint/2010/main" xmlns="" val="29222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There also exist problems that we do not yet know how to solve algorithmically.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Many of these involve tasks that require a degree of what we </a:t>
            </a:r>
            <a:r>
              <a:rPr lang="en-US" sz="2800" b="1" dirty="0" smtClean="0"/>
              <a:t>term “intelligence”.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0267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Example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After </a:t>
            </a:r>
            <a:r>
              <a:rPr lang="en-US" sz="2800" b="1" dirty="0"/>
              <a:t>only a few days a baby recognizes the face </a:t>
            </a:r>
            <a:r>
              <a:rPr lang="en-US" sz="2800" b="1" dirty="0" smtClean="0"/>
              <a:t>of its </a:t>
            </a:r>
            <a:r>
              <a:rPr lang="en-US" sz="2800" b="1" dirty="0"/>
              <a:t>mother from among the many faces it sees.</a:t>
            </a:r>
          </a:p>
        </p:txBody>
      </p:sp>
    </p:spTree>
    <p:extLst>
      <p:ext uri="{BB962C8B-B14F-4D97-AF65-F5344CB8AC3E}">
        <p14:creationId xmlns:p14="http://schemas.microsoft.com/office/powerpoint/2010/main" xmlns="" val="9005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Example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 a few months it begins </a:t>
            </a:r>
            <a:r>
              <a:rPr lang="en-US" sz="2800" b="1" dirty="0" smtClean="0"/>
              <a:t>to develop </a:t>
            </a:r>
            <a:r>
              <a:rPr lang="en-US" sz="2800" b="1" dirty="0"/>
              <a:t>coordinated sensory and motor control skills and can efficiently </a:t>
            </a:r>
            <a:r>
              <a:rPr lang="en-US" sz="2800" b="1" dirty="0" smtClean="0"/>
              <a:t>plan how </a:t>
            </a:r>
            <a:r>
              <a:rPr lang="en-US" sz="2800" b="1" dirty="0"/>
              <a:t>to use </a:t>
            </a:r>
            <a:r>
              <a:rPr lang="en-US" sz="2800" b="1" dirty="0" smtClean="0"/>
              <a:t>them — how </a:t>
            </a:r>
            <a:r>
              <a:rPr lang="en-US" sz="2800" b="1" dirty="0"/>
              <a:t>to get from the playpen to the toy on the floor </a:t>
            </a:r>
            <a:r>
              <a:rPr lang="en-US" sz="2800" b="1" dirty="0" smtClean="0"/>
              <a:t>without bumping </a:t>
            </a:r>
            <a:r>
              <a:rPr lang="en-US" sz="2800" b="1" dirty="0"/>
              <a:t>into either the chair or the desk that are in the way.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386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After a </a:t>
            </a:r>
            <a:r>
              <a:rPr lang="en-US" sz="2800" b="1" dirty="0" smtClean="0"/>
              <a:t>few years </a:t>
            </a:r>
            <a:r>
              <a:rPr lang="en-US" sz="2800" b="1" dirty="0"/>
              <a:t>the child begins to develop powerful language skills and abstract </a:t>
            </a:r>
            <a:r>
              <a:rPr lang="en-US" sz="2800" b="1" dirty="0" smtClean="0"/>
              <a:t>reasoning capabilities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05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We take these abilities for granted, but the operations just </a:t>
            </a:r>
            <a:r>
              <a:rPr lang="en-US" sz="2800" b="1" dirty="0" smtClean="0"/>
              <a:t>mentioned —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sophisticated </a:t>
            </a:r>
            <a:r>
              <a:rPr lang="en-US" sz="2800" b="1" dirty="0"/>
              <a:t>visual </a:t>
            </a:r>
            <a:r>
              <a:rPr lang="en-US" sz="2800" b="1" dirty="0" smtClean="0"/>
              <a:t>discrimination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high-level </a:t>
            </a:r>
            <a:r>
              <a:rPr lang="en-US" sz="2800" b="1" dirty="0"/>
              <a:t>problem </a:t>
            </a:r>
            <a:r>
              <a:rPr lang="en-US" sz="2800" b="1" dirty="0" smtClean="0"/>
              <a:t>solving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abstract reasoning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natural </a:t>
            </a:r>
            <a:r>
              <a:rPr lang="en-US" sz="2800" b="1" dirty="0"/>
              <a:t>language </a:t>
            </a:r>
            <a:r>
              <a:rPr lang="en-US" sz="2800" b="1" dirty="0" smtClean="0"/>
              <a:t>understanding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— cannot </a:t>
            </a:r>
            <a:r>
              <a:rPr lang="en-US" sz="2800" b="1" dirty="0"/>
              <a:t>be done well (or even at </a:t>
            </a:r>
            <a:r>
              <a:rPr lang="en-US" sz="2800" b="1" dirty="0" smtClean="0"/>
              <a:t>all) using </a:t>
            </a:r>
            <a:r>
              <a:rPr lang="en-US" sz="2800" b="1" dirty="0"/>
              <a:t>the computer systems and software packages currently available.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8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primary </a:t>
            </a:r>
            <a:r>
              <a:rPr lang="en-US" sz="2800" b="1" dirty="0"/>
              <a:t>reason is that researchers do not yet know how to specify these </a:t>
            </a:r>
            <a:r>
              <a:rPr lang="en-US" sz="2800" b="1" dirty="0" smtClean="0"/>
              <a:t>operations algorithmically</a:t>
            </a:r>
            <a:r>
              <a:rPr lang="en-US" sz="280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That is, they do not yet know how to specify a </a:t>
            </a:r>
            <a:r>
              <a:rPr lang="en-US" sz="2800" b="1" dirty="0" smtClean="0"/>
              <a:t>solution formally </a:t>
            </a:r>
            <a:r>
              <a:rPr lang="en-US" sz="2800" b="1" dirty="0"/>
              <a:t>in a detailed step-by-step fashion.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5280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Thus, algorithmic problem solving has many variations</a:t>
            </a:r>
            <a:r>
              <a:rPr lang="en-US" sz="28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However</a:t>
            </a:r>
            <a:r>
              <a:rPr lang="en-US" sz="2800" b="1" dirty="0"/>
              <a:t>, discovering an </a:t>
            </a:r>
            <a:r>
              <a:rPr lang="en-US" sz="2800" b="1" dirty="0" smtClean="0"/>
              <a:t>algorithmic solution </a:t>
            </a:r>
            <a:r>
              <a:rPr lang="en-US" sz="2800" b="1" dirty="0"/>
              <a:t>has enormously important consequences.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40380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All the operations used to construct algorithms belong to one of </a:t>
            </a:r>
            <a:r>
              <a:rPr lang="en-US" sz="2800" b="1" dirty="0" smtClean="0"/>
              <a:t>only three </a:t>
            </a:r>
            <a:r>
              <a:rPr lang="en-US" sz="2800" b="1" dirty="0"/>
              <a:t>categories</a:t>
            </a:r>
            <a:r>
              <a:rPr lang="en-US" sz="2800" b="1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Sequential </a:t>
            </a:r>
            <a:r>
              <a:rPr lang="en-US" sz="2800" b="1" dirty="0">
                <a:solidFill>
                  <a:srgbClr val="C00000"/>
                </a:solidFill>
              </a:rPr>
              <a:t>operations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A </a:t>
            </a:r>
            <a:r>
              <a:rPr lang="en-US" sz="2800" b="1" dirty="0"/>
              <a:t>sequential instruction carries out a </a:t>
            </a:r>
            <a:r>
              <a:rPr lang="en-US" sz="2800" b="1" dirty="0" smtClean="0"/>
              <a:t>single well-defined </a:t>
            </a:r>
            <a:r>
              <a:rPr lang="en-US" sz="2800" b="1" dirty="0"/>
              <a:t>task.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766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/>
              <a:t>When that task is finished, the algorithm moves on to the next operation.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65838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/>
              <a:t>Sequential operations are usually expressed </a:t>
            </a:r>
            <a:r>
              <a:rPr lang="en-US" sz="2800" b="1" dirty="0" smtClean="0"/>
              <a:t>as simple </a:t>
            </a:r>
            <a:r>
              <a:rPr lang="en-US" sz="2800" b="1" dirty="0"/>
              <a:t>declarative sentences.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20309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455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If we can </a:t>
            </a:r>
            <a:r>
              <a:rPr lang="en-US" sz="2800" b="1" dirty="0"/>
              <a:t>create a correct and efficient algorithm to solve a problem, and if </a:t>
            </a:r>
            <a:r>
              <a:rPr lang="en-US" sz="2800" b="1" dirty="0" smtClean="0"/>
              <a:t>we encode </a:t>
            </a:r>
            <a:r>
              <a:rPr lang="en-US" sz="2800" b="1" dirty="0"/>
              <a:t>it into a programming language, then we can take advantage of </a:t>
            </a:r>
            <a:r>
              <a:rPr lang="en-US" sz="2800" b="1" dirty="0" smtClean="0"/>
              <a:t>the speed </a:t>
            </a:r>
            <a:r>
              <a:rPr lang="en-US" sz="2800" b="1" dirty="0"/>
              <a:t>and power of a computer system to automate the solution and </a:t>
            </a:r>
            <a:r>
              <a:rPr lang="en-US" sz="2800" b="1" dirty="0" smtClean="0"/>
              <a:t>produce the </a:t>
            </a:r>
            <a:r>
              <a:rPr lang="en-US" sz="2800" b="1" dirty="0"/>
              <a:t>desired result.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This </a:t>
            </a:r>
            <a:r>
              <a:rPr lang="en-US" sz="2800" b="1" dirty="0"/>
              <a:t>is what computer science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5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Flowchart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Flowchart</a:t>
            </a:r>
          </a:p>
          <a:p>
            <a:pPr lvl="1" eaLnBrk="1" hangingPunct="1"/>
            <a:r>
              <a:rPr lang="en-US" smtClean="0"/>
              <a:t>Graphical representation of an algorithm</a:t>
            </a:r>
          </a:p>
          <a:p>
            <a:pPr lvl="1" eaLnBrk="1" hangingPunct="1"/>
            <a:r>
              <a:rPr lang="en-US" smtClean="0"/>
              <a:t>Drawn using certain special-purpose symbols connected by arrows called flowlines</a:t>
            </a:r>
          </a:p>
          <a:p>
            <a:pPr lvl="1" eaLnBrk="1" hangingPunct="1"/>
            <a:r>
              <a:rPr lang="en-US" smtClean="0"/>
              <a:t>Rectangle symbol (action symbol):</a:t>
            </a:r>
          </a:p>
          <a:p>
            <a:pPr lvl="2" eaLnBrk="1" hangingPunct="1"/>
            <a:r>
              <a:rPr lang="en-US" smtClean="0"/>
              <a:t>Indicates any type of action</a:t>
            </a:r>
          </a:p>
          <a:p>
            <a:pPr lvl="1" eaLnBrk="1" hangingPunct="1"/>
            <a:r>
              <a:rPr lang="en-US" smtClean="0"/>
              <a:t>Oval symbol:</a:t>
            </a:r>
          </a:p>
          <a:p>
            <a:pPr lvl="2" eaLnBrk="1" hangingPunct="1"/>
            <a:r>
              <a:rPr lang="en-US" smtClean="0"/>
              <a:t>Indicates the beginning or end of a program or a section of code</a:t>
            </a:r>
          </a:p>
          <a:p>
            <a:pPr eaLnBrk="1" hangingPunct="1"/>
            <a:r>
              <a:rPr lang="en-US" smtClean="0"/>
              <a:t>Single-entry/single-exit control structures </a:t>
            </a:r>
          </a:p>
          <a:p>
            <a:pPr lvl="1" eaLnBrk="1" hangingPunct="1"/>
            <a:r>
              <a:rPr lang="en-US" smtClean="0"/>
              <a:t>Connect exit point of one control structure to entry point of the next (control-structure stacking)</a:t>
            </a:r>
          </a:p>
          <a:p>
            <a:pPr lvl="1" eaLnBrk="1" hangingPunct="1"/>
            <a:r>
              <a:rPr lang="en-US" smtClean="0"/>
              <a:t>Makes programs easy to build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1000" y="10668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Flowcharting C’s sequence structure</a:t>
            </a:r>
          </a:p>
        </p:txBody>
      </p:sp>
      <p:pic>
        <p:nvPicPr>
          <p:cNvPr id="390147" name="Picture 4" descr="AAHBDOB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2057400"/>
            <a:ext cx="7848600" cy="2817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St</a:t>
            </a:r>
            <a:r>
              <a:rPr lang="en-US" smtClean="0"/>
              <a:t>atement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statement in C: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smtClean="0">
                <a:latin typeface="Lucida Console" pitchFamily="49" charset="0"/>
              </a:rPr>
              <a:t>if ( grade &gt;= 60 ) </a:t>
            </a:r>
            <a:br>
              <a:rPr lang="en-US" sz="2000" smtClean="0">
                <a:latin typeface="Lucida Console" pitchFamily="49" charset="0"/>
              </a:rPr>
            </a:br>
            <a:r>
              <a:rPr lang="en-US" sz="2000" smtClean="0">
                <a:latin typeface="Lucida Console" pitchFamily="49" charset="0"/>
              </a:rPr>
              <a:t>   printf( "Passed\n" ); </a:t>
            </a:r>
          </a:p>
          <a:p>
            <a:pPr lvl="1" eaLnBrk="1" hangingPunct="1"/>
            <a:r>
              <a:rPr lang="en-US" smtClean="0"/>
              <a:t>C code corresponds closely to the pseudocode</a:t>
            </a:r>
          </a:p>
          <a:p>
            <a:pPr eaLnBrk="1" hangingPunct="1"/>
            <a:r>
              <a:rPr lang="en-US" smtClean="0"/>
              <a:t>Diamond symbol (decision symbol)</a:t>
            </a:r>
          </a:p>
          <a:p>
            <a:pPr lvl="1" eaLnBrk="1" hangingPunct="1"/>
            <a:r>
              <a:rPr lang="en-US" smtClean="0"/>
              <a:t>Indicates decision is to be made</a:t>
            </a:r>
          </a:p>
          <a:p>
            <a:pPr lvl="1" eaLnBrk="1" hangingPunct="1"/>
            <a:r>
              <a:rPr lang="en-US" smtClean="0"/>
              <a:t>Contains an expression that can be </a:t>
            </a:r>
            <a:r>
              <a:rPr lang="en-US" sz="2200" smtClean="0">
                <a:latin typeface="Lucida Console" pitchFamily="49" charset="0"/>
              </a:rPr>
              <a:t>true</a:t>
            </a:r>
            <a:r>
              <a:rPr lang="en-US" smtClean="0"/>
              <a:t> or </a:t>
            </a:r>
            <a:r>
              <a:rPr lang="en-US" sz="2200" smtClean="0">
                <a:latin typeface="Lucida Console" pitchFamily="49" charset="0"/>
              </a:rPr>
              <a:t>false</a:t>
            </a:r>
          </a:p>
          <a:p>
            <a:pPr lvl="1" eaLnBrk="1" hangingPunct="1"/>
            <a:r>
              <a:rPr lang="en-US" smtClean="0"/>
              <a:t>Test the condition, follow appropriate path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St</a:t>
            </a:r>
            <a:r>
              <a:rPr lang="en-US" smtClean="0"/>
              <a:t>atement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structure: </a:t>
            </a:r>
          </a:p>
          <a:p>
            <a:pPr lvl="1" eaLnBrk="1" hangingPunct="1"/>
            <a:r>
              <a:rPr lang="en-US" smtClean="0"/>
              <a:t>Used to choose among alternative courses of action</a:t>
            </a:r>
          </a:p>
          <a:p>
            <a:pPr lvl="1" eaLnBrk="1" hangingPunct="1"/>
            <a:r>
              <a:rPr lang="en-US" smtClean="0"/>
              <a:t>Pseudocode: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smtClean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i="1" smtClean="0">
                <a:solidFill>
                  <a:schemeClr val="accent2"/>
                </a:solidFill>
              </a:rPr>
            </a:br>
            <a:r>
              <a:rPr lang="en-US" i="1" smtClean="0">
                <a:solidFill>
                  <a:schemeClr val="accent2"/>
                </a:solidFill>
              </a:rPr>
              <a:t>Print “Passed”</a:t>
            </a:r>
          </a:p>
          <a:p>
            <a:pPr eaLnBrk="1" hangingPunct="1"/>
            <a:r>
              <a:rPr lang="en-US" smtClean="0"/>
              <a:t>If condition </a:t>
            </a:r>
            <a:r>
              <a:rPr lang="en-US" sz="2200" smtClean="0">
                <a:latin typeface="Lucida Console" pitchFamily="49" charset="0"/>
              </a:rPr>
              <a:t>true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Print statement executed and program goes on to next statement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sz="2200" smtClean="0">
                <a:latin typeface="Lucida Console" pitchFamily="49" charset="0"/>
              </a:rPr>
              <a:t>false</a:t>
            </a:r>
            <a:r>
              <a:rPr lang="en-US" smtClean="0"/>
              <a:t>, print statement is ignored and the program goes onto the next statement</a:t>
            </a:r>
          </a:p>
          <a:p>
            <a:pPr lvl="1" eaLnBrk="1" hangingPunct="1"/>
            <a:r>
              <a:rPr lang="en-US" smtClean="0"/>
              <a:t>Indenting makes programs easier to read</a:t>
            </a:r>
          </a:p>
          <a:p>
            <a:pPr lvl="2" eaLnBrk="1" hangingPunct="1"/>
            <a:r>
              <a:rPr lang="en-US" smtClean="0"/>
              <a:t>C ignores whitespace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noProof="1" smtClean="0">
                <a:latin typeface="Lucida Console" pitchFamily="49" charset="0"/>
              </a:rPr>
              <a:t>else</a:t>
            </a:r>
            <a:r>
              <a:rPr lang="en-US" noProof="1" smtClean="0"/>
              <a:t> Selection S</a:t>
            </a:r>
            <a:r>
              <a:rPr lang="en-US" smtClean="0"/>
              <a:t>tatement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latin typeface="Lucida Console" pitchFamily="49" charset="0"/>
              </a:rPr>
              <a:t>if</a:t>
            </a:r>
          </a:p>
          <a:p>
            <a:pPr lvl="1" eaLnBrk="1" hangingPunct="1"/>
            <a:r>
              <a:rPr lang="en-US" smtClean="0"/>
              <a:t>Only performs an action if the condition is </a:t>
            </a:r>
            <a:r>
              <a:rPr lang="en-US" sz="2200" smtClean="0">
                <a:latin typeface="Lucida Console" pitchFamily="49" charset="0"/>
              </a:rPr>
              <a:t>true</a:t>
            </a:r>
          </a:p>
          <a:p>
            <a:pPr eaLnBrk="1" hangingPunct="1"/>
            <a:r>
              <a:rPr lang="en-US" sz="2200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sz="2200" smtClean="0">
                <a:latin typeface="Lucida Console" pitchFamily="49" charset="0"/>
              </a:rPr>
              <a:t>else</a:t>
            </a:r>
          </a:p>
          <a:p>
            <a:pPr lvl="1" eaLnBrk="1" hangingPunct="1"/>
            <a:r>
              <a:rPr lang="en-US" smtClean="0"/>
              <a:t>Specifies an action to be performed both when the condition is </a:t>
            </a:r>
            <a:r>
              <a:rPr lang="en-US" sz="2200" smtClean="0">
                <a:latin typeface="Lucida Console" pitchFamily="49" charset="0"/>
              </a:rPr>
              <a:t>true</a:t>
            </a:r>
            <a:r>
              <a:rPr lang="en-US" smtClean="0"/>
              <a:t> and when it is </a:t>
            </a:r>
            <a:r>
              <a:rPr lang="en-US" sz="2200" smtClean="0">
                <a:latin typeface="Lucida Console" pitchFamily="49" charset="0"/>
              </a:rPr>
              <a:t>false</a:t>
            </a:r>
          </a:p>
          <a:p>
            <a:pPr eaLnBrk="1" hangingPunct="1"/>
            <a:r>
              <a:rPr lang="en-US" smtClean="0"/>
              <a:t>Psuedocode: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smtClean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i="1" smtClean="0">
                <a:solidFill>
                  <a:schemeClr val="accent2"/>
                </a:solidFill>
              </a:rPr>
            </a:br>
            <a:r>
              <a:rPr lang="en-US" i="1" smtClean="0">
                <a:solidFill>
                  <a:schemeClr val="accent2"/>
                </a:solidFill>
              </a:rPr>
              <a:t>Print “Passed”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smtClean="0">
                <a:solidFill>
                  <a:schemeClr val="accent2"/>
                </a:solidFill>
              </a:rPr>
              <a:t>else</a:t>
            </a:r>
            <a:br>
              <a:rPr lang="en-US" i="1" smtClean="0">
                <a:solidFill>
                  <a:schemeClr val="accent2"/>
                </a:solidFill>
              </a:rPr>
            </a:br>
            <a:r>
              <a:rPr lang="en-US" i="1" smtClean="0">
                <a:solidFill>
                  <a:schemeClr val="accent2"/>
                </a:solidFill>
              </a:rPr>
              <a:t>Print “Failed” </a:t>
            </a:r>
          </a:p>
          <a:p>
            <a:pPr lvl="1" eaLnBrk="1" hangingPunct="1"/>
            <a:r>
              <a:rPr lang="en-US" smtClean="0"/>
              <a:t>Note spacing/indentation conventions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noProof="1" smtClean="0">
                <a:latin typeface="Lucida Console" pitchFamily="49" charset="0"/>
              </a:rPr>
              <a:t>else</a:t>
            </a:r>
            <a:r>
              <a:rPr lang="en-US" noProof="1" smtClean="0"/>
              <a:t> Selection S</a:t>
            </a:r>
            <a:r>
              <a:rPr lang="en-US" smtClean="0"/>
              <a:t>tatement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 code: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if ( grade &gt;= 60 )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   printf( "Passed\n");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   printf( "Failed\n");</a:t>
            </a: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Ternary conditional operator (</a:t>
            </a:r>
            <a:r>
              <a:rPr lang="en-US" sz="2100" smtClean="0">
                <a:latin typeface="Lucida Console" pitchFamily="49" charset="0"/>
              </a:rPr>
              <a:t>?:</a:t>
            </a:r>
            <a:r>
              <a:rPr lang="en-US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Takes three arguments (condition, value if </a:t>
            </a:r>
            <a:r>
              <a:rPr lang="en-US" sz="2200" smtClean="0">
                <a:latin typeface="Lucida Console" pitchFamily="49" charset="0"/>
              </a:rPr>
              <a:t>true</a:t>
            </a:r>
            <a:r>
              <a:rPr lang="en-US" smtClean="0"/>
              <a:t>, value if </a:t>
            </a:r>
            <a:r>
              <a:rPr lang="en-US" sz="2200" smtClean="0">
                <a:latin typeface="Lucida Console" pitchFamily="49" charset="0"/>
              </a:rPr>
              <a:t>false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 pseudocode could be written: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printf( "%s\n", grade &gt;= 60 ? "Passed" : "Failed" );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 it could have been written: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grade &gt;= 60 ? printf( “Passed\n” ) : printf( “Failed\n” );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noProof="1" smtClean="0">
                <a:latin typeface="Lucida Console" pitchFamily="49" charset="0"/>
              </a:rPr>
              <a:t>else</a:t>
            </a:r>
            <a:r>
              <a:rPr lang="en-US" noProof="1" smtClean="0"/>
              <a:t> Selection S</a:t>
            </a:r>
            <a:r>
              <a:rPr lang="en-US" smtClean="0"/>
              <a:t>tatement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Flow chart of the </a:t>
            </a:r>
            <a:r>
              <a:rPr lang="en-US" sz="2200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sz="2200" smtClean="0">
                <a:latin typeface="Lucida Console" pitchFamily="49" charset="0"/>
              </a:rPr>
              <a:t>else</a:t>
            </a:r>
            <a:r>
              <a:rPr lang="en-US" smtClean="0"/>
              <a:t> selection statement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Nested </a:t>
            </a:r>
            <a:r>
              <a:rPr lang="en-US" sz="2200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sz="2200" smtClean="0">
                <a:latin typeface="Lucida Console" pitchFamily="49" charset="0"/>
              </a:rPr>
              <a:t>else</a:t>
            </a:r>
            <a:r>
              <a:rPr lang="en-US" smtClean="0"/>
              <a:t> statements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for multiple cases by placing </a:t>
            </a:r>
            <a:r>
              <a:rPr lang="en-US" sz="2200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sz="2200" smtClean="0">
                <a:latin typeface="Lucida Console" pitchFamily="49" charset="0"/>
              </a:rPr>
              <a:t>else</a:t>
            </a:r>
            <a:r>
              <a:rPr lang="en-US" smtClean="0"/>
              <a:t> selection statements inside </a:t>
            </a:r>
            <a:r>
              <a:rPr lang="en-US" sz="2200" smtClean="0">
                <a:latin typeface="Lucida Console" pitchFamily="49" charset="0"/>
              </a:rPr>
              <a:t>if</a:t>
            </a:r>
            <a:r>
              <a:rPr lang="en-US" smtClean="0"/>
              <a:t>…</a:t>
            </a:r>
            <a:r>
              <a:rPr lang="en-US" sz="2200" smtClean="0">
                <a:latin typeface="Lucida Console" pitchFamily="49" charset="0"/>
              </a:rPr>
              <a:t>else</a:t>
            </a:r>
            <a:r>
              <a:rPr lang="en-US" smtClean="0"/>
              <a:t> selection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Once condition is met, rest of statements skipped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Deep indentation usually not used in practice</a:t>
            </a:r>
          </a:p>
        </p:txBody>
      </p:sp>
      <p:pic>
        <p:nvPicPr>
          <p:cNvPr id="396292" name="Picture 4" descr="AAHBDOD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6350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521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Thank You for Attention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2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For example,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Add </a:t>
            </a:r>
            <a:r>
              <a:rPr lang="en-US" sz="2800" b="1" dirty="0"/>
              <a:t>1 cup of butter to the mixture in the bowl.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Subtract </a:t>
            </a:r>
            <a:r>
              <a:rPr lang="en-US" sz="2800" b="1" dirty="0"/>
              <a:t>the amount of the check from the current </a:t>
            </a:r>
            <a:r>
              <a:rPr lang="en-US" sz="2800" b="1" dirty="0" smtClean="0"/>
              <a:t>account balance</a:t>
            </a:r>
            <a:r>
              <a:rPr lang="en-US" sz="2800" b="1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Set </a:t>
            </a:r>
            <a:r>
              <a:rPr lang="en-US" sz="2800" b="1" dirty="0"/>
              <a:t>the value of x to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Conditional operations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These </a:t>
            </a:r>
            <a:r>
              <a:rPr lang="en-US" sz="2800" b="1" dirty="0"/>
              <a:t>are the “question-asking” </a:t>
            </a:r>
            <a:r>
              <a:rPr lang="en-US" sz="2800" b="1" dirty="0" smtClean="0"/>
              <a:t>instructions of </a:t>
            </a:r>
            <a:r>
              <a:rPr lang="en-US" sz="2800" b="1" dirty="0"/>
              <a:t>an algorithm.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812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/>
              <a:t>They ask a question, and the next operation </a:t>
            </a:r>
            <a:r>
              <a:rPr lang="en-US" sz="2800" b="1" dirty="0" smtClean="0"/>
              <a:t>is selected </a:t>
            </a:r>
            <a:r>
              <a:rPr lang="en-US" sz="2800" b="1" dirty="0"/>
              <a:t>on the basis of the answer to that question.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1538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example,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If the mixture is too dry, then add one-half cup of water to the </a:t>
            </a:r>
            <a:r>
              <a:rPr lang="en-US" sz="2800" b="1" dirty="0" smtClean="0"/>
              <a:t>bowl.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2603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example,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dirty="0"/>
              <a:t>the amount of the check is less than or equal to the </a:t>
            </a:r>
            <a:r>
              <a:rPr lang="en-US" sz="2800" b="1" dirty="0" smtClean="0"/>
              <a:t>current account </a:t>
            </a:r>
            <a:r>
              <a:rPr lang="en-US" sz="2800" b="1" dirty="0"/>
              <a:t>balance, then cash the check; otherwise, tell the </a:t>
            </a:r>
            <a:r>
              <a:rPr lang="en-US" sz="2800" b="1" dirty="0" smtClean="0"/>
              <a:t>person that </a:t>
            </a:r>
            <a:r>
              <a:rPr lang="en-US" sz="2800" b="1" dirty="0"/>
              <a:t>the account is overdrawn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1538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If x is not equal to 0, then set y equal to 1/x; otherwise, print an error message that says you cannot divide by 0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0059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Iterative operations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These </a:t>
            </a:r>
            <a:r>
              <a:rPr lang="en-US" sz="2800" b="1" dirty="0"/>
              <a:t>are the “looping” instructions of an algorithm.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336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/>
              <a:t>They tell us not to go on to the next instruction but, instead, </a:t>
            </a:r>
            <a:r>
              <a:rPr lang="en-US" sz="2800" b="1" dirty="0" smtClean="0"/>
              <a:t>to go </a:t>
            </a:r>
            <a:r>
              <a:rPr lang="en-US" sz="2800" b="1" dirty="0"/>
              <a:t>back and repeat the execution of a previous block of instructions.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For example,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Repeat the previous two operations until the mixture has thickened.</a:t>
            </a:r>
          </a:p>
        </p:txBody>
      </p:sp>
    </p:spTree>
    <p:extLst>
      <p:ext uri="{BB962C8B-B14F-4D97-AF65-F5344CB8AC3E}">
        <p14:creationId xmlns:p14="http://schemas.microsoft.com/office/powerpoint/2010/main" xmlns="" val="3914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example,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While there are still more checks to be processed, do the </a:t>
            </a:r>
            <a:r>
              <a:rPr lang="en-US" sz="2800" b="1" dirty="0" smtClean="0"/>
              <a:t>following five </a:t>
            </a:r>
            <a:r>
              <a:rPr lang="en-US" sz="2800" b="1" dirty="0"/>
              <a:t>steps</a:t>
            </a:r>
            <a:r>
              <a:rPr lang="en-US" sz="2800" b="1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Repeat steps 1, 2, and 3 until the value of y is equal to +1.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3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8935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We use algorithms (although we don’t call them that) all the </a:t>
            </a:r>
            <a:r>
              <a:rPr lang="en-US" sz="2800" b="1" dirty="0" smtClean="0"/>
              <a:t>time: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whenever we </a:t>
            </a:r>
            <a:r>
              <a:rPr lang="en-US" sz="2800" b="1" dirty="0"/>
              <a:t>follow a set of instructions to assemble a child’s </a:t>
            </a:r>
            <a:r>
              <a:rPr lang="en-US" sz="2800" b="1" dirty="0" smtClean="0"/>
              <a:t>toy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bake </a:t>
            </a:r>
            <a:r>
              <a:rPr lang="en-US" sz="2800" b="1" dirty="0"/>
              <a:t>a </a:t>
            </a:r>
            <a:r>
              <a:rPr lang="en-US" sz="2800" b="1" dirty="0" smtClean="0"/>
              <a:t>cake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balance a checkbook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go </a:t>
            </a:r>
            <a:r>
              <a:rPr lang="en-US" sz="2800" b="1" dirty="0"/>
              <a:t>through the college registration </a:t>
            </a:r>
            <a:r>
              <a:rPr lang="en-US" sz="2800" b="1" dirty="0" smtClean="0"/>
              <a:t>process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etc.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01542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2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336</TotalTime>
  <Words>1802</Words>
  <Application>Microsoft Office PowerPoint</Application>
  <PresentationFormat>Экран (4:3)</PresentationFormat>
  <Paragraphs>206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Executive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Flowchart</vt:lpstr>
      <vt:lpstr>Flowcharting C’s sequence structure</vt:lpstr>
      <vt:lpstr>The if Selection Statement</vt:lpstr>
      <vt:lpstr>The if Selection Statement</vt:lpstr>
      <vt:lpstr>The if…else Selection Statement</vt:lpstr>
      <vt:lpstr>The if…else Selection Statement</vt:lpstr>
      <vt:lpstr>The if…else Selection Statement</vt:lpstr>
      <vt:lpstr>Слайд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Vusal</cp:lastModifiedBy>
  <cp:revision>105</cp:revision>
  <dcterms:created xsi:type="dcterms:W3CDTF">2006-08-16T00:00:00Z</dcterms:created>
  <dcterms:modified xsi:type="dcterms:W3CDTF">2020-11-30T20:55:49Z</dcterms:modified>
</cp:coreProperties>
</file>