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60" r:id="rId5"/>
    <p:sldId id="257" r:id="rId6"/>
    <p:sldId id="258" r:id="rId7"/>
    <p:sldId id="259"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01.12.2020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01.12.2020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42910" y="500043"/>
            <a:ext cx="7786742" cy="4524315"/>
          </a:xfrm>
          <a:prstGeom prst="rect">
            <a:avLst/>
          </a:prstGeom>
        </p:spPr>
        <p:txBody>
          <a:bodyPr wrap="square">
            <a:spAutoFit/>
          </a:bodyPr>
          <a:lstStyle/>
          <a:p>
            <a:pPr fontAlgn="base"/>
            <a:r>
              <a:rPr lang="en-US" b="1" smtClean="0"/>
              <a:t>What is a flowchart?</a:t>
            </a:r>
          </a:p>
          <a:p>
            <a:pPr fontAlgn="base"/>
            <a:r>
              <a:rPr lang="en-US" smtClean="0"/>
              <a:t>A flowchart is a diagram that depicts a process, system or computer algorithm. They are widely used in multiple fields to document, study, plan, improve and communicate often complex processes in clear, easy-to-understand diagrams. Flowcharts, sometimes spelled as flow charts, use rectangles, ovals, diamonds and potentially numerous other shapes to define the type of step, along with connecting arrows to define flow and sequence. They can range from simple, hand-drawn charts to comprehensive computer-drawn diagrams depicting multiple steps and routes. If we consider all the various forms of flowcharts, they are one of the most common diagrams on the planet, used by both technical and non-technical people in numerous fields. Flowcharts are sometimes called by more specialized names such as Process Flowchart, Process Map, Functional Flowchart, Business Process Mapping, Business Process Modeling and Notation (BPMN),  or Process Flow Diagram (PFD). They are related to other popular diagrams, such as Data Flow Diagrams (DFDs) and Unified Modeling Language (UML) Activity Diagrams.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09663" y="285728"/>
            <a:ext cx="6924675" cy="600079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71472" y="142852"/>
            <a:ext cx="2484972" cy="1062042"/>
          </a:xfrm>
          <a:prstGeom prst="rect">
            <a:avLst/>
          </a:prstGeom>
          <a:noFill/>
          <a:ln w="9525">
            <a:noFill/>
            <a:miter lim="800000"/>
            <a:headEnd/>
            <a:tailEnd/>
          </a:ln>
          <a:effectLst/>
        </p:spPr>
      </p:pic>
      <p:sp>
        <p:nvSpPr>
          <p:cNvPr id="4" name="Прямоугольник 3"/>
          <p:cNvSpPr/>
          <p:nvPr/>
        </p:nvSpPr>
        <p:spPr>
          <a:xfrm>
            <a:off x="571472" y="1214422"/>
            <a:ext cx="2578976" cy="369332"/>
          </a:xfrm>
          <a:prstGeom prst="rect">
            <a:avLst/>
          </a:prstGeom>
        </p:spPr>
        <p:txBody>
          <a:bodyPr wrap="none">
            <a:spAutoFit/>
          </a:bodyPr>
          <a:lstStyle/>
          <a:p>
            <a:r>
              <a:rPr lang="en-US" smtClean="0"/>
              <a:t>Algorithm start-end block</a:t>
            </a:r>
            <a:endParaRPr lang="ru-RU"/>
          </a:p>
        </p:txBody>
      </p:sp>
      <p:pic>
        <p:nvPicPr>
          <p:cNvPr id="1027" name="Picture 3"/>
          <p:cNvPicPr>
            <a:picLocks noChangeAspect="1" noChangeArrowheads="1"/>
          </p:cNvPicPr>
          <p:nvPr/>
        </p:nvPicPr>
        <p:blipFill>
          <a:blip r:embed="rId3"/>
          <a:srcRect/>
          <a:stretch>
            <a:fillRect/>
          </a:stretch>
        </p:blipFill>
        <p:spPr bwMode="auto">
          <a:xfrm>
            <a:off x="3571868" y="571480"/>
            <a:ext cx="1857388" cy="571504"/>
          </a:xfrm>
          <a:prstGeom prst="rect">
            <a:avLst/>
          </a:prstGeom>
          <a:noFill/>
          <a:ln w="9525">
            <a:noFill/>
            <a:miter lim="800000"/>
            <a:headEnd/>
            <a:tailEnd/>
          </a:ln>
          <a:effectLst/>
        </p:spPr>
      </p:pic>
      <p:sp>
        <p:nvSpPr>
          <p:cNvPr id="7" name="Прямоугольник 6"/>
          <p:cNvSpPr/>
          <p:nvPr/>
        </p:nvSpPr>
        <p:spPr>
          <a:xfrm>
            <a:off x="3428992" y="1214422"/>
            <a:ext cx="2474398" cy="369332"/>
          </a:xfrm>
          <a:prstGeom prst="rect">
            <a:avLst/>
          </a:prstGeom>
        </p:spPr>
        <p:txBody>
          <a:bodyPr wrap="square">
            <a:spAutoFit/>
          </a:bodyPr>
          <a:lstStyle/>
          <a:p>
            <a:r>
              <a:rPr lang="en-US" smtClean="0"/>
              <a:t>Data input-output  block</a:t>
            </a:r>
            <a:endParaRPr lang="ru-RU"/>
          </a:p>
        </p:txBody>
      </p:sp>
      <p:pic>
        <p:nvPicPr>
          <p:cNvPr id="1028" name="Picture 4"/>
          <p:cNvPicPr>
            <a:picLocks noChangeAspect="1" noChangeArrowheads="1"/>
          </p:cNvPicPr>
          <p:nvPr/>
        </p:nvPicPr>
        <p:blipFill>
          <a:blip r:embed="rId4"/>
          <a:srcRect/>
          <a:stretch>
            <a:fillRect/>
          </a:stretch>
        </p:blipFill>
        <p:spPr bwMode="auto">
          <a:xfrm>
            <a:off x="1285852" y="2285992"/>
            <a:ext cx="971550" cy="1828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500826" y="642918"/>
            <a:ext cx="1714512" cy="500066"/>
          </a:xfrm>
          <a:prstGeom prst="rect">
            <a:avLst/>
          </a:prstGeom>
          <a:noFill/>
          <a:ln w="9525">
            <a:noFill/>
            <a:miter lim="800000"/>
            <a:headEnd/>
            <a:tailEnd/>
          </a:ln>
          <a:effectLst/>
        </p:spPr>
      </p:pic>
      <p:sp>
        <p:nvSpPr>
          <p:cNvPr id="10" name="Прямоугольник 9"/>
          <p:cNvSpPr/>
          <p:nvPr/>
        </p:nvSpPr>
        <p:spPr>
          <a:xfrm>
            <a:off x="6500826" y="1285860"/>
            <a:ext cx="1832938" cy="369332"/>
          </a:xfrm>
          <a:prstGeom prst="rect">
            <a:avLst/>
          </a:prstGeom>
        </p:spPr>
        <p:txBody>
          <a:bodyPr wrap="none">
            <a:spAutoFit/>
          </a:bodyPr>
          <a:lstStyle/>
          <a:p>
            <a:r>
              <a:rPr lang="en-US" smtClean="0"/>
              <a:t>Arithmetic   block</a:t>
            </a:r>
            <a:endParaRPr lang="ru-RU"/>
          </a:p>
        </p:txBody>
      </p:sp>
      <p:sp>
        <p:nvSpPr>
          <p:cNvPr id="11" name="Прямоугольник 10"/>
          <p:cNvSpPr/>
          <p:nvPr/>
        </p:nvSpPr>
        <p:spPr>
          <a:xfrm>
            <a:off x="928662" y="4214818"/>
            <a:ext cx="1529073" cy="369332"/>
          </a:xfrm>
          <a:prstGeom prst="rect">
            <a:avLst/>
          </a:prstGeom>
        </p:spPr>
        <p:txBody>
          <a:bodyPr wrap="none">
            <a:spAutoFit/>
          </a:bodyPr>
          <a:lstStyle/>
          <a:p>
            <a:r>
              <a:rPr lang="en-US" smtClean="0"/>
              <a:t>Linear process</a:t>
            </a:r>
            <a:endParaRPr lang="ru-RU"/>
          </a:p>
        </p:txBody>
      </p:sp>
      <p:pic>
        <p:nvPicPr>
          <p:cNvPr id="1030" name="Picture 6"/>
          <p:cNvPicPr>
            <a:picLocks noChangeAspect="1" noChangeArrowheads="1"/>
          </p:cNvPicPr>
          <p:nvPr/>
        </p:nvPicPr>
        <p:blipFill>
          <a:blip r:embed="rId6"/>
          <a:srcRect/>
          <a:stretch>
            <a:fillRect/>
          </a:stretch>
        </p:blipFill>
        <p:spPr bwMode="auto">
          <a:xfrm>
            <a:off x="3000364" y="1857364"/>
            <a:ext cx="2686050" cy="1943100"/>
          </a:xfrm>
          <a:prstGeom prst="rect">
            <a:avLst/>
          </a:prstGeom>
          <a:noFill/>
          <a:ln w="9525">
            <a:noFill/>
            <a:miter lim="800000"/>
            <a:headEnd/>
            <a:tailEnd/>
          </a:ln>
          <a:effectLst/>
        </p:spPr>
      </p:pic>
      <p:sp>
        <p:nvSpPr>
          <p:cNvPr id="16" name="TextBox 15"/>
          <p:cNvSpPr txBox="1"/>
          <p:nvPr/>
        </p:nvSpPr>
        <p:spPr>
          <a:xfrm>
            <a:off x="3286116" y="4143380"/>
            <a:ext cx="2786082" cy="369332"/>
          </a:xfrm>
          <a:prstGeom prst="rect">
            <a:avLst/>
          </a:prstGeom>
          <a:noFill/>
        </p:spPr>
        <p:txBody>
          <a:bodyPr wrap="square" rtlCol="0">
            <a:spAutoFit/>
          </a:bodyPr>
          <a:lstStyle/>
          <a:p>
            <a:r>
              <a:rPr lang="en-US" smtClean="0"/>
              <a:t>Branching process</a:t>
            </a:r>
            <a:endParaRPr lang="ru-RU"/>
          </a:p>
        </p:txBody>
      </p:sp>
      <p:pic>
        <p:nvPicPr>
          <p:cNvPr id="1031" name="Picture 7"/>
          <p:cNvPicPr>
            <a:picLocks noChangeAspect="1" noChangeArrowheads="1"/>
          </p:cNvPicPr>
          <p:nvPr/>
        </p:nvPicPr>
        <p:blipFill>
          <a:blip r:embed="rId7"/>
          <a:srcRect/>
          <a:stretch>
            <a:fillRect/>
          </a:stretch>
        </p:blipFill>
        <p:spPr bwMode="auto">
          <a:xfrm>
            <a:off x="6072198" y="1928802"/>
            <a:ext cx="2038350" cy="1885950"/>
          </a:xfrm>
          <a:prstGeom prst="rect">
            <a:avLst/>
          </a:prstGeom>
          <a:noFill/>
          <a:ln w="9525">
            <a:noFill/>
            <a:miter lim="800000"/>
            <a:headEnd/>
            <a:tailEnd/>
          </a:ln>
          <a:effectLst/>
        </p:spPr>
      </p:pic>
      <p:sp>
        <p:nvSpPr>
          <p:cNvPr id="18" name="TextBox 17"/>
          <p:cNvSpPr txBox="1"/>
          <p:nvPr/>
        </p:nvSpPr>
        <p:spPr>
          <a:xfrm>
            <a:off x="6000760" y="4214818"/>
            <a:ext cx="2286016" cy="369332"/>
          </a:xfrm>
          <a:prstGeom prst="rect">
            <a:avLst/>
          </a:prstGeom>
          <a:noFill/>
        </p:spPr>
        <p:txBody>
          <a:bodyPr wrap="square" rtlCol="0">
            <a:spAutoFit/>
          </a:bodyPr>
          <a:lstStyle/>
          <a:p>
            <a:r>
              <a:rPr lang="en-US" smtClean="0"/>
              <a:t>Cyclic   process</a:t>
            </a:r>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357422" y="161925"/>
            <a:ext cx="2924175" cy="6696075"/>
          </a:xfrm>
          <a:prstGeom prst="rect">
            <a:avLst/>
          </a:prstGeom>
          <a:noFill/>
          <a:ln w="9525">
            <a:noFill/>
            <a:miter lim="800000"/>
            <a:headEnd/>
            <a:tailEnd/>
          </a:ln>
          <a:effectLst/>
        </p:spPr>
      </p:pic>
      <p:sp>
        <p:nvSpPr>
          <p:cNvPr id="4" name="Прямоугольник 3"/>
          <p:cNvSpPr/>
          <p:nvPr/>
        </p:nvSpPr>
        <p:spPr>
          <a:xfrm>
            <a:off x="5643538" y="4714884"/>
            <a:ext cx="3500462" cy="646331"/>
          </a:xfrm>
          <a:prstGeom prst="rect">
            <a:avLst/>
          </a:prstGeom>
        </p:spPr>
        <p:txBody>
          <a:bodyPr wrap="square">
            <a:spAutoFit/>
          </a:bodyPr>
          <a:lstStyle/>
          <a:p>
            <a:r>
              <a:rPr lang="en-US" smtClean="0"/>
              <a:t>Block diagram of the value exchange algorithm</a:t>
            </a:r>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untitled1"/>
          <p:cNvPicPr/>
          <p:nvPr/>
        </p:nvPicPr>
        <p:blipFill>
          <a:blip r:embed="rId2"/>
          <a:srcRect/>
          <a:stretch>
            <a:fillRect/>
          </a:stretch>
        </p:blipFill>
        <p:spPr bwMode="auto">
          <a:xfrm>
            <a:off x="3747770" y="454342"/>
            <a:ext cx="1648460" cy="5949315"/>
          </a:xfrm>
          <a:prstGeom prst="rect">
            <a:avLst/>
          </a:prstGeom>
          <a:noFill/>
          <a:ln w="9525">
            <a:noFill/>
            <a:miter lim="800000"/>
            <a:headEnd/>
            <a:tailEnd/>
          </a:ln>
        </p:spPr>
      </p:pic>
      <p:sp>
        <p:nvSpPr>
          <p:cNvPr id="4" name="Прямоугольник 3"/>
          <p:cNvSpPr/>
          <p:nvPr/>
        </p:nvSpPr>
        <p:spPr>
          <a:xfrm>
            <a:off x="500034" y="1071546"/>
            <a:ext cx="2643174" cy="2031325"/>
          </a:xfrm>
          <a:prstGeom prst="rect">
            <a:avLst/>
          </a:prstGeom>
        </p:spPr>
        <p:txBody>
          <a:bodyPr wrap="square">
            <a:spAutoFit/>
          </a:bodyPr>
          <a:lstStyle/>
          <a:p>
            <a:r>
              <a:rPr lang="en-US" smtClean="0"/>
              <a:t>Order the three numbers </a:t>
            </a:r>
            <a:r>
              <a:rPr lang="en-US" smtClean="0">
                <a:solidFill>
                  <a:srgbClr val="FF0000"/>
                </a:solidFill>
              </a:rPr>
              <a:t>a, b, c </a:t>
            </a:r>
            <a:r>
              <a:rPr lang="en-US" smtClean="0"/>
              <a:t>in ascending order so that variable </a:t>
            </a:r>
            <a:r>
              <a:rPr lang="en-US" smtClean="0">
                <a:solidFill>
                  <a:srgbClr val="FF0000"/>
                </a:solidFill>
              </a:rPr>
              <a:t>a </a:t>
            </a:r>
            <a:r>
              <a:rPr lang="en-US" smtClean="0"/>
              <a:t>corresponds to the smallest number</a:t>
            </a:r>
            <a:r>
              <a:rPr lang="en-US" smtClean="0">
                <a:solidFill>
                  <a:srgbClr val="FF0000"/>
                </a:solidFill>
              </a:rPr>
              <a:t>, b</a:t>
            </a:r>
            <a:r>
              <a:rPr lang="en-US" smtClean="0"/>
              <a:t> to the average, and </a:t>
            </a:r>
            <a:r>
              <a:rPr lang="en-US" smtClean="0">
                <a:solidFill>
                  <a:srgbClr val="FF0000"/>
                </a:solidFill>
              </a:rPr>
              <a:t>c</a:t>
            </a:r>
            <a:r>
              <a:rPr lang="en-US" smtClean="0"/>
              <a:t> to the largest.</a:t>
            </a:r>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8596" y="357166"/>
            <a:ext cx="7572428" cy="646331"/>
          </a:xfrm>
          <a:prstGeom prst="rect">
            <a:avLst/>
          </a:prstGeom>
        </p:spPr>
        <p:txBody>
          <a:bodyPr wrap="square">
            <a:spAutoFit/>
          </a:bodyPr>
          <a:lstStyle/>
          <a:p>
            <a:r>
              <a:rPr lang="en-US" smtClean="0"/>
              <a:t>The real number </a:t>
            </a:r>
            <a:r>
              <a:rPr lang="en-US" smtClean="0">
                <a:solidFill>
                  <a:srgbClr val="C00000"/>
                </a:solidFill>
              </a:rPr>
              <a:t>x</a:t>
            </a:r>
            <a:r>
              <a:rPr lang="en-US" smtClean="0"/>
              <a:t> is given to us. The figure shows a graph of the function. We need to calculate    </a:t>
            </a:r>
            <a:r>
              <a:rPr lang="ru-RU" smtClean="0">
                <a:solidFill>
                  <a:srgbClr val="C00000"/>
                </a:solidFill>
              </a:rPr>
              <a:t>y = f(x).</a:t>
            </a:r>
            <a:endParaRPr lang="ru-RU">
              <a:solidFill>
                <a:srgbClr val="C00000"/>
              </a:solidFill>
            </a:endParaRPr>
          </a:p>
        </p:txBody>
      </p:sp>
      <p:pic>
        <p:nvPicPr>
          <p:cNvPr id="2050" name="Picture 2"/>
          <p:cNvPicPr>
            <a:picLocks noChangeAspect="1" noChangeArrowheads="1"/>
          </p:cNvPicPr>
          <p:nvPr/>
        </p:nvPicPr>
        <p:blipFill>
          <a:blip r:embed="rId2"/>
          <a:srcRect/>
          <a:stretch>
            <a:fillRect/>
          </a:stretch>
        </p:blipFill>
        <p:spPr bwMode="auto">
          <a:xfrm>
            <a:off x="1071538" y="1476375"/>
            <a:ext cx="7239000" cy="5381625"/>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4743450" y="1857364"/>
            <a:ext cx="4400550" cy="14382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95275" y="571481"/>
            <a:ext cx="8848725" cy="628652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244</Words>
  <PresentationFormat>Экран (4:3)</PresentationFormat>
  <Paragraphs>11</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Слайд 1</vt:lpstr>
      <vt:lpstr>Слайд 2</vt:lpstr>
      <vt:lpstr>Слайд 3</vt:lpstr>
      <vt:lpstr>Слайд 4</vt:lpstr>
      <vt:lpstr>Слайд 5</vt:lpstr>
      <vt:lpstr>Слайд 6</vt:lpstr>
      <vt:lpstr>Слайд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Vusal</dc:creator>
  <cp:lastModifiedBy>Vusal</cp:lastModifiedBy>
  <cp:revision>21</cp:revision>
  <dcterms:created xsi:type="dcterms:W3CDTF">2020-11-29T20:40:53Z</dcterms:created>
  <dcterms:modified xsi:type="dcterms:W3CDTF">2020-12-01T19:18:41Z</dcterms:modified>
</cp:coreProperties>
</file>