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_________Microsoft_Office_Word_97_-_20036.doc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Computer?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000" smtClean="0"/>
              <a:t>Computer </a:t>
            </a:r>
          </a:p>
          <a:p>
            <a:pPr lvl="1" eaLnBrk="1" hangingPunct="1"/>
            <a:r>
              <a:rPr lang="en-US" sz="2000" smtClean="0"/>
              <a:t>Device capable of performing computations and making logical decisions (hardware)</a:t>
            </a:r>
          </a:p>
          <a:p>
            <a:pPr lvl="1" eaLnBrk="1" hangingPunct="1"/>
            <a:r>
              <a:rPr lang="en-US" sz="2000" smtClean="0"/>
              <a:t>Computers process data under the control of sets of instructions called computer programs (software)</a:t>
            </a:r>
          </a:p>
          <a:p>
            <a:pPr eaLnBrk="1" hangingPunct="1"/>
            <a:r>
              <a:rPr lang="en-US" sz="2000" smtClean="0"/>
              <a:t>Hardware </a:t>
            </a:r>
          </a:p>
          <a:p>
            <a:pPr lvl="1" eaLnBrk="1" hangingPunct="1"/>
            <a:r>
              <a:rPr lang="en-US" sz="2000" smtClean="0"/>
              <a:t>Various devices comprising a computer, such as central processing unit (CPU), memory, motherboard and hard disks as well as peripheral devices (keyboard, screen, mouse CD-ROM)</a:t>
            </a:r>
          </a:p>
          <a:p>
            <a:pPr lvl="1" eaLnBrk="1" hangingPunct="1"/>
            <a:r>
              <a:rPr lang="en-US" sz="2000" smtClean="0"/>
              <a:t>Hardware trends </a:t>
            </a:r>
            <a:r>
              <a:rPr lang="en-US" sz="2000" smtClean="0">
                <a:sym typeface="Symbol" pitchFamily="18" charset="2"/>
              </a:rPr>
              <a:t></a:t>
            </a:r>
            <a:r>
              <a:rPr lang="en-US" sz="2000" smtClean="0"/>
              <a:t> Every year or two the following approximately double:</a:t>
            </a:r>
          </a:p>
          <a:p>
            <a:pPr lvl="2" eaLnBrk="1" hangingPunct="1"/>
            <a:r>
              <a:rPr lang="en-US" sz="1800" smtClean="0"/>
              <a:t>Amount of memory in which to execute programs</a:t>
            </a:r>
          </a:p>
          <a:p>
            <a:pPr lvl="2" eaLnBrk="1" hangingPunct="1"/>
            <a:r>
              <a:rPr lang="en-US" sz="1800" smtClean="0"/>
              <a:t>The processor speed at which computers execute their programs</a:t>
            </a:r>
            <a:endParaRPr lang="en-US" sz="2000" smtClean="0"/>
          </a:p>
          <a:p>
            <a:pPr eaLnBrk="1" hangingPunct="1"/>
            <a:r>
              <a:rPr lang="en-US" sz="2000" smtClean="0"/>
              <a:t>Software </a:t>
            </a:r>
          </a:p>
          <a:p>
            <a:pPr lvl="1" eaLnBrk="1" hangingPunct="1"/>
            <a:r>
              <a:rPr lang="en-US" sz="2000" smtClean="0"/>
              <a:t>Programs that run on a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 Typical C Program Development Environment</a:t>
            </a:r>
          </a:p>
        </p:txBody>
      </p:sp>
      <p:pic>
        <p:nvPicPr>
          <p:cNvPr id="347139" name="Picture 4" descr="AAHBDNU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714876" y="1331436"/>
            <a:ext cx="3959224" cy="5221763"/>
          </a:xfrm>
          <a:noFill/>
        </p:spPr>
      </p:pic>
      <p:sp>
        <p:nvSpPr>
          <p:cNvPr id="347140" name="Rectangle 5"/>
          <p:cNvSpPr>
            <a:spLocks noChangeArrowheads="1"/>
          </p:cNvSpPr>
          <p:nvPr/>
        </p:nvSpPr>
        <p:spPr bwMode="auto">
          <a:xfrm>
            <a:off x="304800" y="1600200"/>
            <a:ext cx="3924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>
                <a:latin typeface="Times New Roman" pitchFamily="18" charset="0"/>
              </a:rPr>
              <a:t>Phases of C Programs: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>
                <a:latin typeface="Times New Roman" pitchFamily="18" charset="0"/>
              </a:rPr>
              <a:t>Edit (C program file names should end with the .c extension)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>
                <a:latin typeface="Times New Roman" pitchFamily="18" charset="0"/>
              </a:rPr>
              <a:t>Preprocess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>
                <a:latin typeface="Times New Roman" pitchFamily="18" charset="0"/>
              </a:rPr>
              <a:t>Compile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>
                <a:latin typeface="Times New Roman" pitchFamily="18" charset="0"/>
              </a:rPr>
              <a:t>Link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>
                <a:latin typeface="Times New Roman" pitchFamily="18" charset="0"/>
              </a:rPr>
              <a:t>Load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>
                <a:latin typeface="Times New Roman" pitchFamily="18" charset="0"/>
              </a:rPr>
              <a:t>Execute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 Typical C Program Development Environment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7972452" cy="432913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smtClean="0"/>
              <a:t>Phase 1: Create your program with an </a:t>
            </a:r>
            <a:r>
              <a:rPr lang="en-US" smtClean="0">
                <a:solidFill>
                  <a:srgbClr val="FF0000"/>
                </a:solidFill>
              </a:rPr>
              <a:t>editor</a:t>
            </a:r>
            <a:r>
              <a:rPr lang="en-US" smtClean="0"/>
              <a:t> program</a:t>
            </a:r>
          </a:p>
          <a:p>
            <a:pPr eaLnBrk="1" hangingPunct="1"/>
            <a:r>
              <a:rPr lang="en-US" smtClean="0"/>
              <a:t>Phase 2: A </a:t>
            </a:r>
            <a:r>
              <a:rPr lang="en-US" smtClean="0">
                <a:solidFill>
                  <a:srgbClr val="FF0000"/>
                </a:solidFill>
              </a:rPr>
              <a:t>preprocessor</a:t>
            </a:r>
            <a:r>
              <a:rPr lang="en-US" smtClean="0"/>
              <a:t> find some preprocessor directives (#include &lt;stdio.h&gt;) to include other files and perform various text replacements</a:t>
            </a:r>
          </a:p>
          <a:p>
            <a:pPr eaLnBrk="1" hangingPunct="1"/>
            <a:r>
              <a:rPr lang="en-US" smtClean="0"/>
              <a:t>Phase 3: </a:t>
            </a:r>
            <a:r>
              <a:rPr lang="en-US" smtClean="0">
                <a:solidFill>
                  <a:srgbClr val="FF0000"/>
                </a:solidFill>
              </a:rPr>
              <a:t>Compiler</a:t>
            </a:r>
            <a:r>
              <a:rPr lang="en-US" smtClean="0"/>
              <a:t> compiles the program into machine languages (object code != object-oriented programming).</a:t>
            </a:r>
          </a:p>
          <a:p>
            <a:pPr eaLnBrk="1" hangingPunct="1"/>
            <a:r>
              <a:rPr lang="en-US" smtClean="0"/>
              <a:t>Phase 4: A </a:t>
            </a:r>
            <a:r>
              <a:rPr lang="en-US" smtClean="0">
                <a:solidFill>
                  <a:srgbClr val="FF0000"/>
                </a:solidFill>
              </a:rPr>
              <a:t>linker</a:t>
            </a:r>
            <a:r>
              <a:rPr lang="en-US" smtClean="0"/>
              <a:t> links the object code with the code in library or other places to produce an executable image.</a:t>
            </a:r>
          </a:p>
          <a:p>
            <a:pPr eaLnBrk="1" hangingPunct="1"/>
            <a:r>
              <a:rPr lang="en-US" smtClean="0"/>
              <a:t>Phase 5: A </a:t>
            </a:r>
            <a:r>
              <a:rPr lang="en-US" smtClean="0">
                <a:solidFill>
                  <a:srgbClr val="FF0000"/>
                </a:solidFill>
              </a:rPr>
              <a:t>loader </a:t>
            </a:r>
            <a:r>
              <a:rPr lang="en-US" smtClean="0"/>
              <a:t>loads the executable image into memory (RAM).</a:t>
            </a:r>
          </a:p>
          <a:p>
            <a:pPr eaLnBrk="1" hangingPunct="1"/>
            <a:r>
              <a:rPr lang="en-US" smtClean="0"/>
              <a:t>Phase 6: CPU </a:t>
            </a:r>
            <a:r>
              <a:rPr lang="en-US" smtClean="0">
                <a:solidFill>
                  <a:srgbClr val="FF0000"/>
                </a:solidFill>
              </a:rPr>
              <a:t>executes</a:t>
            </a:r>
            <a:r>
              <a:rPr lang="en-US" smtClean="0"/>
              <a:t> the program one instruction at a time. The load process in Windows OS is just input the name of the executable file (for example, lab01.exe).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142984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rgbClr val="FF0000"/>
                </a:solidFill>
              </a:rPr>
              <a:t>C standard library</a:t>
            </a:r>
            <a:r>
              <a:rPr lang="en-US" smtClean="0"/>
              <a:t> contains of modules called </a:t>
            </a:r>
            <a:r>
              <a:rPr lang="en-US" b="1" smtClean="0">
                <a:solidFill>
                  <a:srgbClr val="FF0000"/>
                </a:solidFill>
              </a:rPr>
              <a:t>functions (building-block approach)</a:t>
            </a:r>
            <a:r>
              <a:rPr lang="en-US" smtClean="0"/>
              <a:t>. We do not need to re-invent the wheel and can directly use functions in library. The first part is to learn how to write C programs, and the second part is to learn how to use functions in C standard library.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Object-oriented programming (C++ or Java) focuses on objects (nouns) rather than actions (verbs) (C or Pascal). Its basic entity is called </a:t>
            </a:r>
            <a:r>
              <a:rPr lang="en-US" b="1" smtClean="0">
                <a:solidFill>
                  <a:srgbClr val="FF0000"/>
                </a:solidFill>
              </a:rPr>
              <a:t>class</a:t>
            </a:r>
            <a:r>
              <a:rPr lang="en-US" smtClean="0"/>
              <a:t>. The </a:t>
            </a:r>
            <a:r>
              <a:rPr lang="en-US" b="1" smtClean="0">
                <a:solidFill>
                  <a:srgbClr val="FF0000"/>
                </a:solidFill>
              </a:rPr>
              <a:t>reusability</a:t>
            </a:r>
            <a:r>
              <a:rPr lang="en-US" smtClean="0"/>
              <a:t> has been greatly enhanced, which is beneficial for large software projects.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 Programs typically go through six phases to be executed: </a:t>
            </a:r>
            <a:r>
              <a:rPr lang="en-US" b="1" smtClean="0">
                <a:solidFill>
                  <a:srgbClr val="FF0000"/>
                </a:solidFill>
              </a:rPr>
              <a:t>edit, preprocess, compile, link, load and execute</a:t>
            </a:r>
            <a:r>
              <a:rPr lang="en-US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Integrated Developing Environment (IDE) such as Microsoft Visual C++ 2005 Express Edition Software provides edit, preprocess, compile and link in an integrated environment.</a:t>
            </a:r>
          </a:p>
        </p:txBody>
      </p:sp>
      <p:sp>
        <p:nvSpPr>
          <p:cNvPr id="60420" name="AutoShape 4"/>
          <p:cNvSpPr>
            <a:spLocks noChangeArrowheads="1"/>
          </p:cNvSpPr>
          <p:nvPr/>
        </p:nvSpPr>
        <p:spPr bwMode="auto">
          <a:xfrm>
            <a:off x="381000" y="1066800"/>
            <a:ext cx="457200" cy="434975"/>
          </a:xfrm>
          <a:prstGeom prst="star5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60421" name="AutoShape 5"/>
          <p:cNvSpPr>
            <a:spLocks noChangeArrowheads="1"/>
          </p:cNvSpPr>
          <p:nvPr/>
        </p:nvSpPr>
        <p:spPr bwMode="auto">
          <a:xfrm>
            <a:off x="381000" y="2743200"/>
            <a:ext cx="457200" cy="434975"/>
          </a:xfrm>
          <a:prstGeom prst="star5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60422" name="AutoShape 6"/>
          <p:cNvSpPr>
            <a:spLocks noChangeArrowheads="1"/>
          </p:cNvSpPr>
          <p:nvPr/>
        </p:nvSpPr>
        <p:spPr bwMode="auto">
          <a:xfrm>
            <a:off x="381000" y="4114800"/>
            <a:ext cx="457200" cy="434975"/>
          </a:xfrm>
          <a:prstGeom prst="star5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nimBg="1"/>
      <p:bldP spid="60421" grpId="0" animBg="1"/>
      <p:bldP spid="604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 Simple C Program: Printing a Line of Text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2667000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962025"/>
          <a:ext cx="7053263" cy="3076575"/>
        </p:xfrm>
        <a:graphic>
          <a:graphicData uri="http://schemas.openxmlformats.org/presentationml/2006/ole">
            <p:oleObj spid="_x0000_s1026" name="Document" r:id="rId3" imgW="7056048" imgH="3077344" progId="Word.Document.8">
              <p:embed/>
            </p:oleObj>
          </a:graphicData>
        </a:graphic>
      </p:graphicFrame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590800" y="1190625"/>
            <a:ext cx="45720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zh-TW" sz="1600" b="1">
                <a:latin typeface="Courier New" pitchFamily="49" charset="0"/>
                <a:ea typeface="Times New Roman" pitchFamily="18" charset="0"/>
                <a:cs typeface="AGaramond" pitchFamily="18" charset="0"/>
              </a:rPr>
              <a:t>/*</a:t>
            </a:r>
            <a:r>
              <a:rPr lang="en-US" altLang="zh-TW" sz="1600"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 and </a:t>
            </a:r>
            <a:r>
              <a:rPr lang="en-US" altLang="zh-TW" sz="1600" b="1">
                <a:latin typeface="Courier New" pitchFamily="49" charset="0"/>
                <a:ea typeface="Times New Roman" pitchFamily="18" charset="0"/>
                <a:cs typeface="AGaramond" pitchFamily="18" charset="0"/>
              </a:rPr>
              <a:t>*/</a:t>
            </a:r>
            <a:r>
              <a:rPr lang="en-US" altLang="zh-TW" sz="1600"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 indicate comments – ignored by compiler</a:t>
            </a:r>
            <a:endParaRPr lang="en-US" altLang="zh-TW" sz="1600" b="1">
              <a:latin typeface="Courier New" pitchFamily="49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4267200" y="1647825"/>
            <a:ext cx="44958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zh-TW" sz="1600" b="1">
                <a:latin typeface="Courier New" pitchFamily="49" charset="0"/>
                <a:ea typeface="Times New Roman" pitchFamily="18" charset="0"/>
                <a:cs typeface="AGaramond" pitchFamily="18" charset="0"/>
              </a:rPr>
              <a:t>#include</a:t>
            </a:r>
            <a:r>
              <a:rPr lang="en-US" altLang="zh-TW" sz="1600"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 directive tells C to load a particular file</a:t>
            </a:r>
            <a:endParaRPr lang="en-US" altLang="zh-TW" sz="1600" b="1">
              <a:latin typeface="Courier New" pitchFamily="49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 flipH="1" flipV="1">
            <a:off x="2362200" y="1114425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 flipH="1" flipV="1">
            <a:off x="1828800" y="1495425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2667000" y="2028825"/>
            <a:ext cx="41148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zh-TW" sz="1600"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Left brace declares beginning of </a:t>
            </a:r>
            <a:r>
              <a:rPr lang="en-US" altLang="zh-TW" sz="1600" b="1">
                <a:latin typeface="Courier New" pitchFamily="49" charset="0"/>
                <a:ea typeface="Times New Roman" pitchFamily="18" charset="0"/>
                <a:cs typeface="AGaramond" pitchFamily="18" charset="0"/>
              </a:rPr>
              <a:t>main</a:t>
            </a:r>
            <a:r>
              <a:rPr lang="en-US" altLang="zh-TW" sz="1600"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 function</a:t>
            </a:r>
          </a:p>
        </p:txBody>
      </p:sp>
      <p:sp>
        <p:nvSpPr>
          <p:cNvPr id="1034" name="Line 11"/>
          <p:cNvSpPr>
            <a:spLocks noChangeShapeType="1"/>
          </p:cNvSpPr>
          <p:nvPr/>
        </p:nvSpPr>
        <p:spPr bwMode="auto">
          <a:xfrm flipH="1">
            <a:off x="457200" y="2257425"/>
            <a:ext cx="2209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419600" y="2486025"/>
            <a:ext cx="33528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zh-TW" sz="1600"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Statement tells C to perform an action</a:t>
            </a:r>
          </a:p>
        </p:txBody>
      </p:sp>
      <p:sp>
        <p:nvSpPr>
          <p:cNvPr id="1036" name="Line 13"/>
          <p:cNvSpPr>
            <a:spLocks noChangeShapeType="1"/>
          </p:cNvSpPr>
          <p:nvPr/>
        </p:nvSpPr>
        <p:spPr bwMode="auto">
          <a:xfrm flipH="1">
            <a:off x="2971800" y="256222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5715000" y="2867025"/>
            <a:ext cx="32766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zh-TW" sz="1600" b="1">
                <a:latin typeface="Courier New" pitchFamily="49" charset="0"/>
                <a:ea typeface="Times New Roman" pitchFamily="18" charset="0"/>
                <a:cs typeface="AGaramond" pitchFamily="18" charset="0"/>
              </a:rPr>
              <a:t>return</a:t>
            </a:r>
            <a:r>
              <a:rPr lang="en-US" altLang="zh-TW" sz="1600"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 statement ends the function</a:t>
            </a:r>
            <a:endParaRPr lang="en-US" altLang="zh-TW" sz="1600" b="1">
              <a:latin typeface="Courier New" pitchFamily="49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1038" name="Line 15"/>
          <p:cNvSpPr>
            <a:spLocks noChangeShapeType="1"/>
          </p:cNvSpPr>
          <p:nvPr/>
        </p:nvSpPr>
        <p:spPr bwMode="auto">
          <a:xfrm flipH="1">
            <a:off x="5334000" y="2943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4572000" y="3324225"/>
            <a:ext cx="38100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zh-TW" sz="1600"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Right brace declares end of </a:t>
            </a:r>
            <a:r>
              <a:rPr lang="en-US" altLang="zh-TW" sz="1600" b="1">
                <a:latin typeface="Courier New" pitchFamily="49" charset="0"/>
                <a:ea typeface="Times New Roman" pitchFamily="18" charset="0"/>
                <a:cs typeface="AGaramond" pitchFamily="18" charset="0"/>
              </a:rPr>
              <a:t>main</a:t>
            </a:r>
            <a:r>
              <a:rPr lang="en-US" altLang="zh-TW" sz="1600"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 function</a:t>
            </a:r>
          </a:p>
        </p:txBody>
      </p:sp>
      <p:sp>
        <p:nvSpPr>
          <p:cNvPr id="1040" name="Line 17"/>
          <p:cNvSpPr>
            <a:spLocks noChangeShapeType="1"/>
          </p:cNvSpPr>
          <p:nvPr/>
        </p:nvSpPr>
        <p:spPr bwMode="auto">
          <a:xfrm flipH="1">
            <a:off x="2514600" y="3352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1041" name="Rectangle 19"/>
          <p:cNvSpPr>
            <a:spLocks noChangeArrowheads="1"/>
          </p:cNvSpPr>
          <p:nvPr/>
        </p:nvSpPr>
        <p:spPr bwMode="auto">
          <a:xfrm>
            <a:off x="304800" y="3886200"/>
            <a:ext cx="7848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TW">
                <a:latin typeface="Times New Roman" pitchFamily="18" charset="0"/>
                <a:ea typeface="PMingLiU" pitchFamily="18" charset="-120"/>
              </a:rPr>
              <a:t>Comments 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TW">
                <a:latin typeface="Times New Roman" pitchFamily="18" charset="0"/>
                <a:ea typeface="PMingLiU" pitchFamily="18" charset="-120"/>
              </a:rPr>
              <a:t>Text surrounded by /* and */ is ignored by computer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TW">
                <a:latin typeface="Times New Roman" pitchFamily="18" charset="0"/>
                <a:ea typeface="PMingLiU" pitchFamily="18" charset="-120"/>
              </a:rPr>
              <a:t>Used to describe program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TW">
                <a:latin typeface="Times New Roman" pitchFamily="18" charset="0"/>
                <a:ea typeface="PMingLiU" pitchFamily="18" charset="-120"/>
              </a:rPr>
              <a:t>#include &lt;stdio.h&gt;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TW">
                <a:latin typeface="Times New Roman" pitchFamily="18" charset="0"/>
                <a:ea typeface="PMingLiU" pitchFamily="18" charset="-120"/>
              </a:rPr>
              <a:t>A directive to the C preprocessor</a:t>
            </a:r>
          </a:p>
          <a:p>
            <a:pPr marL="1022350" lvl="2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TW">
                <a:latin typeface="Times New Roman" pitchFamily="18" charset="0"/>
                <a:ea typeface="PMingLiU" pitchFamily="18" charset="-120"/>
              </a:rPr>
              <a:t>Tells computer to load contents of a certain file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TW">
                <a:latin typeface="Lucida Console" pitchFamily="49" charset="0"/>
                <a:ea typeface="PMingLiU" pitchFamily="18" charset="-120"/>
              </a:rPr>
              <a:t>&lt;stdio.h&gt;</a:t>
            </a:r>
            <a:r>
              <a:rPr lang="en-US" altLang="zh-TW">
                <a:latin typeface="Times New Roman" pitchFamily="18" charset="0"/>
                <a:ea typeface="PMingLiU" pitchFamily="18" charset="-120"/>
              </a:rPr>
              <a:t> allows standard input/output operations</a:t>
            </a:r>
            <a:endParaRPr lang="zh-TW" altLang="en-US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042" name="Rectangle 20"/>
          <p:cNvSpPr>
            <a:spLocks noChangeArrowheads="1"/>
          </p:cNvSpPr>
          <p:nvPr/>
        </p:nvSpPr>
        <p:spPr bwMode="auto">
          <a:xfrm>
            <a:off x="7467600" y="20574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>
                <a:latin typeface="Times New Roman" pitchFamily="18" charset="0"/>
                <a:ea typeface="PMingLiU" pitchFamily="18" charset="-120"/>
              </a:rPr>
              <a:t>fig02_01.c </a:t>
            </a:r>
            <a:endParaRPr lang="en-US" altLang="zh-TW" b="1"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nimBg="1"/>
      <p:bldP spid="38919" grpId="0" animBg="1"/>
      <p:bldP spid="38922" grpId="0" animBg="1"/>
      <p:bldP spid="38924" grpId="0" animBg="1"/>
      <p:bldP spid="38926" grpId="0" animBg="1"/>
      <p:bldP spid="389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 Simple C Program: Printing a Line of Text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200" smtClean="0">
                <a:latin typeface="Lucida Console" pitchFamily="49" charset="0"/>
              </a:rPr>
              <a:t>return 0;</a:t>
            </a:r>
          </a:p>
          <a:p>
            <a:pPr lvl="1" eaLnBrk="1" hangingPunct="1"/>
            <a:r>
              <a:rPr lang="en-US" smtClean="0"/>
              <a:t>A way to exit a function</a:t>
            </a:r>
          </a:p>
          <a:p>
            <a:pPr lvl="1" eaLnBrk="1" hangingPunct="1"/>
            <a:r>
              <a:rPr lang="en-US" sz="2200" smtClean="0">
                <a:latin typeface="Lucida Console" pitchFamily="49" charset="0"/>
              </a:rPr>
              <a:t>return</a:t>
            </a:r>
            <a:r>
              <a:rPr lang="en-US" smtClean="0"/>
              <a:t> </a:t>
            </a:r>
            <a:r>
              <a:rPr lang="en-US" sz="2200" smtClean="0">
                <a:latin typeface="Lucida Console" pitchFamily="49" charset="0"/>
              </a:rPr>
              <a:t>0</a:t>
            </a:r>
            <a:r>
              <a:rPr lang="en-US" smtClean="0"/>
              <a:t>, in this case, means that the program terminated normally</a:t>
            </a:r>
          </a:p>
          <a:p>
            <a:pPr eaLnBrk="1" hangingPunct="1"/>
            <a:r>
              <a:rPr lang="en-US" smtClean="0"/>
              <a:t>Right brace </a:t>
            </a:r>
            <a:r>
              <a:rPr lang="en-US" sz="2200" smtClean="0">
                <a:latin typeface="Lucida Console" pitchFamily="49" charset="0"/>
              </a:rPr>
              <a:t>}</a:t>
            </a:r>
          </a:p>
          <a:p>
            <a:pPr lvl="1" eaLnBrk="1" hangingPunct="1"/>
            <a:r>
              <a:rPr lang="en-US" smtClean="0"/>
              <a:t>Indicates end of </a:t>
            </a:r>
            <a:r>
              <a:rPr lang="en-US" sz="2200" smtClean="0">
                <a:latin typeface="Lucida Console" pitchFamily="49" charset="0"/>
              </a:rPr>
              <a:t>main</a:t>
            </a:r>
            <a:r>
              <a:rPr lang="en-US" smtClean="0"/>
              <a:t> has been reached</a:t>
            </a:r>
          </a:p>
          <a:p>
            <a:pPr eaLnBrk="1" hangingPunct="1"/>
            <a:r>
              <a:rPr lang="en-US" smtClean="0"/>
              <a:t>Linker</a:t>
            </a:r>
          </a:p>
          <a:p>
            <a:pPr lvl="1" eaLnBrk="1" hangingPunct="1"/>
            <a:r>
              <a:rPr lang="en-US" smtClean="0"/>
              <a:t>When a function is called, linker locates it in the library</a:t>
            </a:r>
          </a:p>
          <a:p>
            <a:pPr lvl="1" eaLnBrk="1" hangingPunct="1"/>
            <a:r>
              <a:rPr lang="en-US" smtClean="0"/>
              <a:t>Inserts it into object program</a:t>
            </a:r>
          </a:p>
          <a:p>
            <a:pPr lvl="1" eaLnBrk="1" hangingPunct="1"/>
            <a:r>
              <a:rPr lang="en-US" smtClean="0"/>
              <a:t>If function name is misspelled, the linker will produce an error because it will not be able to find function in the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PMingLiU" pitchFamily="18" charset="-120"/>
              </a:rPr>
              <a:t>Some common escape sequences</a:t>
            </a:r>
            <a:endParaRPr lang="en-US" smtClean="0">
              <a:ea typeface="PMingLiU" pitchFamily="18" charset="-120"/>
            </a:endParaRPr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28600" y="1905000"/>
          <a:ext cx="8763000" cy="2771775"/>
        </p:xfrm>
        <a:graphic>
          <a:graphicData uri="http://schemas.openxmlformats.org/presentationml/2006/ole">
            <p:oleObj spid="_x0000_s2050" name="Document" r:id="rId3" imgW="6836793" imgH="2161669" progId="Word.Document.8">
              <p:embed/>
            </p:oleObj>
          </a:graphicData>
        </a:graphic>
      </p:graphicFrame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609600" y="1219200"/>
            <a:ext cx="457200" cy="434975"/>
          </a:xfrm>
          <a:prstGeom prst="star5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printf function can print Welcome to C! several different ways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ph idx="1"/>
          </p:nvPr>
        </p:nvGraphicFramePr>
        <p:xfrm>
          <a:off x="1044575" y="2128838"/>
          <a:ext cx="7054850" cy="3284537"/>
        </p:xfrm>
        <a:graphic>
          <a:graphicData uri="http://schemas.openxmlformats.org/presentationml/2006/ole">
            <p:oleObj spid="_x0000_s3074" name="Document" r:id="rId3" imgW="7054974" imgH="3285147" progId="Word.Document.8">
              <p:embed/>
            </p:oleObj>
          </a:graphicData>
        </a:graphic>
      </p:graphicFrame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3962400" y="3352800"/>
            <a:ext cx="3657600" cy="83502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zh-TW" sz="1600" b="1">
                <a:latin typeface="Courier New" pitchFamily="49" charset="0"/>
                <a:ea typeface="Times New Roman" pitchFamily="18" charset="0"/>
                <a:cs typeface="AGaramond" pitchFamily="18" charset="0"/>
              </a:rPr>
              <a:t>printf</a:t>
            </a:r>
            <a:r>
              <a:rPr lang="en-US" altLang="zh-TW" sz="1600"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 statement starts printing from where the last statement ended, so the text is printed on one line.</a:t>
            </a:r>
            <a:endParaRPr lang="en-US" altLang="zh-TW" sz="1600" b="1">
              <a:latin typeface="Courier New" pitchFamily="49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077" name="Line 7"/>
          <p:cNvSpPr>
            <a:spLocks noChangeShapeType="1"/>
          </p:cNvSpPr>
          <p:nvPr/>
        </p:nvSpPr>
        <p:spPr bwMode="auto">
          <a:xfrm flipH="1">
            <a:off x="3505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6781800" y="21336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fig02_03.c</a:t>
            </a:r>
            <a:r>
              <a:rPr lang="en-US" altLang="zh-TW" sz="2000">
                <a:latin typeface="Times New Roman" pitchFamily="18" charset="0"/>
                <a:ea typeface="PMingLiU" pitchFamily="18" charset="-120"/>
              </a:rPr>
              <a:t> </a:t>
            </a:r>
            <a:endParaRPr lang="en-US" altLang="zh-TW" sz="2800" b="1"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699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printf function can print Welcome to C! several different ways 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76200" y="1754188"/>
          <a:ext cx="7543800" cy="3665537"/>
        </p:xfrm>
        <a:graphic>
          <a:graphicData uri="http://schemas.openxmlformats.org/presentationml/2006/ole">
            <p:oleObj spid="_x0000_s4098" name="Document" r:id="rId3" imgW="7056048" imgH="3429277" progId="Word.Document.8">
              <p:embed/>
            </p:oleObj>
          </a:graphicData>
        </a:graphic>
      </p:graphicFrame>
      <p:sp>
        <p:nvSpPr>
          <p:cNvPr id="4100" name="Rectangle 14"/>
          <p:cNvSpPr>
            <a:spLocks noChangeArrowheads="1"/>
          </p:cNvSpPr>
          <p:nvPr/>
        </p:nvSpPr>
        <p:spPr bwMode="auto">
          <a:xfrm>
            <a:off x="7543800" y="30480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fig02_04.c</a:t>
            </a:r>
            <a:r>
              <a:rPr lang="en-US" altLang="zh-TW" sz="2000">
                <a:latin typeface="Times New Roman" pitchFamily="18" charset="0"/>
                <a:ea typeface="PMingLiU" pitchFamily="18" charset="-120"/>
              </a:rPr>
              <a:t> </a:t>
            </a:r>
            <a:endParaRPr lang="en-US" altLang="zh-TW" sz="2800" b="1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2667000" y="2895600"/>
            <a:ext cx="44196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zh-TW" sz="1600"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Newline characters move the cursor to the next line</a:t>
            </a:r>
          </a:p>
        </p:txBody>
      </p:sp>
      <p:sp>
        <p:nvSpPr>
          <p:cNvPr id="4102" name="Line 16"/>
          <p:cNvSpPr>
            <a:spLocks noChangeShapeType="1"/>
          </p:cNvSpPr>
          <p:nvPr/>
        </p:nvSpPr>
        <p:spPr bwMode="auto">
          <a:xfrm flipH="1">
            <a:off x="2057400" y="2971800"/>
            <a:ext cx="60960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4103" name="Line 17"/>
          <p:cNvSpPr>
            <a:spLocks noChangeShapeType="1"/>
          </p:cNvSpPr>
          <p:nvPr/>
        </p:nvSpPr>
        <p:spPr bwMode="auto">
          <a:xfrm flipH="1">
            <a:off x="2514600" y="29733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latin typeface="Arial" charset="0"/>
              </a:rPr>
              <a:t>Another Simple C Program: Adding Two Integers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As before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Comments, </a:t>
            </a:r>
            <a:r>
              <a:rPr lang="en-US" sz="2200" smtClean="0">
                <a:latin typeface="Lucida Console" pitchFamily="49" charset="0"/>
              </a:rPr>
              <a:t>#include</a:t>
            </a:r>
            <a:r>
              <a:rPr lang="en-US" smtClean="0">
                <a:latin typeface="Courier New" pitchFamily="49" charset="0"/>
              </a:rPr>
              <a:t> </a:t>
            </a:r>
            <a:r>
              <a:rPr lang="en-US" sz="2200" smtClean="0">
                <a:latin typeface="Lucida Console" pitchFamily="49" charset="0"/>
              </a:rPr>
              <a:t>&lt;stdio.h&gt;</a:t>
            </a:r>
            <a:r>
              <a:rPr lang="en-US" smtClean="0"/>
              <a:t> and </a:t>
            </a:r>
            <a:r>
              <a:rPr lang="en-US" sz="2200" smtClean="0">
                <a:latin typeface="Lucida Console" pitchFamily="49" charset="0"/>
              </a:rPr>
              <a:t>main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latin typeface="Lucida Console" pitchFamily="49" charset="0"/>
              </a:rPr>
              <a:t>int</a:t>
            </a:r>
            <a:r>
              <a:rPr lang="en-US" smtClean="0"/>
              <a:t> </a:t>
            </a:r>
            <a:r>
              <a:rPr lang="en-US" sz="2200" smtClean="0">
                <a:latin typeface="Lucida Console" pitchFamily="49" charset="0"/>
              </a:rPr>
              <a:t>integer1,</a:t>
            </a:r>
            <a:r>
              <a:rPr lang="en-US" smtClean="0"/>
              <a:t> </a:t>
            </a:r>
            <a:r>
              <a:rPr lang="en-US" sz="2200" smtClean="0">
                <a:latin typeface="Lucida Console" pitchFamily="49" charset="0"/>
              </a:rPr>
              <a:t>integer2,</a:t>
            </a:r>
            <a:r>
              <a:rPr lang="en-US" smtClean="0"/>
              <a:t> </a:t>
            </a:r>
            <a:r>
              <a:rPr lang="en-US" sz="2200" smtClean="0">
                <a:latin typeface="Lucida Console" pitchFamily="49" charset="0"/>
              </a:rPr>
              <a:t>sum;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Definition of variables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Variables: locations in memory where a value can be stored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latin typeface="Lucida Console" pitchFamily="49" charset="0"/>
              </a:rPr>
              <a:t>int</a:t>
            </a:r>
            <a:r>
              <a:rPr lang="en-US" smtClean="0"/>
              <a:t> means the variables can hold integers (</a:t>
            </a:r>
            <a:r>
              <a:rPr lang="en-US" sz="2200" smtClean="0">
                <a:latin typeface="Lucida Console" pitchFamily="49" charset="0"/>
              </a:rPr>
              <a:t>-1</a:t>
            </a:r>
            <a:r>
              <a:rPr lang="en-US" smtClean="0"/>
              <a:t>, </a:t>
            </a:r>
            <a:r>
              <a:rPr lang="en-US" sz="2200" smtClean="0">
                <a:latin typeface="Lucida Console" pitchFamily="49" charset="0"/>
              </a:rPr>
              <a:t>3</a:t>
            </a:r>
            <a:r>
              <a:rPr lang="en-US" smtClean="0"/>
              <a:t>, </a:t>
            </a:r>
            <a:r>
              <a:rPr lang="en-US" sz="2200" smtClean="0">
                <a:latin typeface="Lucida Console" pitchFamily="49" charset="0"/>
              </a:rPr>
              <a:t>0</a:t>
            </a:r>
            <a:r>
              <a:rPr lang="en-US" smtClean="0"/>
              <a:t>, </a:t>
            </a:r>
            <a:r>
              <a:rPr lang="en-US" sz="2200" smtClean="0">
                <a:latin typeface="Lucida Console" pitchFamily="49" charset="0"/>
              </a:rPr>
              <a:t>47</a:t>
            </a:r>
            <a:r>
              <a:rPr lang="en-US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Variable names (identifiers)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latin typeface="Lucida Console" pitchFamily="49" charset="0"/>
              </a:rPr>
              <a:t>integer1</a:t>
            </a:r>
            <a:r>
              <a:rPr lang="en-US" smtClean="0"/>
              <a:t>, </a:t>
            </a:r>
            <a:r>
              <a:rPr lang="en-US" sz="2000" smtClean="0">
                <a:latin typeface="Lucida Console" pitchFamily="49" charset="0"/>
              </a:rPr>
              <a:t>integer2</a:t>
            </a:r>
            <a:r>
              <a:rPr lang="en-US" smtClean="0"/>
              <a:t>, </a:t>
            </a:r>
            <a:r>
              <a:rPr lang="en-US" sz="2000" smtClean="0">
                <a:latin typeface="Lucida Console" pitchFamily="49" charset="0"/>
              </a:rPr>
              <a:t>sum</a:t>
            </a:r>
            <a:r>
              <a:rPr lang="en-US" smtClean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Identifiers: consist of letters, digits (cannot begin with a digit) and underscores( </a:t>
            </a:r>
            <a:r>
              <a:rPr lang="en-US" sz="2000" b="1" smtClean="0">
                <a:latin typeface="Lucida Console" pitchFamily="49" charset="0"/>
              </a:rPr>
              <a:t>_</a:t>
            </a:r>
            <a:r>
              <a:rPr lang="en-US" smtClean="0"/>
              <a:t> )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Case sensitive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Definitions appear before executable statements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If an executable statement references and undeclared variable it will produce a syntax (compiler) error</a:t>
            </a:r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>
            <a:off x="762000" y="5181600"/>
            <a:ext cx="457200" cy="434975"/>
          </a:xfrm>
          <a:prstGeom prst="star5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latin typeface="Arial" charset="0"/>
              </a:rPr>
              <a:t>Another Simple C Program: Adding Two Integers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200" smtClean="0">
                <a:latin typeface="Lucida Console" pitchFamily="49" charset="0"/>
              </a:rPr>
              <a:t>scanf( "%d", &amp;integer1 );</a:t>
            </a:r>
          </a:p>
          <a:p>
            <a:pPr lvl="1" eaLnBrk="1" hangingPunct="1"/>
            <a:r>
              <a:rPr lang="en-US" smtClean="0"/>
              <a:t>Obtains a value from the user</a:t>
            </a:r>
          </a:p>
          <a:p>
            <a:pPr lvl="2" eaLnBrk="1" hangingPunct="1"/>
            <a:r>
              <a:rPr lang="en-US" sz="2000" smtClean="0">
                <a:latin typeface="Lucida Console" pitchFamily="49" charset="0"/>
              </a:rPr>
              <a:t>scanf</a:t>
            </a:r>
            <a:r>
              <a:rPr lang="en-US" smtClean="0"/>
              <a:t> uses standard input (usually keyboard)</a:t>
            </a:r>
          </a:p>
          <a:p>
            <a:pPr lvl="1" eaLnBrk="1" hangingPunct="1"/>
            <a:r>
              <a:rPr lang="en-US" smtClean="0"/>
              <a:t>This </a:t>
            </a:r>
            <a:r>
              <a:rPr lang="en-US" sz="2200" smtClean="0">
                <a:latin typeface="Lucida Console" pitchFamily="49" charset="0"/>
              </a:rPr>
              <a:t>scanf</a:t>
            </a:r>
            <a:r>
              <a:rPr lang="en-US" smtClean="0"/>
              <a:t> statement has two arguments</a:t>
            </a:r>
          </a:p>
          <a:p>
            <a:pPr lvl="2" eaLnBrk="1" hangingPunct="1"/>
            <a:r>
              <a:rPr lang="en-US" sz="2000" smtClean="0">
                <a:latin typeface="Lucida Console" pitchFamily="49" charset="0"/>
              </a:rPr>
              <a:t>%d</a:t>
            </a:r>
            <a:r>
              <a:rPr lang="en-US" smtClean="0"/>
              <a:t> - indicates data should be a decimal integer</a:t>
            </a:r>
          </a:p>
          <a:p>
            <a:pPr lvl="2" eaLnBrk="1" hangingPunct="1"/>
            <a:r>
              <a:rPr lang="en-US" sz="2000" smtClean="0">
                <a:latin typeface="Lucida Console" pitchFamily="49" charset="0"/>
              </a:rPr>
              <a:t>&amp;integer1</a:t>
            </a:r>
            <a:r>
              <a:rPr lang="en-US" smtClean="0"/>
              <a:t> - location in memory to store variable</a:t>
            </a:r>
          </a:p>
          <a:p>
            <a:pPr lvl="2" eaLnBrk="1" hangingPunct="1"/>
            <a:r>
              <a:rPr lang="en-US" sz="2000" smtClean="0">
                <a:latin typeface="Lucida Console" pitchFamily="49" charset="0"/>
              </a:rPr>
              <a:t>&amp;</a:t>
            </a:r>
            <a:r>
              <a:rPr lang="en-US" smtClean="0"/>
              <a:t> is confusing in beginning – for now, just remember to include it with the variable name in </a:t>
            </a:r>
            <a:r>
              <a:rPr lang="en-US" sz="2000" smtClean="0">
                <a:latin typeface="Lucida Console" pitchFamily="49" charset="0"/>
              </a:rPr>
              <a:t>scanf</a:t>
            </a:r>
            <a:r>
              <a:rPr lang="en-US" smtClean="0"/>
              <a:t> statements</a:t>
            </a:r>
          </a:p>
          <a:p>
            <a:pPr lvl="1" eaLnBrk="1" hangingPunct="1"/>
            <a:r>
              <a:rPr lang="en-US" smtClean="0"/>
              <a:t>When executing the program the user responds to the </a:t>
            </a:r>
            <a:r>
              <a:rPr lang="en-US" sz="2200" smtClean="0">
                <a:latin typeface="Lucida Console" pitchFamily="49" charset="0"/>
              </a:rPr>
              <a:t>scanf</a:t>
            </a:r>
            <a:r>
              <a:rPr lang="en-US" smtClean="0"/>
              <a:t> statement by typing in a number, then pressing the </a:t>
            </a:r>
            <a:r>
              <a:rPr lang="en-US" i="1" smtClean="0"/>
              <a:t>enter</a:t>
            </a:r>
            <a:r>
              <a:rPr lang="en-US" smtClean="0"/>
              <a:t> (return) key</a:t>
            </a:r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>
            <a:off x="1066800" y="2743200"/>
            <a:ext cx="457200" cy="434975"/>
          </a:xfrm>
          <a:prstGeom prst="star5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Organization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Six logical units in every computer: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Input unit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Obtains information from input devices (keyboard, mouse)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Output unit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Outputs information (to screen, to printer, to control other devices)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Memory unit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Rapid access, low capacity, stores input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Arithmetic and logic unit (ALU)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Performs arithmetic calculations and logic decisions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Central processing unit (CPU)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Supervises and coordinates the other sections of the computer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ALU is now a fundamental building block of the CPU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Secondary storage unit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Cheap, long-term, high-capacity storage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Stores inactive programs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Memory Concepts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TW" smtClean="0">
                <a:ea typeface="PMingLiU" pitchFamily="18" charset="-120"/>
              </a:rPr>
              <a:t>Variables </a:t>
            </a:r>
          </a:p>
          <a:p>
            <a:pPr lvl="1" eaLnBrk="1" hangingPunct="1"/>
            <a:r>
              <a:rPr lang="en-US" altLang="zh-TW" smtClean="0">
                <a:ea typeface="PMingLiU" pitchFamily="18" charset="-120"/>
              </a:rPr>
              <a:t>Variable names correspond to locations in the computer's memory</a:t>
            </a:r>
          </a:p>
          <a:p>
            <a:pPr lvl="1" eaLnBrk="1" hangingPunct="1"/>
            <a:r>
              <a:rPr lang="en-US" altLang="zh-TW" smtClean="0">
                <a:ea typeface="PMingLiU" pitchFamily="18" charset="-120"/>
              </a:rPr>
              <a:t>Every variable has a name, a type, a size and a value</a:t>
            </a:r>
          </a:p>
          <a:p>
            <a:pPr lvl="1" eaLnBrk="1" hangingPunct="1"/>
            <a:r>
              <a:rPr lang="en-US" altLang="zh-TW" smtClean="0">
                <a:ea typeface="PMingLiU" pitchFamily="18" charset="-120"/>
              </a:rPr>
              <a:t>Whenever a new value is placed into a variable (through </a:t>
            </a:r>
            <a:r>
              <a:rPr lang="en-US" altLang="zh-TW" sz="1800" smtClean="0">
                <a:latin typeface="Lucida Console" pitchFamily="49" charset="0"/>
                <a:ea typeface="PMingLiU" pitchFamily="18" charset="-120"/>
              </a:rPr>
              <a:t>scanf</a:t>
            </a:r>
            <a:r>
              <a:rPr lang="en-US" altLang="zh-TW" smtClean="0">
                <a:ea typeface="PMingLiU" pitchFamily="18" charset="-120"/>
              </a:rPr>
              <a:t>, for example), it replaces (and destroys) the previous value</a:t>
            </a:r>
          </a:p>
          <a:p>
            <a:pPr lvl="1" eaLnBrk="1" hangingPunct="1"/>
            <a:r>
              <a:rPr lang="en-US" altLang="zh-TW" smtClean="0">
                <a:ea typeface="PMingLiU" pitchFamily="18" charset="-120"/>
              </a:rPr>
              <a:t>Reading variables from memory does not change them</a:t>
            </a:r>
          </a:p>
          <a:p>
            <a:pPr eaLnBrk="1" hangingPunct="1"/>
            <a:endParaRPr lang="en-US" smtClean="0"/>
          </a:p>
        </p:txBody>
      </p:sp>
      <p:pic>
        <p:nvPicPr>
          <p:cNvPr id="369668" name="Picture 4" descr="AAHBDNV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5585918"/>
            <a:ext cx="4132266" cy="52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669" name="Rectangle 5"/>
          <p:cNvSpPr>
            <a:spLocks noChangeArrowheads="1"/>
          </p:cNvSpPr>
          <p:nvPr/>
        </p:nvSpPr>
        <p:spPr bwMode="auto">
          <a:xfrm>
            <a:off x="428596" y="6072206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ctr"/>
          <a:lstStyle/>
          <a:p>
            <a:r>
              <a:rPr lang="en-US" altLang="zh-TW" b="1">
                <a:solidFill>
                  <a:srgbClr val="4D99FF"/>
                </a:solidFill>
                <a:latin typeface="Times New Roman" pitchFamily="18" charset="0"/>
                <a:ea typeface="PMingLiU" pitchFamily="18" charset="-120"/>
              </a:rPr>
              <a:t>Fig. 2.6</a:t>
            </a:r>
            <a:r>
              <a:rPr lang="en-US" altLang="zh-TW" b="1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| </a:t>
            </a:r>
            <a:r>
              <a:rPr lang="en-US" altLang="zh-TW">
                <a:solidFill>
                  <a:schemeClr val="tx2"/>
                </a:solidFill>
                <a:latin typeface="Times New Roman" pitchFamily="18" charset="0"/>
                <a:ea typeface="PMingLiU" pitchFamily="18" charset="-120"/>
              </a:rPr>
              <a:t>Memory location showing the name and value of a variable. </a:t>
            </a:r>
          </a:p>
        </p:txBody>
      </p:sp>
      <p:sp>
        <p:nvSpPr>
          <p:cNvPr id="52232" name="AutoShape 8"/>
          <p:cNvSpPr>
            <a:spLocks noChangeArrowheads="1"/>
          </p:cNvSpPr>
          <p:nvPr/>
        </p:nvSpPr>
        <p:spPr bwMode="auto">
          <a:xfrm>
            <a:off x="381000" y="1066800"/>
            <a:ext cx="457200" cy="434975"/>
          </a:xfrm>
          <a:prstGeom prst="star5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Memory Concepts</a:t>
            </a:r>
          </a:p>
        </p:txBody>
      </p:sp>
      <p:sp>
        <p:nvSpPr>
          <p:cNvPr id="370691" name="Rectangle 4"/>
          <p:cNvSpPr>
            <a:spLocks noChangeArrowheads="1"/>
          </p:cNvSpPr>
          <p:nvPr/>
        </p:nvSpPr>
        <p:spPr bwMode="auto">
          <a:xfrm>
            <a:off x="381000" y="1295400"/>
            <a:ext cx="82264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ctr"/>
          <a:lstStyle/>
          <a:p>
            <a:r>
              <a:rPr lang="en-US" altLang="zh-TW" b="1">
                <a:solidFill>
                  <a:srgbClr val="4D99FF"/>
                </a:solidFill>
                <a:latin typeface="Times New Roman" pitchFamily="18" charset="0"/>
                <a:ea typeface="PMingLiU" pitchFamily="18" charset="-120"/>
              </a:rPr>
              <a:t>Fig. 2.7</a:t>
            </a:r>
            <a:r>
              <a:rPr lang="en-US" altLang="zh-TW" b="1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| </a:t>
            </a:r>
            <a:r>
              <a:rPr lang="en-US" altLang="zh-TW">
                <a:solidFill>
                  <a:schemeClr val="tx2"/>
                </a:solidFill>
                <a:latin typeface="Times New Roman" pitchFamily="18" charset="0"/>
                <a:ea typeface="PMingLiU" pitchFamily="18" charset="-120"/>
              </a:rPr>
              <a:t>Memory locations after both variables are input.</a:t>
            </a:r>
            <a:r>
              <a:rPr lang="en-US" altLang="zh-TW" sz="3200">
                <a:solidFill>
                  <a:schemeClr val="tx2"/>
                </a:solidFill>
                <a:latin typeface="Times New Roman" pitchFamily="18" charset="0"/>
                <a:ea typeface="PMingLiU" pitchFamily="18" charset="-120"/>
              </a:rPr>
              <a:t> </a:t>
            </a:r>
          </a:p>
        </p:txBody>
      </p:sp>
      <p:pic>
        <p:nvPicPr>
          <p:cNvPr id="370692" name="Picture 5" descr="AAHBDNW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81200"/>
            <a:ext cx="63500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0693" name="Rectangle 6"/>
          <p:cNvSpPr>
            <a:spLocks noChangeArrowheads="1"/>
          </p:cNvSpPr>
          <p:nvPr/>
        </p:nvSpPr>
        <p:spPr bwMode="auto">
          <a:xfrm>
            <a:off x="381000" y="3886200"/>
            <a:ext cx="82264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ctr"/>
          <a:lstStyle/>
          <a:p>
            <a:r>
              <a:rPr lang="en-US" altLang="zh-TW" b="1">
                <a:solidFill>
                  <a:srgbClr val="4D99FF"/>
                </a:solidFill>
                <a:latin typeface="Times New Roman" pitchFamily="18" charset="0"/>
                <a:ea typeface="PMingLiU" pitchFamily="18" charset="-120"/>
              </a:rPr>
              <a:t>Fig. 2.8</a:t>
            </a:r>
            <a:r>
              <a:rPr lang="en-US" altLang="zh-TW" b="1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| </a:t>
            </a:r>
            <a:r>
              <a:rPr lang="en-US" altLang="zh-TW">
                <a:solidFill>
                  <a:schemeClr val="tx2"/>
                </a:solidFill>
                <a:latin typeface="Times New Roman" pitchFamily="18" charset="0"/>
                <a:ea typeface="PMingLiU" pitchFamily="18" charset="-120"/>
              </a:rPr>
              <a:t>Memory locations after a calculation.</a:t>
            </a:r>
            <a:r>
              <a:rPr lang="en-US" altLang="zh-TW" sz="3200">
                <a:solidFill>
                  <a:schemeClr val="tx2"/>
                </a:solidFill>
                <a:latin typeface="Times New Roman" pitchFamily="18" charset="0"/>
                <a:ea typeface="PMingLiU" pitchFamily="18" charset="-120"/>
              </a:rPr>
              <a:t> </a:t>
            </a:r>
          </a:p>
        </p:txBody>
      </p:sp>
      <p:pic>
        <p:nvPicPr>
          <p:cNvPr id="370694" name="Picture 7" descr="AAHBDNX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572000"/>
            <a:ext cx="6391275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latin typeface="Arial" charset="0"/>
              </a:rPr>
              <a:t>Another Simple C Program: Adding Two Integers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357298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sz="2200" b="1" smtClean="0">
                <a:latin typeface="Lucida Console" pitchFamily="49" charset="0"/>
              </a:rPr>
              <a:t>=</a:t>
            </a:r>
            <a:r>
              <a:rPr lang="en-US" smtClean="0"/>
              <a:t> (assignment operator)</a:t>
            </a:r>
          </a:p>
          <a:p>
            <a:pPr lvl="1" eaLnBrk="1" hangingPunct="1"/>
            <a:r>
              <a:rPr lang="en-US" smtClean="0"/>
              <a:t>Assigns a value to a variable</a:t>
            </a:r>
          </a:p>
          <a:p>
            <a:pPr lvl="1" eaLnBrk="1" hangingPunct="1"/>
            <a:r>
              <a:rPr lang="en-US" smtClean="0"/>
              <a:t>Is a binary operator (has two operands)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000" smtClean="0">
                <a:latin typeface="Lucida Console" pitchFamily="49" charset="0"/>
              </a:rPr>
              <a:t>sum = variable1 + variable2;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000" smtClean="0">
                <a:latin typeface="Lucida Console" pitchFamily="49" charset="0"/>
              </a:rPr>
              <a:t>sum gets variable1 + variable2;</a:t>
            </a:r>
          </a:p>
          <a:p>
            <a:pPr lvl="1" eaLnBrk="1" hangingPunct="1"/>
            <a:r>
              <a:rPr lang="en-US" smtClean="0"/>
              <a:t>Variable receiving value on left</a:t>
            </a:r>
          </a:p>
          <a:p>
            <a:pPr eaLnBrk="1" hangingPunct="1"/>
            <a:r>
              <a:rPr lang="en-US" sz="2200" smtClean="0">
                <a:latin typeface="Lucida Console" pitchFamily="49" charset="0"/>
              </a:rPr>
              <a:t>printf( "Sum is %d\n", sum );</a:t>
            </a:r>
          </a:p>
          <a:p>
            <a:pPr lvl="1" eaLnBrk="1" hangingPunct="1"/>
            <a:r>
              <a:rPr lang="en-US" smtClean="0"/>
              <a:t>Similar to </a:t>
            </a:r>
            <a:r>
              <a:rPr lang="en-US" sz="2200" smtClean="0">
                <a:latin typeface="Lucida Console" pitchFamily="49" charset="0"/>
              </a:rPr>
              <a:t>scanf</a:t>
            </a:r>
          </a:p>
          <a:p>
            <a:pPr lvl="2" eaLnBrk="1" hangingPunct="1"/>
            <a:r>
              <a:rPr lang="en-US" sz="2000" smtClean="0">
                <a:latin typeface="Lucida Console" pitchFamily="49" charset="0"/>
              </a:rPr>
              <a:t>%d</a:t>
            </a:r>
            <a:r>
              <a:rPr lang="en-US" smtClean="0"/>
              <a:t> means decimal integer will be printed</a:t>
            </a:r>
          </a:p>
          <a:p>
            <a:pPr lvl="2" eaLnBrk="1" hangingPunct="1"/>
            <a:r>
              <a:rPr lang="en-US" sz="2000" smtClean="0">
                <a:latin typeface="Lucida Console" pitchFamily="49" charset="0"/>
              </a:rPr>
              <a:t>sum</a:t>
            </a:r>
            <a:r>
              <a:rPr lang="en-US" smtClean="0"/>
              <a:t> specifies what integer will be printed</a:t>
            </a:r>
          </a:p>
          <a:p>
            <a:pPr lvl="1" eaLnBrk="1" hangingPunct="1"/>
            <a:r>
              <a:rPr lang="en-US" smtClean="0"/>
              <a:t>Calculations can be performed inside </a:t>
            </a:r>
            <a:r>
              <a:rPr lang="en-US" sz="2200" smtClean="0">
                <a:latin typeface="Lucida Console" pitchFamily="49" charset="0"/>
              </a:rPr>
              <a:t>printf</a:t>
            </a:r>
            <a:r>
              <a:rPr lang="en-US" smtClean="0"/>
              <a:t> statements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000" smtClean="0">
                <a:latin typeface="Lucida Console" pitchFamily="49" charset="0"/>
              </a:rPr>
              <a:t>printf( "Sum is %d\n", integer1 + integer2 );</a:t>
            </a:r>
            <a:endParaRPr 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Arithmetic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Arithmetic calculations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 </a:t>
            </a:r>
            <a:r>
              <a:rPr lang="en-US" sz="2200" smtClean="0">
                <a:latin typeface="Lucida Console" pitchFamily="49" charset="0"/>
              </a:rPr>
              <a:t>*</a:t>
            </a:r>
            <a:r>
              <a:rPr lang="en-US" smtClean="0"/>
              <a:t> for multiplication and </a:t>
            </a:r>
            <a:r>
              <a:rPr lang="en-US" sz="2200" smtClean="0">
                <a:latin typeface="Lucida Console" pitchFamily="49" charset="0"/>
              </a:rPr>
              <a:t>/</a:t>
            </a:r>
            <a:r>
              <a:rPr lang="en-US" smtClean="0"/>
              <a:t> for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Integer division truncates remainder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latin typeface="Lucida Console" pitchFamily="49" charset="0"/>
              </a:rPr>
              <a:t>7</a:t>
            </a:r>
            <a:r>
              <a:rPr lang="en-US" smtClean="0"/>
              <a:t> </a:t>
            </a:r>
            <a:r>
              <a:rPr lang="en-US" sz="2000" smtClean="0">
                <a:latin typeface="Lucida Console" pitchFamily="49" charset="0"/>
              </a:rPr>
              <a:t>/</a:t>
            </a:r>
            <a:r>
              <a:rPr lang="en-US" smtClean="0"/>
              <a:t> </a:t>
            </a:r>
            <a:r>
              <a:rPr lang="en-US" sz="2000" smtClean="0">
                <a:latin typeface="Lucida Console" pitchFamily="49" charset="0"/>
              </a:rPr>
              <a:t>5</a:t>
            </a:r>
            <a:r>
              <a:rPr lang="en-US" smtClean="0"/>
              <a:t> evaluates to </a:t>
            </a:r>
            <a:r>
              <a:rPr lang="en-US" sz="2000" smtClean="0">
                <a:latin typeface="Lucida Console" pitchFamily="49" charset="0"/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Modulus operator(</a:t>
            </a:r>
            <a:r>
              <a:rPr lang="en-US" sz="2200" smtClean="0">
                <a:latin typeface="Lucida Console" pitchFamily="49" charset="0"/>
              </a:rPr>
              <a:t>%</a:t>
            </a:r>
            <a:r>
              <a:rPr lang="en-US" smtClean="0"/>
              <a:t>) returns the remainder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latin typeface="Lucida Console" pitchFamily="49" charset="0"/>
              </a:rPr>
              <a:t>7</a:t>
            </a:r>
            <a:r>
              <a:rPr lang="en-US" smtClean="0"/>
              <a:t> </a:t>
            </a:r>
            <a:r>
              <a:rPr lang="en-US" sz="2000" smtClean="0">
                <a:latin typeface="Lucida Console" pitchFamily="49" charset="0"/>
              </a:rPr>
              <a:t>%</a:t>
            </a:r>
            <a:r>
              <a:rPr lang="en-US" smtClean="0"/>
              <a:t> </a:t>
            </a:r>
            <a:r>
              <a:rPr lang="en-US" sz="2000" smtClean="0">
                <a:latin typeface="Lucida Console" pitchFamily="49" charset="0"/>
              </a:rPr>
              <a:t>5</a:t>
            </a:r>
            <a:r>
              <a:rPr lang="en-US" smtClean="0"/>
              <a:t> evaluates to </a:t>
            </a:r>
            <a:r>
              <a:rPr lang="en-US" sz="2000" smtClean="0">
                <a:latin typeface="Lucida Console" pitchFamily="49" charset="0"/>
              </a:rPr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Operator precedence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Some arithmetic operators act before others (i.e., multiplication before addition)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Use parenthesis when needed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Example: Find the average of three variables </a:t>
            </a:r>
            <a:r>
              <a:rPr lang="en-US" sz="2200" smtClean="0">
                <a:latin typeface="Lucida Console" pitchFamily="49" charset="0"/>
              </a:rPr>
              <a:t>a</a:t>
            </a:r>
            <a:r>
              <a:rPr lang="en-US" smtClean="0"/>
              <a:t>, </a:t>
            </a:r>
            <a:r>
              <a:rPr lang="en-US" sz="2200" smtClean="0">
                <a:latin typeface="Lucida Console" pitchFamily="49" charset="0"/>
              </a:rPr>
              <a:t>b</a:t>
            </a:r>
            <a:r>
              <a:rPr lang="en-US" smtClean="0"/>
              <a:t> and </a:t>
            </a:r>
            <a:r>
              <a:rPr lang="en-US" sz="2200" smtClean="0">
                <a:latin typeface="Lucida Console" pitchFamily="49" charset="0"/>
              </a:rPr>
              <a:t>c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Do not use:   </a:t>
            </a:r>
            <a:r>
              <a:rPr lang="en-US" sz="2000" smtClean="0">
                <a:latin typeface="Lucida Console" pitchFamily="49" charset="0"/>
              </a:rPr>
              <a:t>a + b + c / 3</a:t>
            </a:r>
            <a:r>
              <a:rPr lang="en-US" b="1" smtClean="0">
                <a:latin typeface="Courier New" pitchFamily="49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Use:  </a:t>
            </a:r>
            <a:r>
              <a:rPr lang="en-US" sz="2000" smtClean="0">
                <a:latin typeface="Lucida Console" pitchFamily="49" charset="0"/>
              </a:rPr>
              <a:t>(a + b + c ) / 3</a:t>
            </a:r>
            <a:endParaRPr 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Arithmetic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33400" y="914400"/>
            <a:ext cx="7772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>
                <a:latin typeface="Times New Roman" pitchFamily="18" charset="0"/>
              </a:rPr>
              <a:t>Arithmetic operators: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24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24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24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24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24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>
                <a:latin typeface="Times New Roman" pitchFamily="18" charset="0"/>
              </a:rPr>
              <a:t>Rules of operator precedence: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24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646113" y="1292225"/>
          <a:ext cx="8027987" cy="2178050"/>
        </p:xfrm>
        <a:graphic>
          <a:graphicData uri="http://schemas.openxmlformats.org/presentationml/2006/ole">
            <p:oleObj spid="_x0000_s5122" name="Document" r:id="rId3" imgW="8327520" imgH="2266920" progId="Word.Document.8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685800" y="4114800"/>
          <a:ext cx="8001000" cy="2143125"/>
        </p:xfrm>
        <a:graphic>
          <a:graphicData uri="http://schemas.openxmlformats.org/presentationml/2006/ole">
            <p:oleObj spid="_x0000_s5123" name="Document" r:id="rId4" imgW="8788320" imgH="2230560" progId="Word.Document.8">
              <p:embed/>
            </p:oleObj>
          </a:graphicData>
        </a:graphic>
      </p:graphicFrame>
      <p:sp>
        <p:nvSpPr>
          <p:cNvPr id="55304" name="AutoShape 8"/>
          <p:cNvSpPr>
            <a:spLocks noChangeArrowheads="1"/>
          </p:cNvSpPr>
          <p:nvPr/>
        </p:nvSpPr>
        <p:spPr bwMode="auto">
          <a:xfrm>
            <a:off x="2514600" y="304800"/>
            <a:ext cx="457200" cy="434975"/>
          </a:xfrm>
          <a:prstGeom prst="star5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Evolution of Operating Systems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Batch processing</a:t>
            </a:r>
          </a:p>
          <a:p>
            <a:pPr lvl="1" eaLnBrk="1" hangingPunct="1"/>
            <a:r>
              <a:rPr lang="en-US" smtClean="0"/>
              <a:t>Do only one job or task at a time</a:t>
            </a:r>
          </a:p>
          <a:p>
            <a:pPr eaLnBrk="1" hangingPunct="1"/>
            <a:r>
              <a:rPr lang="en-US" smtClean="0"/>
              <a:t>Operating systems </a:t>
            </a:r>
          </a:p>
          <a:p>
            <a:pPr lvl="1" eaLnBrk="1" hangingPunct="1"/>
            <a:r>
              <a:rPr lang="en-US" smtClean="0"/>
              <a:t>Manage transitions between jobs</a:t>
            </a:r>
          </a:p>
          <a:p>
            <a:pPr lvl="1" eaLnBrk="1" hangingPunct="1"/>
            <a:r>
              <a:rPr lang="en-US" smtClean="0"/>
              <a:t>Increased throughput</a:t>
            </a:r>
          </a:p>
          <a:p>
            <a:pPr lvl="2" eaLnBrk="1" hangingPunct="1"/>
            <a:r>
              <a:rPr lang="en-US" smtClean="0"/>
              <a:t>Amount of work computers process</a:t>
            </a:r>
          </a:p>
          <a:p>
            <a:pPr eaLnBrk="1" hangingPunct="1"/>
            <a:r>
              <a:rPr lang="en-US" smtClean="0"/>
              <a:t>Multiprogramming </a:t>
            </a:r>
          </a:p>
          <a:p>
            <a:pPr lvl="1" eaLnBrk="1" hangingPunct="1"/>
            <a:r>
              <a:rPr lang="en-US" smtClean="0"/>
              <a:t>Computer resources are shared by many jobs or tasks</a:t>
            </a:r>
          </a:p>
          <a:p>
            <a:pPr eaLnBrk="1" hangingPunct="1"/>
            <a:r>
              <a:rPr lang="en-US" smtClean="0"/>
              <a:t>Timesharing</a:t>
            </a:r>
          </a:p>
          <a:p>
            <a:pPr lvl="1" eaLnBrk="1" hangingPunct="1"/>
            <a:r>
              <a:rPr lang="en-US" smtClean="0"/>
              <a:t>Computer runs a small portion of one user’s job then moves on to service the next user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/>
          <a:lstStyle/>
          <a:p>
            <a:pPr eaLnBrk="1" hangingPunct="1"/>
            <a:r>
              <a:rPr lang="en-US" sz="2800" smtClean="0"/>
              <a:t>Personal Computing, Distributed Computing, and Client/Server Computing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3038"/>
            <a:ext cx="8229600" cy="4883150"/>
          </a:xfrm>
        </p:spPr>
        <p:txBody>
          <a:bodyPr/>
          <a:lstStyle/>
          <a:p>
            <a:pPr eaLnBrk="1" hangingPunct="1"/>
            <a:r>
              <a:rPr lang="en-US" smtClean="0"/>
              <a:t>Personal computers </a:t>
            </a:r>
          </a:p>
          <a:p>
            <a:pPr lvl="1" eaLnBrk="1" hangingPunct="1"/>
            <a:r>
              <a:rPr lang="en-US" smtClean="0"/>
              <a:t>Economical enough for individual	</a:t>
            </a:r>
          </a:p>
          <a:p>
            <a:pPr eaLnBrk="1" hangingPunct="1"/>
            <a:r>
              <a:rPr lang="en-US" smtClean="0"/>
              <a:t>Distributed computing  </a:t>
            </a:r>
          </a:p>
          <a:p>
            <a:pPr lvl="1" eaLnBrk="1" hangingPunct="1"/>
            <a:r>
              <a:rPr lang="en-US" smtClean="0"/>
              <a:t>Computing distributed over networks</a:t>
            </a:r>
          </a:p>
          <a:p>
            <a:pPr eaLnBrk="1" hangingPunct="1"/>
            <a:r>
              <a:rPr lang="en-US" smtClean="0"/>
              <a:t>Client/server computing</a:t>
            </a:r>
          </a:p>
          <a:p>
            <a:pPr lvl="1" eaLnBrk="1" hangingPunct="1"/>
            <a:r>
              <a:rPr lang="en-US" smtClean="0"/>
              <a:t>Sharing of information across computer networks between file servers and clients (personal computers)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Machine Languages, Assembly Languages, and High-level Languages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smtClean="0"/>
              <a:t>Three types of programming languages</a:t>
            </a:r>
          </a:p>
          <a:p>
            <a:pPr marL="801688" lvl="1" indent="-457200" eaLnBrk="1" hangingPunct="1">
              <a:buFontTx/>
              <a:buAutoNum type="arabicPeriod"/>
            </a:pPr>
            <a:r>
              <a:rPr lang="en-US" smtClean="0"/>
              <a:t>Machine languages </a:t>
            </a:r>
          </a:p>
          <a:p>
            <a:pPr marL="1090613" lvl="2" indent="-419100" eaLnBrk="1" hangingPunct="1"/>
            <a:r>
              <a:rPr lang="en-US" smtClean="0"/>
              <a:t>Strings of numbers giving machine specific instructions</a:t>
            </a:r>
          </a:p>
          <a:p>
            <a:pPr marL="1090613" lvl="2" indent="-419100" eaLnBrk="1" hangingPunct="1"/>
            <a:r>
              <a:rPr lang="en-US" smtClean="0"/>
              <a:t>Example: </a:t>
            </a:r>
            <a:r>
              <a:rPr lang="en-US" sz="2000" smtClean="0">
                <a:latin typeface="Lucida Console" pitchFamily="49" charset="0"/>
              </a:rPr>
              <a:t>+1300042774</a:t>
            </a:r>
          </a:p>
          <a:p>
            <a:pPr marL="801688" lvl="1" indent="-457200" eaLnBrk="1" hangingPunct="1">
              <a:buFontTx/>
              <a:buAutoNum type="arabicPeriod"/>
            </a:pPr>
            <a:r>
              <a:rPr lang="en-US" smtClean="0"/>
              <a:t>Assembly languages</a:t>
            </a:r>
          </a:p>
          <a:p>
            <a:pPr marL="1090613" lvl="2" indent="-419100" eaLnBrk="1" hangingPunct="1"/>
            <a:r>
              <a:rPr lang="en-US" smtClean="0"/>
              <a:t>English-like abbreviations representing elementary computer operations (translated via assemblers)</a:t>
            </a:r>
          </a:p>
          <a:p>
            <a:pPr marL="1090613" lvl="2" indent="-419100" eaLnBrk="1" hangingPunct="1"/>
            <a:r>
              <a:rPr lang="en-US" smtClean="0"/>
              <a:t>Example: </a:t>
            </a:r>
            <a:r>
              <a:rPr lang="en-US" sz="2000" smtClean="0">
                <a:latin typeface="Lucida Console" pitchFamily="49" charset="0"/>
              </a:rPr>
              <a:t>LOAD   BASEPAY</a:t>
            </a:r>
          </a:p>
          <a:p>
            <a:pPr marL="801688" lvl="1" indent="-457200" eaLnBrk="1" hangingPunct="1">
              <a:buClr>
                <a:schemeClr val="tx1"/>
              </a:buClr>
              <a:buFontTx/>
              <a:buAutoNum type="arabicPeriod" startAt="3"/>
            </a:pPr>
            <a:r>
              <a:rPr lang="en-US" smtClean="0"/>
              <a:t>High-level languages</a:t>
            </a:r>
          </a:p>
          <a:p>
            <a:pPr marL="1090613" lvl="2" indent="-419100" eaLnBrk="1" hangingPunct="1"/>
            <a:r>
              <a:rPr lang="en-US" smtClean="0"/>
              <a:t>Codes similar to everyday English</a:t>
            </a:r>
          </a:p>
          <a:p>
            <a:pPr marL="1090613" lvl="2" indent="-419100" eaLnBrk="1" hangingPunct="1"/>
            <a:r>
              <a:rPr lang="en-US" smtClean="0"/>
              <a:t>Use mathematical notations (translated via compilers)</a:t>
            </a:r>
          </a:p>
          <a:p>
            <a:pPr marL="1090613" lvl="2" indent="-419100" eaLnBrk="1" hangingPunct="1"/>
            <a:r>
              <a:rPr lang="en-US" smtClean="0"/>
              <a:t>Example: </a:t>
            </a:r>
            <a:r>
              <a:rPr lang="en-US" sz="2000" smtClean="0">
                <a:latin typeface="Lucida Console" pitchFamily="49" charset="0"/>
              </a:rPr>
              <a:t>grossPay = basePay + overTimePay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Fortran, COBOL, Pascal and Ada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FORTRAN </a:t>
            </a:r>
          </a:p>
          <a:p>
            <a:pPr lvl="1" algn="just" eaLnBrk="1" hangingPunct="1">
              <a:lnSpc>
                <a:spcPct val="80000"/>
              </a:lnSpc>
              <a:spcAft>
                <a:spcPts val="300"/>
              </a:spcAft>
            </a:pPr>
            <a:r>
              <a:rPr lang="en-US" sz="2000" smtClean="0"/>
              <a:t>Developed by IBM Corporation in the 1950s</a:t>
            </a:r>
          </a:p>
          <a:p>
            <a:pPr lvl="1" algn="just" eaLnBrk="1" hangingPunct="1">
              <a:lnSpc>
                <a:spcPct val="80000"/>
              </a:lnSpc>
              <a:spcAft>
                <a:spcPts val="300"/>
              </a:spcAft>
            </a:pPr>
            <a:r>
              <a:rPr lang="en-US" sz="2000" smtClean="0"/>
              <a:t>Used for </a:t>
            </a:r>
            <a:r>
              <a:rPr lang="en-US" smtClean="0"/>
              <a:t>scientific and engineering applications</a:t>
            </a:r>
            <a:r>
              <a:rPr lang="en-US" sz="2000" smtClean="0"/>
              <a:t> that require complex mathematical computations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COBOL </a:t>
            </a:r>
          </a:p>
          <a:p>
            <a:pPr lvl="1" algn="just" eaLnBrk="1" hangingPunct="1">
              <a:lnSpc>
                <a:spcPct val="80000"/>
              </a:lnSpc>
              <a:spcAft>
                <a:spcPts val="300"/>
              </a:spcAft>
            </a:pPr>
            <a:r>
              <a:rPr lang="en-US" sz="2000" smtClean="0"/>
              <a:t>Developed in 1959 by computer manufacturers, the government and industrial computer users</a:t>
            </a:r>
          </a:p>
          <a:p>
            <a:pPr lvl="1" algn="just" eaLnBrk="1" hangingPunct="1">
              <a:lnSpc>
                <a:spcPct val="80000"/>
              </a:lnSpc>
              <a:spcAft>
                <a:spcPts val="300"/>
              </a:spcAft>
            </a:pPr>
            <a:r>
              <a:rPr lang="en-US" sz="2000" smtClean="0"/>
              <a:t>Used for </a:t>
            </a:r>
            <a:r>
              <a:rPr lang="en-US" smtClean="0"/>
              <a:t>commercial applications</a:t>
            </a:r>
            <a:r>
              <a:rPr lang="en-US" sz="2000" smtClean="0"/>
              <a:t> that require precise and efficient manipulation of large amounts of data Pascal 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Pascal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Developed by Professor Niklaus Wirth in 1971</a:t>
            </a:r>
          </a:p>
          <a:p>
            <a:pPr lvl="1" eaLnBrk="1" hangingPunct="1">
              <a:lnSpc>
                <a:spcPct val="80000"/>
              </a:lnSpc>
              <a:spcAft>
                <a:spcPts val="300"/>
              </a:spcAft>
            </a:pPr>
            <a:r>
              <a:rPr lang="en-US" sz="2000" smtClean="0"/>
              <a:t>Designed for teaching </a:t>
            </a:r>
            <a:r>
              <a:rPr lang="en-US" smtClean="0"/>
              <a:t>structured programming</a:t>
            </a:r>
          </a:p>
          <a:p>
            <a:pPr eaLnBrk="1" hangingPunct="1">
              <a:lnSpc>
                <a:spcPct val="80000"/>
              </a:lnSpc>
              <a:spcAft>
                <a:spcPts val="300"/>
              </a:spcAft>
            </a:pPr>
            <a:r>
              <a:rPr lang="en-US" sz="2000" smtClean="0"/>
              <a:t>Ada</a:t>
            </a:r>
          </a:p>
          <a:p>
            <a:pPr lvl="1" algn="just" eaLnBrk="1" hangingPunct="1">
              <a:lnSpc>
                <a:spcPct val="80000"/>
              </a:lnSpc>
              <a:spcAft>
                <a:spcPts val="300"/>
              </a:spcAft>
            </a:pPr>
            <a:r>
              <a:rPr lang="en-US" sz="2000" smtClean="0"/>
              <a:t>Developed under the sponsorship of the U.S. Department of Defense (DOD) during the 1970s and early 1980s</a:t>
            </a:r>
          </a:p>
          <a:p>
            <a:pPr lvl="1" eaLnBrk="1" hangingPunct="1">
              <a:lnSpc>
                <a:spcPct val="80000"/>
              </a:lnSpc>
              <a:spcAft>
                <a:spcPts val="300"/>
              </a:spcAft>
            </a:pPr>
            <a:r>
              <a:rPr lang="en-US" sz="2000" smtClean="0"/>
              <a:t>Able to perform </a:t>
            </a:r>
            <a:r>
              <a:rPr lang="en-US" smtClean="0"/>
              <a:t>multitasking</a:t>
            </a:r>
            <a:r>
              <a:rPr lang="en-US" sz="2000" smtClean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History of C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smtClean="0"/>
              <a:t>C </a:t>
            </a:r>
          </a:p>
          <a:p>
            <a:pPr lvl="1" eaLnBrk="1" hangingPunct="1"/>
            <a:r>
              <a:rPr lang="en-US" smtClean="0"/>
              <a:t>Evolved by Ritchie from two previous programming languages, BCPL and B</a:t>
            </a:r>
          </a:p>
          <a:p>
            <a:pPr lvl="1" eaLnBrk="1" hangingPunct="1"/>
            <a:r>
              <a:rPr lang="en-US" smtClean="0"/>
              <a:t>Used to develop UNIX</a:t>
            </a:r>
          </a:p>
          <a:p>
            <a:pPr lvl="1" eaLnBrk="1" hangingPunct="1"/>
            <a:r>
              <a:rPr lang="en-US" smtClean="0"/>
              <a:t>Used to write modern operating systems</a:t>
            </a:r>
          </a:p>
          <a:p>
            <a:pPr lvl="1" eaLnBrk="1" hangingPunct="1"/>
            <a:r>
              <a:rPr lang="en-US" smtClean="0"/>
              <a:t>Hardware independent (portable)</a:t>
            </a:r>
          </a:p>
          <a:p>
            <a:pPr lvl="1" eaLnBrk="1" hangingPunct="1"/>
            <a:r>
              <a:rPr lang="en-US" smtClean="0"/>
              <a:t>By late 1970's C had evolved to “Traditional C”</a:t>
            </a:r>
          </a:p>
          <a:p>
            <a:pPr eaLnBrk="1" hangingPunct="1"/>
            <a:r>
              <a:rPr lang="en-US" smtClean="0"/>
              <a:t>Standardization</a:t>
            </a:r>
          </a:p>
          <a:p>
            <a:pPr lvl="1" eaLnBrk="1" hangingPunct="1"/>
            <a:r>
              <a:rPr lang="en-US" smtClean="0"/>
              <a:t>Many slight variations of C existed, and were incompatible</a:t>
            </a:r>
          </a:p>
          <a:p>
            <a:pPr lvl="1" eaLnBrk="1" hangingPunct="1"/>
            <a:r>
              <a:rPr lang="en-US" smtClean="0"/>
              <a:t>Committee formed to create a "unambiguous, machine-independent" definition</a:t>
            </a:r>
          </a:p>
          <a:p>
            <a:pPr lvl="1" eaLnBrk="1" hangingPunct="1"/>
            <a:r>
              <a:rPr lang="en-US" smtClean="0"/>
              <a:t>Standard created in 1989, updated in 1999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 Standard Library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C programs consist of pieces/modules called functions</a:t>
            </a:r>
          </a:p>
          <a:p>
            <a:pPr lvl="1" eaLnBrk="1" hangingPunct="1"/>
            <a:r>
              <a:rPr lang="en-US" smtClean="0"/>
              <a:t>A programmer can create his own functions</a:t>
            </a:r>
          </a:p>
          <a:p>
            <a:pPr lvl="2" eaLnBrk="1" hangingPunct="1"/>
            <a:r>
              <a:rPr lang="en-US" smtClean="0"/>
              <a:t>Advantage: the programmer knows exactly how it works</a:t>
            </a:r>
          </a:p>
          <a:p>
            <a:pPr lvl="2" eaLnBrk="1" hangingPunct="1"/>
            <a:r>
              <a:rPr lang="en-US" smtClean="0"/>
              <a:t>Disadvantage: time consuming</a:t>
            </a:r>
          </a:p>
          <a:p>
            <a:pPr lvl="1" eaLnBrk="1" hangingPunct="1"/>
            <a:r>
              <a:rPr lang="en-US" smtClean="0"/>
              <a:t>Programmers will often use the C library functions</a:t>
            </a:r>
          </a:p>
          <a:p>
            <a:pPr lvl="2" eaLnBrk="1" hangingPunct="1"/>
            <a:r>
              <a:rPr lang="en-US" smtClean="0"/>
              <a:t>Use these as building blocks</a:t>
            </a:r>
          </a:p>
          <a:p>
            <a:pPr lvl="1" eaLnBrk="1" hangingPunct="1"/>
            <a:r>
              <a:rPr lang="en-US" smtClean="0"/>
              <a:t>Avoid re-inventing the wheel</a:t>
            </a:r>
          </a:p>
          <a:p>
            <a:pPr lvl="2" eaLnBrk="1" hangingPunct="1"/>
            <a:r>
              <a:rPr lang="en-US" smtClean="0"/>
              <a:t>If a premade function exists, generally best to use it rather than write your own</a:t>
            </a:r>
          </a:p>
          <a:p>
            <a:pPr lvl="2" eaLnBrk="1" hangingPunct="1"/>
            <a:r>
              <a:rPr lang="en-US" smtClean="0"/>
              <a:t>Library functions carefully written, efficient, and portable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C++</a:t>
            </a:r>
          </a:p>
          <a:p>
            <a:pPr lvl="1" eaLnBrk="1" hangingPunct="1"/>
            <a:r>
              <a:rPr lang="en-US" smtClean="0"/>
              <a:t>Superset of C developed by Bjarne Stroustrup at Bell Labs</a:t>
            </a:r>
          </a:p>
          <a:p>
            <a:pPr lvl="1" eaLnBrk="1" hangingPunct="1"/>
            <a:r>
              <a:rPr lang="en-US" smtClean="0"/>
              <a:t>"Spruces up" C, and provides object-oriented capabilities</a:t>
            </a:r>
          </a:p>
          <a:p>
            <a:pPr lvl="1" eaLnBrk="1" hangingPunct="1"/>
            <a:r>
              <a:rPr lang="en-US" smtClean="0"/>
              <a:t>Object-oriented design very powerful</a:t>
            </a:r>
          </a:p>
          <a:p>
            <a:pPr lvl="2" eaLnBrk="1" hangingPunct="1"/>
            <a:r>
              <a:rPr lang="en-US" smtClean="0"/>
              <a:t>10 to 100 fold increase in productivity</a:t>
            </a:r>
          </a:p>
          <a:p>
            <a:pPr lvl="1" eaLnBrk="1" hangingPunct="1"/>
            <a:r>
              <a:rPr lang="en-US" smtClean="0"/>
              <a:t>Dominant language in industry and academia</a:t>
            </a:r>
          </a:p>
          <a:p>
            <a:pPr eaLnBrk="1" hangingPunct="1"/>
            <a:r>
              <a:rPr lang="en-US" smtClean="0"/>
              <a:t>Learning C++</a:t>
            </a:r>
          </a:p>
          <a:p>
            <a:pPr lvl="1" eaLnBrk="1" hangingPunct="1"/>
            <a:r>
              <a:rPr lang="en-US" smtClean="0"/>
              <a:t>Because C++ includes C, some feel it is best to master C, then learn C</a:t>
            </a:r>
            <a:r>
              <a:rPr lang="en-US" smtClean="0"/>
              <a:t>++</a:t>
            </a:r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1690</Words>
  <PresentationFormat>Экран (4:3)</PresentationFormat>
  <Paragraphs>218</Paragraphs>
  <Slides>24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6" baseType="lpstr">
      <vt:lpstr>Тема Office</vt:lpstr>
      <vt:lpstr>Document</vt:lpstr>
      <vt:lpstr>What is a Computer?</vt:lpstr>
      <vt:lpstr>Computer Organization</vt:lpstr>
      <vt:lpstr>Evolution of Operating Systems</vt:lpstr>
      <vt:lpstr>Personal Computing, Distributed Computing, and Client/Server Computing</vt:lpstr>
      <vt:lpstr>Machine Languages, Assembly Languages, and High-level Languages</vt:lpstr>
      <vt:lpstr>Fortran, COBOL, Pascal and Ada</vt:lpstr>
      <vt:lpstr>History of C</vt:lpstr>
      <vt:lpstr>C Standard Library</vt:lpstr>
      <vt:lpstr>C++</vt:lpstr>
      <vt:lpstr>A Typical C Program Development Environment</vt:lpstr>
      <vt:lpstr>A Typical C Program Development Environment</vt:lpstr>
      <vt:lpstr>C</vt:lpstr>
      <vt:lpstr>A Simple C Program: Printing a Line of Text</vt:lpstr>
      <vt:lpstr>A Simple C Program: Printing a Line of Text</vt:lpstr>
      <vt:lpstr>Some common escape sequences</vt:lpstr>
      <vt:lpstr>The printf function can print Welcome to C! several different ways</vt:lpstr>
      <vt:lpstr>The printf function can print Welcome to C! several different ways </vt:lpstr>
      <vt:lpstr>Another Simple C Program: Adding Two Integers</vt:lpstr>
      <vt:lpstr>Another Simple C Program: Adding Two Integers</vt:lpstr>
      <vt:lpstr>Memory Concepts</vt:lpstr>
      <vt:lpstr>Memory Concepts</vt:lpstr>
      <vt:lpstr>Another Simple C Program: Adding Two Integers</vt:lpstr>
      <vt:lpstr>Arithmetic</vt:lpstr>
      <vt:lpstr>Arithmetic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Vusal</dc:creator>
  <cp:lastModifiedBy>Vusal</cp:lastModifiedBy>
  <cp:revision>18</cp:revision>
  <dcterms:created xsi:type="dcterms:W3CDTF">2020-11-27T17:55:43Z</dcterms:created>
  <dcterms:modified xsi:type="dcterms:W3CDTF">2020-11-27T18:14:12Z</dcterms:modified>
</cp:coreProperties>
</file>