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8" r:id="rId11"/>
    <p:sldId id="275" r:id="rId12"/>
    <p:sldId id="270" r:id="rId13"/>
    <p:sldId id="271" r:id="rId14"/>
    <p:sldId id="273" r:id="rId15"/>
    <p:sldId id="274" r:id="rId16"/>
    <p:sldId id="299" r:id="rId17"/>
    <p:sldId id="297" r:id="rId18"/>
    <p:sldId id="300" r:id="rId19"/>
    <p:sldId id="303" r:id="rId20"/>
    <p:sldId id="301" r:id="rId21"/>
    <p:sldId id="302" r:id="rId22"/>
    <p:sldId id="280" r:id="rId23"/>
    <p:sldId id="281" r:id="rId24"/>
    <p:sldId id="283" r:id="rId25"/>
    <p:sldId id="291" r:id="rId26"/>
    <p:sldId id="284" r:id="rId27"/>
    <p:sldId id="286" r:id="rId28"/>
    <p:sldId id="298" r:id="rId29"/>
    <p:sldId id="292" r:id="rId30"/>
    <p:sldId id="288" r:id="rId31"/>
    <p:sldId id="289" r:id="rId32"/>
    <p:sldId id="304" r:id="rId33"/>
    <p:sldId id="306" r:id="rId34"/>
    <p:sldId id="296" r:id="rId35"/>
    <p:sldId id="28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wmf"/><Relationship Id="rId1" Type="http://schemas.openxmlformats.org/officeDocument/2006/relationships/image" Target="../media/image15.wmf"/><Relationship Id="rId4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 Поляков, 2006-2011                                                                   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http://kpolyakov.narod.ru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46037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0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343F338-1898-4D19-B190-D5FD2AD2E7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 Поляков, 2006-2011                                                                   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http://kpolyakov.narod.ru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46037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0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343F338-1898-4D19-B190-D5FD2AD2E7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_________Microsoft_Office_Word11.docx"/><Relationship Id="rId5" Type="http://schemas.openxmlformats.org/officeDocument/2006/relationships/package" Target="../embeddings/_________Microsoft_Office_Word10.docx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000108"/>
            <a:ext cx="7572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Origins     of      “Informatics”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The French Connection</a:t>
            </a: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In 1962    in France, a group started a  software company called   Societe   pour   </a:t>
            </a:r>
            <a:r>
              <a:rPr lang="fr-FR" sz="2800" b="1" smtClean="0">
                <a:latin typeface="Times New Roman" pitchFamily="18" charset="0"/>
                <a:cs typeface="Times New Roman" pitchFamily="18" charset="0"/>
              </a:rPr>
              <a:t>L’Informatique et Applique (SIA).   Philippe 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Dreyfus, a French information  system/software pioneer, was a principal  founder. Dreyfus coined the word as a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combination of      “information” and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                               “automatic.”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30350" y="1393825"/>
          <a:ext cx="7051675" cy="4046538"/>
        </p:xfrm>
        <a:graphic>
          <a:graphicData uri="http://schemas.openxmlformats.org/presentationml/2006/ole">
            <p:oleObj spid="_x0000_s25602" name="Документ" r:id="rId3" imgW="7059494" imgH="405421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1000108"/>
            <a:ext cx="68580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The Bit</a:t>
            </a:r>
          </a:p>
          <a:p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Shannon used the binary system because it is  the most economical, uses less memory.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Information quantity depends on the number of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alternative message choices encoded in the binary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Bit (short for binary digit) is the most elementary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choice one can make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Between two items: “0’ and “1”, “heads” or “tails”,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“true” or “false”, etc.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Bit is equivalent to the choice between two  equally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likely  choices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 bit is a binary digit, the smallest increment of data on a computer. A bit can hold only one of two values: 0 or 1, corresponding to the electrical values of off or on, respectively.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428868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569913" y="425450"/>
          <a:ext cx="7796212" cy="5992813"/>
        </p:xfrm>
        <a:graphic>
          <a:graphicData uri="http://schemas.openxmlformats.org/presentationml/2006/ole">
            <p:oleObj spid="_x0000_s27650" name="Документ" r:id="rId3" imgW="7725157" imgH="594812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60413" y="1112838"/>
          <a:ext cx="7821612" cy="4337050"/>
        </p:xfrm>
        <a:graphic>
          <a:graphicData uri="http://schemas.openxmlformats.org/presentationml/2006/ole">
            <p:oleObj spid="_x0000_s29698" name="Документ" r:id="rId3" imgW="7839282" imgH="435444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6438" y="542925"/>
          <a:ext cx="7958137" cy="4862513"/>
        </p:xfrm>
        <a:graphic>
          <a:graphicData uri="http://schemas.openxmlformats.org/presentationml/2006/ole">
            <p:oleObj spid="_x0000_s30722" name="Документ" r:id="rId3" imgW="8059609" imgH="492431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8156575" y="2470150"/>
            <a:ext cx="730250" cy="1552575"/>
          </a:xfrm>
          <a:prstGeom prst="wedgeRoundRectCallout">
            <a:avLst>
              <a:gd name="adj1" fmla="val -580435"/>
              <a:gd name="adj2" fmla="val 52963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539750" y="927100"/>
            <a:ext cx="8432800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/>
            <a:r>
              <a:rPr lang="en-US" sz="2400" smtClean="0"/>
              <a:t>An alphabet is a set of characters used when encoding information using a certain language</a:t>
            </a:r>
            <a:r>
              <a:rPr lang="ru-RU" sz="2400" smtClean="0"/>
              <a:t>.</a:t>
            </a:r>
            <a:endParaRPr lang="ru-RU" sz="2400"/>
          </a:p>
          <a:p>
            <a:pPr marL="358775" indent="-358775">
              <a:spcBef>
                <a:spcPct val="25000"/>
              </a:spcBef>
            </a:pPr>
            <a:r>
              <a:rPr lang="en-US" sz="2400" smtClean="0"/>
              <a:t>Examples </a:t>
            </a:r>
            <a:r>
              <a:rPr lang="ru-RU" sz="2400" smtClean="0"/>
              <a:t>: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</a:rPr>
              <a:t>  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</a:rPr>
              <a:t>  </a:t>
            </a:r>
            <a:r>
              <a:rPr lang="en-US" sz="2400"/>
              <a:t>ABCDEFGHIJKLMNOPQRSTUVWXYZ		</a:t>
            </a:r>
            <a:r>
              <a:rPr lang="ru-RU" sz="2400"/>
              <a:t>    </a:t>
            </a:r>
            <a:r>
              <a:rPr lang="en-US" sz="2400"/>
              <a:t>26 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  <a:cs typeface="Arial" charset="0"/>
              </a:rPr>
              <a:t>   </a:t>
            </a:r>
            <a:r>
              <a:rPr lang="en-US" sz="2400">
                <a:cs typeface="Arial" charset="0"/>
              </a:rPr>
              <a:t>×</a:t>
            </a:r>
            <a:r>
              <a:rPr lang="ru-RU" sz="2400">
                <a:cs typeface="Arial" charset="0"/>
              </a:rPr>
              <a:t> </a:t>
            </a:r>
            <a:r>
              <a:rPr lang="en-US" sz="2400">
                <a:cs typeface="Arial" charset="0"/>
              </a:rPr>
              <a:t>O</a:t>
            </a:r>
            <a:r>
              <a:rPr lang="ru-RU" sz="2400"/>
              <a:t>							  	     2</a:t>
            </a:r>
          </a:p>
          <a:p>
            <a:pPr marL="358775" indent="-358775"/>
            <a:r>
              <a:rPr lang="ru-RU" sz="2400">
                <a:latin typeface="Arial" charset="0"/>
              </a:rPr>
              <a:t>   </a:t>
            </a:r>
            <a:r>
              <a:rPr lang="ru-RU" sz="2400"/>
              <a:t>0123456789						    10</a:t>
            </a:r>
          </a:p>
          <a:p>
            <a:pPr marL="358775" indent="-358775">
              <a:spcBef>
                <a:spcPct val="30000"/>
              </a:spcBef>
            </a:pPr>
            <a:r>
              <a:rPr lang="en-US" sz="2400" smtClean="0"/>
              <a:t>The power of the alphabet  </a:t>
            </a:r>
            <a:r>
              <a:rPr lang="ru-RU" sz="2400" smtClean="0"/>
              <a:t>– </a:t>
            </a:r>
            <a:r>
              <a:rPr lang="en-US" sz="2400" smtClean="0"/>
              <a:t> amount  of   characters</a:t>
            </a:r>
            <a:r>
              <a:rPr lang="ru-RU" sz="2400" smtClean="0"/>
              <a:t>.</a:t>
            </a:r>
            <a:endParaRPr lang="ru-RU" sz="2400"/>
          </a:p>
          <a:p>
            <a:pPr marL="358775" indent="-358775">
              <a:spcBef>
                <a:spcPct val="30000"/>
              </a:spcBef>
            </a:pPr>
            <a:endParaRPr lang="ru-RU" sz="2400"/>
          </a:p>
          <a:p>
            <a:pPr marL="358775" indent="-358775"/>
            <a:endParaRPr lang="ru-RU" sz="2400" b="1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Alphabetical approach</a:t>
            </a:r>
            <a:endParaRPr lang="ru-RU" sz="3400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90550" y="4552950"/>
            <a:ext cx="8167688" cy="663575"/>
            <a:chOff x="372" y="2574"/>
            <a:chExt cx="5145" cy="418"/>
          </a:xfrm>
        </p:grpSpPr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707" y="2641"/>
              <a:ext cx="4810" cy="28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1" smtClean="0">
                  <a:latin typeface="Arial" charset="0"/>
                </a:rPr>
                <a:t>:</a:t>
              </a:r>
              <a:r>
                <a:rPr lang="en-US" sz="2400" b="1" smtClean="0">
                  <a:latin typeface="Arial" charset="0"/>
                </a:rPr>
                <a:t>All  symbols  carry  the  same  information</a:t>
              </a:r>
              <a:endParaRPr lang="ru-RU" sz="2400" b="1">
                <a:latin typeface="Arial" charset="0"/>
              </a:endParaRPr>
            </a:p>
          </p:txBody>
        </p:sp>
        <p:sp>
          <p:nvSpPr>
            <p:cNvPr id="3085" name="Oval 31"/>
            <p:cNvSpPr>
              <a:spLocks noChangeArrowheads="1"/>
            </p:cNvSpPr>
            <p:nvPr/>
          </p:nvSpPr>
          <p:spPr bwMode="auto">
            <a:xfrm>
              <a:off x="372" y="257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b="1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54313" y="5397500"/>
            <a:ext cx="3527425" cy="860425"/>
            <a:chOff x="1747" y="709"/>
            <a:chExt cx="2222" cy="542"/>
          </a:xfrm>
        </p:grpSpPr>
        <p:sp>
          <p:nvSpPr>
            <p:cNvPr id="69648" name="AutoShape 4"/>
            <p:cNvSpPr>
              <a:spLocks noChangeArrowheads="1"/>
            </p:cNvSpPr>
            <p:nvPr/>
          </p:nvSpPr>
          <p:spPr bwMode="auto">
            <a:xfrm>
              <a:off x="1747" y="709"/>
              <a:ext cx="2222" cy="54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074" name="Object 15"/>
            <p:cNvGraphicFramePr>
              <a:graphicFrameLocks noChangeAspect="1"/>
            </p:cNvGraphicFramePr>
            <p:nvPr/>
          </p:nvGraphicFramePr>
          <p:xfrm>
            <a:off x="2064" y="709"/>
            <a:ext cx="1705" cy="536"/>
          </p:xfrm>
          <a:graphic>
            <a:graphicData uri="http://schemas.openxmlformats.org/presentationml/2006/ole">
              <p:oleObj spid="_x0000_s89090" name="Формула" r:id="rId3" imgW="685800" imgH="215640" progId="Equation.3">
                <p:embed/>
              </p:oleObj>
            </a:graphicData>
          </a:graphic>
        </p:graphicFrame>
      </p:grpSp>
      <p:sp>
        <p:nvSpPr>
          <p:cNvPr id="145425" name="AutoShape 17"/>
          <p:cNvSpPr>
            <a:spLocks noChangeArrowheads="1"/>
          </p:cNvSpPr>
          <p:nvPr/>
        </p:nvSpPr>
        <p:spPr bwMode="auto">
          <a:xfrm>
            <a:off x="6142038" y="5788025"/>
            <a:ext cx="1652587" cy="733425"/>
          </a:xfrm>
          <a:prstGeom prst="wedgeRoundRectCallout">
            <a:avLst>
              <a:gd name="adj1" fmla="val -74111"/>
              <a:gd name="adj2" fmla="val -32250"/>
              <a:gd name="adj3" fmla="val 16667"/>
            </a:avLst>
          </a:prstGeom>
          <a:solidFill>
            <a:srgbClr val="D1D1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r>
              <a:rPr lang="en-US" smtClean="0"/>
              <a:t>Power  of alphabet</a:t>
            </a:r>
            <a:endParaRPr lang="ru-RU"/>
          </a:p>
        </p:txBody>
      </p:sp>
      <p:sp>
        <p:nvSpPr>
          <p:cNvPr id="3" name="AutoShape 17"/>
          <p:cNvSpPr>
            <a:spLocks noChangeArrowheads="1"/>
          </p:cNvSpPr>
          <p:nvPr/>
        </p:nvSpPr>
        <p:spPr bwMode="auto">
          <a:xfrm>
            <a:off x="231775" y="5741988"/>
            <a:ext cx="2501900" cy="779462"/>
          </a:xfrm>
          <a:prstGeom prst="wedgeRoundRectCallout">
            <a:avLst>
              <a:gd name="adj1" fmla="val 74681"/>
              <a:gd name="adj2" fmla="val -37981"/>
              <a:gd name="adj3" fmla="val 16667"/>
            </a:avLst>
          </a:prstGeom>
          <a:solidFill>
            <a:srgbClr val="D1D1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r>
              <a:rPr lang="en-US" smtClean="0"/>
              <a:t>symbol information capacity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50865" y="3244334"/>
            <a:ext cx="38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All symbols carry the same information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50865" y="3244334"/>
            <a:ext cx="38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All symbols carry the same information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nimBg="1"/>
      <p:bldP spid="131092" grpId="0" build="p"/>
      <p:bldP spid="145425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the alphabet of the language consists of N characters (has  power N), then the number of different messages that have length L characters is equal to</a:t>
            </a:r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1285852" y="1142984"/>
            <a:ext cx="1692275" cy="579437"/>
          </a:xfrm>
          <a:prstGeom prst="roundRect">
            <a:avLst/>
          </a:prstGeom>
          <a:solidFill>
            <a:srgbClr val="FF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800" i="1" dirty="0">
                <a:solidFill>
                  <a:srgbClr val="000000"/>
                </a:solidFill>
                <a:latin typeface="Arial" charset="0"/>
              </a:rPr>
              <a:t>Q = N</a:t>
            </a:r>
            <a:r>
              <a:rPr lang="en-US" sz="2800" i="1" baseline="30000" dirty="0">
                <a:solidFill>
                  <a:srgbClr val="000000"/>
                </a:solidFill>
                <a:latin typeface="Arial" charset="0"/>
              </a:rPr>
              <a:t>L</a:t>
            </a:r>
            <a:endParaRPr lang="ru-RU" sz="28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5643570" y="4000504"/>
            <a:ext cx="2058973" cy="1142992"/>
          </a:xfrm>
          <a:prstGeom prst="wedgeRoundRectCallout">
            <a:avLst>
              <a:gd name="adj1" fmla="val -77921"/>
              <a:gd name="adj2" fmla="val -54444"/>
              <a:gd name="adj3" fmla="val 16667"/>
            </a:avLst>
          </a:prstGeom>
          <a:solidFill>
            <a:srgbClr val="FFFF66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800" dirty="0">
                <a:latin typeface="Arial" charset="0"/>
              </a:rPr>
              <a:t>26</a:t>
            </a:r>
            <a:r>
              <a:rPr lang="ru-RU" sz="2800" baseline="30000" dirty="0">
                <a:latin typeface="Arial" charset="0"/>
              </a:rPr>
              <a:t>3</a:t>
            </a:r>
            <a:endParaRPr lang="ru-RU" sz="2800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643314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many three-letter words can be made from the letters of the English alphabet?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212850" y="1393825"/>
          <a:ext cx="7016750" cy="4056063"/>
        </p:xfrm>
        <a:graphic>
          <a:graphicData uri="http://schemas.openxmlformats.org/presentationml/2006/ole">
            <p:oleObj spid="_x0000_s90114" name="Документ" r:id="rId3" imgW="7034293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525588" y="1397000"/>
          <a:ext cx="6092825" cy="4064000"/>
        </p:xfrm>
        <a:graphic>
          <a:graphicData uri="http://schemas.openxmlformats.org/presentationml/2006/ole">
            <p:oleObj spid="_x0000_s92162" name="Документ" r:id="rId3" imgW="6093455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572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Historical usage of     Informatics</a:t>
            </a:r>
          </a:p>
          <a:p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Popularized by Soviets       (Informatika)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Considered a branch of social sciences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Other countries (including France)   considered   it   to   be applied   computer    science</a:t>
            </a:r>
          </a:p>
          <a:p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   the   U.S.   continued   to   use    term “computer   science”</a:t>
            </a:r>
            <a:endParaRPr lang="ru-RU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Alphabetical approach</a:t>
            </a:r>
            <a:endParaRPr lang="ru-RU" sz="3400" smtClean="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542925" y="982663"/>
            <a:ext cx="7980363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en-US" sz="2400" b="1" smtClean="0"/>
              <a:t>Task</a:t>
            </a:r>
            <a:r>
              <a:rPr lang="ru-RU" sz="2400" b="1" smtClean="0"/>
              <a:t>.</a:t>
            </a:r>
            <a:r>
              <a:rPr lang="ru-RU" sz="2400" smtClean="0"/>
              <a:t> </a:t>
            </a:r>
            <a:r>
              <a:rPr lang="en-US" sz="2400" smtClean="0"/>
              <a:t>Determine the amount of information in the message</a:t>
            </a:r>
            <a:endParaRPr lang="ru-RU" sz="2400"/>
          </a:p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ru-RU" sz="2400"/>
              <a:t>		</a:t>
            </a:r>
            <a:r>
              <a:rPr lang="en-US" sz="2400" smtClean="0"/>
              <a:t>SALAMVUSAL</a:t>
            </a:r>
            <a:endParaRPr lang="ru-RU" sz="2400" b="1" i="1">
              <a:solidFill>
                <a:srgbClr val="3366FF"/>
              </a:solidFill>
            </a:endParaRPr>
          </a:p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ru-RU" sz="2400"/>
              <a:t>  </a:t>
            </a:r>
            <a:endParaRPr lang="en-US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95288" y="5427663"/>
            <a:ext cx="80041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smtClean="0"/>
              <a:t>Answer</a:t>
            </a:r>
            <a:r>
              <a:rPr lang="ru-RU" sz="2400" b="1" smtClean="0"/>
              <a:t>:</a:t>
            </a:r>
            <a:r>
              <a:rPr lang="ru-RU" sz="2400" smtClean="0"/>
              <a:t>  </a:t>
            </a:r>
            <a:r>
              <a:rPr lang="ru-RU" sz="2400"/>
              <a:t>10</a:t>
            </a:r>
            <a:r>
              <a:rPr lang="en-US" sz="2400"/>
              <a:t>·</a:t>
            </a:r>
            <a:r>
              <a:rPr lang="ru-RU" sz="2400"/>
              <a:t>5 </a:t>
            </a:r>
            <a:r>
              <a:rPr lang="en-US" sz="2400" smtClean="0"/>
              <a:t>bits</a:t>
            </a:r>
            <a:r>
              <a:rPr lang="ru-RU" sz="2400" smtClean="0"/>
              <a:t> </a:t>
            </a:r>
            <a:r>
              <a:rPr lang="ru-RU" sz="2400"/>
              <a:t>= 50 </a:t>
            </a:r>
            <a:r>
              <a:rPr lang="en-US" sz="2400" smtClean="0"/>
              <a:t> bits</a:t>
            </a:r>
            <a:endParaRPr lang="ru-RU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68313" y="3452813"/>
            <a:ext cx="8253412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count all symbols</a:t>
            </a:r>
            <a:r>
              <a:rPr lang="ru-RU" sz="2400" smtClean="0"/>
              <a:t>(</a:t>
            </a:r>
            <a:r>
              <a:rPr lang="en-US" sz="2400" smtClean="0"/>
              <a:t>there are 10 characters here</a:t>
            </a:r>
            <a:r>
              <a:rPr lang="ru-RU" sz="2400" smtClean="0"/>
              <a:t>)</a:t>
            </a:r>
            <a:endParaRPr lang="ru-RU" sz="24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power of  alphabet  </a:t>
            </a:r>
            <a:r>
              <a:rPr lang="ru-RU" sz="2400" smtClean="0"/>
              <a:t>– </a:t>
            </a:r>
            <a:r>
              <a:rPr lang="ru-RU" sz="2400"/>
              <a:t>32 </a:t>
            </a:r>
            <a:r>
              <a:rPr lang="en-US" sz="2400" smtClean="0"/>
              <a:t> symbols</a:t>
            </a:r>
            <a:r>
              <a:rPr lang="ru-RU" sz="2400" smtClean="0"/>
              <a:t> </a:t>
            </a:r>
            <a:r>
              <a:rPr lang="ru-RU" sz="2400"/>
              <a:t>(32=2</a:t>
            </a:r>
            <a:r>
              <a:rPr lang="ru-RU" sz="2400" baseline="30000"/>
              <a:t>5</a:t>
            </a:r>
            <a:r>
              <a:rPr lang="ru-RU" sz="2400" smtClean="0"/>
              <a:t>)</a:t>
            </a:r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1 character carries   </a:t>
            </a:r>
            <a:r>
              <a:rPr lang="en-US" sz="2400" b="1" smtClean="0"/>
              <a:t>5</a:t>
            </a:r>
            <a:r>
              <a:rPr lang="en-US" sz="2400" smtClean="0"/>
              <a:t>   bits of information</a:t>
            </a:r>
            <a:endParaRPr lang="ru-RU" sz="240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3014663"/>
            <a:ext cx="23336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smtClean="0"/>
              <a:t>solution </a:t>
            </a:r>
            <a:r>
              <a:rPr lang="ru-RU" sz="2400" b="1" smtClean="0"/>
              <a:t>:</a:t>
            </a:r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714489"/>
            <a:ext cx="607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which is encoded using the Azerbaijani alphabet (only capital letters).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2" grpId="0"/>
      <p:bldP spid="111620" grpId="0"/>
      <p:bldP spid="111621" grpId="0" build="p" bldLvl="2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8662" y="357166"/>
            <a:ext cx="2885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65000"/>
              </a:lnSpc>
              <a:tabLst>
                <a:tab pos="722313" algn="l"/>
              </a:tabLst>
              <a:defRPr/>
            </a:pPr>
            <a:r>
              <a:rPr lang="en-US" sz="2000" i="1" kern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ru-RU" sz="2000" i="1" kern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i="1" kern="0" smtClean="0">
                <a:solidFill>
                  <a:srgbClr val="000000"/>
                </a:solidFill>
                <a:latin typeface="Times New Roman" pitchFamily="18" charset="0"/>
              </a:rPr>
              <a:t> is  power  of  alphabet</a:t>
            </a:r>
            <a:endParaRPr lang="ru-RU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071538" y="1000108"/>
          <a:ext cx="1708150" cy="571500"/>
        </p:xfrm>
        <a:graphic>
          <a:graphicData uri="http://schemas.openxmlformats.org/presentationml/2006/ole">
            <p:oleObj spid="_x0000_s91138" name="Формула" r:id="rId3" imgW="647640" imgH="215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8992" y="121442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symbol information volume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28992" y="2285992"/>
            <a:ext cx="485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information volume of a message with length L</a:t>
            </a:r>
            <a:endParaRPr lang="ru-RU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071538" y="2285992"/>
          <a:ext cx="2244936" cy="570387"/>
        </p:xfrm>
        <a:graphic>
          <a:graphicData uri="http://schemas.openxmlformats.org/presentationml/2006/ole">
            <p:oleObj spid="_x0000_s91139" name="Формула" r:id="rId4" imgW="850680" imgH="2156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00088" y="3040063"/>
          <a:ext cx="3649662" cy="1206500"/>
        </p:xfrm>
        <a:graphic>
          <a:graphicData uri="http://schemas.openxmlformats.org/presentationml/2006/ole">
            <p:oleObj spid="_x0000_s91140" name="Формула" r:id="rId5" imgW="1384200" imgH="457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68338" y="4325938"/>
          <a:ext cx="4951412" cy="1206500"/>
        </p:xfrm>
        <a:graphic>
          <a:graphicData uri="http://schemas.openxmlformats.org/presentationml/2006/ole">
            <p:oleObj spid="_x0000_s91141" name="Формула" r:id="rId6" imgW="1701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850900" y="796925"/>
          <a:ext cx="7197725" cy="4960938"/>
        </p:xfrm>
        <a:graphic>
          <a:graphicData uri="http://schemas.openxmlformats.org/presentationml/2006/ole">
            <p:oleObj spid="_x0000_s32770" name="Документ" r:id="rId3" imgW="6364669" imgH="438936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212850" y="968375"/>
          <a:ext cx="6908800" cy="5568950"/>
        </p:xfrm>
        <a:graphic>
          <a:graphicData uri="http://schemas.openxmlformats.org/presentationml/2006/ole">
            <p:oleObj spid="_x0000_s33794" name="Документ" r:id="rId3" imgW="6112176" imgH="4923177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42910" y="357166"/>
          <a:ext cx="1804988" cy="800100"/>
        </p:xfrm>
        <a:graphic>
          <a:graphicData uri="http://schemas.openxmlformats.org/presentationml/2006/ole">
            <p:oleObj spid="_x0000_s35842" name="Формула" r:id="rId3" imgW="457200" imgH="203040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00364" y="357166"/>
            <a:ext cx="2998788" cy="860425"/>
            <a:chOff x="3385" y="709"/>
            <a:chExt cx="1895" cy="54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3385" y="709"/>
              <a:ext cx="1895" cy="54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3478" y="709"/>
            <a:ext cx="1705" cy="536"/>
          </p:xfrm>
          <a:graphic>
            <a:graphicData uri="http://schemas.openxmlformats.org/presentationml/2006/ole">
              <p:oleObj spid="_x0000_s35843" name="Формула" r:id="rId4" imgW="685800" imgH="215640" progId="Equation.3">
                <p:embed/>
              </p:oleObj>
            </a:graphicData>
          </a:graphic>
        </p:graphicFrame>
      </p:grp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27150" y="2451100"/>
          <a:ext cx="6108700" cy="4071938"/>
        </p:xfrm>
        <a:graphic>
          <a:graphicData uri="http://schemas.openxmlformats.org/presentationml/2006/ole">
            <p:oleObj spid="_x0000_s35844" name="Документ" r:id="rId5" imgW="6109059" imgH="4072573" progId="Word.Document.12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87400" y="1711325"/>
          <a:ext cx="6772275" cy="4525963"/>
        </p:xfrm>
        <a:graphic>
          <a:graphicData uri="http://schemas.openxmlformats.org/presentationml/2006/ole">
            <p:oleObj spid="_x0000_s35845" name="Документ" r:id="rId6" imgW="6090214" imgH="407354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1538" y="357166"/>
            <a:ext cx="246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Hartley’s  formula</a:t>
            </a:r>
            <a:r>
              <a:rPr lang="ru-RU" smtClean="0"/>
              <a:t>(1928)</a:t>
            </a:r>
            <a:endParaRPr lang="ru-RU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79438" y="1087438"/>
          <a:ext cx="1804987" cy="800100"/>
        </p:xfrm>
        <a:graphic>
          <a:graphicData uri="http://schemas.openxmlformats.org/presentationml/2006/ole">
            <p:oleObj spid="_x0000_s73730" name="Формула" r:id="rId3" imgW="457200" imgH="203040" progId="Equation.3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988795" y="1095375"/>
          <a:ext cx="2698118" cy="850900"/>
        </p:xfrm>
        <a:graphic>
          <a:graphicData uri="http://schemas.openxmlformats.org/presentationml/2006/ole">
            <p:oleObj spid="_x0000_s73731" name="Формула" r:id="rId4" imgW="685800" imgH="215640" progId="Equation.3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28662" y="2214554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tabLst>
                <a:tab pos="722313" algn="l"/>
              </a:tabLst>
              <a:defRPr/>
            </a:pPr>
            <a:r>
              <a:rPr lang="en-US" sz="3600" i="1" kern="0" smtClean="0">
                <a:latin typeface="Times New Roman" pitchFamily="18" charset="0"/>
              </a:rPr>
              <a:t>I </a:t>
            </a:r>
            <a:r>
              <a:rPr lang="ru-RU" sz="3600" i="1" kern="0" smtClean="0">
                <a:latin typeface="Times New Roman" pitchFamily="18" charset="0"/>
              </a:rPr>
              <a:t>  	</a:t>
            </a:r>
            <a:r>
              <a:rPr lang="en-US" kern="0" smtClean="0"/>
              <a:t>– </a:t>
            </a:r>
            <a:r>
              <a:rPr lang="en-US" smtClean="0"/>
              <a:t>amount  of  information  in  bits </a:t>
            </a:r>
            <a:endParaRPr lang="en-US" kern="0" smtClean="0"/>
          </a:p>
          <a:p>
            <a:pPr marL="342900" indent="-342900">
              <a:lnSpc>
                <a:spcPct val="65000"/>
              </a:lnSpc>
              <a:tabLst>
                <a:tab pos="722313" algn="l"/>
              </a:tabLst>
              <a:defRPr/>
            </a:pPr>
            <a:r>
              <a:rPr lang="en-US" sz="4000" i="1" kern="0" smtClean="0">
                <a:latin typeface="Times New Roman" pitchFamily="18" charset="0"/>
              </a:rPr>
              <a:t>N </a:t>
            </a:r>
            <a:r>
              <a:rPr lang="ru-RU" sz="4000" i="1" kern="0" smtClean="0">
                <a:latin typeface="Times New Roman" pitchFamily="18" charset="0"/>
              </a:rPr>
              <a:t>	</a:t>
            </a:r>
            <a:r>
              <a:rPr lang="en-US" kern="0" smtClean="0"/>
              <a:t>– </a:t>
            </a:r>
            <a:r>
              <a:rPr lang="en-US" smtClean="0"/>
              <a:t>number  of  variants</a:t>
            </a:r>
            <a:endParaRPr lang="ru-RU"/>
          </a:p>
        </p:txBody>
      </p:sp>
      <p:grpSp>
        <p:nvGrpSpPr>
          <p:cNvPr id="6" name="Группа 13"/>
          <p:cNvGrpSpPr>
            <a:grpSpLocks/>
          </p:cNvGrpSpPr>
          <p:nvPr/>
        </p:nvGrpSpPr>
        <p:grpSpPr bwMode="auto">
          <a:xfrm>
            <a:off x="6884988" y="890588"/>
            <a:ext cx="1546555" cy="3235702"/>
            <a:chOff x="7057409" y="980934"/>
            <a:chExt cx="1669214" cy="34929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16923" y="980934"/>
              <a:ext cx="1409700" cy="2524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</p:pic>
        <p:sp>
          <p:nvSpPr>
            <p:cNvPr id="8" name="Прямоугольник 7"/>
            <p:cNvSpPr/>
            <p:nvPr/>
          </p:nvSpPr>
          <p:spPr>
            <a:xfrm>
              <a:off x="7057409" y="3510351"/>
              <a:ext cx="1000367" cy="963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kern="0" smtClean="0">
                  <a:solidFill>
                    <a:srgbClr val="000000"/>
                  </a:solidFill>
                  <a:latin typeface="Arial"/>
                </a:rPr>
                <a:t>Ralph </a:t>
              </a:r>
            </a:p>
            <a:p>
              <a:pPr>
                <a:defRPr/>
              </a:pPr>
              <a:r>
                <a:rPr lang="en-US" sz="1600" i="1" smtClean="0">
                  <a:latin typeface="Arial" pitchFamily="34" charset="0"/>
                </a:rPr>
                <a:t>Hartley</a:t>
              </a:r>
            </a:p>
            <a:p>
              <a:pPr>
                <a:defRPr/>
              </a:pPr>
              <a:endParaRPr lang="ru-RU" sz="1600" i="1" dirty="0">
                <a:latin typeface="Arial" pitchFamily="34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500034" y="3929066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 are 10  aircrafts  on  the  airfield  with  numbers  from  1  to  10.</a:t>
            </a:r>
            <a:endParaRPr lang="ru-RU" sz="80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known that one of the planes is flying to Baku.</a:t>
            </a:r>
            <a:endParaRPr lang="ru-RU" sz="80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How  much  information  is  in  the  message  " The  plane  № 2  flies  to  Baku "?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76058" y="5286388"/>
          <a:ext cx="3019617" cy="800087"/>
        </p:xfrm>
        <a:graphic>
          <a:graphicData uri="http://schemas.openxmlformats.org/presentationml/2006/ole">
            <p:oleObj spid="_x0000_s73732" name="Формула" r:id="rId6" imgW="812520" imgH="21564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433763" y="5203825"/>
          <a:ext cx="3724275" cy="1214438"/>
        </p:xfrm>
        <a:graphic>
          <a:graphicData uri="http://schemas.openxmlformats.org/presentationml/2006/ole">
            <p:oleObj spid="_x0000_s73733" name="Формула" r:id="rId7" imgW="1282680" imgH="419040" progId="Equation.3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143768" y="5643578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60425" y="425450"/>
          <a:ext cx="6073775" cy="4046538"/>
        </p:xfrm>
        <a:graphic>
          <a:graphicData uri="http://schemas.openxmlformats.org/presentationml/2006/ole">
            <p:oleObj spid="_x0000_s36866" name="Документ" r:id="rId3" imgW="6093455" imgH="406418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8156575" y="2470150"/>
            <a:ext cx="730250" cy="1552575"/>
          </a:xfrm>
          <a:prstGeom prst="wedgeRoundRectCallout">
            <a:avLst>
              <a:gd name="adj1" fmla="val -580435"/>
              <a:gd name="adj2" fmla="val 52963"/>
              <a:gd name="adj3" fmla="val 1666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539750" y="927100"/>
            <a:ext cx="8432800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/>
            <a:r>
              <a:rPr lang="en-US" sz="2400" smtClean="0"/>
              <a:t>An alphabet is a set of characters used when encoding information using a certain language</a:t>
            </a:r>
            <a:r>
              <a:rPr lang="ru-RU" sz="2400" smtClean="0"/>
              <a:t>.</a:t>
            </a:r>
            <a:endParaRPr lang="ru-RU" sz="2400"/>
          </a:p>
          <a:p>
            <a:pPr marL="358775" indent="-358775">
              <a:spcBef>
                <a:spcPct val="25000"/>
              </a:spcBef>
            </a:pPr>
            <a:r>
              <a:rPr lang="en-US" sz="2400" smtClean="0"/>
              <a:t>Examples </a:t>
            </a:r>
            <a:r>
              <a:rPr lang="ru-RU" sz="2400" smtClean="0"/>
              <a:t>: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</a:rPr>
              <a:t>  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</a:rPr>
              <a:t>  </a:t>
            </a:r>
            <a:r>
              <a:rPr lang="en-US" sz="2400"/>
              <a:t>ABCDEFGHIJKLMNOPQRSTUVWXYZ		</a:t>
            </a:r>
            <a:r>
              <a:rPr lang="ru-RU" sz="2400"/>
              <a:t>    </a:t>
            </a:r>
            <a:r>
              <a:rPr lang="en-US" sz="2400"/>
              <a:t>26 </a:t>
            </a:r>
            <a:endParaRPr lang="ru-RU" sz="2400"/>
          </a:p>
          <a:p>
            <a:pPr marL="358775" indent="-358775"/>
            <a:r>
              <a:rPr lang="ru-RU" sz="2400">
                <a:latin typeface="Arial" charset="0"/>
                <a:cs typeface="Arial" charset="0"/>
              </a:rPr>
              <a:t>   </a:t>
            </a:r>
            <a:r>
              <a:rPr lang="en-US" sz="2400">
                <a:cs typeface="Arial" charset="0"/>
              </a:rPr>
              <a:t>×</a:t>
            </a:r>
            <a:r>
              <a:rPr lang="ru-RU" sz="2400">
                <a:cs typeface="Arial" charset="0"/>
              </a:rPr>
              <a:t> </a:t>
            </a:r>
            <a:r>
              <a:rPr lang="en-US" sz="2400">
                <a:cs typeface="Arial" charset="0"/>
              </a:rPr>
              <a:t>O</a:t>
            </a:r>
            <a:r>
              <a:rPr lang="ru-RU" sz="2400"/>
              <a:t>							  	     2</a:t>
            </a:r>
          </a:p>
          <a:p>
            <a:pPr marL="358775" indent="-358775"/>
            <a:r>
              <a:rPr lang="ru-RU" sz="2400">
                <a:latin typeface="Arial" charset="0"/>
              </a:rPr>
              <a:t>   </a:t>
            </a:r>
            <a:r>
              <a:rPr lang="ru-RU" sz="2400"/>
              <a:t>0123456789						    10</a:t>
            </a:r>
          </a:p>
          <a:p>
            <a:pPr marL="358775" indent="-358775">
              <a:spcBef>
                <a:spcPct val="30000"/>
              </a:spcBef>
            </a:pPr>
            <a:r>
              <a:rPr lang="en-US" sz="2400" smtClean="0"/>
              <a:t>The power of the alphabet  </a:t>
            </a:r>
            <a:r>
              <a:rPr lang="ru-RU" sz="2400" smtClean="0"/>
              <a:t>– </a:t>
            </a:r>
            <a:r>
              <a:rPr lang="en-US" sz="2400" smtClean="0"/>
              <a:t> amount  of   characters</a:t>
            </a:r>
            <a:r>
              <a:rPr lang="ru-RU" sz="2400" smtClean="0"/>
              <a:t>.</a:t>
            </a:r>
            <a:endParaRPr lang="ru-RU" sz="2400"/>
          </a:p>
          <a:p>
            <a:pPr marL="358775" indent="-358775">
              <a:spcBef>
                <a:spcPct val="30000"/>
              </a:spcBef>
            </a:pPr>
            <a:endParaRPr lang="ru-RU" sz="2400"/>
          </a:p>
          <a:p>
            <a:pPr marL="358775" indent="-358775"/>
            <a:endParaRPr lang="ru-RU" sz="2400" b="1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Alphabetical approach</a:t>
            </a:r>
            <a:endParaRPr lang="ru-RU" sz="3400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90550" y="4552950"/>
            <a:ext cx="8167688" cy="663575"/>
            <a:chOff x="372" y="2574"/>
            <a:chExt cx="5145" cy="418"/>
          </a:xfrm>
        </p:grpSpPr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707" y="2641"/>
              <a:ext cx="4810" cy="288"/>
            </a:xfrm>
            <a:prstGeom prst="rect">
              <a:avLst/>
            </a:prstGeom>
            <a:solidFill>
              <a:srgbClr val="D1D1FF"/>
            </a:solidFill>
            <a:ln w="254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1" smtClean="0">
                  <a:latin typeface="Arial" charset="0"/>
                </a:rPr>
                <a:t>:</a:t>
              </a:r>
              <a:r>
                <a:rPr lang="en-US" sz="2400" b="1" smtClean="0">
                  <a:latin typeface="Arial" charset="0"/>
                </a:rPr>
                <a:t>All  symbols  carry  the  same  information</a:t>
              </a:r>
              <a:endParaRPr lang="ru-RU" sz="2400" b="1">
                <a:latin typeface="Arial" charset="0"/>
              </a:endParaRPr>
            </a:p>
          </p:txBody>
        </p:sp>
        <p:sp>
          <p:nvSpPr>
            <p:cNvPr id="3085" name="Oval 31"/>
            <p:cNvSpPr>
              <a:spLocks noChangeArrowheads="1"/>
            </p:cNvSpPr>
            <p:nvPr/>
          </p:nvSpPr>
          <p:spPr bwMode="auto">
            <a:xfrm>
              <a:off x="372" y="257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b="1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54313" y="5397500"/>
            <a:ext cx="3527425" cy="860425"/>
            <a:chOff x="1747" y="709"/>
            <a:chExt cx="2222" cy="542"/>
          </a:xfrm>
        </p:grpSpPr>
        <p:sp>
          <p:nvSpPr>
            <p:cNvPr id="69648" name="AutoShape 4"/>
            <p:cNvSpPr>
              <a:spLocks noChangeArrowheads="1"/>
            </p:cNvSpPr>
            <p:nvPr/>
          </p:nvSpPr>
          <p:spPr bwMode="auto">
            <a:xfrm>
              <a:off x="1747" y="709"/>
              <a:ext cx="2222" cy="54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3074" name="Object 15"/>
            <p:cNvGraphicFramePr>
              <a:graphicFrameLocks noChangeAspect="1"/>
            </p:cNvGraphicFramePr>
            <p:nvPr/>
          </p:nvGraphicFramePr>
          <p:xfrm>
            <a:off x="2064" y="709"/>
            <a:ext cx="1705" cy="536"/>
          </p:xfrm>
          <a:graphic>
            <a:graphicData uri="http://schemas.openxmlformats.org/presentationml/2006/ole">
              <p:oleObj spid="_x0000_s45058" name="Формула" r:id="rId3" imgW="685800" imgH="215640" progId="Equation.3">
                <p:embed/>
              </p:oleObj>
            </a:graphicData>
          </a:graphic>
        </p:graphicFrame>
      </p:grpSp>
      <p:sp>
        <p:nvSpPr>
          <p:cNvPr id="145425" name="AutoShape 17"/>
          <p:cNvSpPr>
            <a:spLocks noChangeArrowheads="1"/>
          </p:cNvSpPr>
          <p:nvPr/>
        </p:nvSpPr>
        <p:spPr bwMode="auto">
          <a:xfrm>
            <a:off x="6142038" y="5788025"/>
            <a:ext cx="1652587" cy="733425"/>
          </a:xfrm>
          <a:prstGeom prst="wedgeRoundRectCallout">
            <a:avLst>
              <a:gd name="adj1" fmla="val -74111"/>
              <a:gd name="adj2" fmla="val -32250"/>
              <a:gd name="adj3" fmla="val 16667"/>
            </a:avLst>
          </a:prstGeom>
          <a:solidFill>
            <a:srgbClr val="D1D1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r>
              <a:rPr lang="en-US" smtClean="0"/>
              <a:t>Power  of alphabet</a:t>
            </a:r>
            <a:endParaRPr lang="ru-RU"/>
          </a:p>
        </p:txBody>
      </p:sp>
      <p:sp>
        <p:nvSpPr>
          <p:cNvPr id="3" name="AutoShape 17"/>
          <p:cNvSpPr>
            <a:spLocks noChangeArrowheads="1"/>
          </p:cNvSpPr>
          <p:nvPr/>
        </p:nvSpPr>
        <p:spPr bwMode="auto">
          <a:xfrm>
            <a:off x="231775" y="5741988"/>
            <a:ext cx="2501900" cy="779462"/>
          </a:xfrm>
          <a:prstGeom prst="wedgeRoundRectCallout">
            <a:avLst>
              <a:gd name="adj1" fmla="val 74681"/>
              <a:gd name="adj2" fmla="val -37981"/>
              <a:gd name="adj3" fmla="val 16667"/>
            </a:avLst>
          </a:prstGeom>
          <a:solidFill>
            <a:srgbClr val="D1D1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r>
              <a:rPr lang="en-US" smtClean="0"/>
              <a:t>symbol information capacity</a:t>
            </a:r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50865" y="3244334"/>
            <a:ext cx="38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All symbols carry the same information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50865" y="3244334"/>
            <a:ext cx="38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All symbols carry the same information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nimBg="1"/>
      <p:bldP spid="131092" grpId="0" build="p"/>
      <p:bldP spid="145425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smtClean="0"/>
              <a:t>Alphabetical approach</a:t>
            </a:r>
            <a:endParaRPr lang="ru-RU" sz="3400" smtClean="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542925" y="982663"/>
            <a:ext cx="7980363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en-US" sz="2400" b="1" smtClean="0"/>
              <a:t>Task</a:t>
            </a:r>
            <a:r>
              <a:rPr lang="ru-RU" sz="2400" b="1" smtClean="0"/>
              <a:t>.</a:t>
            </a:r>
            <a:r>
              <a:rPr lang="ru-RU" sz="2400" smtClean="0"/>
              <a:t> </a:t>
            </a:r>
            <a:r>
              <a:rPr lang="en-US" sz="2400" smtClean="0"/>
              <a:t>Determine the amount of information in the message</a:t>
            </a:r>
            <a:endParaRPr lang="ru-RU" sz="2400"/>
          </a:p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ru-RU" sz="2400"/>
              <a:t>		</a:t>
            </a:r>
            <a:r>
              <a:rPr lang="en-US" sz="2400" smtClean="0"/>
              <a:t>SALAMVUSAL</a:t>
            </a:r>
            <a:endParaRPr lang="ru-RU" sz="2400" b="1" i="1">
              <a:solidFill>
                <a:srgbClr val="3366FF"/>
              </a:solidFill>
            </a:endParaRPr>
          </a:p>
          <a:p>
            <a:pPr marL="176213" indent="-176213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tabLst>
                <a:tab pos="722313" algn="l"/>
              </a:tabLst>
            </a:pPr>
            <a:r>
              <a:rPr lang="ru-RU" sz="2400"/>
              <a:t>  </a:t>
            </a:r>
            <a:endParaRPr lang="en-US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95288" y="5427663"/>
            <a:ext cx="80041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smtClean="0"/>
              <a:t>Answer</a:t>
            </a:r>
            <a:r>
              <a:rPr lang="ru-RU" sz="2400" b="1" smtClean="0"/>
              <a:t>:</a:t>
            </a:r>
            <a:r>
              <a:rPr lang="ru-RU" sz="2400" smtClean="0"/>
              <a:t>  </a:t>
            </a:r>
            <a:r>
              <a:rPr lang="ru-RU" sz="2400"/>
              <a:t>10</a:t>
            </a:r>
            <a:r>
              <a:rPr lang="en-US" sz="2400"/>
              <a:t>·</a:t>
            </a:r>
            <a:r>
              <a:rPr lang="ru-RU" sz="2400"/>
              <a:t>5 </a:t>
            </a:r>
            <a:r>
              <a:rPr lang="en-US" sz="2400" smtClean="0"/>
              <a:t>bits</a:t>
            </a:r>
            <a:r>
              <a:rPr lang="ru-RU" sz="2400" smtClean="0"/>
              <a:t> </a:t>
            </a:r>
            <a:r>
              <a:rPr lang="ru-RU" sz="2400"/>
              <a:t>= 50 </a:t>
            </a:r>
            <a:r>
              <a:rPr lang="en-US" sz="2400" smtClean="0"/>
              <a:t> bits</a:t>
            </a:r>
            <a:endParaRPr lang="ru-RU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68313" y="3452813"/>
            <a:ext cx="8253412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count all symbols</a:t>
            </a:r>
            <a:r>
              <a:rPr lang="ru-RU" sz="2400" smtClean="0"/>
              <a:t>(</a:t>
            </a:r>
            <a:r>
              <a:rPr lang="en-US" sz="2400" smtClean="0"/>
              <a:t>there are 10 characters here</a:t>
            </a:r>
            <a:r>
              <a:rPr lang="ru-RU" sz="2400" smtClean="0"/>
              <a:t>)</a:t>
            </a:r>
            <a:endParaRPr lang="ru-RU" sz="24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power of  alphabet  </a:t>
            </a:r>
            <a:r>
              <a:rPr lang="ru-RU" sz="2400" smtClean="0"/>
              <a:t>– </a:t>
            </a:r>
            <a:r>
              <a:rPr lang="ru-RU" sz="2400"/>
              <a:t>32 </a:t>
            </a:r>
            <a:r>
              <a:rPr lang="en-US" sz="2400" smtClean="0"/>
              <a:t> symbols</a:t>
            </a:r>
            <a:r>
              <a:rPr lang="ru-RU" sz="2400" smtClean="0"/>
              <a:t> </a:t>
            </a:r>
            <a:r>
              <a:rPr lang="ru-RU" sz="2400"/>
              <a:t>(32=2</a:t>
            </a:r>
            <a:r>
              <a:rPr lang="ru-RU" sz="2400" baseline="30000"/>
              <a:t>5</a:t>
            </a:r>
            <a:r>
              <a:rPr lang="ru-RU" sz="2400" smtClean="0"/>
              <a:t>)</a:t>
            </a:r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1 character carries   </a:t>
            </a:r>
            <a:r>
              <a:rPr lang="en-US" sz="2400" b="1" smtClean="0"/>
              <a:t>5</a:t>
            </a:r>
            <a:r>
              <a:rPr lang="en-US" sz="2400" smtClean="0"/>
              <a:t>   bits of information</a:t>
            </a:r>
            <a:endParaRPr lang="ru-RU" sz="240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5288" y="3014663"/>
            <a:ext cx="23336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b="1" smtClean="0"/>
              <a:t>solution </a:t>
            </a:r>
            <a:r>
              <a:rPr lang="ru-RU" sz="2400" b="1" smtClean="0"/>
              <a:t>:</a:t>
            </a:r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714489"/>
            <a:ext cx="607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which is encoded using the Azerbaijani alphabet (only capital letters).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2" grpId="0"/>
      <p:bldP spid="111620" grpId="0"/>
      <p:bldP spid="111621" grpId="0" build="p" bldLvl="2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28662" y="357166"/>
            <a:ext cx="2885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65000"/>
              </a:lnSpc>
              <a:tabLst>
                <a:tab pos="722313" algn="l"/>
              </a:tabLst>
              <a:defRPr/>
            </a:pPr>
            <a:r>
              <a:rPr lang="en-US" sz="2000" i="1" kern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ru-RU" sz="2000" i="1" kern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i="1" kern="0" smtClean="0">
                <a:solidFill>
                  <a:srgbClr val="000000"/>
                </a:solidFill>
                <a:latin typeface="Times New Roman" pitchFamily="18" charset="0"/>
              </a:rPr>
              <a:t> is  power  of  alphabet</a:t>
            </a:r>
            <a:endParaRPr lang="ru-RU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071538" y="1000108"/>
          <a:ext cx="1708150" cy="571500"/>
        </p:xfrm>
        <a:graphic>
          <a:graphicData uri="http://schemas.openxmlformats.org/presentationml/2006/ole">
            <p:oleObj spid="_x0000_s79874" name="Формула" r:id="rId3" imgW="647640" imgH="215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8992" y="121442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symbol information volume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28992" y="2285992"/>
            <a:ext cx="485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information volume of a message with length L</a:t>
            </a:r>
            <a:endParaRPr lang="ru-RU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071538" y="2285992"/>
          <a:ext cx="2244936" cy="570387"/>
        </p:xfrm>
        <a:graphic>
          <a:graphicData uri="http://schemas.openxmlformats.org/presentationml/2006/ole">
            <p:oleObj spid="_x0000_s79875" name="Формула" r:id="rId4" imgW="850680" imgH="2156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00088" y="3040063"/>
          <a:ext cx="3649662" cy="1206500"/>
        </p:xfrm>
        <a:graphic>
          <a:graphicData uri="http://schemas.openxmlformats.org/presentationml/2006/ole">
            <p:oleObj spid="_x0000_s79876" name="Формула" r:id="rId5" imgW="1384200" imgH="45720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68338" y="4325938"/>
          <a:ext cx="4951412" cy="1206500"/>
        </p:xfrm>
        <a:graphic>
          <a:graphicData uri="http://schemas.openxmlformats.org/presentationml/2006/ole">
            <p:oleObj spid="_x0000_s79877" name="Формула" r:id="rId6" imgW="1701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785794"/>
            <a:ext cx="76438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                         Informatics  is   the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discipline of science which investigates the structure and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properties (not specific content) of scientific information,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as well as the regularities of scientific information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activity, its theory, history, methodology and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organization. The purpose of informatics consists in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developing optimal methods and means of presentation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(recording), collection, analytical-synthetic processing,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storage, retrieval   and dissemination  of  scientific  information.</a:t>
            </a:r>
          </a:p>
          <a:p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Informatics = information + the “tic” which in Greek</a:t>
            </a: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means theory (arithmetic, aeronautics, etc.)</a:t>
            </a:r>
            <a:endParaRPr lang="ru-RU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9DDBE-5C3B-4194-9A20-A900717796DF}" type="slidenum">
              <a:rPr lang="ru-RU"/>
              <a:pPr/>
              <a:t>30</a:t>
            </a:fld>
            <a:endParaRPr lang="ru-RU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229600" cy="1060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smtClean="0"/>
              <a:t>Task</a:t>
            </a:r>
            <a:br>
              <a:rPr lang="en-US" sz="3400" smtClean="0"/>
            </a:br>
            <a:r>
              <a:rPr lang="en-US" sz="3400" smtClean="0"/>
              <a:t/>
            </a:r>
            <a:br>
              <a:rPr lang="en-US" sz="3400" smtClean="0"/>
            </a:br>
            <a:endParaRPr lang="ru-RU" sz="340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95363" y="1212850"/>
          <a:ext cx="7659687" cy="2300288"/>
        </p:xfrm>
        <a:graphic>
          <a:graphicData uri="http://schemas.openxmlformats.org/presentationml/2006/ole">
            <p:oleObj spid="_x0000_s65537" name="Документ" r:id="rId3" imgW="7675476" imgH="231293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908050"/>
            <a:ext cx="8342312" cy="1330325"/>
          </a:xfrm>
          <a:noFill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600" b="1" smtClean="0"/>
              <a:t>There are 7 characters in the number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600" b="1" smtClean="0"/>
              <a:t>Alphabet: 25 letters and 10 numbers</a:t>
            </a:r>
          </a:p>
          <a:p>
            <a:pPr marL="0" indent="0">
              <a:buNone/>
            </a:pPr>
            <a:r>
              <a:rPr lang="en-US" sz="2600" smtClean="0"/>
              <a:t>Memory capacity for 50  car  plate  numbers?</a:t>
            </a:r>
            <a:endParaRPr lang="ru-RU" sz="2600" smtClean="0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68313" y="2654300"/>
            <a:ext cx="8561387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power  of  alphabet   </a:t>
            </a:r>
            <a:r>
              <a:rPr lang="ru-RU" sz="2400" smtClean="0"/>
              <a:t>25 </a:t>
            </a:r>
            <a:r>
              <a:rPr lang="ru-RU" sz="2400"/>
              <a:t>+ 10 = 35 </a:t>
            </a:r>
            <a:r>
              <a:rPr lang="en-US" sz="2400" smtClean="0"/>
              <a:t> symbols</a:t>
            </a:r>
            <a:endParaRPr lang="ru-RU" sz="2400" baseline="300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it takes 6 bits to encode 1 character </a:t>
            </a:r>
            <a:r>
              <a:rPr lang="ru-RU" sz="2400" smtClean="0"/>
              <a:t>:</a:t>
            </a:r>
            <a:r>
              <a:rPr lang="en-US" sz="2400"/>
              <a:t/>
            </a:r>
            <a:br>
              <a:rPr lang="en-US" sz="2400"/>
            </a:br>
            <a:r>
              <a:rPr lang="ru-RU" sz="2400"/>
              <a:t>	2</a:t>
            </a:r>
            <a:r>
              <a:rPr lang="ru-RU" sz="2400" baseline="30000"/>
              <a:t>5</a:t>
            </a:r>
            <a:r>
              <a:rPr lang="ru-RU" sz="2400"/>
              <a:t> = 32 </a:t>
            </a:r>
            <a:r>
              <a:rPr lang="en-US" sz="2400"/>
              <a:t>&lt; </a:t>
            </a:r>
            <a:r>
              <a:rPr lang="ru-RU" sz="2400"/>
              <a:t>35 ≤ 2</a:t>
            </a:r>
            <a:r>
              <a:rPr lang="ru-RU" sz="2400" baseline="30000"/>
              <a:t>6</a:t>
            </a:r>
            <a:r>
              <a:rPr lang="ru-RU" sz="2400"/>
              <a:t> = 64</a:t>
            </a:r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to store  car  plate  number we need </a:t>
            </a:r>
            <a:r>
              <a:rPr lang="ru-RU" sz="2400" smtClean="0"/>
              <a:t>7</a:t>
            </a:r>
            <a:r>
              <a:rPr lang="ru-RU" sz="2400" smtClean="0">
                <a:latin typeface="Courier New" pitchFamily="49" charset="0"/>
                <a:cs typeface="Courier New" pitchFamily="49" charset="0"/>
              </a:rPr>
              <a:t>·</a:t>
            </a:r>
            <a:r>
              <a:rPr lang="ru-RU" sz="2400" smtClean="0"/>
              <a:t>6 </a:t>
            </a:r>
            <a:r>
              <a:rPr lang="ru-RU" sz="2400"/>
              <a:t>= 42 </a:t>
            </a:r>
            <a:r>
              <a:rPr lang="en-US" sz="2400" smtClean="0"/>
              <a:t>bits</a:t>
            </a:r>
            <a:endParaRPr lang="ru-RU" sz="24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ru-RU" sz="2400"/>
              <a:t>… </a:t>
            </a:r>
            <a:r>
              <a:rPr lang="en-US" sz="2400" smtClean="0"/>
              <a:t>or  </a:t>
            </a:r>
            <a:r>
              <a:rPr lang="ru-RU" sz="2400" smtClean="0"/>
              <a:t> </a:t>
            </a:r>
            <a:r>
              <a:rPr lang="ru-RU" sz="2400"/>
              <a:t>6 </a:t>
            </a:r>
            <a:r>
              <a:rPr lang="en-US" sz="2400" smtClean="0"/>
              <a:t>  bytes</a:t>
            </a:r>
            <a:r>
              <a:rPr lang="ru-RU" sz="2400" smtClean="0"/>
              <a:t> (</a:t>
            </a:r>
            <a:r>
              <a:rPr lang="en-US" sz="2400" smtClean="0"/>
              <a:t>integer number  of   bytes</a:t>
            </a:r>
            <a:r>
              <a:rPr lang="ru-RU" sz="2400" smtClean="0"/>
              <a:t>!)</a:t>
            </a:r>
            <a:endParaRPr lang="ru-RU" sz="24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</a:pPr>
            <a:r>
              <a:rPr lang="ru-RU" sz="2400"/>
              <a:t>		5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·</a:t>
            </a:r>
            <a:r>
              <a:rPr lang="ru-RU" sz="2400"/>
              <a:t>8 = 40 </a:t>
            </a:r>
            <a:r>
              <a:rPr lang="en-US" sz="2400"/>
              <a:t>&lt; </a:t>
            </a:r>
            <a:r>
              <a:rPr lang="ru-RU" sz="2400"/>
              <a:t>42 ≤ 6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·</a:t>
            </a:r>
            <a:r>
              <a:rPr lang="ru-RU" sz="2400"/>
              <a:t>8 = 48</a:t>
            </a:r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400" smtClean="0"/>
              <a:t>For </a:t>
            </a:r>
            <a:r>
              <a:rPr lang="ru-RU" sz="2400" smtClean="0"/>
              <a:t> </a:t>
            </a:r>
            <a:r>
              <a:rPr lang="ru-RU" sz="2400"/>
              <a:t>50 </a:t>
            </a:r>
            <a:r>
              <a:rPr lang="en-US" sz="2400" smtClean="0"/>
              <a:t> car  numbers  we  need  </a:t>
            </a:r>
            <a:r>
              <a:rPr lang="ru-RU" sz="2400" smtClean="0"/>
              <a:t> </a:t>
            </a:r>
            <a:r>
              <a:rPr lang="ru-RU" sz="2400"/>
              <a:t>50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·</a:t>
            </a:r>
            <a:r>
              <a:rPr lang="ru-RU" sz="2400"/>
              <a:t>6 = 300 </a:t>
            </a:r>
            <a:r>
              <a:rPr lang="en-US" sz="2400" smtClean="0"/>
              <a:t>bytes</a:t>
            </a:r>
            <a:endParaRPr lang="ru-RU" sz="2400"/>
          </a:p>
          <a:p>
            <a:pPr marL="1066800" lvl="1" indent="-436563">
              <a:buClr>
                <a:schemeClr val="accent2"/>
              </a:buClr>
            </a:pPr>
            <a:endParaRPr lang="ru-RU" sz="2400"/>
          </a:p>
          <a:p>
            <a:pPr marL="106680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ru-RU" sz="240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9750" y="2222500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/>
              <a:t>Solution</a:t>
            </a:r>
            <a:r>
              <a:rPr lang="ru-RU" sz="2400" b="1" smtClean="0"/>
              <a:t>:</a:t>
            </a:r>
            <a:endParaRPr lang="ru-RU" sz="2400" b="1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585311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/>
              <a:t>Answer</a:t>
            </a:r>
            <a:r>
              <a:rPr lang="ru-RU" sz="2400" b="1" smtClean="0"/>
              <a:t>:</a:t>
            </a:r>
            <a:endParaRPr lang="ru-RU" sz="2400" b="1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1871663" y="5862638"/>
            <a:ext cx="6850062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</a:pPr>
            <a:r>
              <a:rPr lang="ru-RU" sz="2400"/>
              <a:t>300 </a:t>
            </a:r>
            <a:r>
              <a:rPr lang="en-US" sz="2400" smtClean="0"/>
              <a:t>bytes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3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3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uild="p" bldLvl="2"/>
      <p:bldP spid="113670" grpId="0"/>
      <p:bldP spid="113671" grpId="0"/>
      <p:bldP spid="113672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833438" y="1393825"/>
          <a:ext cx="7885112" cy="4056063"/>
        </p:xfrm>
        <a:graphic>
          <a:graphicData uri="http://schemas.openxmlformats.org/presentationml/2006/ole">
            <p:oleObj spid="_x0000_s103426" name="Документ" r:id="rId3" imgW="7905884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041400" y="1393825"/>
          <a:ext cx="7640638" cy="4056063"/>
        </p:xfrm>
        <a:graphic>
          <a:graphicData uri="http://schemas.openxmlformats.org/presentationml/2006/ole">
            <p:oleObj spid="_x0000_s104450" name="Документ" r:id="rId3" imgW="7663595" imgH="407185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64291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Probabilistic approach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8586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calculate information if the options are not equally probable?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5786" y="1928802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Claude Shannon ( 1916 --- 2001 )</a:t>
            </a:r>
            <a:endParaRPr lang="ru-RU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643050"/>
            <a:ext cx="1403350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278605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Idea: if a less likely event happens, we get more information.</a:t>
            </a:r>
            <a:endParaRPr lang="ru-RU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85786" y="3786190"/>
          <a:ext cx="1493838" cy="560388"/>
        </p:xfrm>
        <a:graphic>
          <a:graphicData uri="http://schemas.openxmlformats.org/presentationml/2006/ole">
            <p:oleObj spid="_x0000_s86018" name="Формула" r:id="rId4" imgW="609480" imgH="228600" progId="Equation.3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571736" y="3929066"/>
            <a:ext cx="412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probability of choosing the i-th option</a:t>
            </a:r>
            <a:endParaRPr lang="ru-RU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857356" y="5000636"/>
            <a:ext cx="2686881" cy="1219200"/>
            <a:chOff x="2147" y="3202"/>
            <a:chExt cx="1233" cy="56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245" y="3202"/>
              <a:ext cx="1135" cy="5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2147" y="3213"/>
            <a:ext cx="953" cy="549"/>
          </p:xfrm>
          <a:graphic>
            <a:graphicData uri="http://schemas.openxmlformats.org/presentationml/2006/ole">
              <p:oleObj spid="_x0000_s86019" name="Формула" r:id="rId5" imgW="749160" imgH="431640" progId="Equation.3">
                <p:embed/>
              </p:oleObj>
            </a:graphicData>
          </a:graphic>
        </p:graphicFrame>
      </p:grpSp>
      <p:sp>
        <p:nvSpPr>
          <p:cNvPr id="12" name="Прямоугольник 11"/>
          <p:cNvSpPr/>
          <p:nvPr/>
        </p:nvSpPr>
        <p:spPr>
          <a:xfrm>
            <a:off x="500034" y="4572008"/>
            <a:ext cx="39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If event i occurs, we receive information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77875" y="244475"/>
          <a:ext cx="6826250" cy="6346825"/>
        </p:xfrm>
        <a:graphic>
          <a:graphicData uri="http://schemas.openxmlformats.org/presentationml/2006/ole">
            <p:oleObj spid="_x0000_s34818" name="Документ" r:id="rId3" imgW="6829805" imgH="635851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1412875" y="687388"/>
          <a:ext cx="6780213" cy="5867400"/>
        </p:xfrm>
        <a:graphic>
          <a:graphicData uri="http://schemas.openxmlformats.org/presentationml/2006/ole">
            <p:oleObj spid="_x0000_s31746" name="Документ" r:id="rId3" imgW="6784084" imgH="587792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85794"/>
            <a:ext cx="64294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Nature of Information</a:t>
            </a: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“Information  is  that  which  reduces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uncertainty”.   (Claude Shannon)</a:t>
            </a: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“Information  is    that     which changes us”.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(Gregory Bateson)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857232"/>
            <a:ext cx="5929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The word information derives from the Latin</a:t>
            </a:r>
          </a:p>
          <a:p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informare (in + formare</a:t>
            </a:r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), meaning to give 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form, shape, or character to.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It       is      therefore to     be      the formative principle   of,   or       to imbue with    some specific character or    quality.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000108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Why     are  we  studying     the   nature    of     information?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For   hundreds   of   years,    the word   information   has been used   to signify knowledge and   related terms   such   as    meaning,   instruction,   communication, representation,   signs, symbols, etc.</a:t>
            </a:r>
            <a:endParaRPr lang="ru-RU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1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Information Theory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article published in 1948   by Claude    Shannon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“The mathematical theory of     communication”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Developed   to deal   with  the efficiency  of   information transmission   in   electronic channels</a:t>
            </a:r>
          </a:p>
          <a:p>
            <a:r>
              <a:rPr lang="fr-FR" sz="2000" b="1" smtClean="0">
                <a:latin typeface="Times New Roman" pitchFamily="18" charset="0"/>
                <a:cs typeface="Times New Roman" pitchFamily="18" charset="0"/>
              </a:rPr>
              <a:t>Key concept: information quantity  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that can   be measured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unequivocally (objectively).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Does not   deal at all with the   subjective aspects  of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information</a:t>
            </a:r>
          </a:p>
          <a:p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Semantics and pragmatics.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Information is defined as a quantity that  depends   on   symbol manipulation   alone</a:t>
            </a:r>
            <a:endParaRPr lang="ru-RU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357298"/>
            <a:ext cx="6357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Information  is defined as the act of selecting  a specific message  (a string of symbols)  from the set   of  all possible messages   (in   some language).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941</Words>
  <PresentationFormat>Экран (4:3)</PresentationFormat>
  <Paragraphs>155</Paragraphs>
  <Slides>35</Slides>
  <Notes>0</Notes>
  <HiddenSlides>4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Тема Office</vt:lpstr>
      <vt:lpstr>Документ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Alphabetical approach</vt:lpstr>
      <vt:lpstr>Слайд 17</vt:lpstr>
      <vt:lpstr>Слайд 18</vt:lpstr>
      <vt:lpstr>Слайд 19</vt:lpstr>
      <vt:lpstr>Alphabetical approach</vt:lpstr>
      <vt:lpstr>Слайд 21</vt:lpstr>
      <vt:lpstr>Слайд 22</vt:lpstr>
      <vt:lpstr>Слайд 23</vt:lpstr>
      <vt:lpstr>Слайд 24</vt:lpstr>
      <vt:lpstr>Слайд 25</vt:lpstr>
      <vt:lpstr>Слайд 26</vt:lpstr>
      <vt:lpstr>Alphabetical approach</vt:lpstr>
      <vt:lpstr>Alphabetical approach</vt:lpstr>
      <vt:lpstr>Слайд 29</vt:lpstr>
      <vt:lpstr>Task  </vt:lpstr>
      <vt:lpstr>Слайд 31</vt:lpstr>
      <vt:lpstr>Слайд 32</vt:lpstr>
      <vt:lpstr>Слайд 33</vt:lpstr>
      <vt:lpstr>Слайд 34</vt:lpstr>
      <vt:lpstr>Слайд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183</cp:revision>
  <dcterms:created xsi:type="dcterms:W3CDTF">2018-09-15T18:52:22Z</dcterms:created>
  <dcterms:modified xsi:type="dcterms:W3CDTF">2020-11-05T16:00:04Z</dcterms:modified>
</cp:coreProperties>
</file>