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52" r:id="rId2"/>
    <p:sldId id="453" r:id="rId3"/>
    <p:sldId id="454" r:id="rId4"/>
    <p:sldId id="455" r:id="rId5"/>
    <p:sldId id="456" r:id="rId6"/>
    <p:sldId id="459" r:id="rId7"/>
    <p:sldId id="451" r:id="rId8"/>
    <p:sldId id="461" r:id="rId9"/>
    <p:sldId id="507" r:id="rId10"/>
    <p:sldId id="464" r:id="rId11"/>
    <p:sldId id="466" r:id="rId12"/>
    <p:sldId id="465" r:id="rId13"/>
    <p:sldId id="467" r:id="rId14"/>
    <p:sldId id="468" r:id="rId15"/>
    <p:sldId id="469" r:id="rId16"/>
    <p:sldId id="471" r:id="rId17"/>
    <p:sldId id="472" r:id="rId18"/>
    <p:sldId id="473" r:id="rId19"/>
    <p:sldId id="474" r:id="rId20"/>
    <p:sldId id="508" r:id="rId21"/>
    <p:sldId id="443" r:id="rId22"/>
    <p:sldId id="509" r:id="rId23"/>
    <p:sldId id="450" r:id="rId24"/>
    <p:sldId id="475" r:id="rId25"/>
    <p:sldId id="480" r:id="rId26"/>
    <p:sldId id="449" r:id="rId27"/>
    <p:sldId id="483" r:id="rId28"/>
    <p:sldId id="484" r:id="rId29"/>
    <p:sldId id="485" r:id="rId30"/>
    <p:sldId id="486" r:id="rId31"/>
    <p:sldId id="487" r:id="rId32"/>
    <p:sldId id="488" r:id="rId33"/>
    <p:sldId id="445" r:id="rId34"/>
    <p:sldId id="448" r:id="rId35"/>
    <p:sldId id="493" r:id="rId36"/>
    <p:sldId id="494" r:id="rId37"/>
    <p:sldId id="495" r:id="rId38"/>
    <p:sldId id="496" r:id="rId39"/>
    <p:sldId id="497" r:id="rId40"/>
    <p:sldId id="498" r:id="rId41"/>
    <p:sldId id="499" r:id="rId42"/>
    <p:sldId id="500" r:id="rId43"/>
  </p:sldIdLst>
  <p:sldSz cx="9144000" cy="6858000" type="screen4x3"/>
  <p:notesSz cx="6858000" cy="9144000"/>
  <p:custDataLst>
    <p:tags r:id="rId45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E6FF"/>
    <a:srgbClr val="66FF66"/>
    <a:srgbClr val="333399"/>
    <a:srgbClr val="D1D1FF"/>
    <a:srgbClr val="FFFF66"/>
    <a:srgbClr val="66FFFF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86" autoAdjust="0"/>
    <p:restoredTop sz="93026" autoAdjust="0"/>
  </p:normalViewPr>
  <p:slideViewPr>
    <p:cSldViewPr snapToGrid="0"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C5EC28-3586-44F2-B940-94789DBBD8F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="" xmlns:p14="http://schemas.microsoft.com/office/powerpoint/2010/main" val="4081177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F30696A2-91D4-440F-BC2F-A4BC951EA81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="" xmlns:p14="http://schemas.microsoft.com/office/powerpoint/2010/main" val="1804820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251" y="1760561"/>
            <a:ext cx="8652679" cy="1487606"/>
          </a:xfrm>
        </p:spPr>
        <p:txBody>
          <a:bodyPr/>
          <a:lstStyle>
            <a:lvl1pPr>
              <a:defRPr sz="7200" b="1">
                <a:solidFill>
                  <a:srgbClr val="333399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8520" y="4626591"/>
            <a:ext cx="7608626" cy="138069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9ED85075-8048-4426-9619-60F85BEF0C2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="" xmlns:p14="http://schemas.microsoft.com/office/powerpoint/2010/main" val="11645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929492C-5502-4030-B177-F71379EDB29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="" xmlns:p14="http://schemas.microsoft.com/office/powerpoint/2010/main" val="311152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5938" y="155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DA113000-3601-4BBF-AA86-554A51592A52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What is a number system</a:t>
            </a:r>
            <a:r>
              <a:rPr lang="ru-RU" altLang="en-US" smtClean="0"/>
              <a:t>?</a:t>
            </a:r>
          </a:p>
        </p:txBody>
      </p:sp>
      <p:sp>
        <p:nvSpPr>
          <p:cNvPr id="819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60070B-9F25-469B-809E-299973D6631B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93700" y="836613"/>
            <a:ext cx="8420100" cy="1815882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55600" indent="-355600">
              <a:defRPr/>
            </a:pPr>
            <a:r>
              <a:rPr lang="en-US" sz="2800" smtClean="0">
                <a:latin typeface="Arial" charset="0"/>
              </a:rPr>
              <a:t>The number system is the rules for writing numbers using special characters - numbers, as well as the corresponding rules for performing operations with these numbers.</a:t>
            </a:r>
            <a:endParaRPr lang="ru-RU" sz="2800" dirty="0">
              <a:latin typeface="Arial" charset="0"/>
            </a:endParaRPr>
          </a:p>
        </p:txBody>
      </p:sp>
      <p:sp>
        <p:nvSpPr>
          <p:cNvPr id="8197" name="Прямоугольник 4"/>
          <p:cNvSpPr>
            <a:spLocks noChangeArrowheads="1"/>
          </p:cNvSpPr>
          <p:nvPr/>
        </p:nvSpPr>
        <p:spPr bwMode="auto">
          <a:xfrm>
            <a:off x="393700" y="2787650"/>
            <a:ext cx="23631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smtClean="0"/>
              <a:t>Counting on the fingers:</a:t>
            </a:r>
            <a:endParaRPr lang="ru-RU" altLang="en-US" sz="160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3057525"/>
            <a:ext cx="1585913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2947988"/>
            <a:ext cx="1504950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zar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3462338"/>
            <a:ext cx="2389187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Прямоугольник 8"/>
          <p:cNvSpPr>
            <a:spLocks noChangeArrowheads="1"/>
          </p:cNvSpPr>
          <p:nvPr/>
        </p:nvSpPr>
        <p:spPr bwMode="auto">
          <a:xfrm>
            <a:off x="393700" y="4516438"/>
            <a:ext cx="802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smtClean="0"/>
              <a:t>(Latin unus - one</a:t>
            </a:r>
            <a:r>
              <a:rPr lang="ru-RU" altLang="en-US" sz="2400" smtClean="0"/>
              <a:t>)</a:t>
            </a:r>
            <a:r>
              <a:rPr lang="ru-RU" altLang="en-US" sz="2400" b="1" smtClean="0">
                <a:solidFill>
                  <a:srgbClr val="333399"/>
                </a:solidFill>
              </a:rPr>
              <a:t> </a:t>
            </a:r>
            <a:r>
              <a:rPr lang="ru-RU" altLang="en-US" sz="2400">
                <a:solidFill>
                  <a:srgbClr val="000000"/>
                </a:solidFill>
              </a:rPr>
              <a:t>– </a:t>
            </a:r>
            <a:r>
              <a:rPr lang="en-US" altLang="en-US" sz="2400" smtClean="0">
                <a:solidFill>
                  <a:srgbClr val="000000"/>
                </a:solidFill>
              </a:rPr>
              <a:t>one digit denotes one</a:t>
            </a:r>
            <a:endParaRPr lang="ru-RU" altLang="en-US" sz="2400">
              <a:solidFill>
                <a:srgbClr val="000000"/>
              </a:solidFill>
            </a:endParaRPr>
          </a:p>
        </p:txBody>
      </p:sp>
      <p:grpSp>
        <p:nvGrpSpPr>
          <p:cNvPr id="2" name="Group 14"/>
          <p:cNvGrpSpPr>
            <a:grpSpLocks noChangeAspect="1"/>
          </p:cNvGrpSpPr>
          <p:nvPr/>
        </p:nvGrpSpPr>
        <p:grpSpPr bwMode="auto">
          <a:xfrm>
            <a:off x="522288" y="5380038"/>
            <a:ext cx="395287" cy="395287"/>
            <a:chOff x="552" y="2523"/>
            <a:chExt cx="1728" cy="1728"/>
          </a:xfrm>
        </p:grpSpPr>
        <p:sp>
          <p:nvSpPr>
            <p:cNvPr id="8205" name="Oval 15"/>
            <p:cNvSpPr>
              <a:spLocks noChangeAspect="1" noChangeArrowheads="1"/>
            </p:cNvSpPr>
            <p:nvPr/>
          </p:nvSpPr>
          <p:spPr bwMode="auto"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6" name="Rectangle 16"/>
            <p:cNvSpPr>
              <a:spLocks noChangeAspect="1" noChangeArrowheads="1"/>
            </p:cNvSpPr>
            <p:nvPr/>
          </p:nvSpPr>
          <p:spPr bwMode="auto">
            <a:xfrm>
              <a:off x="774" y="3183"/>
              <a:ext cx="1299" cy="4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027113" y="5380038"/>
            <a:ext cx="7488237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71463" indent="-2714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400" smtClean="0"/>
              <a:t>only natural numbers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400" smtClean="0"/>
              <a:t>writing large numbers will be long</a:t>
            </a:r>
            <a:r>
              <a:rPr lang="ru-RU" altLang="en-US" sz="2400" smtClean="0"/>
              <a:t>(1 </a:t>
            </a:r>
            <a:r>
              <a:rPr lang="ru-RU" altLang="en-US" sz="2400"/>
              <a:t>000 000?)</a:t>
            </a:r>
          </a:p>
        </p:txBody>
      </p:sp>
      <p:pic>
        <p:nvPicPr>
          <p:cNvPr id="8207" name="Picture 15" descr="http://www.najboljamamanasvetu.com/wp-content/uploads/2010/09/1-2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3206750"/>
            <a:ext cx="1868487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6067306" y="4602871"/>
            <a:ext cx="209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(1 day, 1 stone ...)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/>
      <p:bldP spid="8201" grpId="0" autoUpdateAnimBg="0"/>
      <p:bldP spid="1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339634" y="121920"/>
            <a:ext cx="8347166" cy="783771"/>
          </a:xfrm>
        </p:spPr>
        <p:txBody>
          <a:bodyPr/>
          <a:lstStyle/>
          <a:p>
            <a:r>
              <a:rPr lang="en-US" altLang="en-US" sz="2000" smtClean="0"/>
              <a:t>Conversion from decimal  system   to any number system</a:t>
            </a:r>
            <a:endParaRPr lang="ru-RU" altLang="en-US" sz="2000" smtClean="0"/>
          </a:p>
        </p:txBody>
      </p:sp>
      <p:sp>
        <p:nvSpPr>
          <p:cNvPr id="2253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FF070F-DDF7-43C6-8808-3A035DFB66A7}" type="slidenum">
              <a:rPr lang="ru-RU" altLang="en-US"/>
              <a:pPr eaLnBrk="1" hangingPunct="1"/>
              <a:t>10</a:t>
            </a:fld>
            <a:endParaRPr lang="ru-RU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897063" y="976313"/>
            <a:ext cx="69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/>
              <a:t>194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3413" y="1012825"/>
            <a:ext cx="1433512" cy="1177925"/>
            <a:chOff x="1342" y="1344"/>
            <a:chExt cx="903" cy="742"/>
          </a:xfrm>
        </p:grpSpPr>
        <p:grpSp>
          <p:nvGrpSpPr>
            <p:cNvPr id="22571" name="Group 9"/>
            <p:cNvGrpSpPr>
              <a:grpSpLocks/>
            </p:cNvGrpSpPr>
            <p:nvPr/>
          </p:nvGrpSpPr>
          <p:grpSpPr bwMode="auto">
            <a:xfrm>
              <a:off x="1791" y="1344"/>
              <a:ext cx="454" cy="499"/>
              <a:chOff x="1791" y="1344"/>
              <a:chExt cx="454" cy="499"/>
            </a:xfrm>
          </p:grpSpPr>
          <p:grpSp>
            <p:nvGrpSpPr>
              <p:cNvPr id="22576" name="Group 10"/>
              <p:cNvGrpSpPr>
                <a:grpSpLocks/>
              </p:cNvGrpSpPr>
              <p:nvPr/>
            </p:nvGrpSpPr>
            <p:grpSpPr bwMode="auto">
              <a:xfrm>
                <a:off x="1791" y="1389"/>
                <a:ext cx="454" cy="454"/>
                <a:chOff x="1791" y="1389"/>
                <a:chExt cx="454" cy="454"/>
              </a:xfrm>
            </p:grpSpPr>
            <p:sp>
              <p:nvSpPr>
                <p:cNvPr id="22578" name="Line 11"/>
                <p:cNvSpPr>
                  <a:spLocks noChangeShapeType="1"/>
                </p:cNvSpPr>
                <p:nvPr/>
              </p:nvSpPr>
              <p:spPr bwMode="auto">
                <a:xfrm>
                  <a:off x="1791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79" name="Line 12"/>
                <p:cNvSpPr>
                  <a:spLocks noChangeShapeType="1"/>
                </p:cNvSpPr>
                <p:nvPr/>
              </p:nvSpPr>
              <p:spPr bwMode="auto">
                <a:xfrm rot="-5400000">
                  <a:off x="2018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77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ru-RU" altLang="en-US" sz="2400" b="1">
                    <a:solidFill>
                      <a:srgbClr val="0000FF"/>
                    </a:solidFill>
                  </a:rPr>
                  <a:t>5</a:t>
                </a:r>
              </a:p>
            </p:txBody>
          </p:sp>
        </p:grpSp>
        <p:sp>
          <p:nvSpPr>
            <p:cNvPr id="22572" name="Rectangle 14"/>
            <p:cNvSpPr>
              <a:spLocks noChangeArrowheads="1"/>
            </p:cNvSpPr>
            <p:nvPr/>
          </p:nvSpPr>
          <p:spPr bwMode="auto">
            <a:xfrm>
              <a:off x="1837" y="1616"/>
              <a:ext cx="3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38</a:t>
              </a:r>
            </a:p>
          </p:txBody>
        </p:sp>
        <p:sp>
          <p:nvSpPr>
            <p:cNvPr id="22573" name="Rectangle 15"/>
            <p:cNvSpPr>
              <a:spLocks noChangeArrowheads="1"/>
            </p:cNvSpPr>
            <p:nvPr/>
          </p:nvSpPr>
          <p:spPr bwMode="auto">
            <a:xfrm>
              <a:off x="1342" y="1525"/>
              <a:ext cx="4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190</a:t>
              </a:r>
            </a:p>
          </p:txBody>
        </p:sp>
        <p:sp>
          <p:nvSpPr>
            <p:cNvPr id="22574" name="Line 16"/>
            <p:cNvSpPr>
              <a:spLocks noChangeShapeType="1"/>
            </p:cNvSpPr>
            <p:nvPr/>
          </p:nvSpPr>
          <p:spPr bwMode="auto">
            <a:xfrm flipV="1">
              <a:off x="1406" y="1797"/>
              <a:ext cx="3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1519" y="1842"/>
              <a:ext cx="175" cy="24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54000" tIns="10800" rIns="54000" bIns="10800">
              <a:spAutoFit/>
            </a:bodyPr>
            <a:lstStyle/>
            <a:p>
              <a:pPr>
                <a:defRPr/>
              </a:pPr>
              <a:r>
                <a:rPr lang="ru-RU" sz="2400">
                  <a:latin typeface="Arial" charset="0"/>
                </a:rPr>
                <a:t>4</a:t>
              </a: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2606675" y="1444625"/>
            <a:ext cx="1304925" cy="1182688"/>
            <a:chOff x="1785" y="1616"/>
            <a:chExt cx="822" cy="745"/>
          </a:xfrm>
        </p:grpSpPr>
        <p:grpSp>
          <p:nvGrpSpPr>
            <p:cNvPr id="22562" name="Group 19"/>
            <p:cNvGrpSpPr>
              <a:grpSpLocks/>
            </p:cNvGrpSpPr>
            <p:nvPr/>
          </p:nvGrpSpPr>
          <p:grpSpPr bwMode="auto">
            <a:xfrm>
              <a:off x="2153" y="1616"/>
              <a:ext cx="454" cy="499"/>
              <a:chOff x="1791" y="1344"/>
              <a:chExt cx="454" cy="499"/>
            </a:xfrm>
          </p:grpSpPr>
          <p:grpSp>
            <p:nvGrpSpPr>
              <p:cNvPr id="22567" name="Group 20"/>
              <p:cNvGrpSpPr>
                <a:grpSpLocks/>
              </p:cNvGrpSpPr>
              <p:nvPr/>
            </p:nvGrpSpPr>
            <p:grpSpPr bwMode="auto">
              <a:xfrm>
                <a:off x="1791" y="1389"/>
                <a:ext cx="454" cy="454"/>
                <a:chOff x="1791" y="1389"/>
                <a:chExt cx="454" cy="454"/>
              </a:xfrm>
            </p:grpSpPr>
            <p:sp>
              <p:nvSpPr>
                <p:cNvPr id="22569" name="Line 21"/>
                <p:cNvSpPr>
                  <a:spLocks noChangeShapeType="1"/>
                </p:cNvSpPr>
                <p:nvPr/>
              </p:nvSpPr>
              <p:spPr bwMode="auto">
                <a:xfrm>
                  <a:off x="1791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70" name="Line 22"/>
                <p:cNvSpPr>
                  <a:spLocks noChangeShapeType="1"/>
                </p:cNvSpPr>
                <p:nvPr/>
              </p:nvSpPr>
              <p:spPr bwMode="auto">
                <a:xfrm rot="-5400000">
                  <a:off x="2018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68" name="Rectangle 2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ru-RU" altLang="en-US" sz="2400" b="1">
                    <a:solidFill>
                      <a:srgbClr val="0000FF"/>
                    </a:solidFill>
                  </a:rPr>
                  <a:t>5</a:t>
                </a:r>
              </a:p>
            </p:txBody>
          </p:sp>
        </p:grpSp>
        <p:sp>
          <p:nvSpPr>
            <p:cNvPr id="22563" name="Rectangle 24"/>
            <p:cNvSpPr>
              <a:spLocks noChangeArrowheads="1"/>
            </p:cNvSpPr>
            <p:nvPr/>
          </p:nvSpPr>
          <p:spPr bwMode="auto">
            <a:xfrm>
              <a:off x="2199" y="18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7</a:t>
              </a:r>
            </a:p>
          </p:txBody>
        </p:sp>
        <p:sp>
          <p:nvSpPr>
            <p:cNvPr id="22564" name="Rectangle 25"/>
            <p:cNvSpPr>
              <a:spLocks noChangeArrowheads="1"/>
            </p:cNvSpPr>
            <p:nvPr/>
          </p:nvSpPr>
          <p:spPr bwMode="auto">
            <a:xfrm>
              <a:off x="1785" y="1797"/>
              <a:ext cx="3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 35</a:t>
              </a:r>
            </a:p>
          </p:txBody>
        </p:sp>
        <p:sp>
          <p:nvSpPr>
            <p:cNvPr id="22565" name="Line 26"/>
            <p:cNvSpPr>
              <a:spLocks noChangeShapeType="1"/>
            </p:cNvSpPr>
            <p:nvPr/>
          </p:nvSpPr>
          <p:spPr bwMode="auto">
            <a:xfrm>
              <a:off x="1836" y="2069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1950" y="2115"/>
              <a:ext cx="175" cy="24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54000" tIns="10800" rIns="54000" bIns="10800">
              <a:spAutoFit/>
            </a:bodyPr>
            <a:lstStyle/>
            <a:p>
              <a:pPr>
                <a:defRPr/>
              </a:pPr>
              <a:r>
                <a:rPr lang="ru-RU" sz="2400" dirty="0">
                  <a:latin typeface="Arial" charset="0"/>
                </a:rPr>
                <a:t>3</a:t>
              </a: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3192463" y="1876425"/>
            <a:ext cx="1295400" cy="1181100"/>
            <a:chOff x="1429" y="1344"/>
            <a:chExt cx="816" cy="744"/>
          </a:xfrm>
        </p:grpSpPr>
        <p:grpSp>
          <p:nvGrpSpPr>
            <p:cNvPr id="22553" name="Group 49"/>
            <p:cNvGrpSpPr>
              <a:grpSpLocks/>
            </p:cNvGrpSpPr>
            <p:nvPr/>
          </p:nvGrpSpPr>
          <p:grpSpPr bwMode="auto">
            <a:xfrm>
              <a:off x="1791" y="1344"/>
              <a:ext cx="454" cy="499"/>
              <a:chOff x="1791" y="1344"/>
              <a:chExt cx="454" cy="499"/>
            </a:xfrm>
          </p:grpSpPr>
          <p:grpSp>
            <p:nvGrpSpPr>
              <p:cNvPr id="22558" name="Group 50"/>
              <p:cNvGrpSpPr>
                <a:grpSpLocks/>
              </p:cNvGrpSpPr>
              <p:nvPr/>
            </p:nvGrpSpPr>
            <p:grpSpPr bwMode="auto">
              <a:xfrm>
                <a:off x="1791" y="1389"/>
                <a:ext cx="454" cy="454"/>
                <a:chOff x="1791" y="1389"/>
                <a:chExt cx="454" cy="454"/>
              </a:xfrm>
            </p:grpSpPr>
            <p:sp>
              <p:nvSpPr>
                <p:cNvPr id="22560" name="Line 51"/>
                <p:cNvSpPr>
                  <a:spLocks noChangeShapeType="1"/>
                </p:cNvSpPr>
                <p:nvPr/>
              </p:nvSpPr>
              <p:spPr bwMode="auto">
                <a:xfrm>
                  <a:off x="1791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61" name="Line 52"/>
                <p:cNvSpPr>
                  <a:spLocks noChangeShapeType="1"/>
                </p:cNvSpPr>
                <p:nvPr/>
              </p:nvSpPr>
              <p:spPr bwMode="auto">
                <a:xfrm rot="-5400000">
                  <a:off x="2018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59" name="Rectangle 5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ru-RU" altLang="en-US" sz="2400" b="1">
                    <a:solidFill>
                      <a:srgbClr val="0000FF"/>
                    </a:solidFill>
                  </a:rPr>
                  <a:t>5</a:t>
                </a:r>
              </a:p>
            </p:txBody>
          </p:sp>
        </p:grpSp>
        <p:sp>
          <p:nvSpPr>
            <p:cNvPr id="22554" name="Rectangle 54"/>
            <p:cNvSpPr>
              <a:spLocks noChangeArrowheads="1"/>
            </p:cNvSpPr>
            <p:nvPr/>
          </p:nvSpPr>
          <p:spPr bwMode="auto">
            <a:xfrm>
              <a:off x="1837" y="16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1</a:t>
              </a:r>
            </a:p>
          </p:txBody>
        </p:sp>
        <p:sp>
          <p:nvSpPr>
            <p:cNvPr id="22555" name="Rectangle 55"/>
            <p:cNvSpPr>
              <a:spLocks noChangeArrowheads="1"/>
            </p:cNvSpPr>
            <p:nvPr/>
          </p:nvSpPr>
          <p:spPr bwMode="auto">
            <a:xfrm>
              <a:off x="1429" y="1525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 5</a:t>
              </a:r>
            </a:p>
          </p:txBody>
        </p:sp>
        <p:sp>
          <p:nvSpPr>
            <p:cNvPr id="22556" name="Line 56"/>
            <p:cNvSpPr>
              <a:spLocks noChangeShapeType="1"/>
            </p:cNvSpPr>
            <p:nvPr/>
          </p:nvSpPr>
          <p:spPr bwMode="auto">
            <a:xfrm>
              <a:off x="1474" y="179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57"/>
            <p:cNvSpPr>
              <a:spLocks noChangeArrowheads="1"/>
            </p:cNvSpPr>
            <p:nvPr/>
          </p:nvSpPr>
          <p:spPr bwMode="auto">
            <a:xfrm>
              <a:off x="1519" y="1842"/>
              <a:ext cx="175" cy="24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54000" tIns="10800" rIns="54000" bIns="10800">
              <a:spAutoFit/>
            </a:bodyPr>
            <a:lstStyle/>
            <a:p>
              <a:pPr>
                <a:defRPr/>
              </a:pPr>
              <a:r>
                <a:rPr lang="ru-RU" sz="2400" dirty="0">
                  <a:latin typeface="Arial" charset="0"/>
                </a:rPr>
                <a:t>2</a:t>
              </a:r>
            </a:p>
          </p:txBody>
        </p:sp>
      </p:grpSp>
      <p:sp>
        <p:nvSpPr>
          <p:cNvPr id="35" name="Rectangle 58"/>
          <p:cNvSpPr>
            <a:spLocks noChangeArrowheads="1"/>
          </p:cNvSpPr>
          <p:nvPr/>
        </p:nvSpPr>
        <p:spPr bwMode="auto">
          <a:xfrm>
            <a:off x="4992688" y="1228725"/>
            <a:ext cx="2663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1</a:t>
            </a:r>
            <a:r>
              <a:rPr lang="en-US" altLang="en-US" sz="3600" b="1"/>
              <a:t>94</a:t>
            </a:r>
            <a:r>
              <a:rPr lang="ru-RU" altLang="en-US" sz="3600" b="1"/>
              <a:t> = 1</a:t>
            </a:r>
            <a:r>
              <a:rPr lang="en-US" altLang="en-US" sz="3600" b="1"/>
              <a:t>234</a:t>
            </a:r>
            <a:r>
              <a:rPr lang="en-US" altLang="en-US" sz="3600" b="1" baseline="-25000">
                <a:solidFill>
                  <a:srgbClr val="0000FF"/>
                </a:solidFill>
              </a:rPr>
              <a:t>5</a:t>
            </a:r>
            <a:endParaRPr lang="ru-RU" altLang="en-US" sz="3600" b="1" baseline="-25000">
              <a:solidFill>
                <a:srgbClr val="0000FF"/>
              </a:solidFill>
            </a:endParaRPr>
          </a:p>
        </p:txBody>
      </p:sp>
      <p:sp>
        <p:nvSpPr>
          <p:cNvPr id="37" name="AutoShape 66"/>
          <p:cNvSpPr>
            <a:spLocks noChangeArrowheads="1"/>
          </p:cNvSpPr>
          <p:nvPr/>
        </p:nvSpPr>
        <p:spPr bwMode="auto">
          <a:xfrm rot="-3080023">
            <a:off x="2420143" y="1678782"/>
            <a:ext cx="360363" cy="2413000"/>
          </a:xfrm>
          <a:prstGeom prst="upArrow">
            <a:avLst>
              <a:gd name="adj1" fmla="val 50000"/>
              <a:gd name="adj2" fmla="val 16740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369888" y="874713"/>
            <a:ext cx="1163637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/>
                </a:solidFill>
                <a:latin typeface="Arial" charset="0"/>
              </a:rPr>
              <a:t>10 </a:t>
            </a:r>
            <a:r>
              <a:rPr lang="ru-RU" sz="2400" b="1" dirty="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 </a:t>
            </a:r>
            <a:r>
              <a:rPr lang="ru-RU" sz="2400" b="1" dirty="0">
                <a:solidFill>
                  <a:schemeClr val="accent2"/>
                </a:solidFill>
                <a:latin typeface="Arial" charset="0"/>
              </a:rPr>
              <a:t>5</a:t>
            </a:r>
          </a:p>
        </p:txBody>
      </p: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3771900" y="2303463"/>
            <a:ext cx="1295400" cy="1181100"/>
            <a:chOff x="1429" y="1344"/>
            <a:chExt cx="816" cy="744"/>
          </a:xfrm>
        </p:grpSpPr>
        <p:grpSp>
          <p:nvGrpSpPr>
            <p:cNvPr id="22544" name="Group 49"/>
            <p:cNvGrpSpPr>
              <a:grpSpLocks/>
            </p:cNvGrpSpPr>
            <p:nvPr/>
          </p:nvGrpSpPr>
          <p:grpSpPr bwMode="auto">
            <a:xfrm>
              <a:off x="1791" y="1344"/>
              <a:ext cx="454" cy="499"/>
              <a:chOff x="1791" y="1344"/>
              <a:chExt cx="454" cy="499"/>
            </a:xfrm>
          </p:grpSpPr>
          <p:grpSp>
            <p:nvGrpSpPr>
              <p:cNvPr id="22549" name="Group 50"/>
              <p:cNvGrpSpPr>
                <a:grpSpLocks/>
              </p:cNvGrpSpPr>
              <p:nvPr/>
            </p:nvGrpSpPr>
            <p:grpSpPr bwMode="auto">
              <a:xfrm>
                <a:off x="1791" y="1389"/>
                <a:ext cx="454" cy="454"/>
                <a:chOff x="1791" y="1389"/>
                <a:chExt cx="454" cy="454"/>
              </a:xfrm>
            </p:grpSpPr>
            <p:sp>
              <p:nvSpPr>
                <p:cNvPr id="22551" name="Line 51"/>
                <p:cNvSpPr>
                  <a:spLocks noChangeShapeType="1"/>
                </p:cNvSpPr>
                <p:nvPr/>
              </p:nvSpPr>
              <p:spPr bwMode="auto">
                <a:xfrm>
                  <a:off x="1791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2" name="Line 52"/>
                <p:cNvSpPr>
                  <a:spLocks noChangeShapeType="1"/>
                </p:cNvSpPr>
                <p:nvPr/>
              </p:nvSpPr>
              <p:spPr bwMode="auto">
                <a:xfrm rot="-5400000">
                  <a:off x="2018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50" name="Rectangle 5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ru-RU" altLang="en-US" sz="2400" b="1">
                    <a:solidFill>
                      <a:srgbClr val="0000FF"/>
                    </a:solidFill>
                  </a:rPr>
                  <a:t>5</a:t>
                </a:r>
              </a:p>
            </p:txBody>
          </p:sp>
        </p:grpSp>
        <p:sp>
          <p:nvSpPr>
            <p:cNvPr id="22545" name="Rectangle 54"/>
            <p:cNvSpPr>
              <a:spLocks noChangeArrowheads="1"/>
            </p:cNvSpPr>
            <p:nvPr/>
          </p:nvSpPr>
          <p:spPr bwMode="auto">
            <a:xfrm>
              <a:off x="1837" y="16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  <a:endParaRPr lang="ru-RU" altLang="en-US" sz="2400"/>
            </a:p>
          </p:txBody>
        </p:sp>
        <p:sp>
          <p:nvSpPr>
            <p:cNvPr id="22546" name="Rectangle 55"/>
            <p:cNvSpPr>
              <a:spLocks noChangeArrowheads="1"/>
            </p:cNvSpPr>
            <p:nvPr/>
          </p:nvSpPr>
          <p:spPr bwMode="auto">
            <a:xfrm>
              <a:off x="1429" y="1525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 </a:t>
              </a:r>
              <a:r>
                <a:rPr lang="en-US" altLang="en-US" sz="2400"/>
                <a:t>0</a:t>
              </a:r>
              <a:endParaRPr lang="ru-RU" altLang="en-US" sz="2400"/>
            </a:p>
          </p:txBody>
        </p:sp>
        <p:sp>
          <p:nvSpPr>
            <p:cNvPr id="22547" name="Line 56"/>
            <p:cNvSpPr>
              <a:spLocks noChangeShapeType="1"/>
            </p:cNvSpPr>
            <p:nvPr/>
          </p:nvSpPr>
          <p:spPr bwMode="auto">
            <a:xfrm>
              <a:off x="1474" y="179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57"/>
            <p:cNvSpPr>
              <a:spLocks noChangeArrowheads="1"/>
            </p:cNvSpPr>
            <p:nvPr/>
          </p:nvSpPr>
          <p:spPr bwMode="auto">
            <a:xfrm>
              <a:off x="1519" y="1842"/>
              <a:ext cx="175" cy="24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54000" tIns="10800" rIns="54000" bIns="10800"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Arial" charset="0"/>
                </a:rPr>
                <a:t>1</a:t>
              </a:r>
              <a:endParaRPr lang="ru-RU" sz="2400" dirty="0">
                <a:latin typeface="Arial" charset="0"/>
              </a:endParaRPr>
            </a:p>
          </p:txBody>
        </p:sp>
      </p:grpSp>
      <p:sp>
        <p:nvSpPr>
          <p:cNvPr id="49" name="Прямоугольник 48"/>
          <p:cNvSpPr/>
          <p:nvPr/>
        </p:nvSpPr>
        <p:spPr>
          <a:xfrm>
            <a:off x="558800" y="4100513"/>
            <a:ext cx="8229600" cy="954107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smtClean="0">
                <a:latin typeface="Arial" charset="0"/>
              </a:rPr>
              <a:t>We divide the number by p, discarding the remainder at each step, until we get 0.</a:t>
            </a:r>
            <a:endParaRPr lang="ru-RU" sz="2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37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395288" y="2698750"/>
            <a:ext cx="8569325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lvl="1" indent="-171450">
              <a:buFontTx/>
              <a:buChar char="•"/>
              <a:defRPr/>
            </a:pPr>
            <a:r>
              <a:rPr lang="en-US" sz="2400" smtClean="0">
                <a:latin typeface="Arial" charset="0"/>
              </a:rPr>
              <a:t>there is a 6 in the number, so</a:t>
            </a:r>
            <a:r>
              <a:rPr lang="ru-RU" sz="2400" smtClean="0">
                <a:latin typeface="Arial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X</a:t>
            </a:r>
            <a:r>
              <a:rPr lang="en-US" sz="2800" b="1" dirty="0">
                <a:latin typeface="+mn-lt"/>
                <a:cs typeface="Courier New" pitchFamily="49" charset="0"/>
              </a:rPr>
              <a:t> &gt; 6</a:t>
            </a:r>
            <a:endParaRPr lang="ru-RU" sz="2400" b="1" dirty="0">
              <a:latin typeface="+mn-lt"/>
              <a:cs typeface="Courier New" pitchFamily="49" charset="0"/>
            </a:endParaRPr>
          </a:p>
          <a:p>
            <a:pPr marL="534988" lvl="1" indent="-171450">
              <a:buFontTx/>
              <a:buChar char="•"/>
              <a:defRPr/>
            </a:pPr>
            <a:r>
              <a:rPr lang="en-US" sz="2400" smtClean="0">
                <a:latin typeface="Arial" charset="0"/>
              </a:rPr>
              <a:t>convert the right side to the decimal system</a:t>
            </a:r>
            <a:endParaRPr lang="en-US" sz="2400" dirty="0">
              <a:latin typeface="Arial" charset="0"/>
            </a:endParaRPr>
          </a:p>
          <a:p>
            <a:pPr marL="534988" lvl="1" indent="-171450">
              <a:buFontTx/>
              <a:buChar char="•"/>
              <a:defRPr/>
            </a:pPr>
            <a:endParaRPr lang="en-US" sz="2400" dirty="0">
              <a:latin typeface="Arial" charset="0"/>
            </a:endParaRPr>
          </a:p>
          <a:p>
            <a:pPr marL="534988" lvl="1" indent="-171450">
              <a:buFontTx/>
              <a:buChar char="•"/>
              <a:defRPr/>
            </a:pPr>
            <a:endParaRPr lang="en-US" sz="2400" dirty="0">
              <a:latin typeface="Arial" charset="0"/>
            </a:endParaRPr>
          </a:p>
          <a:p>
            <a:pPr marL="534988" lvl="1" indent="-171450">
              <a:buFontTx/>
              <a:buChar char="•"/>
              <a:defRPr/>
            </a:pPr>
            <a:endParaRPr lang="en-US" sz="1400" dirty="0">
              <a:latin typeface="Arial" charset="0"/>
            </a:endParaRPr>
          </a:p>
          <a:p>
            <a:pPr marL="534988" lvl="1" indent="-171450">
              <a:buFontTx/>
              <a:buChar char="•"/>
              <a:defRPr/>
            </a:pPr>
            <a:r>
              <a:rPr lang="en-US" sz="2400" smtClean="0">
                <a:latin typeface="Arial" charset="0"/>
              </a:rPr>
              <a:t>we solve the equation</a:t>
            </a:r>
            <a:endParaRPr lang="ru-RU" sz="2400" dirty="0">
              <a:latin typeface="Arial" charset="0"/>
            </a:endParaRPr>
          </a:p>
        </p:txBody>
      </p:sp>
      <p:sp>
        <p:nvSpPr>
          <p:cNvPr id="23555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Tasks</a:t>
            </a:r>
            <a:endParaRPr lang="ru-RU" altLang="en-US" smtClean="0"/>
          </a:p>
        </p:txBody>
      </p:sp>
      <p:sp>
        <p:nvSpPr>
          <p:cNvPr id="2355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1E8B58-6BD8-424B-A79C-28E2668F9EB7}" type="slidenum">
              <a:rPr lang="ru-RU" altLang="en-US"/>
              <a:pPr eaLnBrk="1" hangingPunct="1"/>
              <a:t>11</a:t>
            </a:fld>
            <a:endParaRPr lang="ru-RU" altLang="en-US"/>
          </a:p>
        </p:txBody>
      </p:sp>
      <p:sp>
        <p:nvSpPr>
          <p:cNvPr id="2355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5288" y="800100"/>
            <a:ext cx="8424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chemeClr val="accent2"/>
                </a:solidFill>
              </a:rPr>
              <a:t>Task</a:t>
            </a:r>
            <a:r>
              <a:rPr lang="ru-RU" altLang="en-US" sz="2400" b="1" smtClean="0">
                <a:solidFill>
                  <a:schemeClr val="accent2"/>
                </a:solidFill>
              </a:rPr>
              <a:t>: </a:t>
            </a:r>
            <a:r>
              <a:rPr lang="en-US" altLang="en-US" sz="2400" b="1" smtClean="0">
                <a:solidFill>
                  <a:schemeClr val="accent2"/>
                </a:solidFill>
              </a:rPr>
              <a:t>In a certain number system, the number 71 is written as </a:t>
            </a:r>
            <a:r>
              <a:rPr lang="ru-RU" altLang="en-US" sz="2400" smtClean="0"/>
              <a:t>«</a:t>
            </a:r>
            <a:r>
              <a:rPr lang="ru-RU" altLang="en-US" sz="2400"/>
              <a:t>5</a:t>
            </a:r>
            <a:r>
              <a:rPr lang="en-US" altLang="en-US" sz="2400"/>
              <a:t>6</a:t>
            </a:r>
            <a:r>
              <a:rPr lang="en-US" altLang="en-US" sz="2400" baseline="-25000"/>
              <a:t>x</a:t>
            </a:r>
            <a:r>
              <a:rPr lang="ru-RU" altLang="en-US" sz="2400" smtClean="0"/>
              <a:t>»</a:t>
            </a:r>
            <a:r>
              <a:rPr lang="en-US" altLang="en-US" sz="2400" smtClean="0"/>
              <a:t>. </a:t>
            </a:r>
            <a:r>
              <a:rPr lang="en-US" altLang="en-US" sz="2400" b="1" smtClean="0"/>
              <a:t>Determine</a:t>
            </a:r>
            <a:r>
              <a:rPr lang="en-US" altLang="en-US" sz="2400" b="1" smtClean="0">
                <a:solidFill>
                  <a:srgbClr val="0000FF"/>
                </a:solidFill>
              </a:rPr>
              <a:t> the radix X.</a:t>
            </a:r>
            <a:r>
              <a:rPr lang="ru-RU" altLang="en-US" sz="2400" b="1" smtClean="0">
                <a:solidFill>
                  <a:srgbClr val="0000FF"/>
                </a:solidFill>
              </a:rPr>
              <a:t> </a:t>
            </a:r>
            <a:endParaRPr lang="ru-RU" altLang="en-US" sz="2000" b="1">
              <a:solidFill>
                <a:srgbClr val="0000FF"/>
              </a:solidFill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030288" y="1968500"/>
            <a:ext cx="21383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000" b="1">
                <a:solidFill>
                  <a:srgbClr val="000000"/>
                </a:solidFill>
              </a:rPr>
              <a:t>71</a:t>
            </a:r>
            <a:r>
              <a:rPr lang="en-US" altLang="en-US" sz="4000" b="1">
                <a:solidFill>
                  <a:srgbClr val="000000"/>
                </a:solidFill>
              </a:rPr>
              <a:t> = </a:t>
            </a:r>
            <a:r>
              <a:rPr lang="ru-RU" altLang="en-US" sz="4000" b="1">
                <a:solidFill>
                  <a:srgbClr val="000000"/>
                </a:solidFill>
              </a:rPr>
              <a:t>5</a:t>
            </a:r>
            <a:r>
              <a:rPr lang="en-US" altLang="en-US" sz="4000" b="1">
                <a:solidFill>
                  <a:srgbClr val="000000"/>
                </a:solidFill>
              </a:rPr>
              <a:t>6</a:t>
            </a:r>
            <a:r>
              <a:rPr lang="en-US" altLang="en-US" sz="4000" b="1" baseline="-25000">
                <a:solidFill>
                  <a:srgbClr val="0000FF"/>
                </a:solidFill>
              </a:rPr>
              <a:t>X</a:t>
            </a:r>
            <a:endParaRPr lang="ru-RU" altLang="en-US" sz="3200" b="1">
              <a:solidFill>
                <a:srgbClr val="0000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079500" y="3575050"/>
            <a:ext cx="803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600" b="1">
                <a:solidFill>
                  <a:schemeClr val="accent2"/>
                </a:solidFill>
              </a:rPr>
              <a:t>1   0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017588" y="3721100"/>
            <a:ext cx="946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000000"/>
                </a:solidFill>
              </a:rPr>
              <a:t>5</a:t>
            </a:r>
            <a:r>
              <a:rPr lang="ru-RU" altLang="en-US" sz="4000" b="1">
                <a:solidFill>
                  <a:srgbClr val="000000"/>
                </a:solidFill>
              </a:rPr>
              <a:t>6</a:t>
            </a:r>
            <a:r>
              <a:rPr lang="en-US" altLang="en-US" sz="4000" b="1" baseline="-25000">
                <a:solidFill>
                  <a:srgbClr val="000000"/>
                </a:solidFill>
              </a:rPr>
              <a:t>x</a:t>
            </a:r>
            <a:endParaRPr lang="ru-RU" altLang="en-US" sz="3200" b="1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809750" y="3721100"/>
            <a:ext cx="30845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000000"/>
                </a:solidFill>
              </a:rPr>
              <a:t>= 5</a:t>
            </a:r>
            <a:r>
              <a:rPr lang="ru-RU" altLang="en-US" sz="4000" b="1">
                <a:solidFill>
                  <a:srgbClr val="000000"/>
                </a:solidFill>
              </a:rPr>
              <a:t>·</a:t>
            </a:r>
            <a:r>
              <a:rPr lang="en-US" altLang="en-US" sz="4000" b="1">
                <a:solidFill>
                  <a:srgbClr val="0000FF"/>
                </a:solidFill>
              </a:rPr>
              <a:t>X</a:t>
            </a:r>
            <a:r>
              <a:rPr lang="en-US" altLang="en-US" sz="4000" b="1" baseline="30000">
                <a:solidFill>
                  <a:srgbClr val="000000"/>
                </a:solidFill>
              </a:rPr>
              <a:t>1 </a:t>
            </a:r>
            <a:r>
              <a:rPr lang="en-US" altLang="en-US" sz="4000" b="1">
                <a:solidFill>
                  <a:srgbClr val="000000"/>
                </a:solidFill>
              </a:rPr>
              <a:t>+</a:t>
            </a:r>
            <a:r>
              <a:rPr lang="ru-RU" altLang="en-US" sz="4000" b="1">
                <a:solidFill>
                  <a:srgbClr val="000000"/>
                </a:solidFill>
              </a:rPr>
              <a:t> 6·</a:t>
            </a:r>
            <a:r>
              <a:rPr lang="en-US" altLang="en-US" sz="4000" b="1">
                <a:solidFill>
                  <a:srgbClr val="0000FF"/>
                </a:solidFill>
              </a:rPr>
              <a:t>X</a:t>
            </a:r>
            <a:r>
              <a:rPr lang="en-US" altLang="en-US" sz="4000" b="1" baseline="30000">
                <a:solidFill>
                  <a:srgbClr val="000000"/>
                </a:solidFill>
              </a:rPr>
              <a:t>0</a:t>
            </a:r>
            <a:endParaRPr lang="ru-RU" altLang="en-US" sz="3200" b="1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4724400" y="3721100"/>
            <a:ext cx="2219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000000"/>
                </a:solidFill>
              </a:rPr>
              <a:t>= 5</a:t>
            </a:r>
            <a:r>
              <a:rPr lang="ru-RU" altLang="en-US" sz="4000" b="1">
                <a:solidFill>
                  <a:srgbClr val="000000"/>
                </a:solidFill>
              </a:rPr>
              <a:t>·</a:t>
            </a:r>
            <a:r>
              <a:rPr lang="en-US" altLang="en-US" sz="4000" b="1">
                <a:solidFill>
                  <a:srgbClr val="0000FF"/>
                </a:solidFill>
              </a:rPr>
              <a:t>X</a:t>
            </a:r>
            <a:r>
              <a:rPr lang="en-US" altLang="en-US" sz="4000" b="1" baseline="30000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+</a:t>
            </a:r>
            <a:r>
              <a:rPr lang="ru-RU" altLang="en-US" sz="4000" b="1">
                <a:solidFill>
                  <a:srgbClr val="000000"/>
                </a:solidFill>
              </a:rPr>
              <a:t> 6</a:t>
            </a:r>
            <a:endParaRPr lang="ru-RU" altLang="en-US" sz="3200" b="1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030288" y="4816475"/>
            <a:ext cx="2932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000000"/>
                </a:solidFill>
              </a:rPr>
              <a:t>71</a:t>
            </a:r>
            <a:r>
              <a:rPr lang="ru-RU" altLang="en-US" sz="4000" b="1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= 5</a:t>
            </a:r>
            <a:r>
              <a:rPr lang="ru-RU" altLang="en-US" sz="4000" b="1">
                <a:solidFill>
                  <a:srgbClr val="000000"/>
                </a:solidFill>
              </a:rPr>
              <a:t>·</a:t>
            </a:r>
            <a:r>
              <a:rPr lang="en-US" altLang="en-US" sz="4000" b="1">
                <a:solidFill>
                  <a:srgbClr val="0000FF"/>
                </a:solidFill>
              </a:rPr>
              <a:t>X</a:t>
            </a:r>
            <a:r>
              <a:rPr lang="en-US" altLang="en-US" sz="4000" b="1" baseline="30000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+</a:t>
            </a:r>
            <a:r>
              <a:rPr lang="ru-RU" altLang="en-US" sz="4000" b="1">
                <a:solidFill>
                  <a:srgbClr val="000000"/>
                </a:solidFill>
              </a:rPr>
              <a:t> 6</a:t>
            </a:r>
            <a:endParaRPr lang="ru-RU" altLang="en-US" sz="3200" b="1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4279900" y="4816475"/>
            <a:ext cx="1633538" cy="70802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0000FF"/>
                </a:solidFill>
              </a:rPr>
              <a:t>X</a:t>
            </a:r>
            <a:r>
              <a:rPr lang="en-US" altLang="en-US" sz="4000" b="1" baseline="30000">
                <a:solidFill>
                  <a:srgbClr val="000000"/>
                </a:solidFill>
              </a:rPr>
              <a:t> </a:t>
            </a:r>
            <a:r>
              <a:rPr lang="ru-RU" altLang="en-US" sz="4000" b="1">
                <a:solidFill>
                  <a:srgbClr val="000000"/>
                </a:solidFill>
              </a:rPr>
              <a:t>= 13</a:t>
            </a:r>
            <a:endParaRPr lang="ru-RU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5" grpId="0" build="p"/>
      <p:bldP spid="6" grpId="0"/>
      <p:bldP spid="7" grpId="0"/>
      <p:bldP spid="8" grpId="0"/>
      <p:bldP spid="9" grpId="0"/>
      <p:bldP spid="10" grpId="0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5626100" y="5197475"/>
            <a:ext cx="1460500" cy="5842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3200" b="1"/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395288" y="2698750"/>
            <a:ext cx="8569325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lvl="1" indent="-171450">
              <a:buFontTx/>
              <a:buChar char="•"/>
              <a:defRPr/>
            </a:pPr>
            <a:r>
              <a:rPr lang="en-US" sz="2400" smtClean="0">
                <a:latin typeface="Arial" charset="0"/>
              </a:rPr>
              <a:t>there is a 5 in the number, so</a:t>
            </a:r>
            <a:r>
              <a:rPr lang="ru-RU" sz="2400" smtClean="0">
                <a:latin typeface="Arial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X</a:t>
            </a:r>
            <a:r>
              <a:rPr lang="en-US" sz="2800" b="1" dirty="0">
                <a:latin typeface="+mn-lt"/>
                <a:cs typeface="Courier New" pitchFamily="49" charset="0"/>
              </a:rPr>
              <a:t> &gt; </a:t>
            </a:r>
            <a:r>
              <a:rPr lang="ru-RU" sz="2800" b="1" dirty="0">
                <a:latin typeface="+mn-lt"/>
                <a:cs typeface="Courier New" pitchFamily="49" charset="0"/>
              </a:rPr>
              <a:t>5</a:t>
            </a:r>
            <a:endParaRPr lang="ru-RU" sz="2400" b="1" dirty="0">
              <a:latin typeface="+mn-lt"/>
              <a:cs typeface="Courier New" pitchFamily="49" charset="0"/>
            </a:endParaRPr>
          </a:p>
          <a:p>
            <a:pPr marL="534988" lvl="1" indent="-171450">
              <a:buFontTx/>
              <a:buChar char="•"/>
              <a:defRPr/>
            </a:pPr>
            <a:r>
              <a:rPr lang="en-US" sz="2400" smtClean="0">
                <a:latin typeface="Arial" charset="0"/>
              </a:rPr>
              <a:t>convert  the   right   side to the decimal system</a:t>
            </a:r>
            <a:endParaRPr lang="en-US" sz="2400" dirty="0">
              <a:latin typeface="Arial" charset="0"/>
            </a:endParaRPr>
          </a:p>
          <a:p>
            <a:pPr marL="534988" lvl="1" indent="-171450">
              <a:buFontTx/>
              <a:buChar char="•"/>
              <a:defRPr/>
            </a:pPr>
            <a:endParaRPr lang="en-US" sz="2400" dirty="0">
              <a:latin typeface="Arial" charset="0"/>
            </a:endParaRPr>
          </a:p>
          <a:p>
            <a:pPr marL="534988" lvl="1" indent="-171450">
              <a:buFontTx/>
              <a:buChar char="•"/>
              <a:defRPr/>
            </a:pPr>
            <a:endParaRPr lang="en-US" sz="2400" dirty="0">
              <a:latin typeface="Arial" charset="0"/>
            </a:endParaRPr>
          </a:p>
          <a:p>
            <a:pPr marL="534988" lvl="1" indent="-171450">
              <a:buFontTx/>
              <a:buChar char="•"/>
              <a:defRPr/>
            </a:pPr>
            <a:endParaRPr lang="en-US" sz="1400" dirty="0">
              <a:latin typeface="Arial" charset="0"/>
            </a:endParaRPr>
          </a:p>
          <a:p>
            <a:pPr marL="534988" lvl="1" indent="-171450">
              <a:buFontTx/>
              <a:buChar char="•"/>
              <a:defRPr/>
            </a:pPr>
            <a:endParaRPr lang="en-US" sz="2400" dirty="0">
              <a:latin typeface="Arial" charset="0"/>
            </a:endParaRPr>
          </a:p>
          <a:p>
            <a:pPr marL="534988" lvl="1" indent="-171450">
              <a:buFontTx/>
              <a:buChar char="•"/>
              <a:defRPr/>
            </a:pPr>
            <a:r>
              <a:rPr lang="en-US" sz="2400" smtClean="0">
                <a:latin typeface="Arial" charset="0"/>
              </a:rPr>
              <a:t>we solve the equation</a:t>
            </a:r>
            <a:endParaRPr lang="ru-RU" sz="2400" smtClean="0">
              <a:latin typeface="Arial" charset="0"/>
            </a:endParaRPr>
          </a:p>
          <a:p>
            <a:pPr marL="534988" lvl="1" indent="-171450">
              <a:buFontTx/>
              <a:buChar char="•"/>
              <a:defRPr/>
            </a:pPr>
            <a:endParaRPr lang="ru-RU" sz="2400" dirty="0">
              <a:latin typeface="Arial" charset="0"/>
            </a:endParaRPr>
          </a:p>
        </p:txBody>
      </p:sp>
      <p:sp>
        <p:nvSpPr>
          <p:cNvPr id="24580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Tasks</a:t>
            </a:r>
            <a:endParaRPr lang="ru-RU" altLang="en-US" smtClean="0"/>
          </a:p>
        </p:txBody>
      </p:sp>
      <p:sp>
        <p:nvSpPr>
          <p:cNvPr id="2458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F75437-C759-4F12-9F65-05D84E973AEF}" type="slidenum">
              <a:rPr lang="ru-RU" altLang="en-US"/>
              <a:pPr eaLnBrk="1" hangingPunct="1"/>
              <a:t>12</a:t>
            </a:fld>
            <a:endParaRPr lang="ru-RU" altLang="en-US"/>
          </a:p>
        </p:txBody>
      </p:sp>
      <p:sp>
        <p:nvSpPr>
          <p:cNvPr id="24582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5288" y="800100"/>
            <a:ext cx="8424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chemeClr val="accent2"/>
                </a:solidFill>
              </a:rPr>
              <a:t>Task</a:t>
            </a:r>
            <a:r>
              <a:rPr lang="ru-RU" altLang="en-US" sz="2400" b="1" smtClean="0">
                <a:solidFill>
                  <a:schemeClr val="accent2"/>
                </a:solidFill>
              </a:rPr>
              <a:t>: </a:t>
            </a:r>
            <a:r>
              <a:rPr lang="en-US" altLang="en-US" sz="2400" b="1" smtClean="0">
                <a:solidFill>
                  <a:schemeClr val="accent2"/>
                </a:solidFill>
              </a:rPr>
              <a:t>In a certain number system, the number 71 is written as "155x“.</a:t>
            </a:r>
            <a:r>
              <a:rPr lang="en-US" altLang="en-US" sz="2400" smtClean="0"/>
              <a:t> Determine the radix X.</a:t>
            </a:r>
            <a:endParaRPr lang="ru-RU" altLang="en-US" sz="2000" b="1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030288" y="1968500"/>
            <a:ext cx="2424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000" b="1">
                <a:solidFill>
                  <a:srgbClr val="000000"/>
                </a:solidFill>
              </a:rPr>
              <a:t>71</a:t>
            </a:r>
            <a:r>
              <a:rPr lang="en-US" altLang="en-US" sz="4000" b="1">
                <a:solidFill>
                  <a:srgbClr val="000000"/>
                </a:solidFill>
              </a:rPr>
              <a:t> = 15</a:t>
            </a:r>
            <a:r>
              <a:rPr lang="ru-RU" altLang="en-US" sz="4000" b="1">
                <a:solidFill>
                  <a:srgbClr val="000000"/>
                </a:solidFill>
              </a:rPr>
              <a:t>5</a:t>
            </a:r>
            <a:r>
              <a:rPr lang="en-US" altLang="en-US" sz="4000" b="1" baseline="-25000">
                <a:solidFill>
                  <a:srgbClr val="0000FF"/>
                </a:solidFill>
              </a:rPr>
              <a:t>X</a:t>
            </a:r>
            <a:endParaRPr lang="ru-RU" altLang="en-US" sz="3200" b="1">
              <a:solidFill>
                <a:srgbClr val="0000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4700" y="3575050"/>
            <a:ext cx="990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2   </a:t>
            </a:r>
            <a:r>
              <a:rPr lang="ru-RU" altLang="en-US" sz="1600" b="1">
                <a:solidFill>
                  <a:schemeClr val="accent2"/>
                </a:solidFill>
              </a:rPr>
              <a:t>1   0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712788" y="3721100"/>
            <a:ext cx="1231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000000"/>
                </a:solidFill>
              </a:rPr>
              <a:t>155</a:t>
            </a:r>
            <a:r>
              <a:rPr lang="en-US" altLang="en-US" sz="4000" b="1" baseline="-25000">
                <a:solidFill>
                  <a:srgbClr val="000000"/>
                </a:solidFill>
              </a:rPr>
              <a:t>x</a:t>
            </a:r>
            <a:endParaRPr lang="ru-RU" altLang="en-US" sz="3200" b="1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809750" y="3721100"/>
            <a:ext cx="458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000000"/>
                </a:solidFill>
              </a:rPr>
              <a:t>= 1</a:t>
            </a:r>
            <a:r>
              <a:rPr lang="ru-RU" altLang="en-US" sz="4000" b="1">
                <a:solidFill>
                  <a:srgbClr val="000000"/>
                </a:solidFill>
              </a:rPr>
              <a:t>·</a:t>
            </a:r>
            <a:r>
              <a:rPr lang="en-US" altLang="en-US" sz="4000" b="1">
                <a:solidFill>
                  <a:srgbClr val="0000FF"/>
                </a:solidFill>
              </a:rPr>
              <a:t>X</a:t>
            </a:r>
            <a:r>
              <a:rPr lang="en-US" altLang="en-US" sz="4000" b="1" baseline="30000">
                <a:solidFill>
                  <a:srgbClr val="000000"/>
                </a:solidFill>
              </a:rPr>
              <a:t>2 </a:t>
            </a:r>
            <a:r>
              <a:rPr lang="en-US" altLang="en-US" sz="4000" b="1">
                <a:solidFill>
                  <a:srgbClr val="000000"/>
                </a:solidFill>
              </a:rPr>
              <a:t>+</a:t>
            </a:r>
            <a:r>
              <a:rPr lang="ru-RU" altLang="en-US" sz="4000" b="1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5</a:t>
            </a:r>
            <a:r>
              <a:rPr lang="ru-RU" altLang="en-US" sz="4000" b="1">
                <a:solidFill>
                  <a:srgbClr val="000000"/>
                </a:solidFill>
              </a:rPr>
              <a:t>·</a:t>
            </a:r>
            <a:r>
              <a:rPr lang="en-US" altLang="en-US" sz="4000" b="1">
                <a:solidFill>
                  <a:srgbClr val="0000FF"/>
                </a:solidFill>
              </a:rPr>
              <a:t>X</a:t>
            </a:r>
            <a:r>
              <a:rPr lang="en-US" altLang="en-US" sz="4000" b="1" baseline="30000">
                <a:solidFill>
                  <a:srgbClr val="000000"/>
                </a:solidFill>
              </a:rPr>
              <a:t>1 </a:t>
            </a:r>
            <a:r>
              <a:rPr lang="en-US" altLang="en-US" sz="4000" b="1">
                <a:solidFill>
                  <a:srgbClr val="000000"/>
                </a:solidFill>
              </a:rPr>
              <a:t>+</a:t>
            </a:r>
            <a:r>
              <a:rPr lang="ru-RU" altLang="en-US" sz="4000" b="1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5</a:t>
            </a:r>
            <a:r>
              <a:rPr lang="ru-RU" altLang="en-US" sz="4000" b="1">
                <a:solidFill>
                  <a:srgbClr val="000000"/>
                </a:solidFill>
              </a:rPr>
              <a:t>·</a:t>
            </a:r>
            <a:r>
              <a:rPr lang="en-US" altLang="en-US" sz="4000" b="1">
                <a:solidFill>
                  <a:srgbClr val="0000FF"/>
                </a:solidFill>
              </a:rPr>
              <a:t>X</a:t>
            </a:r>
            <a:r>
              <a:rPr lang="en-US" altLang="en-US" sz="4000" b="1" baseline="30000">
                <a:solidFill>
                  <a:srgbClr val="000000"/>
                </a:solidFill>
              </a:rPr>
              <a:t>0</a:t>
            </a:r>
            <a:endParaRPr lang="ru-RU" altLang="en-US" sz="3200" b="1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814513" y="4229100"/>
            <a:ext cx="3287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000000"/>
                </a:solidFill>
              </a:rPr>
              <a:t>= </a:t>
            </a:r>
            <a:r>
              <a:rPr lang="en-US" altLang="en-US" sz="4000" b="1">
                <a:solidFill>
                  <a:srgbClr val="0000FF"/>
                </a:solidFill>
              </a:rPr>
              <a:t>X</a:t>
            </a:r>
            <a:r>
              <a:rPr lang="en-US" altLang="en-US" sz="4000" b="1" baseline="30000">
                <a:solidFill>
                  <a:srgbClr val="000000"/>
                </a:solidFill>
              </a:rPr>
              <a:t>2 </a:t>
            </a:r>
            <a:r>
              <a:rPr lang="en-US" altLang="en-US" sz="4000" b="1">
                <a:solidFill>
                  <a:srgbClr val="000000"/>
                </a:solidFill>
              </a:rPr>
              <a:t>+</a:t>
            </a:r>
            <a:r>
              <a:rPr lang="ru-RU" altLang="en-US" sz="4000" b="1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5</a:t>
            </a:r>
            <a:r>
              <a:rPr lang="ru-RU" altLang="en-US" sz="4000" b="1">
                <a:solidFill>
                  <a:srgbClr val="000000"/>
                </a:solidFill>
              </a:rPr>
              <a:t>·</a:t>
            </a:r>
            <a:r>
              <a:rPr lang="en-US" altLang="en-US" sz="4000" b="1">
                <a:solidFill>
                  <a:srgbClr val="0000FF"/>
                </a:solidFill>
              </a:rPr>
              <a:t>X</a:t>
            </a:r>
            <a:r>
              <a:rPr lang="en-US" altLang="en-US" sz="4000" b="1" baseline="30000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+</a:t>
            </a:r>
            <a:r>
              <a:rPr lang="ru-RU" altLang="en-US" sz="4000" b="1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5</a:t>
            </a:r>
            <a:endParaRPr lang="ru-RU" altLang="en-US" sz="3200" b="1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119188" y="5133975"/>
            <a:ext cx="4002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000000"/>
                </a:solidFill>
              </a:rPr>
              <a:t>71</a:t>
            </a:r>
            <a:r>
              <a:rPr lang="ru-RU" altLang="en-US" sz="4000" b="1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= </a:t>
            </a:r>
            <a:r>
              <a:rPr lang="en-US" altLang="en-US" sz="4000" b="1">
                <a:solidFill>
                  <a:srgbClr val="0000FF"/>
                </a:solidFill>
              </a:rPr>
              <a:t>X</a:t>
            </a:r>
            <a:r>
              <a:rPr lang="en-US" altLang="en-US" sz="4000" b="1" baseline="30000">
                <a:solidFill>
                  <a:srgbClr val="000000"/>
                </a:solidFill>
              </a:rPr>
              <a:t>2 </a:t>
            </a:r>
            <a:r>
              <a:rPr lang="en-US" altLang="en-US" sz="4000" b="1">
                <a:solidFill>
                  <a:srgbClr val="000000"/>
                </a:solidFill>
              </a:rPr>
              <a:t>+</a:t>
            </a:r>
            <a:r>
              <a:rPr lang="ru-RU" altLang="en-US" sz="4000" b="1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5</a:t>
            </a:r>
            <a:r>
              <a:rPr lang="ru-RU" altLang="en-US" sz="4000" b="1">
                <a:solidFill>
                  <a:srgbClr val="000000"/>
                </a:solidFill>
              </a:rPr>
              <a:t>·</a:t>
            </a:r>
            <a:r>
              <a:rPr lang="en-US" altLang="en-US" sz="4000" b="1">
                <a:solidFill>
                  <a:srgbClr val="0000FF"/>
                </a:solidFill>
              </a:rPr>
              <a:t>X</a:t>
            </a:r>
            <a:r>
              <a:rPr lang="en-US" altLang="en-US" sz="4000" b="1" baseline="30000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+</a:t>
            </a:r>
            <a:r>
              <a:rPr lang="ru-RU" altLang="en-US" sz="4000" b="1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5</a:t>
            </a:r>
            <a:endParaRPr lang="ru-RU" altLang="en-US" sz="3200" b="1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5689600" y="5133975"/>
            <a:ext cx="1347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0000FF"/>
                </a:solidFill>
              </a:rPr>
              <a:t>X</a:t>
            </a:r>
            <a:r>
              <a:rPr lang="en-US" altLang="en-US" sz="4000" b="1" baseline="30000">
                <a:solidFill>
                  <a:srgbClr val="000000"/>
                </a:solidFill>
              </a:rPr>
              <a:t> </a:t>
            </a:r>
            <a:r>
              <a:rPr lang="ru-RU" altLang="en-US" sz="4000" b="1">
                <a:solidFill>
                  <a:srgbClr val="000000"/>
                </a:solidFill>
              </a:rPr>
              <a:t>= </a:t>
            </a:r>
            <a:r>
              <a:rPr lang="en-US" altLang="en-US" sz="4000" b="1">
                <a:solidFill>
                  <a:srgbClr val="000000"/>
                </a:solidFill>
              </a:rPr>
              <a:t>6</a:t>
            </a:r>
            <a:endParaRPr lang="ru-RU" altLang="en-US" sz="3200" b="1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5689600" y="5845175"/>
            <a:ext cx="1776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0000FF"/>
                </a:solidFill>
              </a:rPr>
              <a:t>X</a:t>
            </a:r>
            <a:r>
              <a:rPr lang="en-US" altLang="en-US" sz="4000" b="1" baseline="30000">
                <a:solidFill>
                  <a:srgbClr val="000000"/>
                </a:solidFill>
              </a:rPr>
              <a:t> </a:t>
            </a:r>
            <a:r>
              <a:rPr lang="ru-RU" altLang="en-US" sz="4000" b="1">
                <a:solidFill>
                  <a:srgbClr val="000000"/>
                </a:solidFill>
              </a:rPr>
              <a:t>= -11</a:t>
            </a:r>
            <a:endParaRPr lang="ru-RU" altLang="en-US" sz="3200" b="1"/>
          </a:p>
        </p:txBody>
      </p:sp>
      <p:sp>
        <p:nvSpPr>
          <p:cNvPr id="15" name="Умножение 14"/>
          <p:cNvSpPr/>
          <p:nvPr/>
        </p:nvSpPr>
        <p:spPr bwMode="auto">
          <a:xfrm>
            <a:off x="5994400" y="5778500"/>
            <a:ext cx="863600" cy="863600"/>
          </a:xfrm>
          <a:prstGeom prst="mathMultiply">
            <a:avLst>
              <a:gd name="adj1" fmla="val 11755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build="p" bldLvl="2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Tasks</a:t>
            </a:r>
            <a:endParaRPr lang="ru-RU" altLang="en-US" smtClean="0"/>
          </a:p>
        </p:txBody>
      </p:sp>
      <p:sp>
        <p:nvSpPr>
          <p:cNvPr id="2560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C81724-692C-49FC-9831-27FFCA4B61DE}" type="slidenum">
              <a:rPr lang="ru-RU" altLang="en-US"/>
              <a:pPr eaLnBrk="1" hangingPunct="1"/>
              <a:t>13</a:t>
            </a:fld>
            <a:endParaRPr lang="ru-RU" altLang="en-US"/>
          </a:p>
        </p:txBody>
      </p:sp>
      <p:sp>
        <p:nvSpPr>
          <p:cNvPr id="25604" name="Прямоугольник 3"/>
          <p:cNvSpPr>
            <a:spLocks noChangeArrowheads="1"/>
          </p:cNvSpPr>
          <p:nvPr/>
        </p:nvSpPr>
        <p:spPr bwMode="auto">
          <a:xfrm>
            <a:off x="393700" y="820738"/>
            <a:ext cx="87503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smtClean="0">
                <a:solidFill>
                  <a:schemeClr val="accent2"/>
                </a:solidFill>
              </a:rPr>
              <a:t>Task</a:t>
            </a:r>
            <a:r>
              <a:rPr lang="ru-RU" altLang="en-US" sz="2400" b="1" smtClean="0">
                <a:solidFill>
                  <a:schemeClr val="accent2"/>
                </a:solidFill>
              </a:rPr>
              <a:t>: </a:t>
            </a:r>
            <a:r>
              <a:rPr lang="en-US" altLang="en-US" sz="2400" b="1" smtClean="0">
                <a:solidFill>
                  <a:schemeClr val="accent2"/>
                </a:solidFill>
              </a:rPr>
              <a:t>Find all bases of  number  systems in which   the decimal    number   24   ends     in  the  digit  3</a:t>
            </a:r>
          </a:p>
          <a:p>
            <a:pPr eaLnBrk="1" hangingPunct="1"/>
            <a:r>
              <a:rPr lang="en-US" altLang="en-US" sz="2400" b="1" smtClean="0">
                <a:solidFill>
                  <a:schemeClr val="accent2"/>
                </a:solidFill>
              </a:rPr>
              <a:t>                                                     in the number 3.</a:t>
            </a:r>
            <a:r>
              <a:rPr lang="ru-RU" altLang="en-US" sz="2400" smtClean="0"/>
              <a:t>.</a:t>
            </a:r>
            <a:endParaRPr lang="ru-RU" altLang="en-US" sz="240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3015887" y="1822903"/>
            <a:ext cx="2932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000" b="1">
                <a:solidFill>
                  <a:srgbClr val="000000"/>
                </a:solidFill>
              </a:rPr>
              <a:t>24 </a:t>
            </a:r>
            <a:r>
              <a:rPr lang="en-US" altLang="en-US" sz="4000" b="1">
                <a:solidFill>
                  <a:srgbClr val="000000"/>
                </a:solidFill>
              </a:rPr>
              <a:t>= k</a:t>
            </a:r>
            <a:r>
              <a:rPr lang="ru-RU" altLang="en-US" sz="4000" b="1">
                <a:solidFill>
                  <a:srgbClr val="000000"/>
                </a:solidFill>
              </a:rPr>
              <a:t>·</a:t>
            </a:r>
            <a:r>
              <a:rPr lang="en-US" altLang="en-US" sz="4000" b="1">
                <a:solidFill>
                  <a:srgbClr val="0000FF"/>
                </a:solidFill>
              </a:rPr>
              <a:t>X</a:t>
            </a:r>
            <a:r>
              <a:rPr lang="en-US" altLang="en-US" sz="4000" b="1" baseline="30000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+</a:t>
            </a:r>
            <a:r>
              <a:rPr lang="ru-RU" altLang="en-US" sz="4000" b="1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3</a:t>
            </a:r>
            <a:endParaRPr lang="ru-RU" altLang="en-US" sz="3200" b="1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2519499" y="3444512"/>
            <a:ext cx="2109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000" b="1">
                <a:solidFill>
                  <a:srgbClr val="000000"/>
                </a:solidFill>
              </a:rPr>
              <a:t>21 </a:t>
            </a:r>
            <a:r>
              <a:rPr lang="en-US" altLang="en-US" sz="4000" b="1">
                <a:solidFill>
                  <a:srgbClr val="000000"/>
                </a:solidFill>
              </a:rPr>
              <a:t>= k</a:t>
            </a:r>
            <a:r>
              <a:rPr lang="ru-RU" altLang="en-US" sz="4000" b="1">
                <a:solidFill>
                  <a:srgbClr val="000000"/>
                </a:solidFill>
              </a:rPr>
              <a:t>·</a:t>
            </a:r>
            <a:r>
              <a:rPr lang="en-US" altLang="en-US" sz="4000" b="1">
                <a:solidFill>
                  <a:srgbClr val="0000FF"/>
                </a:solidFill>
              </a:rPr>
              <a:t>X</a:t>
            </a:r>
            <a:endParaRPr lang="ru-RU" altLang="en-US" sz="3200" b="1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5566591" y="2564946"/>
            <a:ext cx="2774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0000FF"/>
                </a:solidFill>
              </a:rPr>
              <a:t>X</a:t>
            </a:r>
            <a:r>
              <a:rPr lang="en-US" altLang="en-US" sz="4000" b="1" baseline="30000">
                <a:solidFill>
                  <a:srgbClr val="000000"/>
                </a:solidFill>
              </a:rPr>
              <a:t> </a:t>
            </a:r>
            <a:r>
              <a:rPr lang="ru-RU" altLang="en-US" sz="4000" b="1">
                <a:solidFill>
                  <a:srgbClr val="000000"/>
                </a:solidFill>
              </a:rPr>
              <a:t>= 3, 7, 21</a:t>
            </a:r>
            <a:endParaRPr lang="ru-RU" altLang="en-US" sz="3200" b="1"/>
          </a:p>
        </p:txBody>
      </p:sp>
      <p:grpSp>
        <p:nvGrpSpPr>
          <p:cNvPr id="2" name="Группа 10"/>
          <p:cNvGrpSpPr>
            <a:grpSpLocks/>
          </p:cNvGrpSpPr>
          <p:nvPr/>
        </p:nvGrpSpPr>
        <p:grpSpPr bwMode="auto">
          <a:xfrm>
            <a:off x="5867400" y="1270000"/>
            <a:ext cx="2755900" cy="1917700"/>
            <a:chOff x="5867400" y="1270000"/>
            <a:chExt cx="2755900" cy="1917700"/>
          </a:xfrm>
        </p:grpSpPr>
        <p:sp>
          <p:nvSpPr>
            <p:cNvPr id="8" name="Умножение 7"/>
            <p:cNvSpPr/>
            <p:nvPr/>
          </p:nvSpPr>
          <p:spPr bwMode="auto">
            <a:xfrm>
              <a:off x="5943600" y="2324100"/>
              <a:ext cx="863600" cy="863600"/>
            </a:xfrm>
            <a:prstGeom prst="mathMultiply">
              <a:avLst>
                <a:gd name="adj1" fmla="val 11755"/>
              </a:avLst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5610" name="Скругленный прямоугольник 8"/>
            <p:cNvSpPr>
              <a:spLocks noChangeArrowheads="1"/>
            </p:cNvSpPr>
            <p:nvPr/>
          </p:nvSpPr>
          <p:spPr bwMode="auto">
            <a:xfrm>
              <a:off x="5867400" y="1270000"/>
              <a:ext cx="2755900" cy="31750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1" name="Полилиния 9"/>
            <p:cNvSpPr>
              <a:spLocks noChangeArrowheads="1"/>
            </p:cNvSpPr>
            <p:nvPr/>
          </p:nvSpPr>
          <p:spPr bwMode="auto">
            <a:xfrm>
              <a:off x="6438900" y="1587500"/>
              <a:ext cx="444500" cy="952500"/>
            </a:xfrm>
            <a:custGeom>
              <a:avLst/>
              <a:gdLst>
                <a:gd name="T0" fmla="*/ 444500 w 444500"/>
                <a:gd name="T1" fmla="*/ 0 h 952500"/>
                <a:gd name="T2" fmla="*/ 292100 w 444500"/>
                <a:gd name="T3" fmla="*/ 508000 h 952500"/>
                <a:gd name="T4" fmla="*/ 0 w 444500"/>
                <a:gd name="T5" fmla="*/ 952500 h 952500"/>
                <a:gd name="T6" fmla="*/ 0 60000 65536"/>
                <a:gd name="T7" fmla="*/ 0 60000 65536"/>
                <a:gd name="T8" fmla="*/ 0 60000 65536"/>
                <a:gd name="T9" fmla="*/ 0 w 444500"/>
                <a:gd name="T10" fmla="*/ 0 h 952500"/>
                <a:gd name="T11" fmla="*/ 444500 w 444500"/>
                <a:gd name="T12" fmla="*/ 952500 h 9525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4500" h="952500">
                  <a:moveTo>
                    <a:pt x="444500" y="0"/>
                  </a:moveTo>
                  <a:cubicBezTo>
                    <a:pt x="405341" y="174625"/>
                    <a:pt x="366183" y="349250"/>
                    <a:pt x="292100" y="508000"/>
                  </a:cubicBezTo>
                  <a:cubicBezTo>
                    <a:pt x="218017" y="666750"/>
                    <a:pt x="109008" y="809625"/>
                    <a:pt x="0" y="952500"/>
                  </a:cubicBezTo>
                </a:path>
              </a:pathLst>
            </a:custGeom>
            <a:noFill/>
            <a:ln w="28575" algn="ctr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7"/>
          <p:cNvGrpSpPr>
            <a:grpSpLocks/>
          </p:cNvGrpSpPr>
          <p:nvPr/>
        </p:nvGrpSpPr>
        <p:grpSpPr bwMode="auto">
          <a:xfrm>
            <a:off x="762000" y="1270000"/>
            <a:ext cx="3594100" cy="2755900"/>
            <a:chOff x="762000" y="1270000"/>
            <a:chExt cx="3594100" cy="2755900"/>
          </a:xfrm>
        </p:grpSpPr>
        <p:sp>
          <p:nvSpPr>
            <p:cNvPr id="26633" name="Скругленный прямоугольник 14"/>
            <p:cNvSpPr>
              <a:spLocks noChangeArrowheads="1"/>
            </p:cNvSpPr>
            <p:nvPr/>
          </p:nvSpPr>
          <p:spPr bwMode="auto">
            <a:xfrm>
              <a:off x="2235200" y="3378200"/>
              <a:ext cx="2120900" cy="647700"/>
            </a:xfrm>
            <a:prstGeom prst="roundRect">
              <a:avLst>
                <a:gd name="adj" fmla="val 16667"/>
              </a:avLst>
            </a:prstGeom>
            <a:solidFill>
              <a:srgbClr val="66FF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4" name="Скругленный прямоугольник 15"/>
            <p:cNvSpPr>
              <a:spLocks noChangeArrowheads="1"/>
            </p:cNvSpPr>
            <p:nvPr/>
          </p:nvSpPr>
          <p:spPr bwMode="auto">
            <a:xfrm>
              <a:off x="762000" y="1270000"/>
              <a:ext cx="3238500" cy="31750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5" name="Полилиния 16"/>
            <p:cNvSpPr>
              <a:spLocks noChangeArrowheads="1"/>
            </p:cNvSpPr>
            <p:nvPr/>
          </p:nvSpPr>
          <p:spPr bwMode="auto">
            <a:xfrm>
              <a:off x="2882900" y="1574800"/>
              <a:ext cx="389467" cy="1816100"/>
            </a:xfrm>
            <a:custGeom>
              <a:avLst/>
              <a:gdLst>
                <a:gd name="T0" fmla="*/ 0 w 389467"/>
                <a:gd name="T1" fmla="*/ 0 h 1816100"/>
                <a:gd name="T2" fmla="*/ 381000 w 389467"/>
                <a:gd name="T3" fmla="*/ 825500 h 1816100"/>
                <a:gd name="T4" fmla="*/ 50800 w 389467"/>
                <a:gd name="T5" fmla="*/ 1816100 h 1816100"/>
                <a:gd name="T6" fmla="*/ 0 60000 65536"/>
                <a:gd name="T7" fmla="*/ 0 60000 65536"/>
                <a:gd name="T8" fmla="*/ 0 60000 65536"/>
                <a:gd name="T9" fmla="*/ 0 w 389467"/>
                <a:gd name="T10" fmla="*/ 0 h 1816100"/>
                <a:gd name="T11" fmla="*/ 389467 w 389467"/>
                <a:gd name="T12" fmla="*/ 1816100 h 18161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9467" h="1816100">
                  <a:moveTo>
                    <a:pt x="0" y="0"/>
                  </a:moveTo>
                  <a:cubicBezTo>
                    <a:pt x="186266" y="261408"/>
                    <a:pt x="372533" y="522817"/>
                    <a:pt x="381000" y="825500"/>
                  </a:cubicBezTo>
                  <a:cubicBezTo>
                    <a:pt x="389467" y="1128183"/>
                    <a:pt x="220133" y="1472141"/>
                    <a:pt x="50800" y="1816100"/>
                  </a:cubicBezTo>
                </a:path>
              </a:pathLst>
            </a:custGeom>
            <a:noFill/>
            <a:ln w="28575" algn="ctr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6627" name="Заголовок 1"/>
          <p:cNvSpPr>
            <a:spLocks noGrp="1"/>
          </p:cNvSpPr>
          <p:nvPr>
            <p:ph type="title"/>
          </p:nvPr>
        </p:nvSpPr>
        <p:spPr>
          <a:xfrm>
            <a:off x="302441" y="275499"/>
            <a:ext cx="8375650" cy="471488"/>
          </a:xfrm>
        </p:spPr>
        <p:txBody>
          <a:bodyPr/>
          <a:lstStyle/>
          <a:p>
            <a:r>
              <a:rPr lang="en-US" altLang="en-US" smtClean="0"/>
              <a:t>Tasks</a:t>
            </a:r>
            <a:endParaRPr lang="ru-RU" altLang="en-US" smtClean="0"/>
          </a:p>
        </p:txBody>
      </p:sp>
      <p:sp>
        <p:nvSpPr>
          <p:cNvPr id="2662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6F9D9F-A82F-4164-932A-3B5787944BA8}" type="slidenum">
              <a:rPr lang="ru-RU" altLang="en-US"/>
              <a:pPr eaLnBrk="1" hangingPunct="1"/>
              <a:t>14</a:t>
            </a:fld>
            <a:endParaRPr lang="ru-RU" altLang="en-US"/>
          </a:p>
        </p:txBody>
      </p:sp>
      <p:sp>
        <p:nvSpPr>
          <p:cNvPr id="26629" name="Прямоугольник 3"/>
          <p:cNvSpPr>
            <a:spLocks noChangeArrowheads="1"/>
          </p:cNvSpPr>
          <p:nvPr/>
        </p:nvSpPr>
        <p:spPr bwMode="auto">
          <a:xfrm>
            <a:off x="393700" y="820738"/>
            <a:ext cx="843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smtClean="0">
                <a:solidFill>
                  <a:schemeClr val="accent2"/>
                </a:solidFill>
              </a:rPr>
              <a:t>Task</a:t>
            </a:r>
            <a:r>
              <a:rPr lang="ru-RU" altLang="en-US" sz="2400" b="1" smtClean="0">
                <a:solidFill>
                  <a:schemeClr val="accent2"/>
                </a:solidFill>
              </a:rPr>
              <a:t>: </a:t>
            </a:r>
            <a:endParaRPr lang="ru-RU" altLang="en-US" sz="240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311275" y="2022475"/>
            <a:ext cx="6521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000000"/>
                </a:solidFill>
              </a:rPr>
              <a:t>N</a:t>
            </a:r>
            <a:r>
              <a:rPr lang="ru-RU" altLang="en-US" sz="4000" b="1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= k</a:t>
            </a:r>
            <a:r>
              <a:rPr lang="ru-RU" altLang="en-US" sz="4000" b="1">
                <a:solidFill>
                  <a:srgbClr val="000000"/>
                </a:solidFill>
              </a:rPr>
              <a:t>·</a:t>
            </a:r>
            <a:r>
              <a:rPr lang="en-US" altLang="en-US" sz="4000" b="1">
                <a:solidFill>
                  <a:srgbClr val="0000FF"/>
                </a:solidFill>
              </a:rPr>
              <a:t>4</a:t>
            </a:r>
            <a:r>
              <a:rPr lang="en-US" altLang="en-US" sz="4000" b="1" baseline="30000">
                <a:solidFill>
                  <a:srgbClr val="000000"/>
                </a:solidFill>
              </a:rPr>
              <a:t>2 </a:t>
            </a:r>
            <a:r>
              <a:rPr lang="en-US" altLang="en-US" sz="4000" b="1">
                <a:solidFill>
                  <a:srgbClr val="000000"/>
                </a:solidFill>
              </a:rPr>
              <a:t>+</a:t>
            </a:r>
            <a:r>
              <a:rPr lang="ru-RU" altLang="en-US" sz="4000" b="1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1</a:t>
            </a:r>
            <a:r>
              <a:rPr lang="ru-RU" altLang="en-US" sz="4000" b="1">
                <a:solidFill>
                  <a:srgbClr val="000000"/>
                </a:solidFill>
              </a:rPr>
              <a:t>·</a:t>
            </a:r>
            <a:r>
              <a:rPr lang="en-US" altLang="en-US" sz="4000" b="1">
                <a:solidFill>
                  <a:srgbClr val="0000FF"/>
                </a:solidFill>
              </a:rPr>
              <a:t>4</a:t>
            </a:r>
            <a:r>
              <a:rPr lang="en-US" altLang="en-US" sz="4000" b="1" baseline="30000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+</a:t>
            </a:r>
            <a:r>
              <a:rPr lang="ru-RU" altLang="en-US" sz="4000" b="1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1 = k</a:t>
            </a:r>
            <a:r>
              <a:rPr lang="ru-RU" altLang="en-US" sz="4000" b="1">
                <a:solidFill>
                  <a:srgbClr val="000000"/>
                </a:solidFill>
              </a:rPr>
              <a:t>·</a:t>
            </a:r>
            <a:r>
              <a:rPr lang="en-US" altLang="en-US" sz="4000" b="1">
                <a:solidFill>
                  <a:srgbClr val="000000"/>
                </a:solidFill>
              </a:rPr>
              <a:t>16</a:t>
            </a:r>
            <a:r>
              <a:rPr lang="en-US" altLang="en-US" sz="4000" b="1" baseline="30000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+</a:t>
            </a:r>
            <a:r>
              <a:rPr lang="ru-RU" altLang="en-US" sz="4000" b="1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5</a:t>
            </a:r>
            <a:endParaRPr lang="ru-RU" altLang="en-US" sz="3200" b="1"/>
          </a:p>
        </p:txBody>
      </p:sp>
      <p:sp>
        <p:nvSpPr>
          <p:cNvPr id="26631" name="Прямоугольник 12"/>
          <p:cNvSpPr>
            <a:spLocks noChangeArrowheads="1"/>
          </p:cNvSpPr>
          <p:nvPr/>
        </p:nvSpPr>
        <p:spPr bwMode="auto">
          <a:xfrm>
            <a:off x="393700" y="2851150"/>
            <a:ext cx="4391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>
                <a:solidFill>
                  <a:srgbClr val="000000"/>
                </a:solidFill>
              </a:rPr>
              <a:t>При </a:t>
            </a:r>
            <a:r>
              <a:rPr lang="en-US" altLang="en-US" sz="2400">
                <a:solidFill>
                  <a:srgbClr val="000000"/>
                </a:solidFill>
              </a:rPr>
              <a:t>k =0, 1, 2, 3, … </a:t>
            </a:r>
            <a:r>
              <a:rPr lang="ru-RU" altLang="en-US" sz="2400">
                <a:solidFill>
                  <a:srgbClr val="000000"/>
                </a:solidFill>
              </a:rPr>
              <a:t>получаем</a:t>
            </a:r>
            <a:endParaRPr lang="ru-RU" alt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311275" y="3330575"/>
            <a:ext cx="4791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000000"/>
                </a:solidFill>
              </a:rPr>
              <a:t>N</a:t>
            </a:r>
            <a:r>
              <a:rPr lang="ru-RU" altLang="en-US" sz="4000" b="1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0000"/>
                </a:solidFill>
              </a:rPr>
              <a:t>= 5, 21, 37, 53, …</a:t>
            </a:r>
            <a:endParaRPr lang="ru-RU" altLang="en-US" sz="3200" b="1"/>
          </a:p>
        </p:txBody>
      </p:sp>
      <p:sp>
        <p:nvSpPr>
          <p:cNvPr id="13" name="Прямоугольник 12"/>
          <p:cNvSpPr/>
          <p:nvPr/>
        </p:nvSpPr>
        <p:spPr>
          <a:xfrm>
            <a:off x="1328057" y="9286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find all decimal numbers not exceeding 40 and ending in 11 in base 4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631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Tasks</a:t>
            </a:r>
            <a:endParaRPr lang="ru-RU" altLang="en-US" smtClean="0"/>
          </a:p>
        </p:txBody>
      </p:sp>
      <p:sp>
        <p:nvSpPr>
          <p:cNvPr id="2765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C12CC3-8765-4198-9C9B-3953286954ED}" type="slidenum">
              <a:rPr lang="ru-RU" altLang="en-US"/>
              <a:pPr eaLnBrk="1" hangingPunct="1"/>
              <a:t>15</a:t>
            </a:fld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93700" y="820738"/>
            <a:ext cx="84328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>
              <a:defRPr/>
            </a:pPr>
            <a:r>
              <a:rPr lang="en-US" sz="2400" b="1" smtClean="0">
                <a:solidFill>
                  <a:schemeClr val="accent2"/>
                </a:solidFill>
                <a:latin typeface="Arial" charset="0"/>
              </a:rPr>
              <a:t>Task</a:t>
            </a:r>
            <a:r>
              <a:rPr lang="ru-RU" sz="2400" b="1" smtClean="0">
                <a:solidFill>
                  <a:schemeClr val="accent2"/>
                </a:solidFill>
                <a:latin typeface="Arial" charset="0"/>
              </a:rPr>
              <a:t>: </a:t>
            </a:r>
            <a:r>
              <a:rPr lang="en-US" sz="2400" b="1" smtClean="0">
                <a:solidFill>
                  <a:schemeClr val="accent2"/>
                </a:solidFill>
                <a:latin typeface="Arial" charset="0"/>
              </a:rPr>
              <a:t>All 5-letter words  composed of the letters A, O and U are written in alphabetical order</a:t>
            </a:r>
            <a:r>
              <a:rPr lang="ru-RU" sz="2400" smtClean="0">
                <a:latin typeface="Arial" charset="0"/>
              </a:rPr>
              <a:t>. </a:t>
            </a:r>
            <a:r>
              <a:rPr lang="en-US" sz="2400" smtClean="0">
                <a:latin typeface="Arial" charset="0"/>
              </a:rPr>
              <a:t>Here is the top of the list </a:t>
            </a:r>
            <a:r>
              <a:rPr lang="ru-RU" sz="2400" smtClean="0">
                <a:latin typeface="Arial" charset="0"/>
              </a:rPr>
              <a:t>:</a:t>
            </a:r>
            <a:endParaRPr lang="ru-RU" sz="2400" dirty="0">
              <a:latin typeface="Arial" charset="0"/>
            </a:endParaRPr>
          </a:p>
          <a:p>
            <a:pPr marL="1079500" indent="-355600">
              <a:defRPr/>
            </a:pPr>
            <a:r>
              <a:rPr lang="ru-RU" sz="2400" dirty="0">
                <a:latin typeface="Arial" charset="0"/>
              </a:rPr>
              <a:t>1. </a:t>
            </a:r>
            <a:r>
              <a:rPr lang="ru-RU" sz="2400" dirty="0">
                <a:solidFill>
                  <a:srgbClr val="0000FF"/>
                </a:solidFill>
                <a:latin typeface="Arial" charset="0"/>
              </a:rPr>
              <a:t>ААААА</a:t>
            </a:r>
          </a:p>
          <a:p>
            <a:pPr marL="1079500" indent="-355600">
              <a:defRPr/>
            </a:pPr>
            <a:r>
              <a:rPr lang="ru-RU" sz="2400" dirty="0">
                <a:latin typeface="Arial" charset="0"/>
              </a:rPr>
              <a:t>2. </a:t>
            </a:r>
            <a:r>
              <a:rPr lang="ru-RU" sz="2400" dirty="0">
                <a:solidFill>
                  <a:srgbClr val="0000FF"/>
                </a:solidFill>
                <a:latin typeface="Arial" charset="0"/>
              </a:rPr>
              <a:t>ААААО</a:t>
            </a:r>
          </a:p>
          <a:p>
            <a:pPr marL="1079500" indent="-355600">
              <a:defRPr/>
            </a:pPr>
            <a:r>
              <a:rPr lang="ru-RU" sz="2400" dirty="0">
                <a:latin typeface="Arial" charset="0"/>
              </a:rPr>
              <a:t>3</a:t>
            </a:r>
            <a:r>
              <a:rPr lang="ru-RU" sz="2400">
                <a:latin typeface="Arial" charset="0"/>
              </a:rPr>
              <a:t>. </a:t>
            </a:r>
            <a:r>
              <a:rPr lang="ru-RU" sz="2400" smtClean="0">
                <a:solidFill>
                  <a:srgbClr val="0000FF"/>
                </a:solidFill>
                <a:latin typeface="Arial" charset="0"/>
              </a:rPr>
              <a:t>АААА</a:t>
            </a:r>
            <a:r>
              <a:rPr lang="en-US" sz="2400" smtClean="0">
                <a:solidFill>
                  <a:srgbClr val="0000FF"/>
                </a:solidFill>
                <a:latin typeface="Arial" charset="0"/>
              </a:rPr>
              <a:t>U</a:t>
            </a:r>
            <a:endParaRPr lang="ru-RU" sz="2400" dirty="0">
              <a:solidFill>
                <a:srgbClr val="0000FF"/>
              </a:solidFill>
              <a:latin typeface="Arial" charset="0"/>
            </a:endParaRPr>
          </a:p>
          <a:p>
            <a:pPr marL="1079500" indent="-355600">
              <a:defRPr/>
            </a:pPr>
            <a:r>
              <a:rPr lang="ru-RU" sz="2400" dirty="0">
                <a:latin typeface="Arial" charset="0"/>
              </a:rPr>
              <a:t>4. </a:t>
            </a:r>
            <a:r>
              <a:rPr lang="ru-RU" sz="2400" dirty="0">
                <a:solidFill>
                  <a:srgbClr val="0000FF"/>
                </a:solidFill>
                <a:latin typeface="Arial" charset="0"/>
              </a:rPr>
              <a:t>АААОА</a:t>
            </a:r>
          </a:p>
          <a:p>
            <a:pPr marL="1079500" indent="-355600">
              <a:defRPr/>
            </a:pPr>
            <a:r>
              <a:rPr lang="ru-RU" sz="2400" dirty="0">
                <a:latin typeface="Arial" charset="0"/>
              </a:rPr>
              <a:t>5. …</a:t>
            </a:r>
          </a:p>
          <a:p>
            <a:pPr marL="355600">
              <a:defRPr/>
            </a:pPr>
            <a:r>
              <a:rPr lang="en-US" sz="2400" smtClean="0">
                <a:latin typeface="Arial" charset="0"/>
              </a:rPr>
              <a:t>Find the word that is  140th from the beginning of the  list.</a:t>
            </a:r>
            <a:r>
              <a:rPr lang="ru-RU" sz="2400" smtClean="0">
                <a:latin typeface="Arial" charset="0"/>
              </a:rPr>
              <a:t>.</a:t>
            </a:r>
            <a:endParaRPr lang="ru-RU" sz="2400" dirty="0">
              <a:latin typeface="Arial" charset="0"/>
            </a:endParaRPr>
          </a:p>
        </p:txBody>
      </p:sp>
      <p:grpSp>
        <p:nvGrpSpPr>
          <p:cNvPr id="2" name="Группа 20"/>
          <p:cNvGrpSpPr>
            <a:grpSpLocks/>
          </p:cNvGrpSpPr>
          <p:nvPr/>
        </p:nvGrpSpPr>
        <p:grpSpPr bwMode="auto">
          <a:xfrm>
            <a:off x="3186112" y="1924049"/>
            <a:ext cx="1090007" cy="1197473"/>
            <a:chOff x="2561223" y="1923534"/>
            <a:chExt cx="1089532" cy="1198764"/>
          </a:xfrm>
        </p:grpSpPr>
        <p:sp>
          <p:nvSpPr>
            <p:cNvPr id="27664" name="Прямоугольник 17"/>
            <p:cNvSpPr>
              <a:spLocks noChangeArrowheads="1"/>
            </p:cNvSpPr>
            <p:nvPr/>
          </p:nvSpPr>
          <p:spPr bwMode="auto">
            <a:xfrm>
              <a:off x="2585033" y="1923534"/>
              <a:ext cx="10342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>
                  <a:solidFill>
                    <a:srgbClr val="0000FF"/>
                  </a:solidFill>
                </a:rPr>
                <a:t>А </a:t>
              </a:r>
              <a:r>
                <a:rPr lang="ru-RU" altLang="en-US" sz="2400">
                  <a:sym typeface="Symbol" panose="05050102010706020507" pitchFamily="18" charset="2"/>
                </a:rPr>
                <a:t> 0</a:t>
              </a:r>
              <a:endParaRPr lang="ru-RU" altLang="en-US"/>
            </a:p>
          </p:txBody>
        </p:sp>
        <p:sp>
          <p:nvSpPr>
            <p:cNvPr id="27665" name="Прямоугольник 18"/>
            <p:cNvSpPr>
              <a:spLocks noChangeArrowheads="1"/>
            </p:cNvSpPr>
            <p:nvPr/>
          </p:nvSpPr>
          <p:spPr bwMode="auto">
            <a:xfrm>
              <a:off x="2561223" y="2291834"/>
              <a:ext cx="106792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rgbClr val="0000FF"/>
                  </a:solidFill>
                </a:rPr>
                <a:t>O</a:t>
              </a:r>
              <a:r>
                <a:rPr lang="ru-RU" altLang="en-US" sz="2400">
                  <a:solidFill>
                    <a:srgbClr val="0000FF"/>
                  </a:solidFill>
                </a:rPr>
                <a:t> </a:t>
              </a:r>
              <a:r>
                <a:rPr lang="ru-RU" altLang="en-US" sz="2400">
                  <a:sym typeface="Symbol" panose="05050102010706020507" pitchFamily="18" charset="2"/>
                </a:rPr>
                <a:t> </a:t>
              </a:r>
              <a:r>
                <a:rPr lang="en-US" altLang="en-US" sz="2400">
                  <a:sym typeface="Symbol" panose="05050102010706020507" pitchFamily="18" charset="2"/>
                </a:rPr>
                <a:t>1</a:t>
              </a:r>
              <a:endParaRPr lang="ru-RU" altLang="en-US"/>
            </a:p>
          </p:txBody>
        </p:sp>
        <p:sp>
          <p:nvSpPr>
            <p:cNvPr id="27666" name="Прямоугольник 19"/>
            <p:cNvSpPr>
              <a:spLocks noChangeArrowheads="1"/>
            </p:cNvSpPr>
            <p:nvPr/>
          </p:nvSpPr>
          <p:spPr bwMode="auto">
            <a:xfrm>
              <a:off x="2599323" y="2660135"/>
              <a:ext cx="1051432" cy="46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smtClean="0">
                  <a:solidFill>
                    <a:srgbClr val="0000FF"/>
                  </a:solidFill>
                </a:rPr>
                <a:t>U</a:t>
              </a:r>
              <a:r>
                <a:rPr lang="ru-RU" altLang="en-US" sz="2400" smtClean="0">
                  <a:solidFill>
                    <a:srgbClr val="0000FF"/>
                  </a:solidFill>
                </a:rPr>
                <a:t> </a:t>
              </a:r>
              <a:r>
                <a:rPr lang="ru-RU" altLang="en-US" sz="2400">
                  <a:sym typeface="Symbol" panose="05050102010706020507" pitchFamily="18" charset="2"/>
                </a:rPr>
                <a:t> 2</a:t>
              </a:r>
              <a:endParaRPr lang="ru-RU" altLang="en-US"/>
            </a:p>
          </p:txBody>
        </p:sp>
      </p:grpSp>
      <p:sp>
        <p:nvSpPr>
          <p:cNvPr id="27654" name="Прямоугольник 22"/>
          <p:cNvSpPr>
            <a:spLocks noChangeArrowheads="1"/>
          </p:cNvSpPr>
          <p:nvPr/>
        </p:nvSpPr>
        <p:spPr bwMode="auto">
          <a:xfrm>
            <a:off x="4637088" y="1924050"/>
            <a:ext cx="26638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>
                <a:solidFill>
                  <a:srgbClr val="000000"/>
                </a:solidFill>
              </a:rPr>
              <a:t>1. </a:t>
            </a:r>
            <a:r>
              <a:rPr lang="en-US" altLang="en-US" sz="2400">
                <a:solidFill>
                  <a:srgbClr val="FF0000"/>
                </a:solidFill>
              </a:rPr>
              <a:t>00000</a:t>
            </a:r>
            <a:endParaRPr lang="ru-RU" altLang="en-US" sz="2400">
              <a:solidFill>
                <a:srgbClr val="FF0000"/>
              </a:solidFill>
            </a:endParaRPr>
          </a:p>
          <a:p>
            <a:pPr eaLnBrk="1" hangingPunct="1"/>
            <a:r>
              <a:rPr lang="ru-RU" altLang="en-US" sz="2400">
                <a:solidFill>
                  <a:srgbClr val="000000"/>
                </a:solidFill>
              </a:rPr>
              <a:t>2. </a:t>
            </a:r>
            <a:r>
              <a:rPr lang="en-US" altLang="en-US" sz="2400">
                <a:solidFill>
                  <a:srgbClr val="FF0000"/>
                </a:solidFill>
              </a:rPr>
              <a:t>00001</a:t>
            </a:r>
            <a:endParaRPr lang="ru-RU" altLang="en-US" sz="2400">
              <a:solidFill>
                <a:srgbClr val="FF0000"/>
              </a:solidFill>
            </a:endParaRPr>
          </a:p>
          <a:p>
            <a:pPr eaLnBrk="1" hangingPunct="1"/>
            <a:r>
              <a:rPr lang="ru-RU" altLang="en-US" sz="2400">
                <a:solidFill>
                  <a:srgbClr val="000000"/>
                </a:solidFill>
              </a:rPr>
              <a:t>3. </a:t>
            </a:r>
            <a:r>
              <a:rPr lang="en-US" altLang="en-US" sz="2400">
                <a:solidFill>
                  <a:srgbClr val="FF0000"/>
                </a:solidFill>
              </a:rPr>
              <a:t>00002</a:t>
            </a:r>
            <a:endParaRPr lang="ru-RU" altLang="en-US" sz="2400">
              <a:solidFill>
                <a:srgbClr val="FF0000"/>
              </a:solidFill>
            </a:endParaRPr>
          </a:p>
          <a:p>
            <a:pPr eaLnBrk="1" hangingPunct="1"/>
            <a:r>
              <a:rPr lang="ru-RU" altLang="en-US" sz="2400">
                <a:solidFill>
                  <a:srgbClr val="000000"/>
                </a:solidFill>
              </a:rPr>
              <a:t>4. </a:t>
            </a:r>
            <a:r>
              <a:rPr lang="en-US" altLang="en-US" sz="2400">
                <a:solidFill>
                  <a:srgbClr val="FF0000"/>
                </a:solidFill>
              </a:rPr>
              <a:t>00010</a:t>
            </a:r>
            <a:endParaRPr lang="ru-RU" altLang="en-US" sz="2400">
              <a:solidFill>
                <a:srgbClr val="FF0000"/>
              </a:solidFill>
            </a:endParaRPr>
          </a:p>
          <a:p>
            <a:pPr eaLnBrk="1" hangingPunct="1"/>
            <a:r>
              <a:rPr lang="ru-RU" altLang="en-US" sz="2400">
                <a:solidFill>
                  <a:srgbClr val="000000"/>
                </a:solidFill>
              </a:rPr>
              <a:t>5. …</a:t>
            </a: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6464299" y="2114550"/>
            <a:ext cx="2296524" cy="919163"/>
          </a:xfrm>
          <a:prstGeom prst="wedgeRoundRectCallout">
            <a:avLst>
              <a:gd name="adj1" fmla="val -73732"/>
              <a:gd name="adj2" fmla="val 1540"/>
              <a:gd name="adj3" fmla="val 1666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/>
          <a:lstStyle/>
          <a:p>
            <a:pPr>
              <a:defRPr/>
            </a:pPr>
            <a:r>
              <a:rPr lang="en-US" sz="2400" smtClean="0">
                <a:latin typeface="Arial" charset="0"/>
              </a:rPr>
              <a:t>in the   ternary system!</a:t>
            </a:r>
            <a:endParaRPr lang="ru-RU" sz="2400" dirty="0">
              <a:latin typeface="Arial" charset="0"/>
            </a:endParaRPr>
          </a:p>
        </p:txBody>
      </p:sp>
      <p:sp>
        <p:nvSpPr>
          <p:cNvPr id="27656" name="Прямоугольник 24"/>
          <p:cNvSpPr>
            <a:spLocks noChangeArrowheads="1"/>
          </p:cNvSpPr>
          <p:nvPr/>
        </p:nvSpPr>
        <p:spPr bwMode="auto">
          <a:xfrm>
            <a:off x="620713" y="4637088"/>
            <a:ext cx="42846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048000" algn="r"/>
                <a:tab pos="332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048000" algn="r"/>
                <a:tab pos="332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048000" algn="r"/>
                <a:tab pos="332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048000" algn="r"/>
                <a:tab pos="332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048000" algn="r"/>
                <a:tab pos="332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0" algn="r"/>
                <a:tab pos="332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0" algn="r"/>
                <a:tab pos="332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0" algn="r"/>
                <a:tab pos="332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0" algn="r"/>
                <a:tab pos="332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200">
                <a:solidFill>
                  <a:srgbClr val="000000"/>
                </a:solidFill>
              </a:rPr>
              <a:t>	</a:t>
            </a:r>
            <a:r>
              <a:rPr lang="en-US" altLang="en-US" sz="3200" smtClean="0">
                <a:solidFill>
                  <a:srgbClr val="000000"/>
                </a:solidFill>
              </a:rPr>
              <a:t> at the first place </a:t>
            </a:r>
            <a:r>
              <a:rPr lang="ru-RU" altLang="en-US" sz="3200" smtClean="0">
                <a:solidFill>
                  <a:srgbClr val="000000"/>
                </a:solidFill>
              </a:rPr>
              <a:t>: </a:t>
            </a:r>
            <a:r>
              <a:rPr lang="ru-RU" altLang="en-US" sz="3200">
                <a:solidFill>
                  <a:srgbClr val="000000"/>
                </a:solidFill>
              </a:rPr>
              <a:t>	</a:t>
            </a:r>
            <a:r>
              <a:rPr lang="ru-RU" altLang="en-US" sz="3200">
                <a:solidFill>
                  <a:srgbClr val="FF0000"/>
                </a:solidFill>
              </a:rPr>
              <a:t>0</a:t>
            </a:r>
            <a:r>
              <a:rPr lang="ru-RU" altLang="en-US" sz="3200">
                <a:solidFill>
                  <a:srgbClr val="000000"/>
                </a:solidFill>
              </a:rPr>
              <a:t>  </a:t>
            </a:r>
            <a:endParaRPr lang="ru-RU" altLang="en-US" sz="3200"/>
          </a:p>
          <a:p>
            <a:pPr eaLnBrk="1" hangingPunct="1"/>
            <a:r>
              <a:rPr lang="ru-RU" altLang="en-US" sz="3200">
                <a:solidFill>
                  <a:srgbClr val="000000"/>
                </a:solidFill>
              </a:rPr>
              <a:t>	</a:t>
            </a:r>
            <a:r>
              <a:rPr lang="en-US" altLang="en-US" sz="3200" smtClean="0">
                <a:solidFill>
                  <a:srgbClr val="000000"/>
                </a:solidFill>
              </a:rPr>
              <a:t> at 140th place </a:t>
            </a:r>
            <a:r>
              <a:rPr lang="ru-RU" altLang="en-US" sz="3200" smtClean="0">
                <a:solidFill>
                  <a:srgbClr val="000000"/>
                </a:solidFill>
              </a:rPr>
              <a:t>: </a:t>
            </a:r>
            <a:r>
              <a:rPr lang="ru-RU" altLang="en-US" sz="3200">
                <a:solidFill>
                  <a:srgbClr val="000000"/>
                </a:solidFill>
              </a:rPr>
              <a:t>	</a:t>
            </a:r>
            <a:r>
              <a:rPr lang="ru-RU" altLang="en-US" sz="3200">
                <a:solidFill>
                  <a:srgbClr val="FF0000"/>
                </a:solidFill>
              </a:rPr>
              <a:t>139</a:t>
            </a:r>
            <a:endParaRPr lang="ru-RU" altLang="en-US" sz="2400">
              <a:solidFill>
                <a:srgbClr val="FF0000"/>
              </a:solidFill>
            </a:endParaRPr>
          </a:p>
        </p:txBody>
      </p:sp>
      <p:sp>
        <p:nvSpPr>
          <p:cNvPr id="27657" name="Прямоугольник 25"/>
          <p:cNvSpPr>
            <a:spLocks noChangeArrowheads="1"/>
          </p:cNvSpPr>
          <p:nvPr/>
        </p:nvSpPr>
        <p:spPr bwMode="auto">
          <a:xfrm>
            <a:off x="5143500" y="4637088"/>
            <a:ext cx="25955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200">
                <a:solidFill>
                  <a:srgbClr val="000000"/>
                </a:solidFill>
              </a:rPr>
              <a:t>139 = 12011</a:t>
            </a:r>
            <a:r>
              <a:rPr lang="ru-RU" altLang="en-US" sz="3200" baseline="-25000">
                <a:solidFill>
                  <a:srgbClr val="000000"/>
                </a:solidFill>
              </a:rPr>
              <a:t>3</a:t>
            </a:r>
            <a:endParaRPr lang="ru-RU" altLang="en-US"/>
          </a:p>
        </p:txBody>
      </p:sp>
      <p:grpSp>
        <p:nvGrpSpPr>
          <p:cNvPr id="3" name="Группа 28"/>
          <p:cNvGrpSpPr>
            <a:grpSpLocks/>
          </p:cNvGrpSpPr>
          <p:nvPr/>
        </p:nvGrpSpPr>
        <p:grpSpPr bwMode="auto">
          <a:xfrm>
            <a:off x="6145212" y="5181601"/>
            <a:ext cx="1703287" cy="955435"/>
            <a:chOff x="6174136" y="5181600"/>
            <a:chExt cx="1702856" cy="955044"/>
          </a:xfrm>
        </p:grpSpPr>
        <p:sp>
          <p:nvSpPr>
            <p:cNvPr id="27662" name="Прямоугольник 26"/>
            <p:cNvSpPr>
              <a:spLocks noChangeArrowheads="1"/>
            </p:cNvSpPr>
            <p:nvPr/>
          </p:nvSpPr>
          <p:spPr bwMode="auto">
            <a:xfrm>
              <a:off x="6174136" y="5552108"/>
              <a:ext cx="1702856" cy="584536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3200" smtClean="0">
                  <a:solidFill>
                    <a:srgbClr val="000000"/>
                  </a:solidFill>
                </a:rPr>
                <a:t>О</a:t>
              </a:r>
              <a:r>
                <a:rPr lang="en-US" altLang="en-US" sz="3200" smtClean="0">
                  <a:solidFill>
                    <a:srgbClr val="000000"/>
                  </a:solidFill>
                </a:rPr>
                <a:t>U</a:t>
              </a:r>
              <a:r>
                <a:rPr lang="ru-RU" altLang="en-US" sz="3200" smtClean="0">
                  <a:solidFill>
                    <a:srgbClr val="000000"/>
                  </a:solidFill>
                </a:rPr>
                <a:t>АОО</a:t>
              </a:r>
              <a:endParaRPr lang="ru-RU" altLang="en-US"/>
            </a:p>
          </p:txBody>
        </p:sp>
        <p:sp>
          <p:nvSpPr>
            <p:cNvPr id="28" name="Стрелка вниз 27"/>
            <p:cNvSpPr/>
            <p:nvPr/>
          </p:nvSpPr>
          <p:spPr bwMode="auto">
            <a:xfrm>
              <a:off x="6888331" y="5181600"/>
              <a:ext cx="203149" cy="318957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247775" y="5700713"/>
            <a:ext cx="3009900" cy="663575"/>
            <a:chOff x="317" y="2976"/>
            <a:chExt cx="1896" cy="418"/>
          </a:xfrm>
        </p:grpSpPr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611" y="3043"/>
              <a:ext cx="160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>
                  <a:latin typeface="Arial" charset="0"/>
                </a:rPr>
                <a:t>  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27661" name="Oval 9"/>
            <p:cNvSpPr>
              <a:spLocks noChangeArrowheads="1"/>
            </p:cNvSpPr>
            <p:nvPr/>
          </p:nvSpPr>
          <p:spPr bwMode="auto">
            <a:xfrm>
              <a:off x="317" y="297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ru-RU" altLang="en-US" sz="4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654" grpId="0"/>
      <p:bldP spid="24" grpId="0" animBg="1"/>
      <p:bldP spid="27656" grpId="0"/>
      <p:bldP spid="276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Fractional   numbers</a:t>
            </a:r>
            <a:endParaRPr lang="ru-RU" altLang="en-US" smtClean="0"/>
          </a:p>
        </p:txBody>
      </p:sp>
      <p:sp>
        <p:nvSpPr>
          <p:cNvPr id="2867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F444A3-189F-443D-BED7-B096D2DE8190}" type="slidenum">
              <a:rPr lang="ru-RU" altLang="en-US"/>
              <a:pPr eaLnBrk="1" hangingPunct="1"/>
              <a:t>16</a:t>
            </a:fld>
            <a:endParaRPr lang="ru-RU" altLang="en-US"/>
          </a:p>
        </p:txBody>
      </p:sp>
      <p:sp>
        <p:nvSpPr>
          <p:cNvPr id="28676" name="Прямоугольник 3"/>
          <p:cNvSpPr>
            <a:spLocks noChangeArrowheads="1"/>
          </p:cNvSpPr>
          <p:nvPr/>
        </p:nvSpPr>
        <p:spPr bwMode="auto">
          <a:xfrm>
            <a:off x="795338" y="869950"/>
            <a:ext cx="7553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/>
              <a:t>0,6375 = 6·0,1 + 3·0,01 + 7·0,001 + 5·0,0001</a:t>
            </a:r>
          </a:p>
        </p:txBody>
      </p:sp>
      <p:sp>
        <p:nvSpPr>
          <p:cNvPr id="28677" name="Прямоугольник 4"/>
          <p:cNvSpPr>
            <a:spLocks noChangeArrowheads="1"/>
          </p:cNvSpPr>
          <p:nvPr/>
        </p:nvSpPr>
        <p:spPr bwMode="auto">
          <a:xfrm>
            <a:off x="1038225" y="2178050"/>
            <a:ext cx="7554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/>
              <a:t>0, 6 </a:t>
            </a:r>
            <a:r>
              <a:rPr lang="ru-RU" altLang="en-US" sz="1600"/>
              <a:t> </a:t>
            </a:r>
            <a:r>
              <a:rPr lang="ru-RU" altLang="en-US" sz="2800"/>
              <a:t>3 </a:t>
            </a:r>
            <a:r>
              <a:rPr lang="ru-RU" altLang="en-US" sz="1600"/>
              <a:t> </a:t>
            </a:r>
            <a:r>
              <a:rPr lang="ru-RU" altLang="en-US" sz="2800"/>
              <a:t>7</a:t>
            </a:r>
            <a:r>
              <a:rPr lang="ru-RU" altLang="en-US" sz="1600"/>
              <a:t> </a:t>
            </a:r>
            <a:r>
              <a:rPr lang="ru-RU" altLang="en-US" sz="2800"/>
              <a:t> 5 = 6·10</a:t>
            </a:r>
            <a:r>
              <a:rPr lang="ru-RU" altLang="en-US" sz="2800" b="1" baseline="30000">
                <a:solidFill>
                  <a:srgbClr val="333399"/>
                </a:solidFill>
              </a:rPr>
              <a:t>-1</a:t>
            </a:r>
            <a:r>
              <a:rPr lang="ru-RU" altLang="en-US" sz="2800"/>
              <a:t> + 3·10</a:t>
            </a:r>
            <a:r>
              <a:rPr lang="ru-RU" altLang="en-US" sz="2800" b="1" baseline="30000">
                <a:solidFill>
                  <a:srgbClr val="333399"/>
                </a:solidFill>
              </a:rPr>
              <a:t>-2</a:t>
            </a:r>
            <a:r>
              <a:rPr lang="ru-RU" altLang="en-US" sz="2800"/>
              <a:t> + 7·10</a:t>
            </a:r>
            <a:r>
              <a:rPr lang="ru-RU" altLang="en-US" sz="2800" b="1" baseline="30000">
                <a:solidFill>
                  <a:srgbClr val="333399"/>
                </a:solidFill>
              </a:rPr>
              <a:t>-3</a:t>
            </a:r>
            <a:r>
              <a:rPr lang="ru-RU" altLang="en-US" sz="2800"/>
              <a:t> + 5·10</a:t>
            </a:r>
            <a:r>
              <a:rPr lang="ru-RU" altLang="en-US" sz="2800" b="1" baseline="30000">
                <a:solidFill>
                  <a:srgbClr val="333399"/>
                </a:solidFill>
              </a:rPr>
              <a:t>-4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6075" y="1870075"/>
            <a:ext cx="2717800" cy="461963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r" eaLnBrk="0" hangingPunct="0">
              <a:defRPr/>
            </a:pPr>
            <a:r>
              <a:rPr lang="en-US" smtClean="0">
                <a:latin typeface="+mn-lt"/>
                <a:ea typeface="Calibri" pitchFamily="34" charset="0"/>
                <a:cs typeface="Times New Roman" pitchFamily="18" charset="0"/>
              </a:rPr>
              <a:t>positions</a:t>
            </a:r>
            <a:r>
              <a:rPr lang="ru-RU" smtClean="0">
                <a:latin typeface="+mn-lt"/>
                <a:ea typeface="Calibri" pitchFamily="34" charset="0"/>
                <a:cs typeface="Times New Roman" pitchFamily="18" charset="0"/>
              </a:rPr>
              <a:t>: </a:t>
            </a:r>
            <a:r>
              <a:rPr lang="en-US" smtClean="0"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rgbClr val="333399"/>
                </a:solidFill>
                <a:latin typeface="+mn-lt"/>
                <a:ea typeface="Calibri" pitchFamily="34" charset="0"/>
                <a:cs typeface="Times New Roman" pitchFamily="18" charset="0"/>
              </a:rPr>
              <a:t>-1</a:t>
            </a:r>
            <a:r>
              <a:rPr lang="en-US" b="1" dirty="0">
                <a:solidFill>
                  <a:srgbClr val="333399"/>
                </a:solidFill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rgbClr val="333399"/>
                </a:solidFill>
                <a:latin typeface="+mn-lt"/>
                <a:ea typeface="Calibri" pitchFamily="34" charset="0"/>
                <a:cs typeface="Times New Roman" pitchFamily="18" charset="0"/>
              </a:rPr>
              <a:t>-</a:t>
            </a:r>
            <a:r>
              <a:rPr lang="en-US" b="1" dirty="0">
                <a:solidFill>
                  <a:srgbClr val="333399"/>
                </a:solidFill>
                <a:latin typeface="+mn-lt"/>
                <a:ea typeface="Calibri" pitchFamily="34" charset="0"/>
                <a:cs typeface="Times New Roman" pitchFamily="18" charset="0"/>
              </a:rPr>
              <a:t>2 </a:t>
            </a:r>
            <a:r>
              <a:rPr lang="en-US" sz="2400" b="1" dirty="0">
                <a:solidFill>
                  <a:srgbClr val="333399"/>
                </a:solidFill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rgbClr val="333399"/>
                </a:solidFill>
                <a:latin typeface="+mn-lt"/>
                <a:ea typeface="Calibri" pitchFamily="34" charset="0"/>
                <a:cs typeface="Times New Roman" pitchFamily="18" charset="0"/>
              </a:rPr>
              <a:t>-3</a:t>
            </a:r>
            <a:r>
              <a:rPr lang="en-US" b="1" dirty="0">
                <a:solidFill>
                  <a:srgbClr val="333399"/>
                </a:solidFill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rgbClr val="333399"/>
                </a:solidFill>
                <a:latin typeface="+mn-lt"/>
                <a:ea typeface="Calibri" pitchFamily="34" charset="0"/>
                <a:cs typeface="Times New Roman" pitchFamily="18" charset="0"/>
              </a:rPr>
              <a:t>-4</a:t>
            </a:r>
            <a:endParaRPr lang="ru-RU" b="1" dirty="0">
              <a:solidFill>
                <a:srgbClr val="333399"/>
              </a:solidFill>
              <a:latin typeface="+mn-lt"/>
              <a:ea typeface="Calibri" pitchFamily="34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8680" name="Прямоугольник 7"/>
          <p:cNvSpPr>
            <a:spLocks noChangeArrowheads="1"/>
          </p:cNvSpPr>
          <p:nvPr/>
        </p:nvSpPr>
        <p:spPr bwMode="auto">
          <a:xfrm>
            <a:off x="417513" y="3854450"/>
            <a:ext cx="75549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smtClean="0">
                <a:solidFill>
                  <a:srgbClr val="333399"/>
                </a:solidFill>
              </a:rPr>
              <a:t>Horner's scheme:</a:t>
            </a:r>
            <a:endParaRPr lang="ru-RU" altLang="en-US" sz="2800" smtClean="0">
              <a:solidFill>
                <a:srgbClr val="333399"/>
              </a:solidFill>
            </a:endParaRPr>
          </a:p>
          <a:p>
            <a:pPr eaLnBrk="1" hangingPunct="1"/>
            <a:endParaRPr lang="ru-RU" altLang="en-US" sz="2800" b="1"/>
          </a:p>
        </p:txBody>
      </p:sp>
      <p:sp>
        <p:nvSpPr>
          <p:cNvPr id="28681" name="Прямоугольник 8"/>
          <p:cNvSpPr>
            <a:spLocks noChangeArrowheads="1"/>
          </p:cNvSpPr>
          <p:nvPr/>
        </p:nvSpPr>
        <p:spPr bwMode="auto">
          <a:xfrm>
            <a:off x="758825" y="4357688"/>
            <a:ext cx="78343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/>
              <a:t>0, 6375 = 10</a:t>
            </a:r>
            <a:r>
              <a:rPr lang="ru-RU" altLang="en-US" sz="2800" b="1" baseline="30000">
                <a:solidFill>
                  <a:srgbClr val="333399"/>
                </a:solidFill>
              </a:rPr>
              <a:t>-1</a:t>
            </a:r>
            <a:r>
              <a:rPr lang="ru-RU" altLang="en-US" sz="2800"/>
              <a:t>·</a:t>
            </a:r>
            <a:r>
              <a:rPr lang="en-US" altLang="en-US" sz="2800"/>
              <a:t>(</a:t>
            </a:r>
            <a:r>
              <a:rPr lang="ru-RU" altLang="en-US" sz="2800"/>
              <a:t>6 + 10</a:t>
            </a:r>
            <a:r>
              <a:rPr lang="ru-RU" altLang="en-US" sz="2800" b="1" baseline="30000">
                <a:solidFill>
                  <a:srgbClr val="333399"/>
                </a:solidFill>
              </a:rPr>
              <a:t>-1</a:t>
            </a:r>
            <a:r>
              <a:rPr lang="ru-RU" altLang="en-US" sz="2800"/>
              <a:t>·</a:t>
            </a:r>
            <a:r>
              <a:rPr lang="en-US" altLang="en-US" sz="2800"/>
              <a:t>(</a:t>
            </a:r>
            <a:r>
              <a:rPr lang="ru-RU" altLang="en-US" sz="2800"/>
              <a:t>3 + 10</a:t>
            </a:r>
            <a:r>
              <a:rPr lang="ru-RU" altLang="en-US" sz="2800" b="1" baseline="30000">
                <a:solidFill>
                  <a:srgbClr val="333399"/>
                </a:solidFill>
              </a:rPr>
              <a:t>-1</a:t>
            </a:r>
            <a:r>
              <a:rPr lang="ru-RU" altLang="en-US" sz="2800"/>
              <a:t>·</a:t>
            </a:r>
            <a:r>
              <a:rPr lang="en-US" altLang="en-US" sz="2800"/>
              <a:t>(</a:t>
            </a:r>
            <a:r>
              <a:rPr lang="ru-RU" altLang="en-US" sz="2800"/>
              <a:t>7 + 10</a:t>
            </a:r>
            <a:r>
              <a:rPr lang="ru-RU" altLang="en-US" sz="2800" b="1" baseline="30000">
                <a:solidFill>
                  <a:srgbClr val="333399"/>
                </a:solidFill>
              </a:rPr>
              <a:t>-1</a:t>
            </a:r>
            <a:r>
              <a:rPr lang="ru-RU" altLang="en-US" sz="2800"/>
              <a:t>·5</a:t>
            </a:r>
            <a:r>
              <a:rPr lang="en-US" altLang="en-US" sz="2800"/>
              <a:t>)))</a:t>
            </a:r>
            <a:endParaRPr lang="ru-RU" altLang="en-US" sz="2800" b="1" baseline="30000">
              <a:solidFill>
                <a:srgbClr val="333399"/>
              </a:solidFill>
            </a:endParaRPr>
          </a:p>
        </p:txBody>
      </p:sp>
      <p:sp>
        <p:nvSpPr>
          <p:cNvPr id="28682" name="Прямоугольник 9"/>
          <p:cNvSpPr>
            <a:spLocks noChangeArrowheads="1"/>
          </p:cNvSpPr>
          <p:nvPr/>
        </p:nvSpPr>
        <p:spPr bwMode="auto">
          <a:xfrm>
            <a:off x="696913" y="2713038"/>
            <a:ext cx="7554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/>
              <a:t>0, </a:t>
            </a:r>
            <a:r>
              <a:rPr lang="en-US" altLang="en-US" sz="2800"/>
              <a:t>1</a:t>
            </a:r>
            <a:r>
              <a:rPr lang="ru-RU" altLang="en-US" sz="2800"/>
              <a:t> </a:t>
            </a:r>
            <a:r>
              <a:rPr lang="ru-RU" altLang="en-US" sz="1600"/>
              <a:t> </a:t>
            </a:r>
            <a:r>
              <a:rPr lang="en-US" altLang="en-US" sz="2800"/>
              <a:t>2</a:t>
            </a:r>
            <a:r>
              <a:rPr lang="ru-RU" altLang="en-US" sz="2800"/>
              <a:t> </a:t>
            </a:r>
            <a:r>
              <a:rPr lang="ru-RU" altLang="en-US" sz="1600"/>
              <a:t> </a:t>
            </a:r>
            <a:r>
              <a:rPr lang="en-US" altLang="en-US" sz="2800"/>
              <a:t>3</a:t>
            </a:r>
            <a:r>
              <a:rPr lang="ru-RU" altLang="en-US" sz="1600"/>
              <a:t> </a:t>
            </a:r>
            <a:r>
              <a:rPr lang="ru-RU" altLang="en-US" sz="2800"/>
              <a:t> </a:t>
            </a:r>
            <a:r>
              <a:rPr lang="en-US" altLang="en-US" sz="2800"/>
              <a:t>4</a:t>
            </a:r>
            <a:r>
              <a:rPr lang="en-US" altLang="en-US" sz="2800" b="1" baseline="-25000">
                <a:solidFill>
                  <a:srgbClr val="0000FF"/>
                </a:solidFill>
              </a:rPr>
              <a:t>5</a:t>
            </a:r>
            <a:r>
              <a:rPr lang="ru-RU" altLang="en-US" sz="2800"/>
              <a:t> = </a:t>
            </a:r>
            <a:r>
              <a:rPr lang="en-US" altLang="en-US" sz="2800"/>
              <a:t>1</a:t>
            </a:r>
            <a:r>
              <a:rPr lang="ru-RU" altLang="en-US" sz="2800"/>
              <a:t>·</a:t>
            </a:r>
            <a:r>
              <a:rPr lang="en-US" altLang="en-US" sz="2800" b="1">
                <a:solidFill>
                  <a:srgbClr val="0000FF"/>
                </a:solidFill>
              </a:rPr>
              <a:t>5</a:t>
            </a:r>
            <a:r>
              <a:rPr lang="ru-RU" altLang="en-US" sz="2800" b="1" baseline="30000">
                <a:solidFill>
                  <a:srgbClr val="333399"/>
                </a:solidFill>
              </a:rPr>
              <a:t>-1</a:t>
            </a:r>
            <a:r>
              <a:rPr lang="ru-RU" altLang="en-US" sz="2800"/>
              <a:t> + </a:t>
            </a:r>
            <a:r>
              <a:rPr lang="en-US" altLang="en-US" sz="2800"/>
              <a:t>2</a:t>
            </a:r>
            <a:r>
              <a:rPr lang="ru-RU" altLang="en-US" sz="2800"/>
              <a:t>·</a:t>
            </a:r>
            <a:r>
              <a:rPr lang="en-US" altLang="en-US" sz="2800" b="1">
                <a:solidFill>
                  <a:srgbClr val="0000FF"/>
                </a:solidFill>
              </a:rPr>
              <a:t>5</a:t>
            </a:r>
            <a:r>
              <a:rPr lang="ru-RU" altLang="en-US" sz="2800" b="1" baseline="30000">
                <a:solidFill>
                  <a:srgbClr val="333399"/>
                </a:solidFill>
              </a:rPr>
              <a:t>-2</a:t>
            </a:r>
            <a:r>
              <a:rPr lang="ru-RU" altLang="en-US" sz="2800"/>
              <a:t> + </a:t>
            </a:r>
            <a:r>
              <a:rPr lang="en-US" altLang="en-US" sz="2800"/>
              <a:t>3</a:t>
            </a:r>
            <a:r>
              <a:rPr lang="ru-RU" altLang="en-US" sz="2800"/>
              <a:t>·</a:t>
            </a:r>
            <a:r>
              <a:rPr lang="en-US" altLang="en-US" sz="2800" b="1">
                <a:solidFill>
                  <a:srgbClr val="0000FF"/>
                </a:solidFill>
              </a:rPr>
              <a:t>5</a:t>
            </a:r>
            <a:r>
              <a:rPr lang="ru-RU" altLang="en-US" sz="2800" b="1" baseline="30000">
                <a:solidFill>
                  <a:srgbClr val="333399"/>
                </a:solidFill>
              </a:rPr>
              <a:t>-3</a:t>
            </a:r>
            <a:r>
              <a:rPr lang="ru-RU" altLang="en-US" sz="2800"/>
              <a:t> + 4·</a:t>
            </a:r>
            <a:r>
              <a:rPr lang="en-US" altLang="en-US" sz="2800" b="1">
                <a:solidFill>
                  <a:srgbClr val="0000FF"/>
                </a:solidFill>
              </a:rPr>
              <a:t>5</a:t>
            </a:r>
            <a:r>
              <a:rPr lang="ru-RU" altLang="en-US" sz="2800" b="1" baseline="30000">
                <a:solidFill>
                  <a:srgbClr val="333399"/>
                </a:solidFill>
              </a:rPr>
              <a:t>-4</a:t>
            </a:r>
          </a:p>
        </p:txBody>
      </p:sp>
      <p:sp>
        <p:nvSpPr>
          <p:cNvPr id="28683" name="Прямоугольник 10"/>
          <p:cNvSpPr>
            <a:spLocks noChangeArrowheads="1"/>
          </p:cNvSpPr>
          <p:nvPr/>
        </p:nvSpPr>
        <p:spPr bwMode="auto">
          <a:xfrm>
            <a:off x="758825" y="4892675"/>
            <a:ext cx="78343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/>
              <a:t>0,1234</a:t>
            </a:r>
            <a:r>
              <a:rPr lang="ru-RU" altLang="en-US" sz="2800" b="1" baseline="-25000">
                <a:solidFill>
                  <a:srgbClr val="0000FF"/>
                </a:solidFill>
              </a:rPr>
              <a:t>5 </a:t>
            </a:r>
            <a:r>
              <a:rPr lang="ru-RU" altLang="en-US" sz="2800"/>
              <a:t>= </a:t>
            </a:r>
            <a:r>
              <a:rPr lang="ru-RU" altLang="en-US" sz="2800" b="1">
                <a:solidFill>
                  <a:srgbClr val="0000FF"/>
                </a:solidFill>
              </a:rPr>
              <a:t>5</a:t>
            </a:r>
            <a:r>
              <a:rPr lang="ru-RU" altLang="en-US" sz="2800" b="1" baseline="30000">
                <a:solidFill>
                  <a:srgbClr val="333399"/>
                </a:solidFill>
              </a:rPr>
              <a:t>-1</a:t>
            </a:r>
            <a:r>
              <a:rPr lang="ru-RU" altLang="en-US" sz="2800"/>
              <a:t>·</a:t>
            </a:r>
            <a:r>
              <a:rPr lang="en-US" altLang="en-US" sz="2800"/>
              <a:t>(</a:t>
            </a:r>
            <a:r>
              <a:rPr lang="ru-RU" altLang="en-US" sz="2800"/>
              <a:t>1</a:t>
            </a:r>
            <a:r>
              <a:rPr lang="en-US" altLang="en-US" sz="2800"/>
              <a:t> </a:t>
            </a:r>
            <a:r>
              <a:rPr lang="ru-RU" altLang="en-US" sz="2800"/>
              <a:t>+ </a:t>
            </a:r>
            <a:r>
              <a:rPr lang="ru-RU" altLang="en-US" sz="2800" b="1">
                <a:solidFill>
                  <a:srgbClr val="0000FF"/>
                </a:solidFill>
              </a:rPr>
              <a:t>5</a:t>
            </a:r>
            <a:r>
              <a:rPr lang="ru-RU" altLang="en-US" sz="2800" b="1" baseline="30000">
                <a:solidFill>
                  <a:srgbClr val="333399"/>
                </a:solidFill>
              </a:rPr>
              <a:t>-1</a:t>
            </a:r>
            <a:r>
              <a:rPr lang="ru-RU" altLang="en-US" sz="2800"/>
              <a:t>·</a:t>
            </a:r>
            <a:r>
              <a:rPr lang="en-US" altLang="en-US" sz="2800"/>
              <a:t>(</a:t>
            </a:r>
            <a:r>
              <a:rPr lang="ru-RU" altLang="en-US" sz="2800"/>
              <a:t>2 + </a:t>
            </a:r>
            <a:r>
              <a:rPr lang="ru-RU" altLang="en-US" sz="2800" b="1">
                <a:solidFill>
                  <a:srgbClr val="0000FF"/>
                </a:solidFill>
              </a:rPr>
              <a:t>5</a:t>
            </a:r>
            <a:r>
              <a:rPr lang="ru-RU" altLang="en-US" sz="2800" b="1" baseline="30000">
                <a:solidFill>
                  <a:srgbClr val="333399"/>
                </a:solidFill>
              </a:rPr>
              <a:t>-1</a:t>
            </a:r>
            <a:r>
              <a:rPr lang="ru-RU" altLang="en-US" sz="2800"/>
              <a:t>·</a:t>
            </a:r>
            <a:r>
              <a:rPr lang="en-US" altLang="en-US" sz="2800"/>
              <a:t>(</a:t>
            </a:r>
            <a:r>
              <a:rPr lang="ru-RU" altLang="en-US" sz="2800"/>
              <a:t>3 + </a:t>
            </a:r>
            <a:r>
              <a:rPr lang="ru-RU" altLang="en-US" sz="2800" b="1">
                <a:solidFill>
                  <a:srgbClr val="0000FF"/>
                </a:solidFill>
              </a:rPr>
              <a:t>5</a:t>
            </a:r>
            <a:r>
              <a:rPr lang="ru-RU" altLang="en-US" sz="2800" b="1" baseline="30000">
                <a:solidFill>
                  <a:srgbClr val="333399"/>
                </a:solidFill>
              </a:rPr>
              <a:t>-1</a:t>
            </a:r>
            <a:r>
              <a:rPr lang="ru-RU" altLang="en-US" sz="2800"/>
              <a:t>·4</a:t>
            </a:r>
            <a:r>
              <a:rPr lang="en-US" altLang="en-US" sz="2800"/>
              <a:t>)))</a:t>
            </a:r>
            <a:endParaRPr lang="ru-RU" altLang="en-US" sz="2800" b="1" baseline="30000">
              <a:solidFill>
                <a:srgbClr val="333399"/>
              </a:solidFill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3030538" y="3389313"/>
            <a:ext cx="4859337" cy="511175"/>
          </a:xfrm>
          <a:prstGeom prst="wedgeRoundRectCallout">
            <a:avLst>
              <a:gd name="adj1" fmla="val -41896"/>
              <a:gd name="adj2" fmla="val -93416"/>
              <a:gd name="adj3" fmla="val 1666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400" smtClean="0">
                <a:latin typeface="Arial" charset="0"/>
              </a:rPr>
              <a:t>decimal conversion</a:t>
            </a:r>
            <a:endParaRPr lang="ru-RU" sz="2400" dirty="0">
              <a:latin typeface="Arial" charset="0"/>
            </a:endParaRP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auto">
          <a:xfrm>
            <a:off x="3030538" y="5576888"/>
            <a:ext cx="4859337" cy="512762"/>
          </a:xfrm>
          <a:prstGeom prst="wedgeRoundRectCallout">
            <a:avLst>
              <a:gd name="adj1" fmla="val -41896"/>
              <a:gd name="adj2" fmla="val -93416"/>
              <a:gd name="adj3" fmla="val 1666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400" smtClean="0">
                <a:latin typeface="Arial" charset="0"/>
              </a:rPr>
              <a:t>decimal conversion</a:t>
            </a:r>
            <a:endParaRPr lang="ru-RU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7" grpId="0"/>
      <p:bldP spid="28680" grpId="0"/>
      <p:bldP spid="28681" grpId="0"/>
      <p:bldP spid="28682" grpId="0"/>
      <p:bldP spid="28683" grpId="0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AEE312-04E5-4450-B3A7-F48E0C8ACEF1}" type="slidenum">
              <a:rPr lang="ru-RU" altLang="en-US"/>
              <a:pPr eaLnBrk="1" hangingPunct="1"/>
              <a:t>17</a:t>
            </a:fld>
            <a:endParaRPr lang="ru-RU" altLang="en-US"/>
          </a:p>
        </p:txBody>
      </p:sp>
      <p:sp>
        <p:nvSpPr>
          <p:cNvPr id="29700" name="Прямоугольник 3"/>
          <p:cNvSpPr>
            <a:spLocks noChangeArrowheads="1"/>
          </p:cNvSpPr>
          <p:nvPr/>
        </p:nvSpPr>
        <p:spPr bwMode="auto">
          <a:xfrm>
            <a:off x="388938" y="806450"/>
            <a:ext cx="8434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/>
              <a:t>0,1234</a:t>
            </a:r>
            <a:r>
              <a:rPr lang="ru-RU" altLang="en-US" sz="2800" b="1" baseline="-25000">
                <a:solidFill>
                  <a:srgbClr val="0000FF"/>
                </a:solidFill>
              </a:rPr>
              <a:t>5 </a:t>
            </a:r>
            <a:r>
              <a:rPr lang="ru-RU" altLang="en-US" sz="2800"/>
              <a:t>= </a:t>
            </a:r>
            <a:r>
              <a:rPr lang="ru-RU" altLang="en-US" sz="2800" b="1">
                <a:solidFill>
                  <a:srgbClr val="0000FF"/>
                </a:solidFill>
              </a:rPr>
              <a:t>5</a:t>
            </a:r>
            <a:r>
              <a:rPr lang="ru-RU" altLang="en-US" sz="2800" b="1" baseline="30000">
                <a:solidFill>
                  <a:srgbClr val="333399"/>
                </a:solidFill>
              </a:rPr>
              <a:t>-1</a:t>
            </a:r>
            <a:r>
              <a:rPr lang="ru-RU" altLang="en-US" sz="2800"/>
              <a:t>·</a:t>
            </a:r>
            <a:r>
              <a:rPr lang="en-US" altLang="en-US" sz="2800"/>
              <a:t>(</a:t>
            </a:r>
            <a:r>
              <a:rPr lang="ru-RU" altLang="en-US" sz="2800"/>
              <a:t>1</a:t>
            </a:r>
            <a:r>
              <a:rPr lang="en-US" altLang="en-US" sz="2800"/>
              <a:t> </a:t>
            </a:r>
            <a:r>
              <a:rPr lang="ru-RU" altLang="en-US" sz="2800"/>
              <a:t>+ </a:t>
            </a:r>
            <a:r>
              <a:rPr lang="ru-RU" altLang="en-US" sz="2800" b="1">
                <a:solidFill>
                  <a:srgbClr val="0000FF"/>
                </a:solidFill>
              </a:rPr>
              <a:t>5</a:t>
            </a:r>
            <a:r>
              <a:rPr lang="ru-RU" altLang="en-US" sz="2800" b="1" baseline="30000">
                <a:solidFill>
                  <a:srgbClr val="333399"/>
                </a:solidFill>
              </a:rPr>
              <a:t>-1</a:t>
            </a:r>
            <a:r>
              <a:rPr lang="ru-RU" altLang="en-US" sz="2800"/>
              <a:t>·</a:t>
            </a:r>
            <a:r>
              <a:rPr lang="en-US" altLang="en-US" sz="2800"/>
              <a:t>(</a:t>
            </a:r>
            <a:r>
              <a:rPr lang="ru-RU" altLang="en-US" sz="2800"/>
              <a:t>2 + </a:t>
            </a:r>
            <a:r>
              <a:rPr lang="ru-RU" altLang="en-US" sz="2800" b="1">
                <a:solidFill>
                  <a:srgbClr val="0000FF"/>
                </a:solidFill>
              </a:rPr>
              <a:t>5</a:t>
            </a:r>
            <a:r>
              <a:rPr lang="ru-RU" altLang="en-US" sz="2800" b="1" baseline="30000">
                <a:solidFill>
                  <a:srgbClr val="333399"/>
                </a:solidFill>
              </a:rPr>
              <a:t>-1</a:t>
            </a:r>
            <a:r>
              <a:rPr lang="ru-RU" altLang="en-US" sz="2800"/>
              <a:t>·</a:t>
            </a:r>
            <a:r>
              <a:rPr lang="en-US" altLang="en-US" sz="2800"/>
              <a:t>(</a:t>
            </a:r>
            <a:r>
              <a:rPr lang="ru-RU" altLang="en-US" sz="2800"/>
              <a:t>3 + </a:t>
            </a:r>
            <a:r>
              <a:rPr lang="ru-RU" altLang="en-US" sz="2800" b="1">
                <a:solidFill>
                  <a:srgbClr val="0000FF"/>
                </a:solidFill>
              </a:rPr>
              <a:t>5</a:t>
            </a:r>
            <a:r>
              <a:rPr lang="ru-RU" altLang="en-US" sz="2800" b="1" baseline="30000">
                <a:solidFill>
                  <a:srgbClr val="333399"/>
                </a:solidFill>
              </a:rPr>
              <a:t>-1</a:t>
            </a:r>
            <a:r>
              <a:rPr lang="ru-RU" altLang="en-US" sz="2800"/>
              <a:t>·4</a:t>
            </a:r>
            <a:r>
              <a:rPr lang="en-US" altLang="en-US" sz="2800"/>
              <a:t>)))</a:t>
            </a:r>
            <a:endParaRPr lang="ru-RU" altLang="en-US" sz="2800" b="1" baseline="30000">
              <a:solidFill>
                <a:srgbClr val="333399"/>
              </a:solidFill>
            </a:endParaRPr>
          </a:p>
        </p:txBody>
      </p:sp>
      <p:sp>
        <p:nvSpPr>
          <p:cNvPr id="29701" name="Прямоугольник 4"/>
          <p:cNvSpPr>
            <a:spLocks noChangeArrowheads="1"/>
          </p:cNvSpPr>
          <p:nvPr/>
        </p:nvSpPr>
        <p:spPr bwMode="auto">
          <a:xfrm>
            <a:off x="388938" y="1331913"/>
            <a:ext cx="8434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 b="1">
                <a:solidFill>
                  <a:srgbClr val="0000FF"/>
                </a:solidFill>
              </a:rPr>
              <a:t>5</a:t>
            </a:r>
            <a:r>
              <a:rPr lang="ru-RU" altLang="en-US" sz="2800"/>
              <a:t>·</a:t>
            </a:r>
            <a:r>
              <a:rPr lang="en-US" altLang="en-US" sz="2800">
                <a:solidFill>
                  <a:srgbClr val="FF0000"/>
                </a:solidFill>
              </a:rPr>
              <a:t>(</a:t>
            </a:r>
            <a:r>
              <a:rPr lang="ru-RU" altLang="en-US" sz="2800"/>
              <a:t>0,1234</a:t>
            </a:r>
            <a:r>
              <a:rPr lang="ru-RU" altLang="en-US" sz="2800" b="1" baseline="-25000">
                <a:solidFill>
                  <a:srgbClr val="0000FF"/>
                </a:solidFill>
              </a:rPr>
              <a:t>5</a:t>
            </a:r>
            <a:r>
              <a:rPr lang="en-US" altLang="en-US" sz="2800">
                <a:solidFill>
                  <a:srgbClr val="FF0000"/>
                </a:solidFill>
              </a:rPr>
              <a:t>)</a:t>
            </a:r>
            <a:r>
              <a:rPr lang="ru-RU" altLang="en-US" sz="2800"/>
              <a:t>= 1</a:t>
            </a:r>
            <a:r>
              <a:rPr lang="en-US" altLang="en-US" sz="2800"/>
              <a:t> </a:t>
            </a:r>
            <a:r>
              <a:rPr lang="ru-RU" altLang="en-US" sz="2800"/>
              <a:t>+ </a:t>
            </a:r>
            <a:r>
              <a:rPr lang="ru-RU" altLang="en-US" sz="2800" b="1">
                <a:solidFill>
                  <a:srgbClr val="0000FF"/>
                </a:solidFill>
              </a:rPr>
              <a:t>5</a:t>
            </a:r>
            <a:r>
              <a:rPr lang="ru-RU" altLang="en-US" sz="2800" b="1" baseline="30000">
                <a:solidFill>
                  <a:srgbClr val="333399"/>
                </a:solidFill>
              </a:rPr>
              <a:t>-1</a:t>
            </a:r>
            <a:r>
              <a:rPr lang="ru-RU" altLang="en-US" sz="2800"/>
              <a:t>·</a:t>
            </a:r>
            <a:r>
              <a:rPr lang="en-US" altLang="en-US" sz="2800"/>
              <a:t>(</a:t>
            </a:r>
            <a:r>
              <a:rPr lang="ru-RU" altLang="en-US" sz="2800"/>
              <a:t>2 + </a:t>
            </a:r>
            <a:r>
              <a:rPr lang="ru-RU" altLang="en-US" sz="2800" b="1">
                <a:solidFill>
                  <a:srgbClr val="0000FF"/>
                </a:solidFill>
              </a:rPr>
              <a:t>5</a:t>
            </a:r>
            <a:r>
              <a:rPr lang="ru-RU" altLang="en-US" sz="2800" b="1" baseline="30000">
                <a:solidFill>
                  <a:srgbClr val="333399"/>
                </a:solidFill>
              </a:rPr>
              <a:t>-1</a:t>
            </a:r>
            <a:r>
              <a:rPr lang="ru-RU" altLang="en-US" sz="2800"/>
              <a:t>·</a:t>
            </a:r>
            <a:r>
              <a:rPr lang="en-US" altLang="en-US" sz="2800"/>
              <a:t>(</a:t>
            </a:r>
            <a:r>
              <a:rPr lang="ru-RU" altLang="en-US" sz="2800"/>
              <a:t>3 + </a:t>
            </a:r>
            <a:r>
              <a:rPr lang="ru-RU" altLang="en-US" sz="2800" b="1">
                <a:solidFill>
                  <a:srgbClr val="0000FF"/>
                </a:solidFill>
              </a:rPr>
              <a:t>5</a:t>
            </a:r>
            <a:r>
              <a:rPr lang="ru-RU" altLang="en-US" sz="2800" b="1" baseline="30000">
                <a:solidFill>
                  <a:srgbClr val="333399"/>
                </a:solidFill>
              </a:rPr>
              <a:t>-1</a:t>
            </a:r>
            <a:r>
              <a:rPr lang="ru-RU" altLang="en-US" sz="2800"/>
              <a:t>·4</a:t>
            </a:r>
            <a:r>
              <a:rPr lang="en-US" altLang="en-US" sz="2800"/>
              <a:t>))</a:t>
            </a:r>
            <a:endParaRPr lang="ru-RU" altLang="en-US" sz="2800" b="1" baseline="30000">
              <a:solidFill>
                <a:srgbClr val="333399"/>
              </a:solidFill>
            </a:endParaRPr>
          </a:p>
        </p:txBody>
      </p:sp>
      <p:sp>
        <p:nvSpPr>
          <p:cNvPr id="29702" name="Скругленный прямоугольник 5"/>
          <p:cNvSpPr>
            <a:spLocks noChangeArrowheads="1"/>
          </p:cNvSpPr>
          <p:nvPr/>
        </p:nvSpPr>
        <p:spPr bwMode="auto">
          <a:xfrm>
            <a:off x="3576638" y="1338263"/>
            <a:ext cx="333375" cy="5207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2663825" y="2174875"/>
            <a:ext cx="2268538" cy="503238"/>
          </a:xfrm>
          <a:prstGeom prst="wedgeRoundRectCallout">
            <a:avLst>
              <a:gd name="adj1" fmla="val -3800"/>
              <a:gd name="adj2" fmla="val -118361"/>
              <a:gd name="adj3" fmla="val 1666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400" smtClean="0">
                <a:latin typeface="Arial" charset="0"/>
              </a:rPr>
              <a:t>whole part</a:t>
            </a:r>
            <a:endParaRPr lang="ru-RU" sz="2400" dirty="0">
              <a:latin typeface="Arial" charset="0"/>
            </a:endParaRPr>
          </a:p>
        </p:txBody>
      </p:sp>
      <p:sp>
        <p:nvSpPr>
          <p:cNvPr id="29704" name="Скругленный прямоугольник 7"/>
          <p:cNvSpPr>
            <a:spLocks noChangeArrowheads="1"/>
          </p:cNvSpPr>
          <p:nvPr/>
        </p:nvSpPr>
        <p:spPr bwMode="auto">
          <a:xfrm>
            <a:off x="4164013" y="1338263"/>
            <a:ext cx="3568700" cy="5207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5289550" y="2174875"/>
            <a:ext cx="2511425" cy="503238"/>
          </a:xfrm>
          <a:prstGeom prst="wedgeRoundRectCallout">
            <a:avLst>
              <a:gd name="adj1" fmla="val -3800"/>
              <a:gd name="adj2" fmla="val -118361"/>
              <a:gd name="adj3" fmla="val 1666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400" smtClean="0">
                <a:latin typeface="Arial" charset="0"/>
              </a:rPr>
              <a:t>fractional part</a:t>
            </a:r>
            <a:endParaRPr lang="ru-RU" sz="2400" dirty="0">
              <a:latin typeface="Arial" charset="0"/>
            </a:endParaRPr>
          </a:p>
        </p:txBody>
      </p:sp>
      <p:sp>
        <p:nvSpPr>
          <p:cNvPr id="29706" name="Rectangle 3"/>
          <p:cNvSpPr>
            <a:spLocks noChangeArrowheads="1"/>
          </p:cNvSpPr>
          <p:nvPr/>
        </p:nvSpPr>
        <p:spPr bwMode="auto">
          <a:xfrm>
            <a:off x="298450" y="2794000"/>
            <a:ext cx="854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0,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</a:rPr>
              <a:t>  = 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altLang="en-US" sz="3200" baseline="30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ru-RU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altLang="en-US" sz="3200" baseline="30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ru-RU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3200" baseline="-300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altLang="en-US" sz="3200" baseline="30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ru-RU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3200" baseline="-300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altLang="en-US" sz="3200" baseline="30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ru-RU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3200" baseline="-300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altLang="en-US" sz="32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)))</a:t>
            </a:r>
            <a:endParaRPr lang="en-US" altLang="en-US" sz="3200" baseline="-25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9707" name="Rectangle 3"/>
          <p:cNvSpPr>
            <a:spLocks noChangeArrowheads="1"/>
          </p:cNvSpPr>
          <p:nvPr/>
        </p:nvSpPr>
        <p:spPr bwMode="auto">
          <a:xfrm>
            <a:off x="536575" y="3379788"/>
            <a:ext cx="80708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0,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altLang="en-US" sz="3200" baseline="30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ru-RU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3200" baseline="-300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altLang="en-US" sz="3200" baseline="30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ru-RU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3200" baseline="-300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altLang="en-US" sz="3200" baseline="30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ru-RU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3200" baseline="-300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altLang="en-US" sz="32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en-US" sz="3200" baseline="-25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9708" name="Скругленный прямоугольник 11"/>
          <p:cNvSpPr>
            <a:spLocks noChangeArrowheads="1"/>
          </p:cNvSpPr>
          <p:nvPr/>
        </p:nvSpPr>
        <p:spPr bwMode="auto">
          <a:xfrm>
            <a:off x="3308350" y="3455988"/>
            <a:ext cx="547688" cy="54927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29702" grpId="0" animBg="1"/>
      <p:bldP spid="7" grpId="0" animBg="1"/>
      <p:bldP spid="29704" grpId="0" animBg="1"/>
      <p:bldP spid="9" grpId="0" animBg="1"/>
      <p:bldP spid="29706" grpId="0"/>
      <p:bldP spid="29707" grpId="0"/>
      <p:bldP spid="297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311150" y="156754"/>
            <a:ext cx="8375650" cy="783772"/>
          </a:xfrm>
        </p:spPr>
        <p:txBody>
          <a:bodyPr/>
          <a:lstStyle/>
          <a:p>
            <a:r>
              <a:rPr lang="en-US" altLang="en-US" sz="1800" smtClean="0"/>
              <a:t>Fractional numbers: from decimal to any number system</a:t>
            </a:r>
            <a:endParaRPr lang="ru-RU" altLang="en-US" sz="1800" smtClean="0"/>
          </a:p>
        </p:txBody>
      </p:sp>
      <p:sp>
        <p:nvSpPr>
          <p:cNvPr id="3072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38816E-2E5C-417B-824E-2E2DF76D11A9}" type="slidenum">
              <a:rPr lang="ru-RU" altLang="en-US"/>
              <a:pPr eaLnBrk="1" hangingPunct="1"/>
              <a:t>18</a:t>
            </a:fld>
            <a:endParaRPr lang="ru-RU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0220" y="1109844"/>
            <a:ext cx="1163637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/>
                </a:solidFill>
                <a:latin typeface="Arial" charset="0"/>
              </a:rPr>
              <a:t>10 </a:t>
            </a:r>
            <a:r>
              <a:rPr lang="ru-RU" sz="2400" b="1" dirty="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 </a:t>
            </a:r>
            <a:r>
              <a:rPr lang="ru-RU" sz="2400" b="1" dirty="0">
                <a:solidFill>
                  <a:schemeClr val="accent2"/>
                </a:solidFill>
                <a:latin typeface="Arial" charset="0"/>
              </a:rPr>
              <a:t>5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58950" y="1409700"/>
          <a:ext cx="6948488" cy="2454273"/>
        </p:xfrm>
        <a:graphic>
          <a:graphicData uri="http://schemas.openxmlformats.org/drawingml/2006/table">
            <a:tbl>
              <a:tblPr/>
              <a:tblGrid>
                <a:gridCol w="3173785"/>
                <a:gridCol w="1641836"/>
                <a:gridCol w="2132867"/>
              </a:tblGrid>
              <a:tr h="39930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+mn-lt"/>
                          <a:ea typeface="Calibri"/>
                          <a:cs typeface="Times New Roman"/>
                        </a:rPr>
                        <a:t>Calculations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7" marR="6858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+mn-lt"/>
                          <a:ea typeface="Calibri"/>
                          <a:cs typeface="Times New Roman"/>
                        </a:rPr>
                        <a:t>Whole</a:t>
                      </a:r>
                      <a:r>
                        <a:rPr lang="en-US" sz="2000" baseline="0" smtClean="0">
                          <a:latin typeface="+mn-lt"/>
                          <a:ea typeface="Calibri"/>
                          <a:cs typeface="Times New Roman"/>
                        </a:rPr>
                        <a:t>  part 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7" marR="6858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+mn-lt"/>
                          <a:ea typeface="Calibri"/>
                          <a:cs typeface="Times New Roman"/>
                        </a:rPr>
                        <a:t>Fractional  part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7" marR="6858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</a:tr>
              <a:tr h="5137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0,9376 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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b="1" kern="1200" dirty="0">
                          <a:solidFill>
                            <a:srgbClr val="0000FF"/>
                          </a:solidFill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 = 4,688</a:t>
                      </a: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0,688</a:t>
                      </a: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37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0,688 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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b="1" kern="1200" dirty="0">
                          <a:solidFill>
                            <a:srgbClr val="0000FF"/>
                          </a:solidFill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 = 3,44</a:t>
                      </a: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0,44</a:t>
                      </a: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37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0,44 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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b="1" dirty="0">
                          <a:solidFill>
                            <a:srgbClr val="0000FF"/>
                          </a:solidFill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 = 2,2</a:t>
                      </a: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0,2</a:t>
                      </a: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37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0,2 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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b="1" dirty="0">
                          <a:solidFill>
                            <a:srgbClr val="0000FF"/>
                          </a:solidFill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 = 1</a:t>
                      </a: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0741" name="Прямоугольник 10"/>
          <p:cNvSpPr>
            <a:spLocks noChangeArrowheads="1"/>
          </p:cNvSpPr>
          <p:nvPr/>
        </p:nvSpPr>
        <p:spPr bwMode="auto">
          <a:xfrm>
            <a:off x="1782763" y="812800"/>
            <a:ext cx="1436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200" b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0,9376</a:t>
            </a:r>
            <a:endParaRPr lang="ru-RU" altLang="en-US" sz="2400" b="1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03263" y="4060825"/>
            <a:ext cx="3384550" cy="585788"/>
          </a:xfrm>
          <a:prstGeom prst="rect">
            <a:avLst/>
          </a:prstGeom>
          <a:solidFill>
            <a:srgbClr val="66FF66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0,9376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 = 0,4321</a:t>
            </a:r>
            <a:r>
              <a:rPr lang="en-US" sz="3200" b="1" baseline="-25000" dirty="0">
                <a:solidFill>
                  <a:srgbClr val="0000FF"/>
                </a:solidFill>
                <a:latin typeface="+mn-lt"/>
                <a:ea typeface="Calibri"/>
                <a:cs typeface="Times New Roman"/>
              </a:rPr>
              <a:t>5</a:t>
            </a:r>
            <a:endParaRPr lang="ru-RU" sz="3200" b="1" baseline="-25000" dirty="0">
              <a:solidFill>
                <a:srgbClr val="0000FF"/>
              </a:solidFill>
              <a:latin typeface="+mn-lt"/>
              <a:ea typeface="Calibri"/>
              <a:cs typeface="Times New Roman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69888" y="4921250"/>
            <a:ext cx="1163637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/>
                </a:solidFill>
                <a:latin typeface="Arial" charset="0"/>
              </a:rPr>
              <a:t>10 </a:t>
            </a:r>
            <a:r>
              <a:rPr lang="ru-RU" sz="2400" b="1" dirty="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 </a:t>
            </a:r>
            <a:r>
              <a:rPr lang="ru-RU" sz="2400" b="1" dirty="0">
                <a:solidFill>
                  <a:schemeClr val="accent2"/>
                </a:solidFill>
                <a:latin typeface="Arial" charset="0"/>
              </a:rPr>
              <a:t>5</a:t>
            </a:r>
          </a:p>
        </p:txBody>
      </p:sp>
      <p:sp>
        <p:nvSpPr>
          <p:cNvPr id="30744" name="Прямоугольник 13"/>
          <p:cNvSpPr>
            <a:spLocks noChangeArrowheads="1"/>
          </p:cNvSpPr>
          <p:nvPr/>
        </p:nvSpPr>
        <p:spPr bwMode="auto">
          <a:xfrm>
            <a:off x="1782763" y="4859338"/>
            <a:ext cx="754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200" b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0,3</a:t>
            </a:r>
            <a:endParaRPr lang="ru-RU" altLang="en-US" sz="2400" b="1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64063" y="4884738"/>
            <a:ext cx="2838450" cy="663575"/>
            <a:chOff x="317" y="2976"/>
            <a:chExt cx="1788" cy="418"/>
          </a:xfrm>
        </p:grpSpPr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611" y="3038"/>
              <a:ext cx="149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>
                  <a:latin typeface="Arial" charset="0"/>
                </a:rPr>
                <a:t>  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30748" name="Oval 9"/>
            <p:cNvSpPr>
              <a:spLocks noChangeArrowheads="1"/>
            </p:cNvSpPr>
            <p:nvPr/>
          </p:nvSpPr>
          <p:spPr bwMode="auto">
            <a:xfrm>
              <a:off x="317" y="297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 b="1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4" name="AutoShape 66"/>
          <p:cNvSpPr>
            <a:spLocks noChangeArrowheads="1"/>
          </p:cNvSpPr>
          <p:nvPr/>
        </p:nvSpPr>
        <p:spPr bwMode="auto">
          <a:xfrm flipV="1">
            <a:off x="6026150" y="1935163"/>
            <a:ext cx="220663" cy="1814512"/>
          </a:xfrm>
          <a:prstGeom prst="upArrow">
            <a:avLst>
              <a:gd name="adj1" fmla="val 50000"/>
              <a:gd name="adj2" fmla="val 16716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0744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082F35-35C9-4C32-8562-F8534EB22D57}" type="slidenum">
              <a:rPr lang="ru-RU" altLang="en-US"/>
              <a:pPr eaLnBrk="1" hangingPunct="1"/>
              <a:t>19</a:t>
            </a:fld>
            <a:endParaRPr lang="ru-RU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9888" y="855663"/>
            <a:ext cx="1163637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/>
                </a:solidFill>
                <a:latin typeface="Arial" charset="0"/>
              </a:rPr>
              <a:t>10 </a:t>
            </a:r>
            <a:r>
              <a:rPr lang="ru-RU" sz="2400" b="1" dirty="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 </a:t>
            </a:r>
            <a:r>
              <a:rPr lang="ru-RU" sz="2400" b="1" dirty="0">
                <a:solidFill>
                  <a:schemeClr val="accent2"/>
                </a:solidFill>
                <a:latin typeface="Arial" charset="0"/>
              </a:rPr>
              <a:t>6</a:t>
            </a:r>
          </a:p>
        </p:txBody>
      </p:sp>
      <p:sp>
        <p:nvSpPr>
          <p:cNvPr id="31749" name="Прямоугольник 4"/>
          <p:cNvSpPr>
            <a:spLocks noChangeArrowheads="1"/>
          </p:cNvSpPr>
          <p:nvPr/>
        </p:nvSpPr>
        <p:spPr bwMode="auto">
          <a:xfrm>
            <a:off x="1782763" y="881063"/>
            <a:ext cx="1436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200" b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25,375</a:t>
            </a:r>
            <a:endParaRPr lang="ru-RU" altLang="en-US" sz="2400" b="1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750" name="Прямоугольник 5"/>
          <p:cNvSpPr>
            <a:spLocks noChangeArrowheads="1"/>
          </p:cNvSpPr>
          <p:nvPr/>
        </p:nvSpPr>
        <p:spPr bwMode="auto">
          <a:xfrm>
            <a:off x="3192463" y="881063"/>
            <a:ext cx="24876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u-RU" altLang="en-US" sz="3200" b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en-US" altLang="en-US" sz="3200" b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+ 0,</a:t>
            </a:r>
            <a:r>
              <a:rPr lang="ru-RU" altLang="en-US" sz="3200" b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375</a:t>
            </a:r>
            <a:endParaRPr lang="ru-RU" altLang="en-US" sz="2400" b="1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Egyptian decimal system</a:t>
            </a:r>
            <a:endParaRPr lang="ru-RU" altLang="en-US" smtClean="0"/>
          </a:p>
        </p:txBody>
      </p:sp>
      <p:sp>
        <p:nvSpPr>
          <p:cNvPr id="921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A5D59D-89D1-4A54-A69A-B5D47FB3942B}" type="slidenum">
              <a:rPr lang="ru-RU" altLang="en-US"/>
              <a:pPr eaLnBrk="1" hangingPunct="1"/>
              <a:t>2</a:t>
            </a:fld>
            <a:endParaRPr lang="ru-RU" altLang="en-US"/>
          </a:p>
        </p:txBody>
      </p:sp>
      <p:pic>
        <p:nvPicPr>
          <p:cNvPr id="4" name="Рисунок 9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1125538"/>
            <a:ext cx="476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9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1724025"/>
            <a:ext cx="238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96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2238375"/>
            <a:ext cx="228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96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1077913"/>
            <a:ext cx="1333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96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1662113"/>
            <a:ext cx="952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96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2209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6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8" y="1096963"/>
            <a:ext cx="276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2214563" y="1004888"/>
            <a:ext cx="17383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en-US" sz="2400" b="1">
                <a:solidFill>
                  <a:srgbClr val="000000"/>
                </a:solidFill>
              </a:rPr>
              <a:t>– 1</a:t>
            </a:r>
          </a:p>
          <a:p>
            <a:pPr>
              <a:spcBef>
                <a:spcPct val="50000"/>
              </a:spcBef>
            </a:pPr>
            <a:r>
              <a:rPr lang="ru-RU" altLang="en-US" sz="2400" b="1">
                <a:solidFill>
                  <a:srgbClr val="000000"/>
                </a:solidFill>
              </a:rPr>
              <a:t>– 10</a:t>
            </a:r>
          </a:p>
          <a:p>
            <a:pPr>
              <a:spcBef>
                <a:spcPct val="50000"/>
              </a:spcBef>
            </a:pPr>
            <a:r>
              <a:rPr lang="ru-RU" altLang="en-US" sz="2400" b="1">
                <a:solidFill>
                  <a:srgbClr val="000000"/>
                </a:solidFill>
              </a:rPr>
              <a:t>– 100</a:t>
            </a:r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5006975" y="1004888"/>
            <a:ext cx="17383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en-US" sz="2400" b="1">
                <a:solidFill>
                  <a:srgbClr val="000000"/>
                </a:solidFill>
              </a:rPr>
              <a:t>– 1</a:t>
            </a:r>
            <a:r>
              <a:rPr lang="en-US" altLang="en-US" sz="2400" b="1">
                <a:solidFill>
                  <a:srgbClr val="000000"/>
                </a:solidFill>
              </a:rPr>
              <a:t>000</a:t>
            </a:r>
            <a:endParaRPr lang="ru-RU" altLang="en-US" sz="2400" b="1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ru-RU" altLang="en-US" sz="2400" b="1">
                <a:solidFill>
                  <a:srgbClr val="000000"/>
                </a:solidFill>
              </a:rPr>
              <a:t>– 10</a:t>
            </a:r>
            <a:r>
              <a:rPr lang="en-US" altLang="en-US" sz="2400" b="1">
                <a:solidFill>
                  <a:srgbClr val="000000"/>
                </a:solidFill>
              </a:rPr>
              <a:t>000</a:t>
            </a:r>
            <a:endParaRPr lang="ru-RU" altLang="en-US" sz="2400" b="1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ru-RU" altLang="en-US" sz="2400" b="1">
                <a:solidFill>
                  <a:srgbClr val="000000"/>
                </a:solidFill>
              </a:rPr>
              <a:t>– 100</a:t>
            </a:r>
            <a:r>
              <a:rPr lang="en-US" altLang="en-US" sz="2400" b="1">
                <a:solidFill>
                  <a:srgbClr val="000000"/>
                </a:solidFill>
              </a:rPr>
              <a:t>000</a:t>
            </a:r>
            <a:endParaRPr lang="ru-RU" altLang="en-US" sz="2400" b="1">
              <a:solidFill>
                <a:srgbClr val="000000"/>
              </a:solidFill>
            </a:endParaRP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7070725" y="1004888"/>
            <a:ext cx="1738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en-US" sz="2400" b="1">
                <a:solidFill>
                  <a:srgbClr val="000000"/>
                </a:solidFill>
              </a:rPr>
              <a:t>– 100</a:t>
            </a:r>
            <a:r>
              <a:rPr lang="en-US" altLang="en-US" sz="2400" b="1">
                <a:solidFill>
                  <a:srgbClr val="000000"/>
                </a:solidFill>
              </a:rPr>
              <a:t>0000</a:t>
            </a:r>
            <a:endParaRPr lang="ru-RU" altLang="en-US" sz="2400" b="1">
              <a:solidFill>
                <a:srgbClr val="000000"/>
              </a:solidFill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431800" y="1004888"/>
            <a:ext cx="1125538" cy="419100"/>
          </a:xfrm>
          <a:prstGeom prst="wedgeRoundRectCallout">
            <a:avLst>
              <a:gd name="adj1" fmla="val 87414"/>
              <a:gd name="adj2" fmla="val 6594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mtClean="0">
                <a:latin typeface="Arial" charset="0"/>
              </a:rPr>
              <a:t>line</a:t>
            </a:r>
            <a:endParaRPr lang="ru-RU" dirty="0">
              <a:latin typeface="Arial" charset="0"/>
            </a:endParaRP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431800" y="1589088"/>
            <a:ext cx="1125538" cy="419100"/>
          </a:xfrm>
          <a:prstGeom prst="wedgeRoundRectCallout">
            <a:avLst>
              <a:gd name="adj1" fmla="val 87414"/>
              <a:gd name="adj2" fmla="val 6594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mtClean="0">
                <a:latin typeface="Arial" charset="0"/>
              </a:rPr>
              <a:t>clamp</a:t>
            </a:r>
            <a:endParaRPr lang="ru-RU">
              <a:latin typeface="Arial" charset="0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431800" y="2173288"/>
            <a:ext cx="1125538" cy="419100"/>
          </a:xfrm>
          <a:prstGeom prst="wedgeRoundRectCallout">
            <a:avLst>
              <a:gd name="adj1" fmla="val 87414"/>
              <a:gd name="adj2" fmla="val 6594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mtClean="0">
                <a:latin typeface="Arial" charset="0"/>
              </a:rPr>
              <a:t>rope</a:t>
            </a:r>
            <a:endParaRPr lang="ru-RU">
              <a:latin typeface="Arial" charset="0"/>
            </a:endParaRP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3425825" y="968375"/>
            <a:ext cx="979488" cy="419100"/>
          </a:xfrm>
          <a:prstGeom prst="wedgeRoundRectCallout">
            <a:avLst>
              <a:gd name="adj1" fmla="val 87414"/>
              <a:gd name="adj2" fmla="val 6594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mtClean="0">
                <a:latin typeface="Arial" charset="0"/>
              </a:rPr>
              <a:t>lotus</a:t>
            </a:r>
            <a:endParaRPr lang="ru-RU">
              <a:latin typeface="Arial" charset="0"/>
            </a:endParaRP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3425825" y="1571625"/>
            <a:ext cx="979488" cy="419100"/>
          </a:xfrm>
          <a:prstGeom prst="wedgeRoundRectCallout">
            <a:avLst>
              <a:gd name="adj1" fmla="val 87414"/>
              <a:gd name="adj2" fmla="val 6594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mtClean="0">
                <a:latin typeface="Arial" charset="0"/>
              </a:rPr>
              <a:t>finger</a:t>
            </a:r>
            <a:endParaRPr lang="ru-RU">
              <a:latin typeface="Arial" charset="0"/>
            </a:endParaRP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3316288" y="2173288"/>
            <a:ext cx="1241425" cy="419100"/>
          </a:xfrm>
          <a:prstGeom prst="wedgeRoundRectCallout">
            <a:avLst>
              <a:gd name="adj1" fmla="val 61014"/>
              <a:gd name="adj2" fmla="val 2769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mtClean="0">
                <a:latin typeface="Arial" charset="0"/>
              </a:rPr>
              <a:t>frog</a:t>
            </a:r>
            <a:endParaRPr lang="ru-RU">
              <a:latin typeface="Arial" charset="0"/>
            </a:endParaRP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6858000" y="1662113"/>
            <a:ext cx="1241425" cy="419100"/>
          </a:xfrm>
          <a:prstGeom prst="wedgeRoundRectCallout">
            <a:avLst>
              <a:gd name="adj1" fmla="val -40432"/>
              <a:gd name="adj2" fmla="val -107043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mtClean="0">
                <a:latin typeface="Arial" charset="0"/>
              </a:rPr>
              <a:t>man</a:t>
            </a:r>
          </a:p>
          <a:p>
            <a:pPr algn="ctr">
              <a:spcAft>
                <a:spcPts val="1000"/>
              </a:spcAft>
              <a:defRPr/>
            </a:pPr>
            <a:endParaRPr lang="ru-RU">
              <a:latin typeface="Arial" charset="0"/>
            </a:endParaRPr>
          </a:p>
        </p:txBody>
      </p:sp>
      <p:grpSp>
        <p:nvGrpSpPr>
          <p:cNvPr id="2" name="Группа 43"/>
          <p:cNvGrpSpPr>
            <a:grpSpLocks/>
          </p:cNvGrpSpPr>
          <p:nvPr/>
        </p:nvGrpSpPr>
        <p:grpSpPr bwMode="auto">
          <a:xfrm>
            <a:off x="1855788" y="2814638"/>
            <a:ext cx="3860800" cy="819150"/>
            <a:chOff x="887454" y="5787230"/>
            <a:chExt cx="3860625" cy="818250"/>
          </a:xfrm>
        </p:grpSpPr>
        <p:pic>
          <p:nvPicPr>
            <p:cNvPr id="9251" name="Рисунок 96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54" y="5787230"/>
              <a:ext cx="279402" cy="81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2" name="Рисунок 96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611" y="5975012"/>
              <a:ext cx="478974" cy="518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3" name="Рисунок 96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340" y="5975012"/>
              <a:ext cx="478974" cy="518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4" name="Рисунок 96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069" y="5938497"/>
              <a:ext cx="498932" cy="51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5" name="Рисунок 96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756" y="5938497"/>
              <a:ext cx="498932" cy="51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6" name="Рисунок 96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443" y="5938497"/>
              <a:ext cx="498932" cy="51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7" name="Рисунок 95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130" y="5875899"/>
              <a:ext cx="99786" cy="61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8" name="Рисунок 95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671" y="5875899"/>
              <a:ext cx="99786" cy="61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9" name="Рисунок 95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3212" y="5875899"/>
              <a:ext cx="99786" cy="61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0" name="Рисунок 95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753" y="5875899"/>
              <a:ext cx="99786" cy="61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1" name="Рисунок 95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93" y="5875899"/>
              <a:ext cx="99786" cy="61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Прямоугольник 32"/>
          <p:cNvSpPr>
            <a:spLocks noChangeArrowheads="1"/>
          </p:cNvSpPr>
          <p:nvPr/>
        </p:nvSpPr>
        <p:spPr bwMode="auto">
          <a:xfrm>
            <a:off x="5832475" y="2889250"/>
            <a:ext cx="939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000" b="1">
                <a:solidFill>
                  <a:srgbClr val="000000"/>
                </a:solidFill>
              </a:rPr>
              <a:t>= </a:t>
            </a:r>
            <a:r>
              <a:rPr lang="en-US" altLang="en-US" sz="4000" b="1">
                <a:solidFill>
                  <a:srgbClr val="000000"/>
                </a:solidFill>
              </a:rPr>
              <a:t>?</a:t>
            </a:r>
            <a:endParaRPr lang="ru-RU" altLang="en-US" sz="3200"/>
          </a:p>
        </p:txBody>
      </p:sp>
      <p:sp>
        <p:nvSpPr>
          <p:cNvPr id="34" name="Прямоугольник 33"/>
          <p:cNvSpPr>
            <a:spLocks noChangeArrowheads="1"/>
          </p:cNvSpPr>
          <p:nvPr/>
        </p:nvSpPr>
        <p:spPr bwMode="auto">
          <a:xfrm>
            <a:off x="5832475" y="2889250"/>
            <a:ext cx="1625600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000000"/>
                </a:solidFill>
              </a:rPr>
              <a:t>=</a:t>
            </a:r>
            <a:r>
              <a:rPr lang="en-US" altLang="en-US" sz="4000" b="1">
                <a:solidFill>
                  <a:srgbClr val="0000FF"/>
                </a:solidFill>
              </a:rPr>
              <a:t>1235</a:t>
            </a:r>
            <a:endParaRPr lang="ru-RU" altLang="en-US" sz="3200">
              <a:solidFill>
                <a:srgbClr val="0000FF"/>
              </a:solidFill>
            </a:endParaRPr>
          </a:p>
        </p:txBody>
      </p:sp>
      <p:sp>
        <p:nvSpPr>
          <p:cNvPr id="35" name="Прямоугольник 34"/>
          <p:cNvSpPr>
            <a:spLocks noChangeArrowheads="1"/>
          </p:cNvSpPr>
          <p:nvPr/>
        </p:nvSpPr>
        <p:spPr bwMode="auto">
          <a:xfrm>
            <a:off x="2362200" y="4095750"/>
            <a:ext cx="2224088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0000FF"/>
                </a:solidFill>
              </a:rPr>
              <a:t>2014</a:t>
            </a:r>
            <a:r>
              <a:rPr lang="en-US" altLang="en-US" sz="4000" b="1">
                <a:solidFill>
                  <a:srgbClr val="000000"/>
                </a:solidFill>
              </a:rPr>
              <a:t> = ?</a:t>
            </a:r>
            <a:endParaRPr lang="ru-RU" altLang="en-US" sz="3200">
              <a:solidFill>
                <a:srgbClr val="0000FF"/>
              </a:solidFill>
            </a:endParaRPr>
          </a:p>
        </p:txBody>
      </p:sp>
      <p:grpSp>
        <p:nvGrpSpPr>
          <p:cNvPr id="3" name="Группа 51"/>
          <p:cNvGrpSpPr>
            <a:grpSpLocks/>
          </p:cNvGrpSpPr>
          <p:nvPr/>
        </p:nvGrpSpPr>
        <p:grpSpPr bwMode="auto">
          <a:xfrm>
            <a:off x="4121150" y="3894138"/>
            <a:ext cx="2166938" cy="1073150"/>
            <a:chOff x="3951111" y="3962400"/>
            <a:chExt cx="2167467" cy="1072444"/>
          </a:xfrm>
        </p:grpSpPr>
        <p:sp>
          <p:nvSpPr>
            <p:cNvPr id="9242" name="Прямоугольник 50"/>
            <p:cNvSpPr>
              <a:spLocks noChangeArrowheads="1"/>
            </p:cNvSpPr>
            <p:nvPr/>
          </p:nvSpPr>
          <p:spPr bwMode="auto">
            <a:xfrm>
              <a:off x="3951111" y="3962400"/>
              <a:ext cx="2167467" cy="1072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243" name="Группа 49"/>
            <p:cNvGrpSpPr>
              <a:grpSpLocks/>
            </p:cNvGrpSpPr>
            <p:nvPr/>
          </p:nvGrpSpPr>
          <p:grpSpPr bwMode="auto">
            <a:xfrm>
              <a:off x="4085344" y="4098748"/>
              <a:ext cx="1925897" cy="819150"/>
              <a:chOff x="4028899" y="4110037"/>
              <a:chExt cx="1925897" cy="819150"/>
            </a:xfrm>
          </p:grpSpPr>
          <p:pic>
            <p:nvPicPr>
              <p:cNvPr id="9244" name="Рисунок 95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360" y="4209928"/>
                <a:ext cx="99791" cy="619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45" name="Рисунок 95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9908" y="4209928"/>
                <a:ext cx="99791" cy="619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46" name="Рисунок 95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2457" y="4209928"/>
                <a:ext cx="99791" cy="619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47" name="Рисунок 95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5005" y="4209928"/>
                <a:ext cx="99791" cy="619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48" name="Рисунок 96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668" y="4259881"/>
                <a:ext cx="498955" cy="519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49" name="Рисунок 96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8899" y="4110037"/>
                <a:ext cx="279415" cy="819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50" name="Рисунок 96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3210" y="4110037"/>
                <a:ext cx="279415" cy="819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33" grpId="0"/>
      <p:bldP spid="34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492C-5502-4030-B177-F71379EDB29D}" type="slidenum">
              <a:rPr lang="ru-RU" altLang="en-US" smtClean="0"/>
              <a:pPr/>
              <a:t>20</a:t>
            </a:fld>
            <a:endParaRPr lang="ru-RU" altLang="en-US"/>
          </a:p>
        </p:txBody>
      </p:sp>
      <p:graphicFrame>
        <p:nvGraphicFramePr>
          <p:cNvPr id="4" name="Table 5"/>
          <p:cNvGraphicFramePr>
            <a:graphicFrameLocks noGrp="1"/>
          </p:cNvGraphicFramePr>
          <p:nvPr/>
        </p:nvGraphicFramePr>
        <p:xfrm>
          <a:off x="3222170" y="-7"/>
          <a:ext cx="4260671" cy="6858008"/>
        </p:xfrm>
        <a:graphic>
          <a:graphicData uri="http://schemas.openxmlformats.org/drawingml/2006/table">
            <a:tbl>
              <a:tblPr/>
              <a:tblGrid>
                <a:gridCol w="1134206"/>
                <a:gridCol w="858052"/>
                <a:gridCol w="1635559"/>
                <a:gridCol w="632854"/>
              </a:tblGrid>
              <a:tr h="74055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 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Binary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Hexadecimal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Octal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00000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0001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0010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0011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0100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0101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0110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0111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1000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1001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1010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1011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1100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1101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1110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1111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marL="6291" marR="6291" marT="629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5563" y="4625975"/>
            <a:ext cx="6492875" cy="1381125"/>
          </a:xfrm>
        </p:spPr>
        <p:txBody>
          <a:bodyPr/>
          <a:lstStyle/>
          <a:p>
            <a:pPr marL="1257300" indent="-1257300" algn="l" eaLnBrk="1" hangingPunct="1">
              <a:lnSpc>
                <a:spcPct val="80000"/>
              </a:lnSpc>
              <a:defRPr/>
            </a:pPr>
            <a:r>
              <a:rPr lang="en-US" smtClean="0"/>
              <a:t>Binary Number System</a:t>
            </a:r>
            <a:endParaRPr lang="ru-RU" dirty="0" smtClean="0"/>
          </a:p>
        </p:txBody>
      </p:sp>
      <p:sp>
        <p:nvSpPr>
          <p:cNvPr id="3277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934E58-9516-48CA-954B-F5EC219D75A4}" type="slidenum">
              <a:rPr lang="ru-RU" altLang="en-US"/>
              <a:pPr eaLnBrk="1" hangingPunct="1"/>
              <a:t>21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492C-5502-4030-B177-F71379EDB29D}" type="slidenum">
              <a:rPr lang="ru-RU" altLang="en-US" smtClean="0"/>
              <a:pPr/>
              <a:t>22</a:t>
            </a:fld>
            <a:endParaRPr lang="ru-RU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850" y="1143000"/>
            <a:ext cx="8496300" cy="5454650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cs typeface="+mn-cs"/>
              </a:rPr>
              <a:t>Binary numbers are represented by sequence of bits (smallest unit of information – </a:t>
            </a: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cs typeface="+mn-cs"/>
              </a:rPr>
              <a:t> or </a:t>
            </a: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cs typeface="+mn-cs"/>
              </a:rPr>
              <a:t>)</a:t>
            </a:r>
          </a:p>
          <a:p>
            <a:pPr marL="776288" lvl="1" indent="-319088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/>
            </a:pPr>
            <a:r>
              <a:rPr lang="en-US" sz="30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cs typeface="+mn-cs"/>
              </a:rPr>
              <a:t>Bits are easy to represent in electronics</a:t>
            </a:r>
            <a:endParaRPr lang="bg-BG" sz="3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7" name="Picture 2" descr="fig7_3"/>
          <p:cNvPicPr>
            <a:picLocks noChangeAspect="1" noChangeArrowheads="1"/>
          </p:cNvPicPr>
          <p:nvPr/>
        </p:nvPicPr>
        <p:blipFill>
          <a:blip r:embed="rId2" cstate="screen"/>
          <a:srcRect l="-878" r="-878"/>
          <a:stretch>
            <a:fillRect/>
          </a:stretch>
        </p:blipFill>
        <p:spPr bwMode="auto">
          <a:xfrm>
            <a:off x="304800" y="3648892"/>
            <a:ext cx="8839200" cy="2216150"/>
          </a:xfrm>
          <a:prstGeom prst="roundRect">
            <a:avLst>
              <a:gd name="adj" fmla="val 8031"/>
            </a:avLst>
          </a:prstGeom>
          <a:solidFill>
            <a:srgbClr val="FFFFFF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smtClean="0"/>
              <a:t>Binary Number System</a:t>
            </a:r>
            <a:endParaRPr lang="ru-RU" altLang="en-US" smtClean="0"/>
          </a:p>
        </p:txBody>
      </p:sp>
      <p:sp>
        <p:nvSpPr>
          <p:cNvPr id="3379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9EE330-CFF1-4DB8-8769-ED9166C2EBFC}" type="slidenum">
              <a:rPr lang="ru-RU" altLang="en-US"/>
              <a:pPr eaLnBrk="1" hangingPunct="1"/>
              <a:t>23</a:t>
            </a:fld>
            <a:endParaRPr lang="ru-RU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5288" y="835025"/>
            <a:ext cx="2186817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i="1" smtClean="0"/>
              <a:t>Base</a:t>
            </a:r>
            <a:r>
              <a:rPr lang="ru-RU" altLang="en-US" sz="2400" i="1" smtClean="0"/>
              <a:t> </a:t>
            </a:r>
            <a:r>
              <a:rPr lang="ru-RU" altLang="en-US" sz="2400" smtClean="0"/>
              <a:t>(</a:t>
            </a:r>
            <a:r>
              <a:rPr lang="en-US" altLang="en-US" sz="2400" smtClean="0"/>
              <a:t>radix)</a:t>
            </a:r>
            <a:r>
              <a:rPr lang="ru-RU" altLang="en-US" sz="2400" smtClean="0"/>
              <a:t>: </a:t>
            </a:r>
            <a:r>
              <a:rPr lang="ru-RU" altLang="en-US" sz="2400" b="1"/>
              <a:t>2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b="1" smtClean="0"/>
              <a:t>Alphabet</a:t>
            </a:r>
            <a:r>
              <a:rPr lang="ru-RU" altLang="en-US" sz="2400" b="1" smtClean="0"/>
              <a:t>: </a:t>
            </a:r>
            <a:r>
              <a:rPr lang="en-US" altLang="en-US" sz="2400" b="1"/>
              <a:t>0, 1</a:t>
            </a:r>
            <a:endParaRPr lang="ru-RU" altLang="en-US" sz="2400" b="1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9750" y="1755775"/>
            <a:ext cx="1163638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>
                <a:solidFill>
                  <a:schemeClr val="accent2"/>
                </a:solidFill>
                <a:latin typeface="Arial" charset="0"/>
              </a:rPr>
              <a:t>10 </a:t>
            </a:r>
            <a:r>
              <a:rPr lang="ru-RU" sz="2400" b="1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 </a:t>
            </a:r>
            <a:r>
              <a:rPr lang="ru-RU" sz="2400" b="1">
                <a:solidFill>
                  <a:schemeClr val="accent2"/>
                </a:solidFill>
                <a:latin typeface="Arial" charset="0"/>
              </a:rPr>
              <a:t>2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1188" y="4132263"/>
            <a:ext cx="1163637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>
                <a:solidFill>
                  <a:schemeClr val="accent2"/>
                </a:solidFill>
                <a:latin typeface="Arial" charset="0"/>
              </a:rPr>
              <a:t>2 </a:t>
            </a:r>
            <a:r>
              <a:rPr lang="ru-RU" sz="2400" b="1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 </a:t>
            </a:r>
            <a:r>
              <a:rPr lang="ru-RU" sz="2400" b="1">
                <a:solidFill>
                  <a:schemeClr val="accent2"/>
                </a:solidFill>
                <a:latin typeface="Arial" charset="0"/>
              </a:rPr>
              <a:t>10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268538" y="1828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/>
              <a:t>19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268538" y="1828800"/>
            <a:ext cx="1295400" cy="1177925"/>
            <a:chOff x="1429" y="1344"/>
            <a:chExt cx="816" cy="742"/>
          </a:xfrm>
        </p:grpSpPr>
        <p:grpSp>
          <p:nvGrpSpPr>
            <p:cNvPr id="33850" name="Group 15"/>
            <p:cNvGrpSpPr>
              <a:grpSpLocks/>
            </p:cNvGrpSpPr>
            <p:nvPr/>
          </p:nvGrpSpPr>
          <p:grpSpPr bwMode="auto">
            <a:xfrm>
              <a:off x="1791" y="1344"/>
              <a:ext cx="454" cy="499"/>
              <a:chOff x="1791" y="1344"/>
              <a:chExt cx="454" cy="499"/>
            </a:xfrm>
          </p:grpSpPr>
          <p:grpSp>
            <p:nvGrpSpPr>
              <p:cNvPr id="33855" name="Group 13"/>
              <p:cNvGrpSpPr>
                <a:grpSpLocks/>
              </p:cNvGrpSpPr>
              <p:nvPr/>
            </p:nvGrpSpPr>
            <p:grpSpPr bwMode="auto">
              <a:xfrm>
                <a:off x="1791" y="1389"/>
                <a:ext cx="454" cy="454"/>
                <a:chOff x="1791" y="1389"/>
                <a:chExt cx="454" cy="454"/>
              </a:xfrm>
            </p:grpSpPr>
            <p:sp>
              <p:nvSpPr>
                <p:cNvPr id="33857" name="Line 10"/>
                <p:cNvSpPr>
                  <a:spLocks noChangeShapeType="1"/>
                </p:cNvSpPr>
                <p:nvPr/>
              </p:nvSpPr>
              <p:spPr bwMode="auto">
                <a:xfrm>
                  <a:off x="1791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58" name="Line 11"/>
                <p:cNvSpPr>
                  <a:spLocks noChangeShapeType="1"/>
                </p:cNvSpPr>
                <p:nvPr/>
              </p:nvSpPr>
              <p:spPr bwMode="auto">
                <a:xfrm rot="-5400000">
                  <a:off x="2018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856" name="Rectangle 12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ru-RU" altLang="en-US" sz="2400"/>
                  <a:t>2</a:t>
                </a:r>
              </a:p>
            </p:txBody>
          </p:sp>
        </p:grpSp>
        <p:sp>
          <p:nvSpPr>
            <p:cNvPr id="33851" name="Rectangle 14"/>
            <p:cNvSpPr>
              <a:spLocks noChangeArrowheads="1"/>
            </p:cNvSpPr>
            <p:nvPr/>
          </p:nvSpPr>
          <p:spPr bwMode="auto">
            <a:xfrm>
              <a:off x="1837" y="16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9</a:t>
              </a:r>
            </a:p>
          </p:txBody>
        </p:sp>
        <p:sp>
          <p:nvSpPr>
            <p:cNvPr id="33852" name="Rectangle 16"/>
            <p:cNvSpPr>
              <a:spLocks noChangeArrowheads="1"/>
            </p:cNvSpPr>
            <p:nvPr/>
          </p:nvSpPr>
          <p:spPr bwMode="auto">
            <a:xfrm>
              <a:off x="1429" y="1525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18</a:t>
              </a:r>
            </a:p>
          </p:txBody>
        </p:sp>
        <p:sp>
          <p:nvSpPr>
            <p:cNvPr id="33853" name="Line 17"/>
            <p:cNvSpPr>
              <a:spLocks noChangeShapeType="1"/>
            </p:cNvSpPr>
            <p:nvPr/>
          </p:nvSpPr>
          <p:spPr bwMode="auto">
            <a:xfrm>
              <a:off x="1474" y="179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1519" y="1842"/>
              <a:ext cx="175" cy="24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54000" tIns="10800" rIns="54000" bIns="10800">
              <a:spAutoFit/>
            </a:bodyPr>
            <a:lstStyle/>
            <a:p>
              <a:pPr>
                <a:defRPr/>
              </a:pPr>
              <a:r>
                <a:rPr lang="ru-RU" sz="2400">
                  <a:latin typeface="Arial" charset="0"/>
                </a:rPr>
                <a:t>1</a:t>
              </a:r>
            </a:p>
          </p:txBody>
        </p:sp>
      </p:grp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2843213" y="2260600"/>
            <a:ext cx="1295400" cy="1177925"/>
            <a:chOff x="1429" y="1344"/>
            <a:chExt cx="816" cy="742"/>
          </a:xfrm>
        </p:grpSpPr>
        <p:grpSp>
          <p:nvGrpSpPr>
            <p:cNvPr id="33841" name="Group 21"/>
            <p:cNvGrpSpPr>
              <a:grpSpLocks/>
            </p:cNvGrpSpPr>
            <p:nvPr/>
          </p:nvGrpSpPr>
          <p:grpSpPr bwMode="auto">
            <a:xfrm>
              <a:off x="1791" y="1344"/>
              <a:ext cx="454" cy="499"/>
              <a:chOff x="1791" y="1344"/>
              <a:chExt cx="454" cy="499"/>
            </a:xfrm>
          </p:grpSpPr>
          <p:grpSp>
            <p:nvGrpSpPr>
              <p:cNvPr id="33846" name="Group 22"/>
              <p:cNvGrpSpPr>
                <a:grpSpLocks/>
              </p:cNvGrpSpPr>
              <p:nvPr/>
            </p:nvGrpSpPr>
            <p:grpSpPr bwMode="auto">
              <a:xfrm>
                <a:off x="1791" y="1389"/>
                <a:ext cx="454" cy="454"/>
                <a:chOff x="1791" y="1389"/>
                <a:chExt cx="454" cy="454"/>
              </a:xfrm>
            </p:grpSpPr>
            <p:sp>
              <p:nvSpPr>
                <p:cNvPr id="33848" name="Line 23"/>
                <p:cNvSpPr>
                  <a:spLocks noChangeShapeType="1"/>
                </p:cNvSpPr>
                <p:nvPr/>
              </p:nvSpPr>
              <p:spPr bwMode="auto">
                <a:xfrm>
                  <a:off x="1791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49" name="Line 24"/>
                <p:cNvSpPr>
                  <a:spLocks noChangeShapeType="1"/>
                </p:cNvSpPr>
                <p:nvPr/>
              </p:nvSpPr>
              <p:spPr bwMode="auto">
                <a:xfrm rot="-5400000">
                  <a:off x="2018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847" name="Rectangle 25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ru-RU" altLang="en-US" sz="2400"/>
                  <a:t>2</a:t>
                </a:r>
              </a:p>
            </p:txBody>
          </p:sp>
        </p:grpSp>
        <p:sp>
          <p:nvSpPr>
            <p:cNvPr id="33842" name="Rectangle 26"/>
            <p:cNvSpPr>
              <a:spLocks noChangeArrowheads="1"/>
            </p:cNvSpPr>
            <p:nvPr/>
          </p:nvSpPr>
          <p:spPr bwMode="auto">
            <a:xfrm>
              <a:off x="1837" y="16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4</a:t>
              </a:r>
            </a:p>
          </p:txBody>
        </p:sp>
        <p:sp>
          <p:nvSpPr>
            <p:cNvPr id="33843" name="Rectangle 27"/>
            <p:cNvSpPr>
              <a:spLocks noChangeArrowheads="1"/>
            </p:cNvSpPr>
            <p:nvPr/>
          </p:nvSpPr>
          <p:spPr bwMode="auto">
            <a:xfrm>
              <a:off x="1429" y="1525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 8</a:t>
              </a:r>
            </a:p>
          </p:txBody>
        </p:sp>
        <p:sp>
          <p:nvSpPr>
            <p:cNvPr id="33844" name="Line 28"/>
            <p:cNvSpPr>
              <a:spLocks noChangeShapeType="1"/>
            </p:cNvSpPr>
            <p:nvPr/>
          </p:nvSpPr>
          <p:spPr bwMode="auto">
            <a:xfrm>
              <a:off x="1474" y="179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1519" y="1842"/>
              <a:ext cx="175" cy="24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54000" tIns="10800" rIns="54000" bIns="10800">
              <a:spAutoFit/>
            </a:bodyPr>
            <a:lstStyle/>
            <a:p>
              <a:pPr>
                <a:defRPr/>
              </a:pPr>
              <a:r>
                <a:rPr lang="ru-RU" sz="2400">
                  <a:latin typeface="Arial" charset="0"/>
                </a:rPr>
                <a:t>1</a:t>
              </a:r>
            </a:p>
          </p:txBody>
        </p:sp>
      </p:grpSp>
      <p:grpSp>
        <p:nvGrpSpPr>
          <p:cNvPr id="12" name="Group 30"/>
          <p:cNvGrpSpPr>
            <a:grpSpLocks/>
          </p:cNvGrpSpPr>
          <p:nvPr/>
        </p:nvGrpSpPr>
        <p:grpSpPr bwMode="auto">
          <a:xfrm>
            <a:off x="3419475" y="2692400"/>
            <a:ext cx="1295400" cy="1177925"/>
            <a:chOff x="1429" y="1344"/>
            <a:chExt cx="816" cy="742"/>
          </a:xfrm>
        </p:grpSpPr>
        <p:grpSp>
          <p:nvGrpSpPr>
            <p:cNvPr id="33832" name="Group 31"/>
            <p:cNvGrpSpPr>
              <a:grpSpLocks/>
            </p:cNvGrpSpPr>
            <p:nvPr/>
          </p:nvGrpSpPr>
          <p:grpSpPr bwMode="auto">
            <a:xfrm>
              <a:off x="1791" y="1344"/>
              <a:ext cx="454" cy="499"/>
              <a:chOff x="1791" y="1344"/>
              <a:chExt cx="454" cy="499"/>
            </a:xfrm>
          </p:grpSpPr>
          <p:grpSp>
            <p:nvGrpSpPr>
              <p:cNvPr id="33837" name="Group 32"/>
              <p:cNvGrpSpPr>
                <a:grpSpLocks/>
              </p:cNvGrpSpPr>
              <p:nvPr/>
            </p:nvGrpSpPr>
            <p:grpSpPr bwMode="auto">
              <a:xfrm>
                <a:off x="1791" y="1389"/>
                <a:ext cx="454" cy="454"/>
                <a:chOff x="1791" y="1389"/>
                <a:chExt cx="454" cy="454"/>
              </a:xfrm>
            </p:grpSpPr>
            <p:sp>
              <p:nvSpPr>
                <p:cNvPr id="33839" name="Line 33"/>
                <p:cNvSpPr>
                  <a:spLocks noChangeShapeType="1"/>
                </p:cNvSpPr>
                <p:nvPr/>
              </p:nvSpPr>
              <p:spPr bwMode="auto">
                <a:xfrm>
                  <a:off x="1791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40" name="Line 34"/>
                <p:cNvSpPr>
                  <a:spLocks noChangeShapeType="1"/>
                </p:cNvSpPr>
                <p:nvPr/>
              </p:nvSpPr>
              <p:spPr bwMode="auto">
                <a:xfrm rot="-5400000">
                  <a:off x="2018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838" name="Rectangle 35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ru-RU" altLang="en-US" sz="2400"/>
                  <a:t>2</a:t>
                </a:r>
              </a:p>
            </p:txBody>
          </p:sp>
        </p:grpSp>
        <p:sp>
          <p:nvSpPr>
            <p:cNvPr id="33833" name="Rectangle 36"/>
            <p:cNvSpPr>
              <a:spLocks noChangeArrowheads="1"/>
            </p:cNvSpPr>
            <p:nvPr/>
          </p:nvSpPr>
          <p:spPr bwMode="auto">
            <a:xfrm>
              <a:off x="1837" y="16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2</a:t>
              </a:r>
            </a:p>
          </p:txBody>
        </p:sp>
        <p:sp>
          <p:nvSpPr>
            <p:cNvPr id="33834" name="Rectangle 37"/>
            <p:cNvSpPr>
              <a:spLocks noChangeArrowheads="1"/>
            </p:cNvSpPr>
            <p:nvPr/>
          </p:nvSpPr>
          <p:spPr bwMode="auto">
            <a:xfrm>
              <a:off x="1429" y="1525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 4</a:t>
              </a:r>
            </a:p>
          </p:txBody>
        </p:sp>
        <p:sp>
          <p:nvSpPr>
            <p:cNvPr id="33835" name="Line 38"/>
            <p:cNvSpPr>
              <a:spLocks noChangeShapeType="1"/>
            </p:cNvSpPr>
            <p:nvPr/>
          </p:nvSpPr>
          <p:spPr bwMode="auto">
            <a:xfrm>
              <a:off x="1474" y="179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1519" y="1842"/>
              <a:ext cx="175" cy="24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54000" tIns="10800" rIns="54000" bIns="10800">
              <a:spAutoFit/>
            </a:bodyPr>
            <a:lstStyle/>
            <a:p>
              <a:pPr>
                <a:defRPr/>
              </a:pPr>
              <a:r>
                <a:rPr lang="ru-RU" sz="2400">
                  <a:latin typeface="Arial" charset="0"/>
                </a:rPr>
                <a:t>0</a:t>
              </a:r>
            </a:p>
          </p:txBody>
        </p:sp>
      </p:grpSp>
      <p:grpSp>
        <p:nvGrpSpPr>
          <p:cNvPr id="16" name="Group 40"/>
          <p:cNvGrpSpPr>
            <a:grpSpLocks/>
          </p:cNvGrpSpPr>
          <p:nvPr/>
        </p:nvGrpSpPr>
        <p:grpSpPr bwMode="auto">
          <a:xfrm>
            <a:off x="3995738" y="3124200"/>
            <a:ext cx="1295400" cy="1177925"/>
            <a:chOff x="1429" y="1344"/>
            <a:chExt cx="816" cy="742"/>
          </a:xfrm>
        </p:grpSpPr>
        <p:grpSp>
          <p:nvGrpSpPr>
            <p:cNvPr id="33823" name="Group 41"/>
            <p:cNvGrpSpPr>
              <a:grpSpLocks/>
            </p:cNvGrpSpPr>
            <p:nvPr/>
          </p:nvGrpSpPr>
          <p:grpSpPr bwMode="auto">
            <a:xfrm>
              <a:off x="1791" y="1344"/>
              <a:ext cx="454" cy="499"/>
              <a:chOff x="1791" y="1344"/>
              <a:chExt cx="454" cy="499"/>
            </a:xfrm>
          </p:grpSpPr>
          <p:grpSp>
            <p:nvGrpSpPr>
              <p:cNvPr id="33828" name="Group 42"/>
              <p:cNvGrpSpPr>
                <a:grpSpLocks/>
              </p:cNvGrpSpPr>
              <p:nvPr/>
            </p:nvGrpSpPr>
            <p:grpSpPr bwMode="auto">
              <a:xfrm>
                <a:off x="1791" y="1389"/>
                <a:ext cx="454" cy="454"/>
                <a:chOff x="1791" y="1389"/>
                <a:chExt cx="454" cy="454"/>
              </a:xfrm>
            </p:grpSpPr>
            <p:sp>
              <p:nvSpPr>
                <p:cNvPr id="33830" name="Line 43"/>
                <p:cNvSpPr>
                  <a:spLocks noChangeShapeType="1"/>
                </p:cNvSpPr>
                <p:nvPr/>
              </p:nvSpPr>
              <p:spPr bwMode="auto">
                <a:xfrm>
                  <a:off x="1791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31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2018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829" name="Rectangle 45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ru-RU" altLang="en-US" sz="2400"/>
                  <a:t>2</a:t>
                </a:r>
              </a:p>
            </p:txBody>
          </p:sp>
        </p:grpSp>
        <p:sp>
          <p:nvSpPr>
            <p:cNvPr id="33824" name="Rectangle 46"/>
            <p:cNvSpPr>
              <a:spLocks noChangeArrowheads="1"/>
            </p:cNvSpPr>
            <p:nvPr/>
          </p:nvSpPr>
          <p:spPr bwMode="auto">
            <a:xfrm>
              <a:off x="1837" y="16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1</a:t>
              </a:r>
            </a:p>
          </p:txBody>
        </p:sp>
        <p:sp>
          <p:nvSpPr>
            <p:cNvPr id="33825" name="Rectangle 47"/>
            <p:cNvSpPr>
              <a:spLocks noChangeArrowheads="1"/>
            </p:cNvSpPr>
            <p:nvPr/>
          </p:nvSpPr>
          <p:spPr bwMode="auto">
            <a:xfrm>
              <a:off x="1429" y="1525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 2</a:t>
              </a:r>
            </a:p>
          </p:txBody>
        </p:sp>
        <p:sp>
          <p:nvSpPr>
            <p:cNvPr id="33826" name="Line 48"/>
            <p:cNvSpPr>
              <a:spLocks noChangeShapeType="1"/>
            </p:cNvSpPr>
            <p:nvPr/>
          </p:nvSpPr>
          <p:spPr bwMode="auto">
            <a:xfrm>
              <a:off x="1474" y="179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9"/>
            <p:cNvSpPr>
              <a:spLocks noChangeArrowheads="1"/>
            </p:cNvSpPr>
            <p:nvPr/>
          </p:nvSpPr>
          <p:spPr bwMode="auto">
            <a:xfrm>
              <a:off x="1519" y="1842"/>
              <a:ext cx="175" cy="24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54000" tIns="10800" rIns="54000" bIns="10800">
              <a:spAutoFit/>
            </a:bodyPr>
            <a:lstStyle/>
            <a:p>
              <a:pPr>
                <a:defRPr/>
              </a:pPr>
              <a:r>
                <a:rPr lang="ru-RU" sz="2400">
                  <a:latin typeface="Arial" charset="0"/>
                </a:rPr>
                <a:t>0</a:t>
              </a:r>
            </a:p>
          </p:txBody>
        </p:sp>
      </p:grpSp>
      <p:grpSp>
        <p:nvGrpSpPr>
          <p:cNvPr id="19" name="Group 50"/>
          <p:cNvGrpSpPr>
            <a:grpSpLocks/>
          </p:cNvGrpSpPr>
          <p:nvPr/>
        </p:nvGrpSpPr>
        <p:grpSpPr bwMode="auto">
          <a:xfrm>
            <a:off x="4572000" y="3556000"/>
            <a:ext cx="1295400" cy="1177925"/>
            <a:chOff x="1429" y="1344"/>
            <a:chExt cx="816" cy="742"/>
          </a:xfrm>
        </p:grpSpPr>
        <p:grpSp>
          <p:nvGrpSpPr>
            <p:cNvPr id="33814" name="Group 51"/>
            <p:cNvGrpSpPr>
              <a:grpSpLocks/>
            </p:cNvGrpSpPr>
            <p:nvPr/>
          </p:nvGrpSpPr>
          <p:grpSpPr bwMode="auto">
            <a:xfrm>
              <a:off x="1791" y="1344"/>
              <a:ext cx="454" cy="499"/>
              <a:chOff x="1791" y="1344"/>
              <a:chExt cx="454" cy="499"/>
            </a:xfrm>
          </p:grpSpPr>
          <p:grpSp>
            <p:nvGrpSpPr>
              <p:cNvPr id="33819" name="Group 52"/>
              <p:cNvGrpSpPr>
                <a:grpSpLocks/>
              </p:cNvGrpSpPr>
              <p:nvPr/>
            </p:nvGrpSpPr>
            <p:grpSpPr bwMode="auto">
              <a:xfrm>
                <a:off x="1791" y="1389"/>
                <a:ext cx="454" cy="454"/>
                <a:chOff x="1791" y="1389"/>
                <a:chExt cx="454" cy="454"/>
              </a:xfrm>
            </p:grpSpPr>
            <p:sp>
              <p:nvSpPr>
                <p:cNvPr id="33821" name="Line 53"/>
                <p:cNvSpPr>
                  <a:spLocks noChangeShapeType="1"/>
                </p:cNvSpPr>
                <p:nvPr/>
              </p:nvSpPr>
              <p:spPr bwMode="auto">
                <a:xfrm>
                  <a:off x="1791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22" name="Line 54"/>
                <p:cNvSpPr>
                  <a:spLocks noChangeShapeType="1"/>
                </p:cNvSpPr>
                <p:nvPr/>
              </p:nvSpPr>
              <p:spPr bwMode="auto">
                <a:xfrm rot="-5400000">
                  <a:off x="2018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820" name="Rectangle 55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ru-RU" altLang="en-US" sz="2400"/>
                  <a:t>2</a:t>
                </a:r>
              </a:p>
            </p:txBody>
          </p:sp>
        </p:grpSp>
        <p:sp>
          <p:nvSpPr>
            <p:cNvPr id="33815" name="Rectangle 56"/>
            <p:cNvSpPr>
              <a:spLocks noChangeArrowheads="1"/>
            </p:cNvSpPr>
            <p:nvPr/>
          </p:nvSpPr>
          <p:spPr bwMode="auto">
            <a:xfrm>
              <a:off x="1837" y="16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0</a:t>
              </a:r>
            </a:p>
          </p:txBody>
        </p:sp>
        <p:sp>
          <p:nvSpPr>
            <p:cNvPr id="33816" name="Rectangle 57"/>
            <p:cNvSpPr>
              <a:spLocks noChangeArrowheads="1"/>
            </p:cNvSpPr>
            <p:nvPr/>
          </p:nvSpPr>
          <p:spPr bwMode="auto">
            <a:xfrm>
              <a:off x="1429" y="1525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 0</a:t>
              </a:r>
            </a:p>
          </p:txBody>
        </p:sp>
        <p:sp>
          <p:nvSpPr>
            <p:cNvPr id="33817" name="Line 58"/>
            <p:cNvSpPr>
              <a:spLocks noChangeShapeType="1"/>
            </p:cNvSpPr>
            <p:nvPr/>
          </p:nvSpPr>
          <p:spPr bwMode="auto">
            <a:xfrm>
              <a:off x="1474" y="179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9"/>
            <p:cNvSpPr>
              <a:spLocks noChangeArrowheads="1"/>
            </p:cNvSpPr>
            <p:nvPr/>
          </p:nvSpPr>
          <p:spPr bwMode="auto">
            <a:xfrm>
              <a:off x="1519" y="1842"/>
              <a:ext cx="175" cy="24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54000" tIns="10800" rIns="54000" bIns="10800">
              <a:spAutoFit/>
            </a:bodyPr>
            <a:lstStyle/>
            <a:p>
              <a:pPr>
                <a:defRPr/>
              </a:pPr>
              <a:r>
                <a:rPr lang="ru-RU" sz="2400">
                  <a:latin typeface="Arial" charset="0"/>
                </a:rPr>
                <a:t>1</a:t>
              </a:r>
            </a:p>
          </p:txBody>
        </p:sp>
      </p:grpSp>
      <p:sp>
        <p:nvSpPr>
          <p:cNvPr id="58" name="Rectangle 61"/>
          <p:cNvSpPr>
            <a:spLocks noChangeArrowheads="1"/>
          </p:cNvSpPr>
          <p:nvPr/>
        </p:nvSpPr>
        <p:spPr bwMode="auto">
          <a:xfrm>
            <a:off x="5219700" y="2044700"/>
            <a:ext cx="2663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19 = 10011</a:t>
            </a:r>
            <a:r>
              <a:rPr lang="ru-RU" altLang="en-US" sz="3600" b="1" baseline="-25000"/>
              <a:t>2</a:t>
            </a:r>
          </a:p>
        </p:txBody>
      </p:sp>
      <p:sp>
        <p:nvSpPr>
          <p:cNvPr id="60" name="Rectangle 67"/>
          <p:cNvSpPr>
            <a:spLocks noChangeArrowheads="1"/>
          </p:cNvSpPr>
          <p:nvPr/>
        </p:nvSpPr>
        <p:spPr bwMode="auto">
          <a:xfrm>
            <a:off x="827088" y="5140325"/>
            <a:ext cx="1624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10011</a:t>
            </a:r>
            <a:r>
              <a:rPr lang="ru-RU" altLang="en-US" sz="3600" b="1" baseline="-25000"/>
              <a:t>2</a:t>
            </a:r>
          </a:p>
        </p:txBody>
      </p:sp>
      <p:sp>
        <p:nvSpPr>
          <p:cNvPr id="61" name="Rectangle 68"/>
          <p:cNvSpPr>
            <a:spLocks noChangeArrowheads="1"/>
          </p:cNvSpPr>
          <p:nvPr/>
        </p:nvSpPr>
        <p:spPr bwMode="auto">
          <a:xfrm>
            <a:off x="900113" y="4852988"/>
            <a:ext cx="1370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/>
              <a:t>4 3 2 1 0</a:t>
            </a:r>
            <a:endParaRPr lang="ru-RU" altLang="en-US" sz="2400" baseline="-25000"/>
          </a:p>
        </p:txBody>
      </p:sp>
      <p:sp>
        <p:nvSpPr>
          <p:cNvPr id="62" name="Rectangle 69"/>
          <p:cNvSpPr>
            <a:spLocks noChangeArrowheads="1"/>
          </p:cNvSpPr>
          <p:nvPr/>
        </p:nvSpPr>
        <p:spPr bwMode="auto">
          <a:xfrm>
            <a:off x="2339975" y="4852988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smtClean="0">
                <a:solidFill>
                  <a:schemeClr val="accent2"/>
                </a:solidFill>
              </a:rPr>
              <a:t>positions</a:t>
            </a:r>
            <a:endParaRPr lang="ru-RU" altLang="en-US" b="1">
              <a:solidFill>
                <a:schemeClr val="accent2"/>
              </a:solidFill>
            </a:endParaRPr>
          </a:p>
        </p:txBody>
      </p:sp>
      <p:sp>
        <p:nvSpPr>
          <p:cNvPr id="63" name="Rectangle 70"/>
          <p:cNvSpPr>
            <a:spLocks noChangeArrowheads="1"/>
          </p:cNvSpPr>
          <p:nvPr/>
        </p:nvSpPr>
        <p:spPr bwMode="auto">
          <a:xfrm>
            <a:off x="2484438" y="5140325"/>
            <a:ext cx="6197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= 1</a:t>
            </a:r>
            <a:r>
              <a:rPr lang="en-US" altLang="en-US" sz="3600" b="1">
                <a:cs typeface="Arial" panose="020B0604020202020204" pitchFamily="34" charset="0"/>
              </a:rPr>
              <a:t>·</a:t>
            </a:r>
            <a:r>
              <a:rPr lang="ru-RU" altLang="en-US" sz="3600" b="1">
                <a:cs typeface="Arial" panose="020B0604020202020204" pitchFamily="34" charset="0"/>
              </a:rPr>
              <a:t>2</a:t>
            </a:r>
            <a:r>
              <a:rPr lang="ru-RU" altLang="en-US" sz="3600" b="1" baseline="30000">
                <a:cs typeface="Arial" panose="020B0604020202020204" pitchFamily="34" charset="0"/>
              </a:rPr>
              <a:t>4 </a:t>
            </a:r>
            <a:r>
              <a:rPr lang="ru-RU" altLang="en-US" sz="3600" b="1">
                <a:cs typeface="Arial" panose="020B0604020202020204" pitchFamily="34" charset="0"/>
              </a:rPr>
              <a:t>+</a:t>
            </a:r>
            <a:r>
              <a:rPr lang="ru-RU" altLang="en-US"/>
              <a:t> </a:t>
            </a:r>
            <a:r>
              <a:rPr lang="ru-RU" altLang="en-US" sz="3600" b="1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  <a:r>
              <a:rPr lang="en-US" altLang="en-US" sz="3600" b="1">
                <a:cs typeface="Arial" panose="020B0604020202020204" pitchFamily="34" charset="0"/>
              </a:rPr>
              <a:t>·</a:t>
            </a:r>
            <a:r>
              <a:rPr lang="ru-RU" altLang="en-US" sz="3600" b="1">
                <a:cs typeface="Arial" panose="020B0604020202020204" pitchFamily="34" charset="0"/>
              </a:rPr>
              <a:t>2</a:t>
            </a:r>
            <a:r>
              <a:rPr lang="ru-RU" altLang="en-US" sz="3600" b="1" baseline="30000">
                <a:cs typeface="Arial" panose="020B0604020202020204" pitchFamily="34" charset="0"/>
              </a:rPr>
              <a:t>3</a:t>
            </a:r>
            <a:r>
              <a:rPr lang="ru-RU" altLang="en-US"/>
              <a:t> </a:t>
            </a:r>
            <a:r>
              <a:rPr lang="ru-RU" altLang="en-US" sz="3600" b="1">
                <a:cs typeface="Arial" panose="020B0604020202020204" pitchFamily="34" charset="0"/>
              </a:rPr>
              <a:t>+</a:t>
            </a:r>
            <a:r>
              <a:rPr lang="ru-RU" altLang="en-US"/>
              <a:t> </a:t>
            </a:r>
            <a:r>
              <a:rPr lang="ru-RU" altLang="en-US" sz="3600" b="1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  <a:r>
              <a:rPr lang="en-US" altLang="en-US" sz="3600" b="1">
                <a:cs typeface="Arial" panose="020B0604020202020204" pitchFamily="34" charset="0"/>
              </a:rPr>
              <a:t>·</a:t>
            </a:r>
            <a:r>
              <a:rPr lang="ru-RU" altLang="en-US" sz="3600" b="1">
                <a:cs typeface="Arial" panose="020B0604020202020204" pitchFamily="34" charset="0"/>
              </a:rPr>
              <a:t>2</a:t>
            </a:r>
            <a:r>
              <a:rPr lang="ru-RU" altLang="en-US" sz="3600" b="1" baseline="30000">
                <a:cs typeface="Arial" panose="020B0604020202020204" pitchFamily="34" charset="0"/>
              </a:rPr>
              <a:t>2</a:t>
            </a:r>
            <a:r>
              <a:rPr lang="ru-RU" altLang="en-US"/>
              <a:t> </a:t>
            </a:r>
            <a:r>
              <a:rPr lang="ru-RU" altLang="en-US" sz="3600" b="1">
                <a:cs typeface="Arial" panose="020B0604020202020204" pitchFamily="34" charset="0"/>
              </a:rPr>
              <a:t>+</a:t>
            </a:r>
            <a:r>
              <a:rPr lang="ru-RU" altLang="en-US"/>
              <a:t> </a:t>
            </a:r>
            <a:r>
              <a:rPr lang="ru-RU" altLang="en-US" sz="3600" b="1"/>
              <a:t>1</a:t>
            </a:r>
            <a:r>
              <a:rPr lang="en-US" altLang="en-US" sz="3600" b="1">
                <a:cs typeface="Arial" panose="020B0604020202020204" pitchFamily="34" charset="0"/>
              </a:rPr>
              <a:t>·</a:t>
            </a:r>
            <a:r>
              <a:rPr lang="ru-RU" altLang="en-US" sz="3600" b="1">
                <a:cs typeface="Arial" panose="020B0604020202020204" pitchFamily="34" charset="0"/>
              </a:rPr>
              <a:t>2</a:t>
            </a:r>
            <a:r>
              <a:rPr lang="ru-RU" altLang="en-US" sz="3600" b="1" baseline="30000">
                <a:cs typeface="Arial" panose="020B0604020202020204" pitchFamily="34" charset="0"/>
              </a:rPr>
              <a:t>1</a:t>
            </a:r>
            <a:r>
              <a:rPr lang="ru-RU" altLang="en-US"/>
              <a:t> </a:t>
            </a:r>
            <a:r>
              <a:rPr lang="ru-RU" altLang="en-US" sz="3600" b="1">
                <a:cs typeface="Arial" panose="020B0604020202020204" pitchFamily="34" charset="0"/>
              </a:rPr>
              <a:t>+</a:t>
            </a:r>
            <a:r>
              <a:rPr lang="ru-RU" altLang="en-US"/>
              <a:t> </a:t>
            </a:r>
            <a:r>
              <a:rPr lang="ru-RU" altLang="en-US" sz="3600" b="1"/>
              <a:t>1</a:t>
            </a:r>
            <a:r>
              <a:rPr lang="en-US" altLang="en-US" sz="3600" b="1">
                <a:cs typeface="Arial" panose="020B0604020202020204" pitchFamily="34" charset="0"/>
              </a:rPr>
              <a:t>·</a:t>
            </a:r>
            <a:r>
              <a:rPr lang="ru-RU" altLang="en-US" sz="3600" b="1">
                <a:cs typeface="Arial" panose="020B0604020202020204" pitchFamily="34" charset="0"/>
              </a:rPr>
              <a:t>2</a:t>
            </a:r>
            <a:r>
              <a:rPr lang="ru-RU" altLang="en-US" sz="3600" b="1" baseline="30000">
                <a:cs typeface="Arial" panose="020B0604020202020204" pitchFamily="34" charset="0"/>
              </a:rPr>
              <a:t>0</a:t>
            </a:r>
          </a:p>
          <a:p>
            <a:pPr eaLnBrk="1" hangingPunct="1"/>
            <a:r>
              <a:rPr lang="ru-RU" altLang="en-US" sz="3600" b="1">
                <a:cs typeface="Arial" panose="020B0604020202020204" pitchFamily="34" charset="0"/>
              </a:rPr>
              <a:t>= 16 + 2 + 1 = 19</a:t>
            </a:r>
            <a:endParaRPr lang="en-US" altLang="en-US" sz="3600" b="1">
              <a:cs typeface="Arial" panose="020B0604020202020204" pitchFamily="34" charset="0"/>
            </a:endParaRPr>
          </a:p>
        </p:txBody>
      </p:sp>
      <p:sp>
        <p:nvSpPr>
          <p:cNvPr id="64" name="Line 71"/>
          <p:cNvSpPr>
            <a:spLocks noChangeShapeType="1"/>
          </p:cNvSpPr>
          <p:nvPr/>
        </p:nvSpPr>
        <p:spPr bwMode="auto">
          <a:xfrm flipH="1" flipV="1">
            <a:off x="4211638" y="5213350"/>
            <a:ext cx="576262" cy="5032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72"/>
          <p:cNvSpPr>
            <a:spLocks noChangeShapeType="1"/>
          </p:cNvSpPr>
          <p:nvPr/>
        </p:nvSpPr>
        <p:spPr bwMode="auto">
          <a:xfrm flipH="1" flipV="1">
            <a:off x="5435600" y="5213350"/>
            <a:ext cx="576263" cy="5032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AutoShape 73"/>
          <p:cNvSpPr>
            <a:spLocks noChangeArrowheads="1"/>
          </p:cNvSpPr>
          <p:nvPr/>
        </p:nvSpPr>
        <p:spPr bwMode="auto">
          <a:xfrm rot="-3080023">
            <a:off x="2933700" y="2530475"/>
            <a:ext cx="360363" cy="2843213"/>
          </a:xfrm>
          <a:prstGeom prst="upArrow">
            <a:avLst>
              <a:gd name="adj1" fmla="val 50000"/>
              <a:gd name="adj2" fmla="val 19724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 animBg="1"/>
      <p:bldP spid="6" grpId="0" animBg="1"/>
      <p:bldP spid="7" grpId="0"/>
      <p:bldP spid="58" grpId="0"/>
      <p:bldP spid="60" grpId="0"/>
      <p:bldP spid="61" grpId="0"/>
      <p:bldP spid="62" grpId="0"/>
      <p:bldP spid="63" grpId="0" build="p"/>
      <p:bldP spid="64" grpId="0" animBg="1"/>
      <p:bldP spid="65" grpId="0" animBg="1"/>
      <p:bldP spid="6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Binary to Decimal Conversion</a:t>
            </a:r>
            <a:endParaRPr lang="ru-RU" altLang="en-US" smtClean="0"/>
          </a:p>
        </p:txBody>
      </p:sp>
      <p:sp>
        <p:nvSpPr>
          <p:cNvPr id="3584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8E4CE0-EBA2-4C46-9642-FCD0DBB63A33}" type="slidenum">
              <a:rPr lang="ru-RU" altLang="en-US"/>
              <a:pPr eaLnBrk="1" hangingPunct="1"/>
              <a:t>24</a:t>
            </a:fld>
            <a:endParaRPr lang="ru-RU" altLang="en-US"/>
          </a:p>
        </p:txBody>
      </p:sp>
      <p:sp>
        <p:nvSpPr>
          <p:cNvPr id="4" name="Rectangle 61"/>
          <p:cNvSpPr>
            <a:spLocks noChangeArrowheads="1"/>
          </p:cNvSpPr>
          <p:nvPr/>
        </p:nvSpPr>
        <p:spPr bwMode="auto">
          <a:xfrm>
            <a:off x="1554163" y="1189038"/>
            <a:ext cx="582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/>
              <a:t>1001</a:t>
            </a:r>
            <a:r>
              <a:rPr lang="ru-RU" altLang="en-US" sz="3600" b="1"/>
              <a:t>1</a:t>
            </a:r>
            <a:r>
              <a:rPr lang="en-US" altLang="en-US" sz="3600" b="1"/>
              <a:t>01</a:t>
            </a:r>
            <a:r>
              <a:rPr lang="en-US" altLang="en-US" sz="3600" b="1" baseline="-25000"/>
              <a:t>2</a:t>
            </a:r>
            <a:r>
              <a:rPr lang="ru-RU" altLang="en-US" sz="3600" b="1" baseline="-25000"/>
              <a:t> </a:t>
            </a:r>
            <a:r>
              <a:rPr lang="ru-RU" altLang="en-US" sz="3600" b="1"/>
              <a:t>= 2</a:t>
            </a:r>
            <a:r>
              <a:rPr lang="ru-RU" altLang="en-US" sz="3600" b="1" baseline="30000"/>
              <a:t>6</a:t>
            </a:r>
            <a:r>
              <a:rPr lang="ru-RU" altLang="en-US" sz="3600" b="1"/>
              <a:t> + 2</a:t>
            </a:r>
            <a:r>
              <a:rPr lang="ru-RU" altLang="en-US" sz="3600" b="1" baseline="30000"/>
              <a:t>3 </a:t>
            </a:r>
            <a:r>
              <a:rPr lang="ru-RU" altLang="en-US" sz="3600" b="1"/>
              <a:t>+ 2</a:t>
            </a:r>
            <a:r>
              <a:rPr lang="ru-RU" altLang="en-US" sz="3600" b="1" baseline="30000"/>
              <a:t>2 </a:t>
            </a:r>
            <a:r>
              <a:rPr lang="ru-RU" altLang="en-US" sz="3600" b="1"/>
              <a:t>+ 2</a:t>
            </a:r>
            <a:r>
              <a:rPr lang="ru-RU" altLang="en-US" sz="3600" b="1" baseline="30000"/>
              <a:t>0</a:t>
            </a:r>
            <a:r>
              <a:rPr lang="ru-RU" altLang="en-US" sz="3600" b="1"/>
              <a:t> </a:t>
            </a:r>
            <a:endParaRPr lang="ru-RU" altLang="en-US" sz="3600" b="1" baseline="-25000"/>
          </a:p>
        </p:txBody>
      </p:sp>
      <p:sp>
        <p:nvSpPr>
          <p:cNvPr id="5" name="Rectangle 68"/>
          <p:cNvSpPr>
            <a:spLocks noChangeArrowheads="1"/>
          </p:cNvSpPr>
          <p:nvPr/>
        </p:nvSpPr>
        <p:spPr bwMode="auto">
          <a:xfrm>
            <a:off x="1584325" y="944563"/>
            <a:ext cx="1895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dirty="0">
                <a:latin typeface="Arial" charset="0"/>
              </a:rPr>
              <a:t>6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5 4 </a:t>
            </a:r>
            <a:r>
              <a:rPr lang="ru-RU" sz="2400" dirty="0">
                <a:latin typeface="Arial" charset="0"/>
              </a:rPr>
              <a:t>3 2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</a:t>
            </a:r>
            <a:r>
              <a:rPr lang="ru-RU" sz="2400" dirty="0">
                <a:latin typeface="Arial" charset="0"/>
              </a:rPr>
              <a:t> 0</a:t>
            </a:r>
            <a:endParaRPr lang="ru-RU" sz="2400" baseline="-25000" dirty="0">
              <a:latin typeface="Arial" charset="0"/>
            </a:endParaRPr>
          </a:p>
        </p:txBody>
      </p:sp>
      <p:sp>
        <p:nvSpPr>
          <p:cNvPr id="6" name="Rectangle 69"/>
          <p:cNvSpPr>
            <a:spLocks noChangeArrowheads="1"/>
          </p:cNvSpPr>
          <p:nvPr/>
        </p:nvSpPr>
        <p:spPr bwMode="auto">
          <a:xfrm>
            <a:off x="404813" y="1006475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smtClean="0">
                <a:solidFill>
                  <a:schemeClr val="accent2"/>
                </a:solidFill>
              </a:rPr>
              <a:t>positions</a:t>
            </a:r>
            <a:endParaRPr lang="ru-RU" altLang="en-US" b="1">
              <a:solidFill>
                <a:schemeClr val="accent2"/>
              </a:solidFill>
            </a:endParaRPr>
          </a:p>
        </p:txBody>
      </p:sp>
      <p:sp>
        <p:nvSpPr>
          <p:cNvPr id="7" name="Rectangle 61"/>
          <p:cNvSpPr>
            <a:spLocks noChangeArrowheads="1"/>
          </p:cNvSpPr>
          <p:nvPr/>
        </p:nvSpPr>
        <p:spPr bwMode="auto">
          <a:xfrm>
            <a:off x="3548063" y="1724025"/>
            <a:ext cx="4438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= </a:t>
            </a:r>
            <a:r>
              <a:rPr lang="en-US" altLang="en-US" sz="3600" b="1"/>
              <a:t>64</a:t>
            </a:r>
            <a:r>
              <a:rPr lang="ru-RU" altLang="en-US" sz="3600" b="1"/>
              <a:t> + </a:t>
            </a:r>
            <a:r>
              <a:rPr lang="en-US" altLang="en-US" sz="3600" b="1"/>
              <a:t>8</a:t>
            </a:r>
            <a:r>
              <a:rPr lang="ru-RU" altLang="en-US" sz="3600" b="1" baseline="30000"/>
              <a:t> </a:t>
            </a:r>
            <a:r>
              <a:rPr lang="ru-RU" altLang="en-US" sz="3600" b="1"/>
              <a:t>+ </a:t>
            </a:r>
            <a:r>
              <a:rPr lang="en-US" altLang="en-US" sz="3600" b="1"/>
              <a:t>4</a:t>
            </a:r>
            <a:r>
              <a:rPr lang="ru-RU" altLang="en-US" sz="3600" b="1" baseline="30000"/>
              <a:t> </a:t>
            </a:r>
            <a:r>
              <a:rPr lang="ru-RU" altLang="en-US" sz="3600" b="1"/>
              <a:t>+ </a:t>
            </a:r>
            <a:r>
              <a:rPr lang="en-US" altLang="en-US" sz="3600" b="1"/>
              <a:t>1 = 77</a:t>
            </a:r>
            <a:r>
              <a:rPr lang="ru-RU" altLang="en-US" sz="3600" b="1"/>
              <a:t> </a:t>
            </a:r>
            <a:endParaRPr lang="ru-RU" altLang="en-US" sz="3600" b="1" baseline="-2500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692275" y="2801938"/>
          <a:ext cx="6129338" cy="3365504"/>
        </p:xfrm>
        <a:graphic>
          <a:graphicData uri="http://schemas.openxmlformats.org/drawingml/2006/table">
            <a:tbl>
              <a:tblPr/>
              <a:tblGrid>
                <a:gridCol w="1407976"/>
                <a:gridCol w="528774"/>
                <a:gridCol w="2187575"/>
                <a:gridCol w="2005013"/>
              </a:tblGrid>
              <a:tr h="4206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Position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Calculations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Result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2+</a:t>
                      </a: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2+</a:t>
                      </a: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2+</a:t>
                      </a: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9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9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2+</a:t>
                      </a: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19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2+</a:t>
                      </a: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38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38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2+</a:t>
                      </a: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77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49566" marR="14956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Fractional numbers</a:t>
            </a:r>
            <a:endParaRPr lang="ru-RU" altLang="en-US" smtClean="0"/>
          </a:p>
        </p:txBody>
      </p:sp>
      <p:sp>
        <p:nvSpPr>
          <p:cNvPr id="4096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994562-D2E9-4AB3-A4FA-BBC083CE05F0}" type="slidenum">
              <a:rPr lang="ru-RU" altLang="en-US"/>
              <a:pPr eaLnBrk="1" hangingPunct="1"/>
              <a:t>25</a:t>
            </a:fld>
            <a:endParaRPr lang="ru-RU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9888" y="874713"/>
            <a:ext cx="1163637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/>
                </a:solidFill>
                <a:latin typeface="Arial" charset="0"/>
              </a:rPr>
              <a:t>10 </a:t>
            </a:r>
            <a:r>
              <a:rPr lang="ru-RU" sz="2400" b="1" dirty="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 </a:t>
            </a:r>
            <a:r>
              <a:rPr lang="ru-RU" sz="2400" b="1" dirty="0">
                <a:solidFill>
                  <a:schemeClr val="accent2"/>
                </a:solidFill>
                <a:latin typeface="Arial" charset="0"/>
              </a:rPr>
              <a:t>2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58950" y="1409700"/>
          <a:ext cx="6948488" cy="2454273"/>
        </p:xfrm>
        <a:graphic>
          <a:graphicData uri="http://schemas.openxmlformats.org/drawingml/2006/table">
            <a:tbl>
              <a:tblPr/>
              <a:tblGrid>
                <a:gridCol w="3173785"/>
                <a:gridCol w="1641836"/>
                <a:gridCol w="2132867"/>
              </a:tblGrid>
              <a:tr h="39930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+mn-lt"/>
                          <a:ea typeface="Calibri"/>
                          <a:cs typeface="Times New Roman"/>
                        </a:rPr>
                        <a:t>Calculations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7" marR="6858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+mn-lt"/>
                          <a:ea typeface="Calibri"/>
                          <a:cs typeface="Times New Roman"/>
                        </a:rPr>
                        <a:t>Whole part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7" marR="6858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+mn-lt"/>
                          <a:ea typeface="Calibri"/>
                          <a:cs typeface="Times New Roman"/>
                        </a:rPr>
                        <a:t>Fractional part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7" marR="6858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</a:tr>
              <a:tr h="5137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latin typeface="+mn-lt"/>
                          <a:ea typeface="Calibri"/>
                          <a:cs typeface="Times New Roman"/>
                        </a:rPr>
                        <a:t>0,8125 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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b="1" kern="1200" dirty="0">
                          <a:solidFill>
                            <a:srgbClr val="0000FF"/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ru-RU" sz="280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= </a:t>
                      </a:r>
                      <a:r>
                        <a:rPr lang="ru-RU" sz="2800" dirty="0" smtClean="0">
                          <a:latin typeface="+mn-lt"/>
                          <a:ea typeface="Calibri"/>
                          <a:cs typeface="Times New Roman"/>
                        </a:rPr>
                        <a:t>1,625</a:t>
                      </a:r>
                      <a:endParaRPr lang="ru-RU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latin typeface="+mn-lt"/>
                          <a:ea typeface="Calibri"/>
                          <a:cs typeface="Times New Roman"/>
                        </a:rPr>
                        <a:t>0,625</a:t>
                      </a:r>
                      <a:endParaRPr lang="ru-RU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37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latin typeface="+mn-lt"/>
                          <a:ea typeface="Calibri"/>
                          <a:cs typeface="Times New Roman"/>
                        </a:rPr>
                        <a:t>0,625 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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b="1" kern="1200" dirty="0">
                          <a:solidFill>
                            <a:srgbClr val="0000FF"/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ru-RU" sz="280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= </a:t>
                      </a:r>
                      <a:r>
                        <a:rPr lang="ru-RU" sz="2800" dirty="0" smtClean="0">
                          <a:latin typeface="+mn-lt"/>
                          <a:ea typeface="Calibri"/>
                          <a:cs typeface="Times New Roman"/>
                        </a:rPr>
                        <a:t>1,25</a:t>
                      </a:r>
                      <a:endParaRPr lang="ru-RU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latin typeface="+mn-lt"/>
                          <a:ea typeface="Calibri"/>
                          <a:cs typeface="Times New Roman"/>
                        </a:rPr>
                        <a:t>0,25</a:t>
                      </a:r>
                      <a:endParaRPr lang="ru-RU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37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latin typeface="+mn-lt"/>
                          <a:ea typeface="Calibri"/>
                          <a:cs typeface="Times New Roman"/>
                        </a:rPr>
                        <a:t>0,25 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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b="1" dirty="0" smtClean="0">
                          <a:solidFill>
                            <a:srgbClr val="0000FF"/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ru-RU" sz="280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= </a:t>
                      </a:r>
                      <a:r>
                        <a:rPr lang="ru-RU" sz="2800" dirty="0" smtClean="0">
                          <a:latin typeface="+mn-lt"/>
                          <a:ea typeface="Calibri"/>
                          <a:cs typeface="Times New Roman"/>
                        </a:rPr>
                        <a:t>0,5</a:t>
                      </a:r>
                      <a:endParaRPr lang="ru-RU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latin typeface="+mn-lt"/>
                          <a:ea typeface="Calibri"/>
                          <a:cs typeface="Times New Roman"/>
                        </a:rPr>
                        <a:t>0,5</a:t>
                      </a:r>
                      <a:endParaRPr lang="ru-RU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37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latin typeface="+mn-lt"/>
                          <a:ea typeface="Calibri"/>
                          <a:cs typeface="Times New Roman"/>
                        </a:rPr>
                        <a:t>0,5 </a:t>
                      </a:r>
                      <a:r>
                        <a:rPr lang="ru-RU" sz="2800" dirty="0" smtClean="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 </a:t>
                      </a:r>
                      <a:r>
                        <a:rPr lang="ru-RU" sz="2800" b="1" kern="1200" dirty="0" smtClean="0">
                          <a:solidFill>
                            <a:srgbClr val="0000FF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2</a:t>
                      </a:r>
                      <a:r>
                        <a:rPr lang="ru-RU" sz="280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= 1</a:t>
                      </a: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7" marR="6858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0981" name="Прямоугольник 5"/>
          <p:cNvSpPr>
            <a:spLocks noChangeArrowheads="1"/>
          </p:cNvSpPr>
          <p:nvPr/>
        </p:nvSpPr>
        <p:spPr bwMode="auto">
          <a:xfrm>
            <a:off x="1782763" y="812800"/>
            <a:ext cx="1436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200" b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0,8125</a:t>
            </a:r>
            <a:endParaRPr lang="ru-RU" altLang="en-US" sz="2400" b="1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03263" y="4060825"/>
            <a:ext cx="3286125" cy="585788"/>
          </a:xfrm>
          <a:prstGeom prst="rect">
            <a:avLst/>
          </a:prstGeom>
          <a:solidFill>
            <a:srgbClr val="66FF66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0,8125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 = 0,</a:t>
            </a:r>
            <a:r>
              <a:rPr lang="ru-RU" sz="3200" b="1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1101</a:t>
            </a:r>
            <a:r>
              <a:rPr lang="ru-RU" sz="3200" b="1" baseline="-25000" dirty="0">
                <a:solidFill>
                  <a:srgbClr val="0000FF"/>
                </a:solidFill>
                <a:latin typeface="+mn-lt"/>
                <a:ea typeface="Calibri"/>
                <a:cs typeface="Times New Roman"/>
              </a:rPr>
              <a:t>2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9888" y="4833938"/>
            <a:ext cx="1163637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/>
                </a:solidFill>
                <a:latin typeface="Arial" charset="0"/>
              </a:rPr>
              <a:t>10 </a:t>
            </a:r>
            <a:r>
              <a:rPr lang="ru-RU" sz="2400" b="1" dirty="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 </a:t>
            </a:r>
            <a:r>
              <a:rPr lang="ru-RU" sz="2400" b="1" dirty="0">
                <a:solidFill>
                  <a:schemeClr val="accent2"/>
                </a:solidFill>
                <a:latin typeface="Arial" charset="0"/>
              </a:rPr>
              <a:t>2</a:t>
            </a:r>
          </a:p>
        </p:txBody>
      </p:sp>
      <p:sp>
        <p:nvSpPr>
          <p:cNvPr id="40984" name="Прямоугольник 8"/>
          <p:cNvSpPr>
            <a:spLocks noChangeArrowheads="1"/>
          </p:cNvSpPr>
          <p:nvPr/>
        </p:nvSpPr>
        <p:spPr bwMode="auto">
          <a:xfrm>
            <a:off x="1782763" y="4772025"/>
            <a:ext cx="1222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200" b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0,</a:t>
            </a:r>
            <a:r>
              <a:rPr lang="en-US" altLang="en-US" sz="3200" b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= </a:t>
            </a:r>
            <a:endParaRPr lang="ru-RU" altLang="en-US" sz="2400" b="1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985" name="Прямоугольник 9"/>
          <p:cNvSpPr>
            <a:spLocks noChangeArrowheads="1"/>
          </p:cNvSpPr>
          <p:nvPr/>
        </p:nvSpPr>
        <p:spPr bwMode="auto">
          <a:xfrm>
            <a:off x="2843213" y="4772025"/>
            <a:ext cx="3986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0,100110011001</a:t>
            </a:r>
            <a:r>
              <a:rPr lang="ru-RU" altLang="en-US" sz="3200" b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altLang="en-US" sz="3200" b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endParaRPr lang="ru-RU" altLang="en-US" sz="2400" b="1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986" name="Прямоугольник 10"/>
          <p:cNvSpPr>
            <a:spLocks noChangeArrowheads="1"/>
          </p:cNvSpPr>
          <p:nvPr/>
        </p:nvSpPr>
        <p:spPr bwMode="auto">
          <a:xfrm>
            <a:off x="6694488" y="4772025"/>
            <a:ext cx="189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0,(1001)</a:t>
            </a:r>
            <a:r>
              <a:rPr lang="en-US" altLang="en-US" sz="3200" b="1" baseline="-25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altLang="en-US" sz="2400" b="1" baseline="-250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38350" y="5595938"/>
            <a:ext cx="5067300" cy="663575"/>
            <a:chOff x="317" y="2976"/>
            <a:chExt cx="3192" cy="418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611" y="3038"/>
              <a:ext cx="2898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>
                  <a:latin typeface="Arial" charset="0"/>
                </a:rPr>
                <a:t>  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40990" name="Oval 9"/>
            <p:cNvSpPr>
              <a:spLocks noChangeArrowheads="1"/>
            </p:cNvSpPr>
            <p:nvPr/>
          </p:nvSpPr>
          <p:spPr bwMode="auto">
            <a:xfrm>
              <a:off x="317" y="297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 b="1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  <a:endParaRPr lang="ru-RU" altLang="en-US" sz="4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AutoShape 66"/>
          <p:cNvSpPr>
            <a:spLocks noChangeArrowheads="1"/>
          </p:cNvSpPr>
          <p:nvPr/>
        </p:nvSpPr>
        <p:spPr bwMode="auto">
          <a:xfrm flipV="1">
            <a:off x="6026150" y="1935163"/>
            <a:ext cx="220663" cy="1814512"/>
          </a:xfrm>
          <a:prstGeom prst="upArrow">
            <a:avLst>
              <a:gd name="adj1" fmla="val 50000"/>
              <a:gd name="adj2" fmla="val 16716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2973524" y="5769820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Infinite number of digits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0984" grpId="0"/>
      <p:bldP spid="40985" grpId="0"/>
      <p:bldP spid="40986" grpId="0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Octal  number  system</a:t>
            </a:r>
            <a:endParaRPr lang="ru-RU" altLang="en-US" smtClean="0"/>
          </a:p>
        </p:txBody>
      </p:sp>
      <p:sp>
        <p:nvSpPr>
          <p:cNvPr id="4403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E7727F-4459-4AA2-9825-9A8618E821D8}" type="slidenum">
              <a:rPr lang="ru-RU" altLang="en-US"/>
              <a:pPr eaLnBrk="1" hangingPunct="1"/>
              <a:t>26</a:t>
            </a:fld>
            <a:endParaRPr lang="ru-RU" altLang="en-US"/>
          </a:p>
        </p:txBody>
      </p:sp>
      <p:sp>
        <p:nvSpPr>
          <p:cNvPr id="44036" name="Номер слайда 3"/>
          <p:cNvSpPr txBox="1">
            <a:spLocks/>
          </p:cNvSpPr>
          <p:nvPr/>
        </p:nvSpPr>
        <p:spPr bwMode="auto">
          <a:xfrm>
            <a:off x="6877050" y="623728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D643E70-7BA4-4877-BB6C-C97AB508D68A}" type="slidenum">
              <a:rPr lang="ru-RU" altLang="en-US" sz="1400" b="1"/>
              <a:pPr algn="r" eaLnBrk="1" hangingPunct="1"/>
              <a:t>26</a:t>
            </a:fld>
            <a:endParaRPr lang="ru-RU" altLang="en-US" sz="1400" b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836613"/>
            <a:ext cx="42498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Radix</a:t>
            </a:r>
            <a:r>
              <a:rPr lang="ru-RU" altLang="en-US" sz="2400" smtClean="0"/>
              <a:t>: </a:t>
            </a:r>
            <a:r>
              <a:rPr lang="en-US" altLang="en-US" sz="2400" b="1"/>
              <a:t>8</a:t>
            </a:r>
            <a:endParaRPr lang="ru-RU" altLang="en-US" sz="2400" b="1"/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Alphabet</a:t>
            </a:r>
            <a:r>
              <a:rPr lang="ru-RU" altLang="en-US" sz="2400" b="1" smtClean="0"/>
              <a:t>: </a:t>
            </a:r>
            <a:r>
              <a:rPr lang="en-US" altLang="en-US" sz="2400" b="1"/>
              <a:t>0, 1</a:t>
            </a:r>
            <a:r>
              <a:rPr lang="ru-RU" altLang="en-US" sz="2400" b="1"/>
              <a:t>, 2</a:t>
            </a:r>
            <a:r>
              <a:rPr lang="en-US" altLang="en-US" sz="2400" b="1"/>
              <a:t>, 3, 4, 5, 6, 7</a:t>
            </a:r>
            <a:endParaRPr lang="ru-RU" altLang="en-US" sz="2400" b="1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9750" y="2060575"/>
            <a:ext cx="1163638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/>
                </a:solidFill>
                <a:latin typeface="Arial" charset="0"/>
              </a:rPr>
              <a:t>10 </a:t>
            </a:r>
            <a:r>
              <a:rPr lang="ru-RU" sz="2400" b="1" dirty="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 </a:t>
            </a:r>
            <a:r>
              <a:rPr lang="ru-RU" sz="2400" b="1" dirty="0">
                <a:solidFill>
                  <a:schemeClr val="accent2"/>
                </a:solidFill>
                <a:latin typeface="Arial" charset="0"/>
              </a:rPr>
              <a:t>8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188" y="4097338"/>
            <a:ext cx="1163637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/>
                </a:solidFill>
                <a:latin typeface="Arial" charset="0"/>
              </a:rPr>
              <a:t>8 </a:t>
            </a:r>
            <a:r>
              <a:rPr lang="ru-RU" sz="2400" b="1" dirty="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 </a:t>
            </a:r>
            <a:r>
              <a:rPr lang="ru-RU" sz="2400" b="1" dirty="0">
                <a:solidFill>
                  <a:schemeClr val="accent2"/>
                </a:solidFill>
                <a:latin typeface="Arial" charset="0"/>
              </a:rPr>
              <a:t>10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24075" y="2097088"/>
            <a:ext cx="69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/>
              <a:t>100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68538" y="2133600"/>
            <a:ext cx="1295400" cy="1177925"/>
            <a:chOff x="1429" y="1344"/>
            <a:chExt cx="816" cy="742"/>
          </a:xfrm>
        </p:grpSpPr>
        <p:grpSp>
          <p:nvGrpSpPr>
            <p:cNvPr id="44069" name="Group 9"/>
            <p:cNvGrpSpPr>
              <a:grpSpLocks/>
            </p:cNvGrpSpPr>
            <p:nvPr/>
          </p:nvGrpSpPr>
          <p:grpSpPr bwMode="auto">
            <a:xfrm>
              <a:off x="1791" y="1344"/>
              <a:ext cx="454" cy="499"/>
              <a:chOff x="1791" y="1344"/>
              <a:chExt cx="454" cy="499"/>
            </a:xfrm>
          </p:grpSpPr>
          <p:grpSp>
            <p:nvGrpSpPr>
              <p:cNvPr id="44074" name="Group 10"/>
              <p:cNvGrpSpPr>
                <a:grpSpLocks/>
              </p:cNvGrpSpPr>
              <p:nvPr/>
            </p:nvGrpSpPr>
            <p:grpSpPr bwMode="auto">
              <a:xfrm>
                <a:off x="1791" y="1389"/>
                <a:ext cx="454" cy="454"/>
                <a:chOff x="1791" y="1389"/>
                <a:chExt cx="454" cy="454"/>
              </a:xfrm>
            </p:grpSpPr>
            <p:sp>
              <p:nvSpPr>
                <p:cNvPr id="44076" name="Line 11"/>
                <p:cNvSpPr>
                  <a:spLocks noChangeShapeType="1"/>
                </p:cNvSpPr>
                <p:nvPr/>
              </p:nvSpPr>
              <p:spPr bwMode="auto">
                <a:xfrm>
                  <a:off x="1791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7" name="Line 12"/>
                <p:cNvSpPr>
                  <a:spLocks noChangeShapeType="1"/>
                </p:cNvSpPr>
                <p:nvPr/>
              </p:nvSpPr>
              <p:spPr bwMode="auto">
                <a:xfrm rot="-5400000">
                  <a:off x="2018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075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ru-RU" altLang="en-US" sz="2400"/>
                  <a:t>8</a:t>
                </a:r>
              </a:p>
            </p:txBody>
          </p:sp>
        </p:grpSp>
        <p:sp>
          <p:nvSpPr>
            <p:cNvPr id="44070" name="Rectangle 14"/>
            <p:cNvSpPr>
              <a:spLocks noChangeArrowheads="1"/>
            </p:cNvSpPr>
            <p:nvPr/>
          </p:nvSpPr>
          <p:spPr bwMode="auto">
            <a:xfrm>
              <a:off x="1837" y="1616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12</a:t>
              </a:r>
            </a:p>
          </p:txBody>
        </p:sp>
        <p:sp>
          <p:nvSpPr>
            <p:cNvPr id="44071" name="Rectangle 15"/>
            <p:cNvSpPr>
              <a:spLocks noChangeArrowheads="1"/>
            </p:cNvSpPr>
            <p:nvPr/>
          </p:nvSpPr>
          <p:spPr bwMode="auto">
            <a:xfrm>
              <a:off x="1429" y="1525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96</a:t>
              </a:r>
            </a:p>
          </p:txBody>
        </p:sp>
        <p:sp>
          <p:nvSpPr>
            <p:cNvPr id="44072" name="Line 16"/>
            <p:cNvSpPr>
              <a:spLocks noChangeShapeType="1"/>
            </p:cNvSpPr>
            <p:nvPr/>
          </p:nvSpPr>
          <p:spPr bwMode="auto">
            <a:xfrm>
              <a:off x="1474" y="179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1519" y="1842"/>
              <a:ext cx="175" cy="24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54000" tIns="10800" rIns="54000" bIns="10800">
              <a:spAutoFit/>
            </a:bodyPr>
            <a:lstStyle/>
            <a:p>
              <a:pPr>
                <a:defRPr/>
              </a:pPr>
              <a:r>
                <a:rPr lang="ru-RU" sz="2400">
                  <a:latin typeface="Arial" charset="0"/>
                </a:rPr>
                <a:t>4</a:t>
              </a:r>
            </a:p>
          </p:txBody>
        </p:sp>
      </p:grp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2843213" y="2565400"/>
            <a:ext cx="1295400" cy="1179513"/>
            <a:chOff x="1791" y="1616"/>
            <a:chExt cx="816" cy="743"/>
          </a:xfrm>
        </p:grpSpPr>
        <p:grpSp>
          <p:nvGrpSpPr>
            <p:cNvPr id="44060" name="Group 19"/>
            <p:cNvGrpSpPr>
              <a:grpSpLocks/>
            </p:cNvGrpSpPr>
            <p:nvPr/>
          </p:nvGrpSpPr>
          <p:grpSpPr bwMode="auto">
            <a:xfrm>
              <a:off x="2153" y="1616"/>
              <a:ext cx="454" cy="499"/>
              <a:chOff x="1791" y="1344"/>
              <a:chExt cx="454" cy="499"/>
            </a:xfrm>
          </p:grpSpPr>
          <p:grpSp>
            <p:nvGrpSpPr>
              <p:cNvPr id="44065" name="Group 20"/>
              <p:cNvGrpSpPr>
                <a:grpSpLocks/>
              </p:cNvGrpSpPr>
              <p:nvPr/>
            </p:nvGrpSpPr>
            <p:grpSpPr bwMode="auto">
              <a:xfrm>
                <a:off x="1791" y="1389"/>
                <a:ext cx="454" cy="454"/>
                <a:chOff x="1791" y="1389"/>
                <a:chExt cx="454" cy="454"/>
              </a:xfrm>
            </p:grpSpPr>
            <p:sp>
              <p:nvSpPr>
                <p:cNvPr id="44067" name="Line 21"/>
                <p:cNvSpPr>
                  <a:spLocks noChangeShapeType="1"/>
                </p:cNvSpPr>
                <p:nvPr/>
              </p:nvSpPr>
              <p:spPr bwMode="auto">
                <a:xfrm>
                  <a:off x="1791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68" name="Line 22"/>
                <p:cNvSpPr>
                  <a:spLocks noChangeShapeType="1"/>
                </p:cNvSpPr>
                <p:nvPr/>
              </p:nvSpPr>
              <p:spPr bwMode="auto">
                <a:xfrm rot="-5400000">
                  <a:off x="2018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066" name="Rectangle 2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ru-RU" altLang="en-US" sz="2400"/>
                  <a:t>8</a:t>
                </a:r>
              </a:p>
            </p:txBody>
          </p:sp>
        </p:grpSp>
        <p:sp>
          <p:nvSpPr>
            <p:cNvPr id="44061" name="Rectangle 24"/>
            <p:cNvSpPr>
              <a:spLocks noChangeArrowheads="1"/>
            </p:cNvSpPr>
            <p:nvPr/>
          </p:nvSpPr>
          <p:spPr bwMode="auto">
            <a:xfrm>
              <a:off x="2199" y="18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1</a:t>
              </a:r>
            </a:p>
          </p:txBody>
        </p:sp>
        <p:sp>
          <p:nvSpPr>
            <p:cNvPr id="44062" name="Rectangle 25"/>
            <p:cNvSpPr>
              <a:spLocks noChangeArrowheads="1"/>
            </p:cNvSpPr>
            <p:nvPr/>
          </p:nvSpPr>
          <p:spPr bwMode="auto">
            <a:xfrm>
              <a:off x="1791" y="1797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   8</a:t>
              </a:r>
            </a:p>
          </p:txBody>
        </p:sp>
        <p:sp>
          <p:nvSpPr>
            <p:cNvPr id="44063" name="Line 26"/>
            <p:cNvSpPr>
              <a:spLocks noChangeShapeType="1"/>
            </p:cNvSpPr>
            <p:nvPr/>
          </p:nvSpPr>
          <p:spPr bwMode="auto">
            <a:xfrm>
              <a:off x="1836" y="2069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1950" y="2115"/>
              <a:ext cx="175" cy="24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54000" tIns="10800" rIns="54000" bIns="10800">
              <a:spAutoFit/>
            </a:bodyPr>
            <a:lstStyle/>
            <a:p>
              <a:pPr>
                <a:defRPr/>
              </a:pPr>
              <a:r>
                <a:rPr lang="ru-RU" sz="2400">
                  <a:latin typeface="Arial" charset="0"/>
                </a:rPr>
                <a:t>4</a:t>
              </a: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3419475" y="2997200"/>
            <a:ext cx="1295400" cy="1177925"/>
            <a:chOff x="1429" y="1344"/>
            <a:chExt cx="816" cy="742"/>
          </a:xfrm>
        </p:grpSpPr>
        <p:grpSp>
          <p:nvGrpSpPr>
            <p:cNvPr id="44051" name="Group 49"/>
            <p:cNvGrpSpPr>
              <a:grpSpLocks/>
            </p:cNvGrpSpPr>
            <p:nvPr/>
          </p:nvGrpSpPr>
          <p:grpSpPr bwMode="auto">
            <a:xfrm>
              <a:off x="1791" y="1344"/>
              <a:ext cx="454" cy="499"/>
              <a:chOff x="1791" y="1344"/>
              <a:chExt cx="454" cy="499"/>
            </a:xfrm>
          </p:grpSpPr>
          <p:grpSp>
            <p:nvGrpSpPr>
              <p:cNvPr id="44056" name="Group 50"/>
              <p:cNvGrpSpPr>
                <a:grpSpLocks/>
              </p:cNvGrpSpPr>
              <p:nvPr/>
            </p:nvGrpSpPr>
            <p:grpSpPr bwMode="auto">
              <a:xfrm>
                <a:off x="1791" y="1389"/>
                <a:ext cx="454" cy="454"/>
                <a:chOff x="1791" y="1389"/>
                <a:chExt cx="454" cy="454"/>
              </a:xfrm>
            </p:grpSpPr>
            <p:sp>
              <p:nvSpPr>
                <p:cNvPr id="44058" name="Line 51"/>
                <p:cNvSpPr>
                  <a:spLocks noChangeShapeType="1"/>
                </p:cNvSpPr>
                <p:nvPr/>
              </p:nvSpPr>
              <p:spPr bwMode="auto">
                <a:xfrm>
                  <a:off x="1791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59" name="Line 52"/>
                <p:cNvSpPr>
                  <a:spLocks noChangeShapeType="1"/>
                </p:cNvSpPr>
                <p:nvPr/>
              </p:nvSpPr>
              <p:spPr bwMode="auto">
                <a:xfrm rot="-5400000">
                  <a:off x="2018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057" name="Rectangle 5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ru-RU" altLang="en-US" sz="2400"/>
                  <a:t>8</a:t>
                </a:r>
              </a:p>
            </p:txBody>
          </p:sp>
        </p:grpSp>
        <p:sp>
          <p:nvSpPr>
            <p:cNvPr id="44052" name="Rectangle 54"/>
            <p:cNvSpPr>
              <a:spLocks noChangeArrowheads="1"/>
            </p:cNvSpPr>
            <p:nvPr/>
          </p:nvSpPr>
          <p:spPr bwMode="auto">
            <a:xfrm>
              <a:off x="1837" y="16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0</a:t>
              </a:r>
            </a:p>
          </p:txBody>
        </p:sp>
        <p:sp>
          <p:nvSpPr>
            <p:cNvPr id="44053" name="Rectangle 55"/>
            <p:cNvSpPr>
              <a:spLocks noChangeArrowheads="1"/>
            </p:cNvSpPr>
            <p:nvPr/>
          </p:nvSpPr>
          <p:spPr bwMode="auto">
            <a:xfrm>
              <a:off x="1429" y="1525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 0</a:t>
              </a:r>
            </a:p>
          </p:txBody>
        </p:sp>
        <p:sp>
          <p:nvSpPr>
            <p:cNvPr id="44054" name="Line 56"/>
            <p:cNvSpPr>
              <a:spLocks noChangeShapeType="1"/>
            </p:cNvSpPr>
            <p:nvPr/>
          </p:nvSpPr>
          <p:spPr bwMode="auto">
            <a:xfrm>
              <a:off x="1474" y="179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57"/>
            <p:cNvSpPr>
              <a:spLocks noChangeArrowheads="1"/>
            </p:cNvSpPr>
            <p:nvPr/>
          </p:nvSpPr>
          <p:spPr bwMode="auto">
            <a:xfrm>
              <a:off x="1519" y="1842"/>
              <a:ext cx="175" cy="24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54000" tIns="10800" rIns="54000" bIns="10800">
              <a:spAutoFit/>
            </a:bodyPr>
            <a:lstStyle/>
            <a:p>
              <a:pPr>
                <a:defRPr/>
              </a:pPr>
              <a:r>
                <a:rPr lang="ru-RU" sz="2400">
                  <a:latin typeface="Arial" charset="0"/>
                </a:rPr>
                <a:t>1</a:t>
              </a:r>
            </a:p>
          </p:txBody>
        </p:sp>
      </p:grpSp>
      <p:sp>
        <p:nvSpPr>
          <p:cNvPr id="39" name="Rectangle 58"/>
          <p:cNvSpPr>
            <a:spLocks noChangeArrowheads="1"/>
          </p:cNvSpPr>
          <p:nvPr/>
        </p:nvSpPr>
        <p:spPr bwMode="auto">
          <a:xfrm>
            <a:off x="5219700" y="3054350"/>
            <a:ext cx="2663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100 = 144</a:t>
            </a:r>
            <a:r>
              <a:rPr lang="ru-RU" altLang="en-US" sz="3600" b="1" baseline="-25000"/>
              <a:t>8</a:t>
            </a:r>
          </a:p>
        </p:txBody>
      </p:sp>
      <p:sp>
        <p:nvSpPr>
          <p:cNvPr id="41" name="Rectangle 60"/>
          <p:cNvSpPr>
            <a:spLocks noChangeArrowheads="1"/>
          </p:cNvSpPr>
          <p:nvPr/>
        </p:nvSpPr>
        <p:spPr bwMode="auto">
          <a:xfrm>
            <a:off x="827088" y="5105400"/>
            <a:ext cx="1624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    144</a:t>
            </a:r>
            <a:r>
              <a:rPr lang="ru-RU" altLang="en-US" sz="3600" b="1" baseline="-25000"/>
              <a:t>8</a:t>
            </a:r>
          </a:p>
        </p:txBody>
      </p:sp>
      <p:sp>
        <p:nvSpPr>
          <p:cNvPr id="42" name="Rectangle 61"/>
          <p:cNvSpPr>
            <a:spLocks noChangeArrowheads="1"/>
          </p:cNvSpPr>
          <p:nvPr/>
        </p:nvSpPr>
        <p:spPr bwMode="auto">
          <a:xfrm>
            <a:off x="1368425" y="4818063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/>
              <a:t>2 1 0</a:t>
            </a:r>
            <a:endParaRPr lang="ru-RU" altLang="en-US" sz="2400" baseline="-25000"/>
          </a:p>
        </p:txBody>
      </p:sp>
      <p:sp>
        <p:nvSpPr>
          <p:cNvPr id="43" name="Rectangle 62"/>
          <p:cNvSpPr>
            <a:spLocks noChangeArrowheads="1"/>
          </p:cNvSpPr>
          <p:nvPr/>
        </p:nvSpPr>
        <p:spPr bwMode="auto">
          <a:xfrm>
            <a:off x="2339975" y="4818063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smtClean="0">
                <a:solidFill>
                  <a:schemeClr val="accent2"/>
                </a:solidFill>
              </a:rPr>
              <a:t>positions</a:t>
            </a:r>
            <a:endParaRPr lang="ru-RU" altLang="en-US" b="1">
              <a:solidFill>
                <a:schemeClr val="accent2"/>
              </a:solidFill>
            </a:endParaRPr>
          </a:p>
        </p:txBody>
      </p:sp>
      <p:sp>
        <p:nvSpPr>
          <p:cNvPr id="44" name="Rectangle 63"/>
          <p:cNvSpPr>
            <a:spLocks noChangeArrowheads="1"/>
          </p:cNvSpPr>
          <p:nvPr/>
        </p:nvSpPr>
        <p:spPr bwMode="auto">
          <a:xfrm>
            <a:off x="2484438" y="5105400"/>
            <a:ext cx="4171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= 1</a:t>
            </a:r>
            <a:r>
              <a:rPr lang="en-US" altLang="en-US" sz="3600" b="1">
                <a:cs typeface="Arial" panose="020B0604020202020204" pitchFamily="34" charset="0"/>
              </a:rPr>
              <a:t>·</a:t>
            </a:r>
            <a:r>
              <a:rPr lang="ru-RU" altLang="en-US" sz="3600" b="1">
                <a:solidFill>
                  <a:srgbClr val="FF0000"/>
                </a:solidFill>
                <a:cs typeface="Arial" panose="020B0604020202020204" pitchFamily="34" charset="0"/>
              </a:rPr>
              <a:t>8</a:t>
            </a:r>
            <a:r>
              <a:rPr lang="ru-RU" altLang="en-US" sz="3600" b="1" baseline="30000">
                <a:cs typeface="Arial" panose="020B0604020202020204" pitchFamily="34" charset="0"/>
              </a:rPr>
              <a:t>2 </a:t>
            </a:r>
            <a:r>
              <a:rPr lang="ru-RU" altLang="en-US" sz="3600" b="1">
                <a:cs typeface="Arial" panose="020B0604020202020204" pitchFamily="34" charset="0"/>
              </a:rPr>
              <a:t>+</a:t>
            </a:r>
            <a:r>
              <a:rPr lang="ru-RU" altLang="en-US"/>
              <a:t> </a:t>
            </a:r>
            <a:r>
              <a:rPr lang="ru-RU" altLang="en-US" sz="3600" b="1">
                <a:cs typeface="Arial" panose="020B0604020202020204" pitchFamily="34" charset="0"/>
              </a:rPr>
              <a:t>4</a:t>
            </a:r>
            <a:r>
              <a:rPr lang="en-US" altLang="en-US" sz="3600" b="1">
                <a:cs typeface="Arial" panose="020B0604020202020204" pitchFamily="34" charset="0"/>
              </a:rPr>
              <a:t>·</a:t>
            </a:r>
            <a:r>
              <a:rPr lang="ru-RU" altLang="en-US" sz="3600" b="1">
                <a:solidFill>
                  <a:srgbClr val="FF0000"/>
                </a:solidFill>
                <a:cs typeface="Arial" panose="020B0604020202020204" pitchFamily="34" charset="0"/>
              </a:rPr>
              <a:t>8</a:t>
            </a:r>
            <a:r>
              <a:rPr lang="ru-RU" altLang="en-US" sz="3600" b="1" baseline="30000">
                <a:cs typeface="Arial" panose="020B0604020202020204" pitchFamily="34" charset="0"/>
              </a:rPr>
              <a:t>1</a:t>
            </a:r>
            <a:r>
              <a:rPr lang="ru-RU" altLang="en-US"/>
              <a:t> </a:t>
            </a:r>
            <a:r>
              <a:rPr lang="ru-RU" altLang="en-US" sz="3600" b="1">
                <a:cs typeface="Arial" panose="020B0604020202020204" pitchFamily="34" charset="0"/>
              </a:rPr>
              <a:t>+</a:t>
            </a:r>
            <a:r>
              <a:rPr lang="ru-RU" altLang="en-US"/>
              <a:t> </a:t>
            </a:r>
            <a:r>
              <a:rPr lang="ru-RU" altLang="en-US" sz="3600" b="1">
                <a:cs typeface="Arial" panose="020B0604020202020204" pitchFamily="34" charset="0"/>
              </a:rPr>
              <a:t>4</a:t>
            </a:r>
            <a:r>
              <a:rPr lang="en-US" altLang="en-US" sz="3600" b="1">
                <a:cs typeface="Arial" panose="020B0604020202020204" pitchFamily="34" charset="0"/>
              </a:rPr>
              <a:t>·</a:t>
            </a:r>
            <a:r>
              <a:rPr lang="ru-RU" altLang="en-US" sz="3600" b="1">
                <a:solidFill>
                  <a:srgbClr val="FF0000"/>
                </a:solidFill>
                <a:cs typeface="Arial" panose="020B0604020202020204" pitchFamily="34" charset="0"/>
              </a:rPr>
              <a:t>8</a:t>
            </a:r>
            <a:r>
              <a:rPr lang="ru-RU" altLang="en-US" sz="3600" b="1" baseline="30000">
                <a:cs typeface="Arial" panose="020B0604020202020204" pitchFamily="34" charset="0"/>
              </a:rPr>
              <a:t>0</a:t>
            </a:r>
            <a:endParaRPr lang="en-US" altLang="en-US" sz="3600" b="1" baseline="30000">
              <a:cs typeface="Arial" panose="020B0604020202020204" pitchFamily="34" charset="0"/>
            </a:endParaRPr>
          </a:p>
          <a:p>
            <a:pPr eaLnBrk="1" hangingPunct="1"/>
            <a:r>
              <a:rPr lang="ru-RU" altLang="en-US" sz="3600" b="1">
                <a:cs typeface="Arial" panose="020B0604020202020204" pitchFamily="34" charset="0"/>
              </a:rPr>
              <a:t>= 64 + 32 + 4 = 100</a:t>
            </a:r>
            <a:endParaRPr lang="en-US" altLang="en-US" sz="3600" b="1">
              <a:cs typeface="Arial" panose="020B0604020202020204" pitchFamily="34" charset="0"/>
            </a:endParaRPr>
          </a:p>
        </p:txBody>
      </p:sp>
      <p:sp>
        <p:nvSpPr>
          <p:cNvPr id="45" name="AutoShape 66"/>
          <p:cNvSpPr>
            <a:spLocks noChangeArrowheads="1"/>
          </p:cNvSpPr>
          <p:nvPr/>
        </p:nvSpPr>
        <p:spPr bwMode="auto">
          <a:xfrm rot="-3080023">
            <a:off x="2367756" y="2520157"/>
            <a:ext cx="360363" cy="2413000"/>
          </a:xfrm>
          <a:prstGeom prst="upArrow">
            <a:avLst>
              <a:gd name="adj1" fmla="val 50000"/>
              <a:gd name="adj2" fmla="val 16740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39" grpId="0"/>
      <p:bldP spid="41" grpId="0"/>
      <p:bldP spid="42" grpId="0"/>
      <p:bldP spid="43" grpId="0"/>
      <p:bldP spid="44" grpId="0" build="p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Tasks</a:t>
            </a:r>
            <a:endParaRPr lang="ru-RU" altLang="en-US" smtClean="0"/>
          </a:p>
        </p:txBody>
      </p:sp>
      <p:sp>
        <p:nvSpPr>
          <p:cNvPr id="4505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FD9229-34A2-4E32-9900-FFBB4D655B88}" type="slidenum">
              <a:rPr lang="ru-RU" altLang="en-US"/>
              <a:pPr eaLnBrk="1" hangingPunct="1"/>
              <a:t>27</a:t>
            </a:fld>
            <a:endParaRPr lang="ru-RU" altLang="en-US"/>
          </a:p>
        </p:txBody>
      </p:sp>
      <p:sp>
        <p:nvSpPr>
          <p:cNvPr id="45060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1125538"/>
            <a:ext cx="1546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400" b="1"/>
              <a:t>134</a:t>
            </a:r>
            <a:r>
              <a:rPr lang="ru-RU" altLang="en-US" sz="4400" b="1" baseline="-25000"/>
              <a:t> </a:t>
            </a:r>
            <a:r>
              <a:rPr lang="ru-RU" altLang="en-US" sz="4400" b="1"/>
              <a:t>=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003800" y="1125538"/>
            <a:ext cx="1235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400" b="1"/>
              <a:t>75</a:t>
            </a:r>
            <a:r>
              <a:rPr lang="ru-RU" altLang="en-US" sz="4400" b="1" baseline="-25000"/>
              <a:t> </a:t>
            </a:r>
            <a:r>
              <a:rPr lang="ru-RU" altLang="en-US" sz="4400" b="1"/>
              <a:t>=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11188" y="4508500"/>
            <a:ext cx="17510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400" b="1"/>
              <a:t>134</a:t>
            </a:r>
            <a:r>
              <a:rPr lang="ru-RU" altLang="en-US" sz="4400" b="1" baseline="-25000"/>
              <a:t>8 </a:t>
            </a:r>
            <a:r>
              <a:rPr lang="ru-RU" altLang="en-US" sz="4400" b="1"/>
              <a:t>=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35038" y="5481638"/>
            <a:ext cx="14398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400" b="1"/>
              <a:t>75</a:t>
            </a:r>
            <a:r>
              <a:rPr lang="ru-RU" altLang="en-US" sz="4400" b="1" baseline="-25000"/>
              <a:t>8 </a:t>
            </a:r>
            <a:r>
              <a:rPr lang="ru-RU" altLang="en-US" sz="4400" b="1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Octal  number  system</a:t>
            </a:r>
            <a:endParaRPr lang="ru-RU" altLang="en-US" smtClean="0"/>
          </a:p>
        </p:txBody>
      </p:sp>
      <p:sp>
        <p:nvSpPr>
          <p:cNvPr id="4608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276B88-DC6A-4491-BCC3-0187F0CA19E1}" type="slidenum">
              <a:rPr lang="ru-RU" altLang="en-US"/>
              <a:pPr eaLnBrk="1" hangingPunct="1"/>
              <a:t>28</a:t>
            </a:fld>
            <a:endParaRPr lang="ru-RU" altLang="en-US"/>
          </a:p>
        </p:txBody>
      </p:sp>
      <p:graphicFrame>
        <p:nvGraphicFramePr>
          <p:cNvPr id="5" name="Group 148"/>
          <p:cNvGraphicFramePr>
            <a:graphicFrameLocks noGrp="1"/>
          </p:cNvGraphicFramePr>
          <p:nvPr/>
        </p:nvGraphicFramePr>
        <p:xfrm>
          <a:off x="2370138" y="944563"/>
          <a:ext cx="3889375" cy="5472116"/>
        </p:xfrm>
        <a:graphic>
          <a:graphicData uri="http://schemas.openxmlformats.org/drawingml/2006/table">
            <a:tbl>
              <a:tblPr/>
              <a:tblGrid>
                <a:gridCol w="1379537"/>
                <a:gridCol w="1381125"/>
                <a:gridCol w="1128713"/>
              </a:tblGrid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ru-RU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ru-RU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Octal  to  binary</a:t>
            </a:r>
            <a:endParaRPr lang="ru-RU" altLang="en-US" smtClean="0"/>
          </a:p>
        </p:txBody>
      </p:sp>
      <p:sp>
        <p:nvSpPr>
          <p:cNvPr id="4710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C65DA7-80A4-49BC-9232-AE82F9060755}" type="slidenum">
              <a:rPr lang="ru-RU" altLang="en-US"/>
              <a:pPr eaLnBrk="1" hangingPunct="1"/>
              <a:t>29</a:t>
            </a:fld>
            <a:endParaRPr lang="ru-RU" altLang="en-US"/>
          </a:p>
        </p:txBody>
      </p:sp>
      <p:sp>
        <p:nvSpPr>
          <p:cNvPr id="47108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19138" y="1700213"/>
            <a:ext cx="576262" cy="576262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3600" b="1">
                <a:solidFill>
                  <a:schemeClr val="accent2"/>
                </a:solidFill>
                <a:latin typeface="Arial" charset="0"/>
              </a:rPr>
              <a:t>8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698750" y="944563"/>
            <a:ext cx="649288" cy="649287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3600" b="1">
                <a:solidFill>
                  <a:schemeClr val="accent2"/>
                </a:solidFill>
                <a:latin typeface="Arial" charset="0"/>
              </a:rPr>
              <a:t>10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751388" y="1700213"/>
            <a:ext cx="576262" cy="576262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3600" b="1">
                <a:solidFill>
                  <a:schemeClr val="accent2"/>
                </a:solidFill>
                <a:latin typeface="Arial" charset="0"/>
              </a:rPr>
              <a:t>2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4414604">
            <a:off x="1816893" y="891382"/>
            <a:ext cx="360363" cy="1403350"/>
          </a:xfrm>
          <a:prstGeom prst="upArrow">
            <a:avLst>
              <a:gd name="adj1" fmla="val 50000"/>
              <a:gd name="adj2" fmla="val 9735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rot="17185396" flipV="1">
            <a:off x="3906043" y="891382"/>
            <a:ext cx="360363" cy="1403350"/>
          </a:xfrm>
          <a:prstGeom prst="upArrow">
            <a:avLst>
              <a:gd name="adj1" fmla="val 50000"/>
              <a:gd name="adj2" fmla="val 9735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5400000">
            <a:off x="2878932" y="332581"/>
            <a:ext cx="360362" cy="3311525"/>
          </a:xfrm>
          <a:prstGeom prst="upArrow">
            <a:avLst>
              <a:gd name="adj1" fmla="val 50000"/>
              <a:gd name="adj2" fmla="val 22973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616575" y="944563"/>
            <a:ext cx="2499814" cy="798512"/>
          </a:xfrm>
          <a:prstGeom prst="wedgeRoundRectCallout">
            <a:avLst>
              <a:gd name="adj1" fmla="val -124426"/>
              <a:gd name="adj2" fmla="val 11894"/>
              <a:gd name="adj3" fmla="val 1666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/>
          <a:lstStyle/>
          <a:p>
            <a:pPr marL="176213" indent="-176213">
              <a:buFontTx/>
              <a:buChar char="•"/>
              <a:defRPr/>
            </a:pPr>
            <a:r>
              <a:rPr lang="en-US" sz="2000" smtClean="0">
                <a:latin typeface="Arial" charset="0"/>
              </a:rPr>
              <a:t>laborious</a:t>
            </a:r>
          </a:p>
          <a:p>
            <a:pPr marL="176213" indent="-176213">
              <a:buFontTx/>
              <a:buChar char="•"/>
              <a:defRPr/>
            </a:pPr>
            <a:r>
              <a:rPr lang="ru-RU" sz="2000" smtClean="0">
                <a:latin typeface="Arial" charset="0"/>
              </a:rPr>
              <a:t> </a:t>
            </a:r>
            <a:r>
              <a:rPr lang="en-US" sz="2000" smtClean="0">
                <a:latin typeface="Arial" charset="0"/>
              </a:rPr>
              <a:t>2  operations </a:t>
            </a:r>
            <a:endParaRPr lang="ru-RU" sz="2000" dirty="0">
              <a:latin typeface="Arial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339975" y="2349500"/>
            <a:ext cx="1382713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600" b="1">
                <a:latin typeface="Arial" charset="0"/>
              </a:rPr>
              <a:t>8 = 2</a:t>
            </a:r>
            <a:r>
              <a:rPr lang="ru-RU" sz="3600" b="1" baseline="30000">
                <a:latin typeface="Arial" charset="0"/>
              </a:rPr>
              <a:t>3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157288" y="3249613"/>
            <a:ext cx="6831012" cy="954087"/>
            <a:chOff x="317" y="3022"/>
            <a:chExt cx="4303" cy="601"/>
          </a:xfrm>
        </p:grpSpPr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611" y="3089"/>
              <a:ext cx="4009" cy="534"/>
            </a:xfrm>
            <a:prstGeom prst="rect">
              <a:avLst/>
            </a:prstGeom>
            <a:solidFill>
              <a:srgbClr val="D1D1FF"/>
            </a:solidFill>
            <a:ln w="254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>
                  <a:latin typeface="Arial" charset="0"/>
                </a:rPr>
                <a:t>  </a:t>
              </a:r>
              <a:r>
                <a:rPr lang="ru-RU" sz="2400" dirty="0">
                  <a:latin typeface="Arial" charset="0"/>
                </a:rPr>
                <a:t/>
              </a:r>
              <a:br>
                <a:rPr lang="ru-RU" sz="2400" dirty="0">
                  <a:latin typeface="Arial" charset="0"/>
                </a:rPr>
              </a:br>
              <a:r>
                <a:rPr lang="ru-RU" sz="2400">
                  <a:latin typeface="Arial" charset="0"/>
                </a:rPr>
                <a:t> 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47129" name="Oval 15"/>
            <p:cNvSpPr>
              <a:spLocks noChangeArrowheads="1"/>
            </p:cNvSpPr>
            <p:nvPr/>
          </p:nvSpPr>
          <p:spPr bwMode="auto">
            <a:xfrm>
              <a:off x="317" y="302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 b="1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  <a:endParaRPr lang="ru-RU" altLang="en-US" sz="4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92163" y="4724400"/>
            <a:ext cx="1847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 1725</a:t>
            </a:r>
            <a:r>
              <a:rPr lang="ru-RU" altLang="en-US" sz="3600" b="1" baseline="-25000"/>
              <a:t>8 </a:t>
            </a:r>
            <a:r>
              <a:rPr lang="ru-RU" altLang="en-US" sz="3600" b="1"/>
              <a:t>=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951163" y="5445125"/>
            <a:ext cx="4068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>
                <a:solidFill>
                  <a:schemeClr val="accent2"/>
                </a:solidFill>
              </a:rPr>
              <a:t>1      7      2      5</a:t>
            </a:r>
            <a:endParaRPr lang="ru-RU" altLang="en-US" sz="3600" b="1" baseline="-25000">
              <a:solidFill>
                <a:schemeClr val="accent2"/>
              </a:solidFill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2627313" y="4760913"/>
            <a:ext cx="9715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 </a:t>
            </a:r>
            <a:r>
              <a:rPr lang="ru-RU" altLang="en-US" sz="3600" b="1">
                <a:solidFill>
                  <a:srgbClr val="FF0000"/>
                </a:solidFill>
              </a:rPr>
              <a:t>00</a:t>
            </a:r>
            <a:r>
              <a:rPr lang="ru-RU" altLang="en-US" sz="3600" b="1"/>
              <a:t>1</a:t>
            </a:r>
            <a:endParaRPr lang="ru-RU" altLang="en-US" sz="3600" b="1" baseline="-25000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71888" y="4760913"/>
            <a:ext cx="9715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 111</a:t>
            </a:r>
            <a:endParaRPr lang="ru-RU" altLang="en-US" sz="3600" b="1" baseline="-25000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643438" y="4760913"/>
            <a:ext cx="9715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 010</a:t>
            </a:r>
            <a:endParaRPr lang="ru-RU" altLang="en-US" sz="3600" b="1" baseline="-25000"/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5688013" y="4760913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 101</a:t>
            </a:r>
            <a:r>
              <a:rPr lang="ru-RU" altLang="en-US" sz="3600" b="1" baseline="-25000"/>
              <a:t>2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 rot="-5400000">
            <a:off x="2924176" y="4968875"/>
            <a:ext cx="22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accent2"/>
                </a:solidFill>
              </a:rPr>
              <a:t>{</a:t>
            </a:r>
            <a:endParaRPr lang="ru-RU" altLang="en-US" sz="5400">
              <a:solidFill>
                <a:schemeClr val="accent2"/>
              </a:solidFill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 rot="-5400000">
            <a:off x="4005263" y="4932362"/>
            <a:ext cx="22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accent2"/>
                </a:solidFill>
              </a:rPr>
              <a:t>{</a:t>
            </a:r>
            <a:endParaRPr lang="ru-RU" altLang="en-US" sz="5400">
              <a:solidFill>
                <a:schemeClr val="accent2"/>
              </a:solidFill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 rot="-5400000">
            <a:off x="4976813" y="4932362"/>
            <a:ext cx="22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accent2"/>
                </a:solidFill>
              </a:rPr>
              <a:t>{</a:t>
            </a:r>
            <a:endParaRPr lang="ru-RU" altLang="en-US" sz="5400">
              <a:solidFill>
                <a:schemeClr val="accent2"/>
              </a:solidFill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 rot="-5400000">
            <a:off x="6056313" y="4932362"/>
            <a:ext cx="22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accent2"/>
                </a:solidFill>
              </a:rPr>
              <a:t>{</a:t>
            </a:r>
            <a:endParaRPr lang="ru-RU" altLang="en-US" sz="5400">
              <a:solidFill>
                <a:schemeClr val="accent2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946365" y="3489013"/>
            <a:ext cx="5900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Each octal digit can be written as three binary (triad)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Non-positional number systems</a:t>
            </a:r>
            <a:endParaRPr lang="ru-RU" altLang="en-US" smtClean="0"/>
          </a:p>
        </p:txBody>
      </p:sp>
      <p:sp>
        <p:nvSpPr>
          <p:cNvPr id="1024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093B38-C2FA-42B5-906A-DFFDB46DDF4A}" type="slidenum">
              <a:rPr lang="ru-RU" altLang="en-US"/>
              <a:pPr eaLnBrk="1" hangingPunct="1"/>
              <a:t>3</a:t>
            </a:fld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88938" y="804864"/>
            <a:ext cx="8472487" cy="1384995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61950" indent="-361950">
              <a:defRPr/>
            </a:pPr>
            <a:r>
              <a:rPr lang="en-US" sz="2800" b="1" smtClean="0">
                <a:latin typeface="Arial" charset="0"/>
              </a:rPr>
              <a:t>Non-positional number systems</a:t>
            </a:r>
            <a:r>
              <a:rPr lang="ru-RU" sz="2800" b="1" smtClean="0">
                <a:latin typeface="Arial" charset="0"/>
              </a:rPr>
              <a:t>:</a:t>
            </a:r>
            <a:r>
              <a:rPr lang="en-US" sz="2800" b="1" smtClean="0">
                <a:latin typeface="Arial" charset="0"/>
              </a:rPr>
              <a:t> the value of the digit does not depend on its place in the number record</a:t>
            </a:r>
            <a:r>
              <a:rPr lang="ru-RU" sz="2800" smtClean="0">
                <a:latin typeface="Arial" charset="0"/>
              </a:rPr>
              <a:t>.</a:t>
            </a:r>
            <a:endParaRPr lang="ru-RU" sz="2800" dirty="0">
              <a:latin typeface="Arial" charset="0"/>
            </a:endParaRPr>
          </a:p>
        </p:txBody>
      </p:sp>
      <p:sp>
        <p:nvSpPr>
          <p:cNvPr id="10245" name="Прямоугольник 4"/>
          <p:cNvSpPr>
            <a:spLocks noChangeArrowheads="1"/>
          </p:cNvSpPr>
          <p:nvPr/>
        </p:nvSpPr>
        <p:spPr bwMode="auto">
          <a:xfrm>
            <a:off x="914399" y="2307770"/>
            <a:ext cx="448786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1463" indent="-2714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800" smtClean="0">
              <a:solidFill>
                <a:srgbClr val="000000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smtClean="0">
                <a:solidFill>
                  <a:srgbClr val="000000"/>
                </a:solidFill>
              </a:rPr>
              <a:t>Unary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smtClean="0">
                <a:solidFill>
                  <a:srgbClr val="000000"/>
                </a:solidFill>
              </a:rPr>
              <a:t>Egyptian decimal</a:t>
            </a:r>
            <a:endParaRPr lang="ru-RU" altLang="en-US" sz="2800">
              <a:solidFill>
                <a:srgbClr val="000000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smtClean="0">
                <a:solidFill>
                  <a:srgbClr val="000000"/>
                </a:solidFill>
              </a:rPr>
              <a:t>roman</a:t>
            </a:r>
            <a:endParaRPr lang="ru-RU" altLang="en-US" sz="2800">
              <a:solidFill>
                <a:srgbClr val="000000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ru-RU" altLang="en-US" sz="2800">
              <a:solidFill>
                <a:srgbClr val="000000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ru-RU" altLang="en-US" sz="2800">
              <a:solidFill>
                <a:srgbClr val="000000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ru-RU" altLang="en-US" sz="2800">
              <a:solidFill>
                <a:srgbClr val="000000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ru-RU" altLang="en-US" sz="2800">
              <a:solidFill>
                <a:srgbClr val="000000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ru-RU" altLang="en-US" sz="2800">
              <a:solidFill>
                <a:srgbClr val="000000"/>
              </a:solidFill>
            </a:endParaRPr>
          </a:p>
          <a:p>
            <a:pPr eaLnBrk="1" hangingPunct="1"/>
            <a:endParaRPr lang="ru-RU" altLang="en-US" sz="2800">
              <a:solidFill>
                <a:srgbClr val="000000"/>
              </a:solidFill>
            </a:endParaRPr>
          </a:p>
        </p:txBody>
      </p:sp>
      <p:pic>
        <p:nvPicPr>
          <p:cNvPr id="102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3748088"/>
            <a:ext cx="164147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CBC65E-31B6-4D91-832F-3EB4857BA6C4}" type="slidenum">
              <a:rPr lang="ru-RU" altLang="en-US"/>
              <a:pPr eaLnBrk="1" hangingPunct="1"/>
              <a:t>30</a:t>
            </a:fld>
            <a:endParaRPr lang="ru-RU" altLang="en-US"/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468313" y="1125538"/>
            <a:ext cx="20621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400" b="1"/>
              <a:t>3467</a:t>
            </a:r>
            <a:r>
              <a:rPr lang="ru-RU" altLang="en-US" sz="4400" b="1" baseline="-25000"/>
              <a:t>8 </a:t>
            </a:r>
            <a:r>
              <a:rPr lang="ru-RU" altLang="en-US" sz="4400" b="1"/>
              <a:t>=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8313" y="2444750"/>
            <a:ext cx="20621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400" b="1"/>
              <a:t>2148</a:t>
            </a:r>
            <a:r>
              <a:rPr lang="ru-RU" altLang="en-US" sz="4400" b="1" baseline="-25000"/>
              <a:t>8 </a:t>
            </a:r>
            <a:r>
              <a:rPr lang="ru-RU" altLang="en-US" sz="4400" b="1"/>
              <a:t>=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8313" y="3763963"/>
            <a:ext cx="20621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400" b="1"/>
              <a:t>7352</a:t>
            </a:r>
            <a:r>
              <a:rPr lang="ru-RU" altLang="en-US" sz="4400" b="1" baseline="-25000"/>
              <a:t>8 </a:t>
            </a:r>
            <a:r>
              <a:rPr lang="ru-RU" altLang="en-US" sz="4400" b="1"/>
              <a:t>=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68313" y="5084763"/>
            <a:ext cx="20621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400" b="1"/>
              <a:t>1231</a:t>
            </a:r>
            <a:r>
              <a:rPr lang="ru-RU" altLang="en-US" sz="4400" b="1" baseline="-25000"/>
              <a:t>8 </a:t>
            </a:r>
            <a:r>
              <a:rPr lang="ru-RU" altLang="en-US" sz="4400" b="1"/>
              <a:t>=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2700000">
            <a:off x="755650" y="2276475"/>
            <a:ext cx="1187450" cy="1187450"/>
          </a:xfrm>
          <a:prstGeom prst="plus">
            <a:avLst>
              <a:gd name="adj" fmla="val 43718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Binary  to  octal</a:t>
            </a:r>
            <a:endParaRPr lang="ru-RU" altLang="en-US" smtClean="0"/>
          </a:p>
        </p:txBody>
      </p:sp>
      <p:sp>
        <p:nvSpPr>
          <p:cNvPr id="4915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8502DE-2D0B-48F7-83CB-38978CE0595C}" type="slidenum">
              <a:rPr lang="ru-RU" altLang="en-US"/>
              <a:pPr eaLnBrk="1" hangingPunct="1"/>
              <a:t>31</a:t>
            </a:fld>
            <a:endParaRPr lang="ru-RU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19363" y="981075"/>
            <a:ext cx="3656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1001011101111</a:t>
            </a:r>
            <a:r>
              <a:rPr lang="ru-RU" altLang="en-US" sz="3600" b="1" baseline="-25000"/>
              <a:t>2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8313" y="1700213"/>
            <a:ext cx="83916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 smtClean="0"/>
              <a:t>Step 1</a:t>
            </a:r>
            <a:r>
              <a:rPr lang="en-US" sz="1600" smtClean="0"/>
              <a:t> − Divide the binary digits into groups of three (starting from the right).</a:t>
            </a:r>
            <a:r>
              <a:rPr lang="ru-RU" altLang="en-US" sz="1600" b="1" smtClean="0"/>
              <a:t>:</a:t>
            </a:r>
            <a:endParaRPr lang="ru-RU" altLang="en-US" sz="1600" b="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79613" y="2384425"/>
            <a:ext cx="4672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>
                <a:solidFill>
                  <a:srgbClr val="FF0000"/>
                </a:solidFill>
              </a:rPr>
              <a:t>00</a:t>
            </a:r>
            <a:r>
              <a:rPr lang="ru-RU" altLang="en-US" sz="3600" b="1">
                <a:solidFill>
                  <a:srgbClr val="3333FF"/>
                </a:solidFill>
              </a:rPr>
              <a:t>1</a:t>
            </a:r>
            <a:r>
              <a:rPr lang="ru-RU" altLang="en-US" sz="3600" b="1"/>
              <a:t> 001 </a:t>
            </a:r>
            <a:r>
              <a:rPr lang="ru-RU" altLang="en-US" sz="3600" b="1">
                <a:solidFill>
                  <a:srgbClr val="3333FF"/>
                </a:solidFill>
              </a:rPr>
              <a:t>011</a:t>
            </a:r>
            <a:r>
              <a:rPr lang="ru-RU" altLang="en-US" sz="3600" b="1"/>
              <a:t> 101 </a:t>
            </a:r>
            <a:r>
              <a:rPr lang="ru-RU" altLang="en-US" sz="3600" b="1">
                <a:solidFill>
                  <a:srgbClr val="3333FF"/>
                </a:solidFill>
              </a:rPr>
              <a:t>111</a:t>
            </a:r>
            <a:r>
              <a:rPr lang="ru-RU" altLang="en-US" sz="3600" b="1" baseline="-25000"/>
              <a:t>2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3238" y="3140075"/>
            <a:ext cx="649408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 smtClean="0"/>
              <a:t>Step 2</a:t>
            </a:r>
            <a:r>
              <a:rPr lang="en-US" sz="1600" smtClean="0"/>
              <a:t> − Convert each group of three binary digits to one octal digit</a:t>
            </a:r>
            <a:r>
              <a:rPr lang="en-US" sz="2800" smtClean="0"/>
              <a:t>.</a:t>
            </a:r>
            <a:r>
              <a:rPr lang="ru-RU" altLang="en-US" sz="2800" b="1" smtClean="0"/>
              <a:t> </a:t>
            </a:r>
            <a:r>
              <a:rPr lang="ru-RU" altLang="en-US" sz="2800" b="1"/>
              <a:t/>
            </a:r>
            <a:br>
              <a:rPr lang="ru-RU" altLang="en-US" sz="2800" b="1"/>
            </a:br>
            <a:endParaRPr lang="ru-RU" altLang="en-US" sz="2800" b="1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195513" y="4760913"/>
            <a:ext cx="4381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600" b="1">
                <a:latin typeface="Arial" charset="0"/>
              </a:rPr>
              <a:t>1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995738" y="4760913"/>
            <a:ext cx="4381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600" b="1">
                <a:latin typeface="Arial" charset="0"/>
              </a:rPr>
              <a:t>3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895850" y="4760913"/>
            <a:ext cx="4381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600" b="1">
                <a:latin typeface="Arial" charset="0"/>
              </a:rPr>
              <a:t>5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795963" y="4760913"/>
            <a:ext cx="4381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600" b="1">
                <a:latin typeface="Arial" charset="0"/>
              </a:rPr>
              <a:t>7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39750" y="5624513"/>
            <a:ext cx="71348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smtClean="0">
                <a:solidFill>
                  <a:schemeClr val="accent2"/>
                </a:solidFill>
              </a:rPr>
              <a:t>Answer</a:t>
            </a:r>
            <a:r>
              <a:rPr lang="ru-RU" altLang="en-US" sz="2800" b="1" smtClean="0">
                <a:solidFill>
                  <a:schemeClr val="accent2"/>
                </a:solidFill>
              </a:rPr>
              <a:t>:  </a:t>
            </a:r>
            <a:r>
              <a:rPr lang="ru-RU" altLang="en-US" sz="3600" b="1"/>
              <a:t>1001011101111</a:t>
            </a:r>
            <a:r>
              <a:rPr lang="ru-RU" altLang="en-US" sz="3600" b="1" baseline="-25000"/>
              <a:t>2</a:t>
            </a:r>
            <a:r>
              <a:rPr lang="ru-RU" altLang="en-US" sz="3600" b="1"/>
              <a:t> = 11357</a:t>
            </a:r>
            <a:r>
              <a:rPr lang="ru-RU" altLang="en-US" sz="3600" b="1" baseline="-25000"/>
              <a:t>8</a:t>
            </a:r>
            <a:endParaRPr lang="ru-RU" altLang="en-US" sz="2800" b="1">
              <a:solidFill>
                <a:schemeClr val="accent2"/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943100" y="4041775"/>
            <a:ext cx="4672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>
                <a:solidFill>
                  <a:srgbClr val="FF0000"/>
                </a:solidFill>
              </a:rPr>
              <a:t>00</a:t>
            </a:r>
            <a:r>
              <a:rPr lang="ru-RU" altLang="en-US" sz="3600" b="1">
                <a:solidFill>
                  <a:srgbClr val="3333FF"/>
                </a:solidFill>
              </a:rPr>
              <a:t>1</a:t>
            </a:r>
            <a:r>
              <a:rPr lang="ru-RU" altLang="en-US" sz="3600" b="1"/>
              <a:t> 001 </a:t>
            </a:r>
            <a:r>
              <a:rPr lang="ru-RU" altLang="en-US" sz="3600" b="1">
                <a:solidFill>
                  <a:srgbClr val="3333FF"/>
                </a:solidFill>
              </a:rPr>
              <a:t>011</a:t>
            </a:r>
            <a:r>
              <a:rPr lang="ru-RU" altLang="en-US" sz="3600" b="1"/>
              <a:t> 101 </a:t>
            </a:r>
            <a:r>
              <a:rPr lang="ru-RU" altLang="en-US" sz="3600" b="1">
                <a:solidFill>
                  <a:srgbClr val="3333FF"/>
                </a:solidFill>
              </a:rPr>
              <a:t>111</a:t>
            </a:r>
            <a:r>
              <a:rPr lang="ru-RU" altLang="en-US" sz="3600" b="1" baseline="-25000"/>
              <a:t>2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3095625" y="4760913"/>
            <a:ext cx="4381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600" b="1">
                <a:latin typeface="Arial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3872D4-2B19-45E3-97B2-BF331F30B251}" type="slidenum">
              <a:rPr lang="ru-RU" altLang="en-US"/>
              <a:pPr eaLnBrk="1" hangingPunct="1"/>
              <a:t>32</a:t>
            </a:fld>
            <a:endParaRPr lang="ru-RU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68313" y="1125538"/>
            <a:ext cx="45513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400" b="1"/>
              <a:t>101101010010</a:t>
            </a:r>
            <a:r>
              <a:rPr lang="ru-RU" altLang="en-US" sz="4400" b="1" baseline="-25000"/>
              <a:t>2 </a:t>
            </a:r>
            <a:r>
              <a:rPr lang="ru-RU" altLang="en-US" sz="4400" b="1"/>
              <a:t>=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8313" y="3195638"/>
            <a:ext cx="42402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400" b="1"/>
              <a:t>11111101011</a:t>
            </a:r>
            <a:r>
              <a:rPr lang="ru-RU" altLang="en-US" sz="4400" b="1" baseline="-25000"/>
              <a:t>2 </a:t>
            </a:r>
            <a:r>
              <a:rPr lang="ru-RU" altLang="en-US" sz="4400" b="1"/>
              <a:t>=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68313" y="5265738"/>
            <a:ext cx="39290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400" b="1"/>
              <a:t>1101011010</a:t>
            </a:r>
            <a:r>
              <a:rPr lang="ru-RU" altLang="en-US" sz="4400" b="1" baseline="-25000"/>
              <a:t>2 </a:t>
            </a:r>
            <a:r>
              <a:rPr lang="ru-RU" altLang="en-US" sz="4400" b="1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55713" y="4625975"/>
            <a:ext cx="6632575" cy="1381125"/>
          </a:xfrm>
        </p:spPr>
        <p:txBody>
          <a:bodyPr/>
          <a:lstStyle/>
          <a:p>
            <a:pPr marL="1257300" indent="-1257300" algn="l" eaLnBrk="1" hangingPunct="1">
              <a:lnSpc>
                <a:spcPct val="80000"/>
              </a:lnSpc>
              <a:defRPr/>
            </a:pPr>
            <a:r>
              <a:rPr lang="en-US" b="0" smtClean="0"/>
              <a:t>Hexadecimal  number  system</a:t>
            </a:r>
          </a:p>
          <a:p>
            <a:pPr marL="1257300" indent="-1257300" algn="l" eaLnBrk="1" hangingPunct="1">
              <a:lnSpc>
                <a:spcPct val="80000"/>
              </a:lnSpc>
              <a:defRPr/>
            </a:pPr>
            <a:endParaRPr lang="ru-RU" dirty="0" smtClean="0"/>
          </a:p>
        </p:txBody>
      </p:sp>
      <p:sp>
        <p:nvSpPr>
          <p:cNvPr id="5530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41CE7A-C1B3-4112-B61E-3337C8AFD6D9}" type="slidenum">
              <a:rPr lang="ru-RU" altLang="en-US"/>
              <a:pPr eaLnBrk="1" hangingPunct="1"/>
              <a:t>33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2921000" y="3279775"/>
            <a:ext cx="457200" cy="3968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54000" tIns="10800" rIns="54000" bIns="10800">
            <a:spAutoFit/>
          </a:bodyPr>
          <a:lstStyle/>
          <a:p>
            <a:pPr>
              <a:defRPr/>
            </a:pPr>
            <a:r>
              <a:rPr lang="ru-RU" sz="2400" dirty="0">
                <a:solidFill>
                  <a:schemeClr val="bg1"/>
                </a:solidFill>
                <a:latin typeface="Arial" charset="0"/>
              </a:rPr>
              <a:t>11</a:t>
            </a:r>
          </a:p>
        </p:txBody>
      </p:sp>
      <p:sp>
        <p:nvSpPr>
          <p:cNvPr id="56323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sz="1600" b="0" smtClean="0"/>
              <a:t>Hexadecimal   number  system</a:t>
            </a:r>
            <a:br>
              <a:rPr lang="en-US" sz="1600" b="0" smtClean="0"/>
            </a:br>
            <a:endParaRPr lang="ru-RU" altLang="en-US" sz="1600" smtClean="0"/>
          </a:p>
        </p:txBody>
      </p:sp>
      <p:sp>
        <p:nvSpPr>
          <p:cNvPr id="5632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565CA-896F-49FA-B295-83B0C3BE8F2B}" type="slidenum">
              <a:rPr lang="ru-RU" altLang="en-US"/>
              <a:pPr eaLnBrk="1" hangingPunct="1"/>
              <a:t>34</a:t>
            </a:fld>
            <a:endParaRPr lang="ru-RU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5288" y="793750"/>
            <a:ext cx="501772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Base</a:t>
            </a:r>
            <a:r>
              <a:rPr lang="ru-RU" altLang="en-US" sz="2400" smtClean="0"/>
              <a:t>: </a:t>
            </a:r>
            <a:r>
              <a:rPr lang="en-US" altLang="en-US" sz="2400" b="1"/>
              <a:t>16</a:t>
            </a:r>
            <a:endParaRPr lang="ru-RU" altLang="en-US" sz="2400" b="1"/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b="1" smtClean="0"/>
              <a:t>Alphabet</a:t>
            </a:r>
            <a:r>
              <a:rPr lang="ru-RU" altLang="en-US" sz="2400" b="1" smtClean="0"/>
              <a:t>: </a:t>
            </a:r>
            <a:r>
              <a:rPr lang="en-US" altLang="en-US" sz="2400"/>
              <a:t>0, 1</a:t>
            </a:r>
            <a:r>
              <a:rPr lang="ru-RU" altLang="en-US" sz="2400"/>
              <a:t>, 2</a:t>
            </a:r>
            <a:r>
              <a:rPr lang="en-US" altLang="en-US" sz="2400"/>
              <a:t>, 3, 4, 5, 6, 7, 8, 9,</a:t>
            </a:r>
            <a:endParaRPr lang="ru-RU" altLang="en-US" sz="24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9750" y="1946275"/>
            <a:ext cx="133350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sz="2400" b="1">
                <a:solidFill>
                  <a:schemeClr val="accent2"/>
                </a:solidFill>
                <a:latin typeface="Arial" charset="0"/>
              </a:rPr>
              <a:t>0</a:t>
            </a:r>
            <a:r>
              <a:rPr lang="ru-RU" sz="2400" b="1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ru-RU" sz="2400" b="1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 </a:t>
            </a:r>
            <a:r>
              <a:rPr lang="en-US" sz="2400" b="1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16</a:t>
            </a:r>
            <a:endParaRPr lang="ru-RU" sz="2400" b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11188" y="4035425"/>
            <a:ext cx="133350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accent2"/>
                </a:solidFill>
                <a:latin typeface="Arial" charset="0"/>
              </a:rPr>
              <a:t>16</a:t>
            </a:r>
            <a:r>
              <a:rPr lang="ru-RU" sz="2400" b="1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ru-RU" sz="2400" b="1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 </a:t>
            </a:r>
            <a:r>
              <a:rPr lang="ru-RU" sz="2400" b="1">
                <a:solidFill>
                  <a:schemeClr val="accent2"/>
                </a:solidFill>
                <a:latin typeface="Arial" charset="0"/>
              </a:rPr>
              <a:t>10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24075" y="1982788"/>
            <a:ext cx="69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/>
              <a:t>444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122488" y="2019300"/>
            <a:ext cx="1441450" cy="1187450"/>
            <a:chOff x="1337" y="1344"/>
            <a:chExt cx="908" cy="748"/>
          </a:xfrm>
        </p:grpSpPr>
        <p:grpSp>
          <p:nvGrpSpPr>
            <p:cNvPr id="56365" name="Group 9"/>
            <p:cNvGrpSpPr>
              <a:grpSpLocks/>
            </p:cNvGrpSpPr>
            <p:nvPr/>
          </p:nvGrpSpPr>
          <p:grpSpPr bwMode="auto">
            <a:xfrm>
              <a:off x="1791" y="1344"/>
              <a:ext cx="454" cy="499"/>
              <a:chOff x="1791" y="1344"/>
              <a:chExt cx="454" cy="499"/>
            </a:xfrm>
          </p:grpSpPr>
          <p:grpSp>
            <p:nvGrpSpPr>
              <p:cNvPr id="56370" name="Group 10"/>
              <p:cNvGrpSpPr>
                <a:grpSpLocks/>
              </p:cNvGrpSpPr>
              <p:nvPr/>
            </p:nvGrpSpPr>
            <p:grpSpPr bwMode="auto">
              <a:xfrm>
                <a:off x="1791" y="1389"/>
                <a:ext cx="454" cy="454"/>
                <a:chOff x="1791" y="1389"/>
                <a:chExt cx="454" cy="454"/>
              </a:xfrm>
            </p:grpSpPr>
            <p:sp>
              <p:nvSpPr>
                <p:cNvPr id="56372" name="Line 11"/>
                <p:cNvSpPr>
                  <a:spLocks noChangeShapeType="1"/>
                </p:cNvSpPr>
                <p:nvPr/>
              </p:nvSpPr>
              <p:spPr bwMode="auto">
                <a:xfrm>
                  <a:off x="1791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73" name="Line 12"/>
                <p:cNvSpPr>
                  <a:spLocks noChangeShapeType="1"/>
                </p:cNvSpPr>
                <p:nvPr/>
              </p:nvSpPr>
              <p:spPr bwMode="auto">
                <a:xfrm rot="-5400000">
                  <a:off x="2018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371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16</a:t>
                </a:r>
                <a:endParaRPr lang="ru-RU" altLang="en-US" sz="2400"/>
              </a:p>
            </p:txBody>
          </p:sp>
        </p:grpSp>
        <p:sp>
          <p:nvSpPr>
            <p:cNvPr id="56366" name="Rectangle 14"/>
            <p:cNvSpPr>
              <a:spLocks noChangeArrowheads="1"/>
            </p:cNvSpPr>
            <p:nvPr/>
          </p:nvSpPr>
          <p:spPr bwMode="auto">
            <a:xfrm>
              <a:off x="1844" y="1612"/>
              <a:ext cx="3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27</a:t>
              </a:r>
            </a:p>
          </p:txBody>
        </p:sp>
        <p:sp>
          <p:nvSpPr>
            <p:cNvPr id="56367" name="Rectangle 15"/>
            <p:cNvSpPr>
              <a:spLocks noChangeArrowheads="1"/>
            </p:cNvSpPr>
            <p:nvPr/>
          </p:nvSpPr>
          <p:spPr bwMode="auto">
            <a:xfrm>
              <a:off x="1337" y="1525"/>
              <a:ext cx="4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432</a:t>
              </a:r>
            </a:p>
          </p:txBody>
        </p:sp>
        <p:sp>
          <p:nvSpPr>
            <p:cNvPr id="56368" name="Line 16"/>
            <p:cNvSpPr>
              <a:spLocks noChangeShapeType="1"/>
            </p:cNvSpPr>
            <p:nvPr/>
          </p:nvSpPr>
          <p:spPr bwMode="auto">
            <a:xfrm>
              <a:off x="1372" y="1792"/>
              <a:ext cx="3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1406" y="1842"/>
              <a:ext cx="288" cy="2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54000" tIns="10800" rIns="54000" bIns="10800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bg1"/>
                  </a:solidFill>
                  <a:latin typeface="Arial" charset="0"/>
                </a:rPr>
                <a:t>12</a:t>
              </a:r>
            </a:p>
          </p:txBody>
        </p:sp>
      </p:grp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4643438" y="2306638"/>
            <a:ext cx="29479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/>
              <a:t>444</a:t>
            </a:r>
            <a:r>
              <a:rPr lang="ru-RU" altLang="en-US" sz="3600" b="1"/>
              <a:t> = </a:t>
            </a:r>
            <a:r>
              <a:rPr lang="en-US" altLang="en-US" sz="3600" b="1"/>
              <a:t>1BC</a:t>
            </a:r>
            <a:r>
              <a:rPr lang="en-US" altLang="en-US" sz="3600" b="1" baseline="-25000"/>
              <a:t>16</a:t>
            </a:r>
            <a:endParaRPr lang="ru-RU" altLang="en-US" sz="3600" b="1" baseline="-25000"/>
          </a:p>
        </p:txBody>
      </p:sp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827088" y="5043488"/>
            <a:ext cx="19637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    1</a:t>
            </a:r>
            <a:r>
              <a:rPr lang="en-US" altLang="en-US" sz="3600" b="1"/>
              <a:t>BC</a:t>
            </a:r>
            <a:r>
              <a:rPr lang="en-US" altLang="en-US" sz="3600" b="1" baseline="-25000"/>
              <a:t>16</a:t>
            </a:r>
            <a:endParaRPr lang="ru-RU" altLang="en-US" sz="3600" b="1" baseline="-25000"/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1368425" y="4754563"/>
            <a:ext cx="996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/>
              <a:t>2</a:t>
            </a:r>
            <a:r>
              <a:rPr lang="en-US" altLang="en-US" sz="2400"/>
              <a:t> </a:t>
            </a:r>
            <a:r>
              <a:rPr lang="en-US" altLang="en-US" sz="1200"/>
              <a:t> </a:t>
            </a:r>
            <a:r>
              <a:rPr lang="ru-RU" altLang="en-US" sz="2400"/>
              <a:t>1 </a:t>
            </a:r>
            <a:r>
              <a:rPr lang="en-US" altLang="en-US" sz="2400"/>
              <a:t> </a:t>
            </a:r>
            <a:r>
              <a:rPr lang="ru-RU" altLang="en-US" sz="2400"/>
              <a:t>0</a:t>
            </a:r>
            <a:endParaRPr lang="ru-RU" altLang="en-US" sz="2400" baseline="-25000"/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2339975" y="4756150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smtClean="0">
                <a:solidFill>
                  <a:schemeClr val="accent2"/>
                </a:solidFill>
              </a:rPr>
              <a:t>positions</a:t>
            </a:r>
            <a:endParaRPr lang="ru-RU" altLang="en-US" b="1">
              <a:solidFill>
                <a:schemeClr val="accent2"/>
              </a:solidFill>
            </a:endParaRPr>
          </a:p>
        </p:txBody>
      </p:sp>
      <p:sp>
        <p:nvSpPr>
          <p:cNvPr id="33" name="Rectangle 43"/>
          <p:cNvSpPr>
            <a:spLocks noChangeArrowheads="1"/>
          </p:cNvSpPr>
          <p:nvPr/>
        </p:nvSpPr>
        <p:spPr bwMode="auto">
          <a:xfrm>
            <a:off x="2592388" y="5043488"/>
            <a:ext cx="5092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= 1</a:t>
            </a:r>
            <a:r>
              <a:rPr lang="en-US" altLang="en-US" sz="3600" b="1">
                <a:cs typeface="Arial" panose="020B0604020202020204" pitchFamily="34" charset="0"/>
              </a:rPr>
              <a:t>·16</a:t>
            </a:r>
            <a:r>
              <a:rPr lang="ru-RU" altLang="en-US" sz="3600" b="1" baseline="30000">
                <a:cs typeface="Arial" panose="020B0604020202020204" pitchFamily="34" charset="0"/>
              </a:rPr>
              <a:t>2 </a:t>
            </a:r>
            <a:r>
              <a:rPr lang="ru-RU" altLang="en-US" sz="3600" b="1">
                <a:cs typeface="Arial" panose="020B0604020202020204" pitchFamily="34" charset="0"/>
              </a:rPr>
              <a:t>+</a:t>
            </a:r>
            <a:r>
              <a:rPr lang="ru-RU" altLang="en-US"/>
              <a:t> </a:t>
            </a:r>
            <a:r>
              <a:rPr lang="en-US" altLang="en-US" sz="3600" b="1">
                <a:solidFill>
                  <a:srgbClr val="FF0000"/>
                </a:solidFill>
                <a:cs typeface="Arial" panose="020B0604020202020204" pitchFamily="34" charset="0"/>
              </a:rPr>
              <a:t>11</a:t>
            </a:r>
            <a:r>
              <a:rPr lang="en-US" altLang="en-US" sz="3600" b="1">
                <a:cs typeface="Arial" panose="020B0604020202020204" pitchFamily="34" charset="0"/>
              </a:rPr>
              <a:t>·16</a:t>
            </a:r>
            <a:r>
              <a:rPr lang="ru-RU" altLang="en-US" sz="3600" b="1" baseline="30000">
                <a:cs typeface="Arial" panose="020B0604020202020204" pitchFamily="34" charset="0"/>
              </a:rPr>
              <a:t>1</a:t>
            </a:r>
            <a:r>
              <a:rPr lang="ru-RU" altLang="en-US"/>
              <a:t> </a:t>
            </a:r>
            <a:r>
              <a:rPr lang="ru-RU" altLang="en-US" sz="3600" b="1">
                <a:cs typeface="Arial" panose="020B0604020202020204" pitchFamily="34" charset="0"/>
              </a:rPr>
              <a:t>+</a:t>
            </a:r>
            <a:r>
              <a:rPr lang="ru-RU" altLang="en-US"/>
              <a:t> </a:t>
            </a:r>
            <a:r>
              <a:rPr lang="en-US" altLang="en-US" sz="3600" b="1">
                <a:solidFill>
                  <a:srgbClr val="FF0000"/>
                </a:solidFill>
                <a:cs typeface="Arial" panose="020B0604020202020204" pitchFamily="34" charset="0"/>
              </a:rPr>
              <a:t>12</a:t>
            </a:r>
            <a:r>
              <a:rPr lang="en-US" altLang="en-US" sz="3600" b="1">
                <a:cs typeface="Arial" panose="020B0604020202020204" pitchFamily="34" charset="0"/>
              </a:rPr>
              <a:t>·16</a:t>
            </a:r>
            <a:r>
              <a:rPr lang="ru-RU" altLang="en-US" sz="3600" b="1" baseline="30000">
                <a:cs typeface="Arial" panose="020B0604020202020204" pitchFamily="34" charset="0"/>
              </a:rPr>
              <a:t>0</a:t>
            </a:r>
            <a:endParaRPr lang="en-US" altLang="en-US" sz="3600" b="1" baseline="30000">
              <a:cs typeface="Arial" panose="020B0604020202020204" pitchFamily="34" charset="0"/>
            </a:endParaRPr>
          </a:p>
          <a:p>
            <a:pPr eaLnBrk="1" hangingPunct="1"/>
            <a:r>
              <a:rPr lang="ru-RU" altLang="en-US" sz="3600" b="1">
                <a:cs typeface="Arial" panose="020B0604020202020204" pitchFamily="34" charset="0"/>
              </a:rPr>
              <a:t>= </a:t>
            </a:r>
            <a:r>
              <a:rPr lang="en-US" altLang="en-US" sz="3600" b="1">
                <a:cs typeface="Arial" panose="020B0604020202020204" pitchFamily="34" charset="0"/>
              </a:rPr>
              <a:t>256</a:t>
            </a:r>
            <a:r>
              <a:rPr lang="ru-RU" altLang="en-US" sz="3600" b="1">
                <a:cs typeface="Arial" panose="020B0604020202020204" pitchFamily="34" charset="0"/>
              </a:rPr>
              <a:t> + </a:t>
            </a:r>
            <a:r>
              <a:rPr lang="en-US" altLang="en-US" sz="3600" b="1">
                <a:cs typeface="Arial" panose="020B0604020202020204" pitchFamily="34" charset="0"/>
              </a:rPr>
              <a:t>176</a:t>
            </a:r>
            <a:r>
              <a:rPr lang="ru-RU" altLang="en-US" sz="3600" b="1">
                <a:cs typeface="Arial" panose="020B0604020202020204" pitchFamily="34" charset="0"/>
              </a:rPr>
              <a:t> + </a:t>
            </a:r>
            <a:r>
              <a:rPr lang="en-US" altLang="en-US" sz="3600" b="1">
                <a:cs typeface="Arial" panose="020B0604020202020204" pitchFamily="34" charset="0"/>
              </a:rPr>
              <a:t>12</a:t>
            </a:r>
            <a:r>
              <a:rPr lang="ru-RU" altLang="en-US" sz="3600" b="1">
                <a:cs typeface="Arial" panose="020B0604020202020204" pitchFamily="34" charset="0"/>
              </a:rPr>
              <a:t> = </a:t>
            </a:r>
            <a:r>
              <a:rPr lang="en-US" altLang="en-US" sz="3600" b="1">
                <a:cs typeface="Arial" panose="020B0604020202020204" pitchFamily="34" charset="0"/>
              </a:rPr>
              <a:t>444</a:t>
            </a:r>
          </a:p>
        </p:txBody>
      </p:sp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303838" y="1227138"/>
            <a:ext cx="5730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 A</a:t>
            </a:r>
            <a:r>
              <a:rPr lang="en-US" altLang="en-US" sz="2400"/>
              <a:t>,</a:t>
            </a:r>
            <a:r>
              <a:rPr lang="en-US" altLang="en-US" sz="2400" b="1">
                <a:solidFill>
                  <a:srgbClr val="FF0000"/>
                </a:solidFill>
              </a:rPr>
              <a:t/>
            </a:r>
            <a:br>
              <a:rPr lang="en-US" altLang="en-US" sz="2400" b="1">
                <a:solidFill>
                  <a:srgbClr val="FF0000"/>
                </a:solidFill>
              </a:rPr>
            </a:br>
            <a:r>
              <a:rPr lang="en-US" altLang="en-US" sz="2400">
                <a:solidFill>
                  <a:schemeClr val="accent2"/>
                </a:solidFill>
              </a:rPr>
              <a:t>10</a:t>
            </a:r>
            <a:endParaRPr lang="ru-RU" altLang="en-US" sz="2400">
              <a:solidFill>
                <a:schemeClr val="accent2"/>
              </a:solidFill>
            </a:endParaRPr>
          </a:p>
        </p:txBody>
      </p:sp>
      <p:sp>
        <p:nvSpPr>
          <p:cNvPr id="36" name="Rectangle 47"/>
          <p:cNvSpPr>
            <a:spLocks noChangeArrowheads="1"/>
          </p:cNvSpPr>
          <p:nvPr/>
        </p:nvSpPr>
        <p:spPr bwMode="auto">
          <a:xfrm>
            <a:off x="5856288" y="1227138"/>
            <a:ext cx="5730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 B</a:t>
            </a:r>
            <a:r>
              <a:rPr lang="en-US" altLang="en-US" sz="2400"/>
              <a:t>,</a:t>
            </a:r>
            <a:r>
              <a:rPr lang="en-US" altLang="en-US" sz="2400" b="1">
                <a:solidFill>
                  <a:srgbClr val="FF0000"/>
                </a:solidFill>
              </a:rPr>
              <a:t/>
            </a:r>
            <a:br>
              <a:rPr lang="en-US" altLang="en-US" sz="2400" b="1">
                <a:solidFill>
                  <a:srgbClr val="FF0000"/>
                </a:solidFill>
              </a:rPr>
            </a:br>
            <a:r>
              <a:rPr lang="en-US" altLang="en-US" sz="2400">
                <a:solidFill>
                  <a:schemeClr val="accent2"/>
                </a:solidFill>
              </a:rPr>
              <a:t>11</a:t>
            </a:r>
            <a:endParaRPr lang="ru-RU" altLang="en-US" sz="2400">
              <a:solidFill>
                <a:schemeClr val="accent2"/>
              </a:solidFill>
            </a:endParaRPr>
          </a:p>
        </p:txBody>
      </p:sp>
      <p:sp>
        <p:nvSpPr>
          <p:cNvPr id="37" name="Rectangle 49"/>
          <p:cNvSpPr>
            <a:spLocks noChangeArrowheads="1"/>
          </p:cNvSpPr>
          <p:nvPr/>
        </p:nvSpPr>
        <p:spPr bwMode="auto">
          <a:xfrm>
            <a:off x="6408738" y="1227138"/>
            <a:ext cx="5730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 C</a:t>
            </a:r>
            <a:r>
              <a:rPr lang="en-US" altLang="en-US" sz="2400"/>
              <a:t>,</a:t>
            </a:r>
            <a:r>
              <a:rPr lang="en-US" altLang="en-US" sz="2400" b="1">
                <a:solidFill>
                  <a:srgbClr val="FF0000"/>
                </a:solidFill>
              </a:rPr>
              <a:t/>
            </a:r>
            <a:br>
              <a:rPr lang="en-US" altLang="en-US" sz="2400" b="1">
                <a:solidFill>
                  <a:srgbClr val="FF0000"/>
                </a:solidFill>
              </a:rPr>
            </a:br>
            <a:r>
              <a:rPr lang="en-US" altLang="en-US" sz="2400">
                <a:solidFill>
                  <a:schemeClr val="accent2"/>
                </a:solidFill>
              </a:rPr>
              <a:t>12</a:t>
            </a:r>
            <a:endParaRPr lang="ru-RU" altLang="en-US" sz="2400">
              <a:solidFill>
                <a:schemeClr val="accent2"/>
              </a:solidFill>
            </a:endParaRPr>
          </a:p>
        </p:txBody>
      </p:sp>
      <p:sp>
        <p:nvSpPr>
          <p:cNvPr id="38" name="Rectangle 50"/>
          <p:cNvSpPr>
            <a:spLocks noChangeArrowheads="1"/>
          </p:cNvSpPr>
          <p:nvPr/>
        </p:nvSpPr>
        <p:spPr bwMode="auto">
          <a:xfrm>
            <a:off x="6961188" y="1227138"/>
            <a:ext cx="5730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 D</a:t>
            </a:r>
            <a:r>
              <a:rPr lang="en-US" altLang="en-US" sz="2400"/>
              <a:t>,</a:t>
            </a:r>
            <a:r>
              <a:rPr lang="en-US" altLang="en-US" sz="2400" b="1">
                <a:solidFill>
                  <a:srgbClr val="FF0000"/>
                </a:solidFill>
              </a:rPr>
              <a:t/>
            </a:r>
            <a:br>
              <a:rPr lang="en-US" altLang="en-US" sz="2400" b="1">
                <a:solidFill>
                  <a:srgbClr val="FF0000"/>
                </a:solidFill>
              </a:rPr>
            </a:br>
            <a:r>
              <a:rPr lang="en-US" altLang="en-US" sz="2400">
                <a:solidFill>
                  <a:schemeClr val="accent2"/>
                </a:solidFill>
              </a:rPr>
              <a:t>13</a:t>
            </a:r>
            <a:endParaRPr lang="ru-RU" altLang="en-US" sz="2400">
              <a:solidFill>
                <a:schemeClr val="accent2"/>
              </a:solidFill>
            </a:endParaRPr>
          </a:p>
        </p:txBody>
      </p:sp>
      <p:sp>
        <p:nvSpPr>
          <p:cNvPr id="39" name="Rectangle 51"/>
          <p:cNvSpPr>
            <a:spLocks noChangeArrowheads="1"/>
          </p:cNvSpPr>
          <p:nvPr/>
        </p:nvSpPr>
        <p:spPr bwMode="auto">
          <a:xfrm>
            <a:off x="7521575" y="1227138"/>
            <a:ext cx="55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 E</a:t>
            </a:r>
            <a:r>
              <a:rPr lang="en-US" altLang="en-US" sz="2400"/>
              <a:t>,</a:t>
            </a:r>
            <a:r>
              <a:rPr lang="en-US" altLang="en-US" sz="2400" b="1">
                <a:solidFill>
                  <a:srgbClr val="FF0000"/>
                </a:solidFill>
              </a:rPr>
              <a:t/>
            </a:r>
            <a:br>
              <a:rPr lang="en-US" altLang="en-US" sz="2400" b="1">
                <a:solidFill>
                  <a:srgbClr val="FF0000"/>
                </a:solidFill>
              </a:rPr>
            </a:br>
            <a:r>
              <a:rPr lang="en-US" altLang="en-US" sz="2400">
                <a:solidFill>
                  <a:schemeClr val="accent2"/>
                </a:solidFill>
              </a:rPr>
              <a:t>14</a:t>
            </a:r>
            <a:endParaRPr lang="ru-RU" altLang="en-US" sz="2400">
              <a:solidFill>
                <a:schemeClr val="accent2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8081963" y="1227138"/>
            <a:ext cx="5381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 F </a:t>
            </a:r>
            <a:br>
              <a:rPr lang="en-US" altLang="en-US" sz="2400" b="1">
                <a:solidFill>
                  <a:srgbClr val="FF0000"/>
                </a:solidFill>
              </a:rPr>
            </a:br>
            <a:r>
              <a:rPr lang="en-US" altLang="en-US" sz="2400">
                <a:solidFill>
                  <a:schemeClr val="accent2"/>
                </a:solidFill>
              </a:rPr>
              <a:t>15</a:t>
            </a:r>
            <a:endParaRPr lang="ru-RU" altLang="en-US" sz="2400">
              <a:solidFill>
                <a:schemeClr val="accent2"/>
              </a:solidFill>
            </a:endParaRPr>
          </a:p>
        </p:txBody>
      </p:sp>
      <p:sp>
        <p:nvSpPr>
          <p:cNvPr id="41" name="Rectangle 53"/>
          <p:cNvSpPr>
            <a:spLocks noChangeArrowheads="1"/>
          </p:cNvSpPr>
          <p:nvPr/>
        </p:nvSpPr>
        <p:spPr bwMode="auto">
          <a:xfrm>
            <a:off x="1871663" y="3062288"/>
            <a:ext cx="457200" cy="390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54000" tIns="10800" rIns="54000" bIns="10800">
            <a:spAutoFit/>
          </a:bodyPr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С</a:t>
            </a:r>
          </a:p>
        </p:txBody>
      </p:sp>
      <p:sp>
        <p:nvSpPr>
          <p:cNvPr id="42" name="Rectangle 56"/>
          <p:cNvSpPr>
            <a:spLocks noChangeArrowheads="1"/>
          </p:cNvSpPr>
          <p:nvPr/>
        </p:nvSpPr>
        <p:spPr bwMode="auto">
          <a:xfrm>
            <a:off x="4510088" y="5021263"/>
            <a:ext cx="517525" cy="6461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>
                <a:latin typeface="Arial" charset="0"/>
              </a:rPr>
              <a:t>B</a:t>
            </a:r>
            <a:endParaRPr lang="ru-RU" sz="3600" b="1" dirty="0">
              <a:latin typeface="Arial" charset="0"/>
            </a:endParaRP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2887663" y="2486025"/>
            <a:ext cx="1270000" cy="869950"/>
            <a:chOff x="1819" y="1616"/>
            <a:chExt cx="800" cy="548"/>
          </a:xfrm>
        </p:grpSpPr>
        <p:grpSp>
          <p:nvGrpSpPr>
            <p:cNvPr id="56357" name="Group 19"/>
            <p:cNvGrpSpPr>
              <a:grpSpLocks/>
            </p:cNvGrpSpPr>
            <p:nvPr/>
          </p:nvGrpSpPr>
          <p:grpSpPr bwMode="auto">
            <a:xfrm>
              <a:off x="2165" y="1616"/>
              <a:ext cx="454" cy="499"/>
              <a:chOff x="1803" y="1344"/>
              <a:chExt cx="454" cy="499"/>
            </a:xfrm>
          </p:grpSpPr>
          <p:grpSp>
            <p:nvGrpSpPr>
              <p:cNvPr id="56361" name="Group 20"/>
              <p:cNvGrpSpPr>
                <a:grpSpLocks/>
              </p:cNvGrpSpPr>
              <p:nvPr/>
            </p:nvGrpSpPr>
            <p:grpSpPr bwMode="auto">
              <a:xfrm>
                <a:off x="1803" y="1389"/>
                <a:ext cx="454" cy="454"/>
                <a:chOff x="1803" y="1389"/>
                <a:chExt cx="454" cy="454"/>
              </a:xfrm>
            </p:grpSpPr>
            <p:sp>
              <p:nvSpPr>
                <p:cNvPr id="56363" name="Line 21"/>
                <p:cNvSpPr>
                  <a:spLocks noChangeShapeType="1"/>
                </p:cNvSpPr>
                <p:nvPr/>
              </p:nvSpPr>
              <p:spPr bwMode="auto">
                <a:xfrm>
                  <a:off x="1803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64" name="Line 22"/>
                <p:cNvSpPr>
                  <a:spLocks noChangeShapeType="1"/>
                </p:cNvSpPr>
                <p:nvPr/>
              </p:nvSpPr>
              <p:spPr bwMode="auto">
                <a:xfrm rot="-5400000">
                  <a:off x="2030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362" name="Rectangle 2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16</a:t>
                </a:r>
                <a:endParaRPr lang="ru-RU" altLang="en-US" sz="2400"/>
              </a:p>
            </p:txBody>
          </p:sp>
        </p:grpSp>
        <p:sp>
          <p:nvSpPr>
            <p:cNvPr id="56358" name="Rectangle 24"/>
            <p:cNvSpPr>
              <a:spLocks noChangeArrowheads="1"/>
            </p:cNvSpPr>
            <p:nvPr/>
          </p:nvSpPr>
          <p:spPr bwMode="auto">
            <a:xfrm>
              <a:off x="2183" y="18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1</a:t>
              </a:r>
            </a:p>
          </p:txBody>
        </p:sp>
        <p:sp>
          <p:nvSpPr>
            <p:cNvPr id="56359" name="Rectangle 25"/>
            <p:cNvSpPr>
              <a:spLocks noChangeArrowheads="1"/>
            </p:cNvSpPr>
            <p:nvPr/>
          </p:nvSpPr>
          <p:spPr bwMode="auto">
            <a:xfrm>
              <a:off x="1819" y="1797"/>
              <a:ext cx="3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/>
                <a:t>16</a:t>
              </a:r>
            </a:p>
          </p:txBody>
        </p:sp>
        <p:sp>
          <p:nvSpPr>
            <p:cNvPr id="56360" name="Line 26"/>
            <p:cNvSpPr>
              <a:spLocks noChangeShapeType="1"/>
            </p:cNvSpPr>
            <p:nvPr/>
          </p:nvSpPr>
          <p:spPr bwMode="auto">
            <a:xfrm>
              <a:off x="1836" y="2069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3479800" y="2924175"/>
            <a:ext cx="1090613" cy="1169988"/>
            <a:chOff x="1920" y="1616"/>
            <a:chExt cx="687" cy="737"/>
          </a:xfrm>
        </p:grpSpPr>
        <p:grpSp>
          <p:nvGrpSpPr>
            <p:cNvPr id="56348" name="Group 19"/>
            <p:cNvGrpSpPr>
              <a:grpSpLocks/>
            </p:cNvGrpSpPr>
            <p:nvPr/>
          </p:nvGrpSpPr>
          <p:grpSpPr bwMode="auto">
            <a:xfrm>
              <a:off x="2153" y="1616"/>
              <a:ext cx="454" cy="499"/>
              <a:chOff x="1791" y="1344"/>
              <a:chExt cx="454" cy="499"/>
            </a:xfrm>
          </p:grpSpPr>
          <p:grpSp>
            <p:nvGrpSpPr>
              <p:cNvPr id="56353" name="Group 20"/>
              <p:cNvGrpSpPr>
                <a:grpSpLocks/>
              </p:cNvGrpSpPr>
              <p:nvPr/>
            </p:nvGrpSpPr>
            <p:grpSpPr bwMode="auto">
              <a:xfrm>
                <a:off x="1791" y="1389"/>
                <a:ext cx="454" cy="454"/>
                <a:chOff x="1791" y="1389"/>
                <a:chExt cx="454" cy="454"/>
              </a:xfrm>
            </p:grpSpPr>
            <p:sp>
              <p:nvSpPr>
                <p:cNvPr id="56355" name="Line 21"/>
                <p:cNvSpPr>
                  <a:spLocks noChangeShapeType="1"/>
                </p:cNvSpPr>
                <p:nvPr/>
              </p:nvSpPr>
              <p:spPr bwMode="auto">
                <a:xfrm>
                  <a:off x="1791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56" name="Line 22"/>
                <p:cNvSpPr>
                  <a:spLocks noChangeShapeType="1"/>
                </p:cNvSpPr>
                <p:nvPr/>
              </p:nvSpPr>
              <p:spPr bwMode="auto">
                <a:xfrm rot="-5400000">
                  <a:off x="2018" y="1389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354" name="Rectangle 2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16</a:t>
                </a:r>
                <a:endParaRPr lang="ru-RU" altLang="en-US" sz="2400"/>
              </a:p>
            </p:txBody>
          </p:sp>
        </p:grpSp>
        <p:sp>
          <p:nvSpPr>
            <p:cNvPr id="56349" name="Rectangle 24"/>
            <p:cNvSpPr>
              <a:spLocks noChangeArrowheads="1"/>
            </p:cNvSpPr>
            <p:nvPr/>
          </p:nvSpPr>
          <p:spPr bwMode="auto">
            <a:xfrm>
              <a:off x="2199" y="18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  <a:endParaRPr lang="ru-RU" altLang="en-US" sz="2400"/>
            </a:p>
          </p:txBody>
        </p:sp>
        <p:sp>
          <p:nvSpPr>
            <p:cNvPr id="56350" name="Rectangle 25"/>
            <p:cNvSpPr>
              <a:spLocks noChangeArrowheads="1"/>
            </p:cNvSpPr>
            <p:nvPr/>
          </p:nvSpPr>
          <p:spPr bwMode="auto">
            <a:xfrm>
              <a:off x="1920" y="1797"/>
              <a:ext cx="2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  <a:endParaRPr lang="ru-RU" altLang="en-US" sz="2400"/>
            </a:p>
          </p:txBody>
        </p:sp>
        <p:sp>
          <p:nvSpPr>
            <p:cNvPr id="56351" name="Line 26"/>
            <p:cNvSpPr>
              <a:spLocks noChangeShapeType="1"/>
            </p:cNvSpPr>
            <p:nvPr/>
          </p:nvSpPr>
          <p:spPr bwMode="auto">
            <a:xfrm flipV="1">
              <a:off x="1956" y="2069"/>
              <a:ext cx="15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27"/>
            <p:cNvSpPr>
              <a:spLocks noChangeArrowheads="1"/>
            </p:cNvSpPr>
            <p:nvPr/>
          </p:nvSpPr>
          <p:spPr bwMode="auto">
            <a:xfrm>
              <a:off x="1946" y="2107"/>
              <a:ext cx="178" cy="24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54000" tIns="10800" rIns="54000" bIns="10800"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Arial" charset="0"/>
                </a:rPr>
                <a:t>1</a:t>
              </a:r>
              <a:endParaRPr lang="ru-RU" sz="2400" dirty="0">
                <a:latin typeface="Arial" charset="0"/>
              </a:endParaRPr>
            </a:p>
          </p:txBody>
        </p:sp>
      </p:grpSp>
      <p:sp>
        <p:nvSpPr>
          <p:cNvPr id="56344" name="Полилиния 53"/>
          <p:cNvSpPr>
            <a:spLocks noChangeArrowheads="1"/>
          </p:cNvSpPr>
          <p:nvPr/>
        </p:nvSpPr>
        <p:spPr bwMode="auto">
          <a:xfrm>
            <a:off x="1644650" y="3429000"/>
            <a:ext cx="2012950" cy="914400"/>
          </a:xfrm>
          <a:custGeom>
            <a:avLst/>
            <a:gdLst>
              <a:gd name="T0" fmla="*/ 2012950 w 2012950"/>
              <a:gd name="T1" fmla="*/ 914400 h 914400"/>
              <a:gd name="T2" fmla="*/ 806450 w 2012950"/>
              <a:gd name="T3" fmla="*/ 641350 h 914400"/>
              <a:gd name="T4" fmla="*/ 0 w 2012950"/>
              <a:gd name="T5" fmla="*/ 0 h 914400"/>
              <a:gd name="T6" fmla="*/ 0 60000 65536"/>
              <a:gd name="T7" fmla="*/ 0 60000 65536"/>
              <a:gd name="T8" fmla="*/ 0 60000 65536"/>
              <a:gd name="T9" fmla="*/ 0 w 2012950"/>
              <a:gd name="T10" fmla="*/ 0 h 914400"/>
              <a:gd name="T11" fmla="*/ 2012950 w 2012950"/>
              <a:gd name="T12" fmla="*/ 914400 h 91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2950" h="914400">
                <a:moveTo>
                  <a:pt x="2012950" y="914400"/>
                </a:moveTo>
                <a:cubicBezTo>
                  <a:pt x="1577446" y="854075"/>
                  <a:pt x="1141942" y="793750"/>
                  <a:pt x="806450" y="641350"/>
                </a:cubicBezTo>
                <a:cubicBezTo>
                  <a:pt x="470958" y="488950"/>
                  <a:pt x="235479" y="244475"/>
                  <a:pt x="0" y="0"/>
                </a:cubicBezTo>
              </a:path>
            </a:pathLst>
          </a:custGeom>
          <a:noFill/>
          <a:ln w="76200" algn="ctr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6189663" y="5021263"/>
            <a:ext cx="5143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latin typeface="Arial" charset="0"/>
              </a:rPr>
              <a:t>C</a:t>
            </a:r>
            <a:endParaRPr lang="ru-RU" sz="3600" b="1">
              <a:latin typeface="Arial" charset="0"/>
            </a:endParaRPr>
          </a:p>
        </p:txBody>
      </p: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2644775" y="3475038"/>
            <a:ext cx="346075" cy="390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54000" tIns="10800" rIns="54000" bIns="10800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B</a:t>
            </a:r>
            <a:endParaRPr lang="ru-RU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0458E-6 L 2.22222E-6 -0.09369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63336E-6 L -4.72222E-6 -0.09368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" grpId="0" build="p"/>
      <p:bldP spid="5" grpId="0" animBg="1"/>
      <p:bldP spid="7" grpId="0"/>
      <p:bldP spid="28" grpId="0"/>
      <p:bldP spid="30" grpId="0"/>
      <p:bldP spid="31" grpId="0"/>
      <p:bldP spid="32" grpId="0"/>
      <p:bldP spid="33" grpId="0" build="p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 animBg="1"/>
      <p:bldP spid="42" grpId="1" animBg="1"/>
      <p:bldP spid="56344" grpId="0" animBg="1"/>
      <p:bldP spid="55" grpId="0" animBg="1"/>
      <p:bldP spid="55" grpId="1" animBg="1"/>
      <p:bldP spid="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en-US" smtClean="0"/>
              <a:t>Примеры</a:t>
            </a:r>
          </a:p>
        </p:txBody>
      </p:sp>
      <p:sp>
        <p:nvSpPr>
          <p:cNvPr id="5734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C99E95-F713-4922-98C3-F79EE1A43EE8}" type="slidenum">
              <a:rPr lang="ru-RU" altLang="en-US"/>
              <a:pPr eaLnBrk="1" hangingPunct="1"/>
              <a:t>35</a:t>
            </a:fld>
            <a:endParaRPr lang="ru-RU" alt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68313" y="1125538"/>
            <a:ext cx="1546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/>
              <a:t>17</a:t>
            </a:r>
            <a:r>
              <a:rPr lang="ru-RU" altLang="en-US" sz="4400" b="1"/>
              <a:t>1</a:t>
            </a:r>
            <a:r>
              <a:rPr lang="ru-RU" altLang="en-US" sz="4400" b="1" baseline="-25000"/>
              <a:t> </a:t>
            </a:r>
            <a:r>
              <a:rPr lang="ru-RU" altLang="en-US" sz="4400" b="1"/>
              <a:t>=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39750" y="3465513"/>
            <a:ext cx="1546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/>
              <a:t>206</a:t>
            </a:r>
            <a:r>
              <a:rPr lang="ru-RU" altLang="en-US" sz="4400" b="1" baseline="-25000"/>
              <a:t> </a:t>
            </a:r>
            <a:r>
              <a:rPr lang="ru-RU" altLang="en-US" sz="4400" b="1"/>
              <a:t>=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4284663" y="1125538"/>
            <a:ext cx="207486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/>
              <a:t>1C</a:t>
            </a:r>
            <a:r>
              <a:rPr lang="ru-RU" altLang="en-US" sz="4400" b="1"/>
              <a:t>5</a:t>
            </a:r>
            <a:r>
              <a:rPr lang="en-US" altLang="en-US" sz="4400" b="1" baseline="-25000"/>
              <a:t>16</a:t>
            </a:r>
            <a:r>
              <a:rPr lang="ru-RU" altLang="en-US" sz="4400" b="1" baseline="-25000"/>
              <a:t> </a:t>
            </a:r>
            <a:r>
              <a:rPr lang="ru-RU" altLang="en-US" sz="4400" b="1"/>
              <a:t>=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4248150" y="3465513"/>
            <a:ext cx="2047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/>
              <a:t>22B</a:t>
            </a:r>
            <a:r>
              <a:rPr lang="en-US" altLang="en-US" sz="4400" b="1" baseline="-25000"/>
              <a:t>16</a:t>
            </a:r>
            <a:r>
              <a:rPr lang="ru-RU" altLang="en-US" sz="4400" b="1" baseline="-25000"/>
              <a:t> </a:t>
            </a:r>
            <a:r>
              <a:rPr lang="ru-RU" altLang="en-US" sz="4400" b="1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Hexadecimal  number  system</a:t>
            </a:r>
            <a:endParaRPr lang="ru-RU" altLang="en-US" smtClean="0"/>
          </a:p>
        </p:txBody>
      </p:sp>
      <p:sp>
        <p:nvSpPr>
          <p:cNvPr id="5837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14715F-7957-4FDF-83C0-CD427C253A08}" type="slidenum">
              <a:rPr lang="ru-RU" altLang="en-US"/>
              <a:pPr eaLnBrk="1" hangingPunct="1"/>
              <a:t>36</a:t>
            </a:fld>
            <a:endParaRPr lang="ru-RU" altLang="en-US"/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395288" y="981075"/>
          <a:ext cx="8280400" cy="5472115"/>
        </p:xfrm>
        <a:graphic>
          <a:graphicData uri="http://schemas.openxmlformats.org/drawingml/2006/table">
            <a:tbl>
              <a:tblPr/>
              <a:tblGrid>
                <a:gridCol w="1379537"/>
                <a:gridCol w="1381125"/>
                <a:gridCol w="1128713"/>
                <a:gridCol w="503237"/>
                <a:gridCol w="1127125"/>
                <a:gridCol w="1381125"/>
                <a:gridCol w="1379538"/>
              </a:tblGrid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ru-RU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ru-RU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ru-RU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sz="1600" b="0" smtClean="0"/>
              <a:t>Hexadecimal to Binary</a:t>
            </a:r>
            <a:br>
              <a:rPr lang="en-US" sz="1600" b="0" smtClean="0"/>
            </a:br>
            <a:endParaRPr lang="ru-RU" altLang="en-US" sz="1600" smtClean="0"/>
          </a:p>
        </p:txBody>
      </p:sp>
      <p:sp>
        <p:nvSpPr>
          <p:cNvPr id="5939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CEC0DD-A4AF-425C-A791-313CC8F6A567}" type="slidenum">
              <a:rPr lang="ru-RU" altLang="en-US"/>
              <a:pPr eaLnBrk="1" hangingPunct="1"/>
              <a:t>37</a:t>
            </a:fld>
            <a:endParaRPr lang="ru-RU" altLang="en-US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76263" y="1628775"/>
            <a:ext cx="719137" cy="719138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3600" b="1">
                <a:solidFill>
                  <a:schemeClr val="accent2"/>
                </a:solidFill>
                <a:latin typeface="Arial" charset="0"/>
              </a:rPr>
              <a:t>16</a:t>
            </a:r>
            <a:endParaRPr lang="ru-RU" sz="3600" b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698750" y="944563"/>
            <a:ext cx="649288" cy="649287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3600" b="1">
                <a:solidFill>
                  <a:schemeClr val="accent2"/>
                </a:solidFill>
                <a:latin typeface="Arial" charset="0"/>
              </a:rPr>
              <a:t>10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751388" y="1700213"/>
            <a:ext cx="576262" cy="576262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3600" b="1">
                <a:solidFill>
                  <a:schemeClr val="accent2"/>
                </a:solidFill>
                <a:latin typeface="Arial" charset="0"/>
              </a:rPr>
              <a:t>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4414604">
            <a:off x="1816893" y="891382"/>
            <a:ext cx="360363" cy="1403350"/>
          </a:xfrm>
          <a:prstGeom prst="upArrow">
            <a:avLst>
              <a:gd name="adj1" fmla="val 50000"/>
              <a:gd name="adj2" fmla="val 9735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17185396" flipV="1">
            <a:off x="3906043" y="891382"/>
            <a:ext cx="360363" cy="1403350"/>
          </a:xfrm>
          <a:prstGeom prst="upArrow">
            <a:avLst>
              <a:gd name="adj1" fmla="val 50000"/>
              <a:gd name="adj2" fmla="val 9735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2878932" y="332581"/>
            <a:ext cx="360362" cy="3311525"/>
          </a:xfrm>
          <a:prstGeom prst="upArrow">
            <a:avLst>
              <a:gd name="adj1" fmla="val 50000"/>
              <a:gd name="adj2" fmla="val 22973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339975" y="2349500"/>
            <a:ext cx="1636713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latin typeface="Arial" charset="0"/>
              </a:rPr>
              <a:t>16</a:t>
            </a:r>
            <a:r>
              <a:rPr lang="ru-RU" sz="3600" b="1">
                <a:latin typeface="Arial" charset="0"/>
              </a:rPr>
              <a:t> = 2</a:t>
            </a:r>
            <a:r>
              <a:rPr lang="en-US" sz="3600" b="1" baseline="30000">
                <a:latin typeface="Arial" charset="0"/>
              </a:rPr>
              <a:t>4</a:t>
            </a:r>
            <a:endParaRPr lang="ru-RU" sz="3600" b="1" baseline="30000">
              <a:latin typeface="Arial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41363" y="3392488"/>
            <a:ext cx="7662862" cy="954087"/>
            <a:chOff x="363" y="2137"/>
            <a:chExt cx="4827" cy="601"/>
          </a:xfrm>
        </p:grpSpPr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657" y="2204"/>
              <a:ext cx="4533" cy="534"/>
            </a:xfrm>
            <a:prstGeom prst="rect">
              <a:avLst/>
            </a:prstGeom>
            <a:solidFill>
              <a:srgbClr val="D1D1FF"/>
            </a:solidFill>
            <a:ln w="254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>
                  <a:latin typeface="Arial" charset="0"/>
                </a:rPr>
                <a:t>  </a:t>
              </a:r>
              <a:r>
                <a:rPr lang="ru-RU" sz="2400" smtClean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/>
              </a:r>
              <a:br>
                <a:rPr lang="ru-RU" sz="2400" dirty="0">
                  <a:latin typeface="Arial" charset="0"/>
                </a:rPr>
              </a:br>
              <a:r>
                <a:rPr lang="ru-RU" sz="2400">
                  <a:latin typeface="Arial" charset="0"/>
                </a:rPr>
                <a:t>  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59416" name="Oval 14"/>
            <p:cNvSpPr>
              <a:spLocks noChangeArrowheads="1"/>
            </p:cNvSpPr>
            <p:nvPr/>
          </p:nvSpPr>
          <p:spPr bwMode="auto">
            <a:xfrm>
              <a:off x="363" y="2137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 b="1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  <a:endParaRPr lang="ru-RU" altLang="en-US" sz="4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92163" y="4724400"/>
            <a:ext cx="19923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7</a:t>
            </a:r>
            <a:r>
              <a:rPr lang="en-US" altLang="en-US" sz="3600" b="1"/>
              <a:t>F1A</a:t>
            </a:r>
            <a:r>
              <a:rPr lang="en-US" altLang="en-US" sz="3600" b="1" baseline="-25000"/>
              <a:t>16</a:t>
            </a:r>
            <a:r>
              <a:rPr lang="ru-RU" altLang="en-US" sz="3600" b="1" baseline="-25000"/>
              <a:t> </a:t>
            </a:r>
            <a:r>
              <a:rPr lang="ru-RU" altLang="en-US" sz="3600" b="1"/>
              <a:t>=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024188" y="5445125"/>
            <a:ext cx="50403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</a:rPr>
              <a:t>7</a:t>
            </a:r>
            <a:r>
              <a:rPr lang="ru-RU" altLang="en-US" sz="3600" b="1">
                <a:solidFill>
                  <a:schemeClr val="accent2"/>
                </a:solidFill>
              </a:rPr>
              <a:t>      </a:t>
            </a:r>
            <a:r>
              <a:rPr lang="en-US" altLang="en-US" sz="3600" b="1">
                <a:solidFill>
                  <a:schemeClr val="accent2"/>
                </a:solidFill>
              </a:rPr>
              <a:t>  F</a:t>
            </a:r>
            <a:r>
              <a:rPr lang="ru-RU" altLang="en-US" sz="3600" b="1">
                <a:solidFill>
                  <a:schemeClr val="accent2"/>
                </a:solidFill>
              </a:rPr>
              <a:t>    </a:t>
            </a:r>
            <a:r>
              <a:rPr lang="en-US" altLang="en-US" sz="3600" b="1">
                <a:solidFill>
                  <a:schemeClr val="accent2"/>
                </a:solidFill>
              </a:rPr>
              <a:t>  </a:t>
            </a:r>
            <a:r>
              <a:rPr lang="ru-RU" altLang="en-US" sz="3600" b="1">
                <a:solidFill>
                  <a:schemeClr val="accent2"/>
                </a:solidFill>
              </a:rPr>
              <a:t>  </a:t>
            </a:r>
            <a:r>
              <a:rPr lang="en-US" altLang="en-US" sz="3600" b="1">
                <a:solidFill>
                  <a:schemeClr val="accent2"/>
                </a:solidFill>
              </a:rPr>
              <a:t>1</a:t>
            </a:r>
            <a:r>
              <a:rPr lang="ru-RU" altLang="en-US" sz="3600" b="1">
                <a:solidFill>
                  <a:schemeClr val="accent2"/>
                </a:solidFill>
              </a:rPr>
              <a:t>    </a:t>
            </a:r>
            <a:r>
              <a:rPr lang="en-US" altLang="en-US" sz="3600" b="1">
                <a:solidFill>
                  <a:schemeClr val="accent2"/>
                </a:solidFill>
              </a:rPr>
              <a:t>  </a:t>
            </a:r>
            <a:r>
              <a:rPr lang="ru-RU" altLang="en-US" sz="3600" b="1">
                <a:solidFill>
                  <a:schemeClr val="accent2"/>
                </a:solidFill>
              </a:rPr>
              <a:t>  </a:t>
            </a:r>
            <a:r>
              <a:rPr lang="en-US" altLang="en-US" sz="3600" b="1">
                <a:solidFill>
                  <a:schemeClr val="accent2"/>
                </a:solidFill>
              </a:rPr>
              <a:t>A</a:t>
            </a:r>
            <a:endParaRPr lang="ru-RU" altLang="en-US" sz="3600" b="1" baseline="-25000">
              <a:solidFill>
                <a:schemeClr val="accent2"/>
              </a:solidFill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627313" y="4760913"/>
            <a:ext cx="1223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 </a:t>
            </a:r>
            <a:r>
              <a:rPr lang="ru-RU" altLang="en-US" sz="3600" b="1">
                <a:solidFill>
                  <a:srgbClr val="FF0000"/>
                </a:solidFill>
              </a:rPr>
              <a:t>0</a:t>
            </a:r>
            <a:r>
              <a:rPr lang="ru-RU" altLang="en-US" sz="3600" b="1"/>
              <a:t>1</a:t>
            </a:r>
            <a:r>
              <a:rPr lang="en-US" altLang="en-US" sz="3600" b="1"/>
              <a:t>11</a:t>
            </a:r>
            <a:endParaRPr lang="ru-RU" altLang="en-US" sz="3600" b="1" baseline="-25000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 rot="-5400000">
            <a:off x="3027363" y="4902200"/>
            <a:ext cx="279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6600">
                <a:solidFill>
                  <a:schemeClr val="accent2"/>
                </a:solidFill>
              </a:rPr>
              <a:t>{</a:t>
            </a:r>
            <a:endParaRPr lang="ru-RU" altLang="en-US" sz="6600">
              <a:solidFill>
                <a:schemeClr val="accent2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 rot="-5400000">
            <a:off x="4359276" y="4902200"/>
            <a:ext cx="279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6600">
                <a:solidFill>
                  <a:schemeClr val="accent2"/>
                </a:solidFill>
              </a:rPr>
              <a:t>{</a:t>
            </a:r>
            <a:endParaRPr lang="ru-RU" altLang="en-US" sz="6600">
              <a:solidFill>
                <a:schemeClr val="accent2"/>
              </a:solidFill>
            </a:endParaRPr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3887788" y="4760913"/>
            <a:ext cx="1223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 </a:t>
            </a:r>
            <a:r>
              <a:rPr lang="en-US" altLang="en-US" sz="3600" b="1"/>
              <a:t>1</a:t>
            </a:r>
            <a:r>
              <a:rPr lang="ru-RU" altLang="en-US" sz="3600" b="1"/>
              <a:t>1</a:t>
            </a:r>
            <a:r>
              <a:rPr lang="en-US" altLang="en-US" sz="3600" b="1"/>
              <a:t>11</a:t>
            </a:r>
            <a:endParaRPr lang="ru-RU" altLang="en-US" sz="3600" b="1" baseline="-25000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5148263" y="4760913"/>
            <a:ext cx="1223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 0</a:t>
            </a:r>
            <a:r>
              <a:rPr lang="en-US" altLang="en-US" sz="3600" b="1"/>
              <a:t>001</a:t>
            </a:r>
            <a:endParaRPr lang="ru-RU" altLang="en-US" sz="3600" b="1" baseline="-25000"/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6408738" y="4760913"/>
            <a:ext cx="13668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 </a:t>
            </a:r>
            <a:r>
              <a:rPr lang="en-US" altLang="en-US" sz="3600" b="1"/>
              <a:t>1010</a:t>
            </a:r>
            <a:r>
              <a:rPr lang="en-US" altLang="en-US" sz="3600" b="1" baseline="-25000"/>
              <a:t>2</a:t>
            </a:r>
            <a:endParaRPr lang="ru-RU" altLang="en-US" sz="3600" b="1" baseline="-25000"/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 rot="-5400000">
            <a:off x="5583238" y="4865687"/>
            <a:ext cx="279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6600">
                <a:solidFill>
                  <a:schemeClr val="accent2"/>
                </a:solidFill>
              </a:rPr>
              <a:t>{</a:t>
            </a:r>
            <a:endParaRPr lang="ru-RU" altLang="en-US" sz="6600">
              <a:solidFill>
                <a:schemeClr val="accent2"/>
              </a:solidFill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 rot="-5400000">
            <a:off x="6843713" y="4865687"/>
            <a:ext cx="279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6600">
                <a:solidFill>
                  <a:schemeClr val="accent2"/>
                </a:solidFill>
              </a:rPr>
              <a:t>{</a:t>
            </a:r>
            <a:endParaRPr lang="ru-RU" altLang="en-US" sz="6600">
              <a:solidFill>
                <a:schemeClr val="accent2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689463" y="3683726"/>
            <a:ext cx="5168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Convert each hexadecimal digit to a 4-digit binary number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DB12BC-F6DE-4B6D-845C-86F9EA802678}" type="slidenum">
              <a:rPr lang="ru-RU" altLang="en-US"/>
              <a:pPr eaLnBrk="1" hangingPunct="1"/>
              <a:t>38</a:t>
            </a:fld>
            <a:endParaRPr lang="ru-RU" alt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68313" y="1341438"/>
            <a:ext cx="2451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/>
              <a:t>C73B</a:t>
            </a:r>
            <a:r>
              <a:rPr lang="en-US" altLang="en-US" sz="4400" b="1" baseline="-25000"/>
              <a:t>16</a:t>
            </a:r>
            <a:r>
              <a:rPr lang="ru-RU" altLang="en-US" sz="4400" b="1" baseline="-25000"/>
              <a:t> </a:t>
            </a:r>
            <a:r>
              <a:rPr lang="ru-RU" altLang="en-US" sz="4400" b="1"/>
              <a:t>=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39750" y="3536950"/>
            <a:ext cx="2359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/>
              <a:t>2FE1</a:t>
            </a:r>
            <a:r>
              <a:rPr lang="en-US" altLang="en-US" sz="4400" b="1" baseline="-25000"/>
              <a:t>16</a:t>
            </a:r>
            <a:r>
              <a:rPr lang="ru-RU" altLang="en-US" sz="4400" b="1" baseline="-25000"/>
              <a:t> </a:t>
            </a:r>
            <a:r>
              <a:rPr lang="ru-RU" altLang="en-US" sz="4400" b="1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Заголовок 1"/>
          <p:cNvSpPr>
            <a:spLocks noGrp="1"/>
          </p:cNvSpPr>
          <p:nvPr>
            <p:ph type="title"/>
          </p:nvPr>
        </p:nvSpPr>
        <p:spPr>
          <a:xfrm>
            <a:off x="485321" y="275500"/>
            <a:ext cx="8375650" cy="471488"/>
          </a:xfrm>
        </p:spPr>
        <p:txBody>
          <a:bodyPr/>
          <a:lstStyle/>
          <a:p>
            <a:r>
              <a:rPr lang="en-US" sz="1600" b="0" smtClean="0"/>
              <a:t>Binary to Hexadecimal</a:t>
            </a:r>
            <a:br>
              <a:rPr lang="en-US" sz="1600" b="0" smtClean="0"/>
            </a:br>
            <a:endParaRPr lang="ru-RU" altLang="en-US" sz="1600" smtClean="0"/>
          </a:p>
        </p:txBody>
      </p:sp>
      <p:sp>
        <p:nvSpPr>
          <p:cNvPr id="6144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C36755-B724-48CF-9285-663B179C6C2D}" type="slidenum">
              <a:rPr lang="ru-RU" altLang="en-US"/>
              <a:pPr eaLnBrk="1" hangingPunct="1"/>
              <a:t>39</a:t>
            </a:fld>
            <a:endParaRPr lang="ru-RU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8313" y="1700213"/>
            <a:ext cx="71176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smtClean="0"/>
              <a:t> Step 1-   Divide the binary digits into groups of four (starting from the right).</a:t>
            </a:r>
            <a:r>
              <a:rPr lang="ru-RU" altLang="en-US" sz="1600" b="1" smtClean="0"/>
              <a:t>:</a:t>
            </a:r>
            <a:endParaRPr lang="ru-RU" altLang="en-US" sz="1600" b="1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979613" y="2384425"/>
            <a:ext cx="4799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>
                <a:solidFill>
                  <a:srgbClr val="FF0000"/>
                </a:solidFill>
              </a:rPr>
              <a:t>000</a:t>
            </a:r>
            <a:r>
              <a:rPr lang="ru-RU" altLang="en-US" sz="3600" b="1"/>
              <a:t>1 </a:t>
            </a:r>
            <a:r>
              <a:rPr lang="ru-RU" altLang="en-US" sz="3600" b="1">
                <a:solidFill>
                  <a:srgbClr val="3333FF"/>
                </a:solidFill>
              </a:rPr>
              <a:t>0010</a:t>
            </a:r>
            <a:r>
              <a:rPr lang="ru-RU" altLang="en-US" sz="3600" b="1"/>
              <a:t> 1110 </a:t>
            </a:r>
            <a:r>
              <a:rPr lang="ru-RU" altLang="en-US" sz="3600" b="1">
                <a:solidFill>
                  <a:srgbClr val="3333FF"/>
                </a:solidFill>
              </a:rPr>
              <a:t>1111</a:t>
            </a:r>
            <a:r>
              <a:rPr lang="ru-RU" altLang="en-US" sz="3600" b="1" baseline="-25000"/>
              <a:t>2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03238" y="3140075"/>
            <a:ext cx="73292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800" b="1" smtClean="0"/>
              <a:t> </a:t>
            </a:r>
            <a:r>
              <a:rPr lang="en-US" sz="1600" b="1" smtClean="0"/>
              <a:t>Step 2</a:t>
            </a:r>
            <a:r>
              <a:rPr lang="en-US" sz="1600" smtClean="0"/>
              <a:t> − Convert each group of four binary digits to one hexadecimal symbol.</a:t>
            </a:r>
            <a:r>
              <a:rPr lang="ru-RU" altLang="en-US" sz="1600" b="1"/>
              <a:t/>
            </a:r>
            <a:br>
              <a:rPr lang="ru-RU" altLang="en-US" sz="1600" b="1"/>
            </a:br>
            <a:r>
              <a:rPr lang="ru-RU" altLang="en-US" sz="1600" b="1"/>
              <a:t>            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051050" y="4148138"/>
            <a:ext cx="4799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>
                <a:solidFill>
                  <a:srgbClr val="FF0000"/>
                </a:solidFill>
              </a:rPr>
              <a:t>000</a:t>
            </a:r>
            <a:r>
              <a:rPr lang="ru-RU" altLang="en-US" sz="3600" b="1"/>
              <a:t>1 </a:t>
            </a:r>
            <a:r>
              <a:rPr lang="ru-RU" altLang="en-US" sz="3600" b="1">
                <a:solidFill>
                  <a:srgbClr val="3333FF"/>
                </a:solidFill>
              </a:rPr>
              <a:t>0010</a:t>
            </a:r>
            <a:r>
              <a:rPr lang="ru-RU" altLang="en-US" sz="3600" b="1"/>
              <a:t> 1110 </a:t>
            </a:r>
            <a:r>
              <a:rPr lang="ru-RU" altLang="en-US" sz="3600" b="1">
                <a:solidFill>
                  <a:srgbClr val="3333FF"/>
                </a:solidFill>
              </a:rPr>
              <a:t>1111</a:t>
            </a:r>
            <a:r>
              <a:rPr lang="ru-RU" altLang="en-US" sz="3600" b="1" baseline="-25000"/>
              <a:t>2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411413" y="4760913"/>
            <a:ext cx="4381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600" b="1">
                <a:latin typeface="Arial" charset="0"/>
              </a:rPr>
              <a:t>1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557588" y="4760913"/>
            <a:ext cx="4381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600" b="1">
                <a:latin typeface="Arial" charset="0"/>
              </a:rPr>
              <a:t>2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705350" y="4760913"/>
            <a:ext cx="4889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latin typeface="Arial" charset="0"/>
              </a:rPr>
              <a:t>E</a:t>
            </a:r>
            <a:endParaRPr lang="ru-RU" sz="3600" b="1">
              <a:latin typeface="Arial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903913" y="4760913"/>
            <a:ext cx="4635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latin typeface="Arial" charset="0"/>
              </a:rPr>
              <a:t>F</a:t>
            </a:r>
            <a:endParaRPr lang="ru-RU" sz="3600" b="1">
              <a:latin typeface="Arial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539750" y="5624513"/>
            <a:ext cx="7152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smtClean="0">
                <a:solidFill>
                  <a:schemeClr val="accent2"/>
                </a:solidFill>
              </a:rPr>
              <a:t>Answer</a:t>
            </a:r>
            <a:r>
              <a:rPr lang="ru-RU" altLang="en-US" sz="2800" b="1" smtClean="0">
                <a:solidFill>
                  <a:schemeClr val="accent2"/>
                </a:solidFill>
              </a:rPr>
              <a:t>:  </a:t>
            </a:r>
            <a:r>
              <a:rPr lang="ru-RU" altLang="en-US" sz="3600" b="1"/>
              <a:t>1001011101111</a:t>
            </a:r>
            <a:r>
              <a:rPr lang="ru-RU" altLang="en-US" sz="3600" b="1" baseline="-25000"/>
              <a:t>2</a:t>
            </a:r>
            <a:r>
              <a:rPr lang="ru-RU" altLang="en-US" sz="3600" b="1"/>
              <a:t> = 12</a:t>
            </a:r>
            <a:r>
              <a:rPr lang="en-US" altLang="en-US" sz="3600" b="1"/>
              <a:t>EF</a:t>
            </a:r>
            <a:r>
              <a:rPr lang="en-US" altLang="en-US" sz="3600" b="1" baseline="-25000"/>
              <a:t>16</a:t>
            </a:r>
            <a:endParaRPr lang="ru-RU" altLang="en-US" sz="2800" b="1">
              <a:solidFill>
                <a:schemeClr val="accent2"/>
              </a:solidFill>
            </a:endParaRPr>
          </a:p>
        </p:txBody>
      </p:sp>
      <p:sp>
        <p:nvSpPr>
          <p:cNvPr id="61453" name="Rectangle 5"/>
          <p:cNvSpPr>
            <a:spLocks noChangeArrowheads="1"/>
          </p:cNvSpPr>
          <p:nvPr/>
        </p:nvSpPr>
        <p:spPr bwMode="auto">
          <a:xfrm>
            <a:off x="2519363" y="981075"/>
            <a:ext cx="3656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1001011101111</a:t>
            </a:r>
            <a:r>
              <a:rPr lang="ru-RU" altLang="en-US" sz="3600" b="1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Roman    number   system</a:t>
            </a:r>
            <a:endParaRPr lang="ru-RU" altLang="en-US" smtClean="0"/>
          </a:p>
        </p:txBody>
      </p:sp>
      <p:sp>
        <p:nvSpPr>
          <p:cNvPr id="1126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922441-59B7-4285-83C1-2F970208A263}" type="slidenum">
              <a:rPr lang="ru-RU" altLang="en-US"/>
              <a:pPr eaLnBrk="1" hangingPunct="1"/>
              <a:t>4</a:t>
            </a:fld>
            <a:endParaRPr lang="ru-RU" altLang="en-US"/>
          </a:p>
        </p:txBody>
      </p:sp>
      <p:sp>
        <p:nvSpPr>
          <p:cNvPr id="11268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31863" y="796925"/>
            <a:ext cx="75692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200" b="1"/>
              <a:t>I </a:t>
            </a:r>
            <a:r>
              <a:rPr lang="en-US" altLang="en-US" sz="3200">
                <a:solidFill>
                  <a:schemeClr val="accent2"/>
                </a:solidFill>
              </a:rPr>
              <a:t>– </a:t>
            </a:r>
            <a:r>
              <a:rPr lang="ru-RU" altLang="en-US" sz="3200"/>
              <a:t>1 </a:t>
            </a:r>
            <a:r>
              <a:rPr lang="ru-RU" altLang="en-US" sz="3200" smtClean="0"/>
              <a:t>(</a:t>
            </a:r>
            <a:r>
              <a:rPr lang="en-US" altLang="en-US" sz="3200" smtClean="0"/>
              <a:t>finger</a:t>
            </a:r>
            <a:r>
              <a:rPr lang="ru-RU" altLang="en-US" sz="3200" smtClean="0"/>
              <a:t>),</a:t>
            </a:r>
            <a:r>
              <a:rPr lang="en-US" altLang="en-US" sz="3200" smtClean="0"/>
              <a:t>    </a:t>
            </a:r>
            <a:endParaRPr lang="ru-RU" altLang="en-US" sz="3200"/>
          </a:p>
          <a:p>
            <a:pPr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200" b="1"/>
              <a:t>V</a:t>
            </a:r>
            <a:r>
              <a:rPr lang="en-US" altLang="en-US" sz="3200"/>
              <a:t> – 5</a:t>
            </a:r>
            <a:r>
              <a:rPr lang="ru-RU" altLang="en-US" sz="3200"/>
              <a:t> </a:t>
            </a:r>
            <a:r>
              <a:rPr lang="ru-RU" altLang="en-US" sz="3200" smtClean="0"/>
              <a:t>(</a:t>
            </a:r>
            <a:r>
              <a:rPr lang="en-US" altLang="en-US" sz="3200" smtClean="0"/>
              <a:t>open palm</a:t>
            </a:r>
            <a:r>
              <a:rPr lang="ru-RU" altLang="en-US" sz="3200" smtClean="0"/>
              <a:t>, </a:t>
            </a:r>
            <a:r>
              <a:rPr lang="ru-RU" altLang="en-US" sz="3200"/>
              <a:t>5 </a:t>
            </a:r>
            <a:r>
              <a:rPr lang="en-US" altLang="en-US" sz="3200" smtClean="0"/>
              <a:t> fingers</a:t>
            </a:r>
            <a:r>
              <a:rPr lang="ru-RU" altLang="en-US" sz="3200" smtClean="0"/>
              <a:t>)</a:t>
            </a:r>
            <a:r>
              <a:rPr lang="en-US" altLang="en-US" sz="3200"/>
              <a:t>, 	  </a:t>
            </a:r>
            <a:endParaRPr lang="ru-RU" altLang="en-US" sz="3200"/>
          </a:p>
          <a:p>
            <a:pPr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200" b="1"/>
              <a:t>X</a:t>
            </a:r>
            <a:r>
              <a:rPr lang="en-US" altLang="en-US" sz="3200"/>
              <a:t> – 10</a:t>
            </a:r>
            <a:r>
              <a:rPr lang="ru-RU" altLang="en-US" sz="3200"/>
              <a:t> </a:t>
            </a:r>
            <a:r>
              <a:rPr lang="ru-RU" altLang="en-US" sz="3200" smtClean="0"/>
              <a:t>(</a:t>
            </a:r>
            <a:r>
              <a:rPr lang="en-US" altLang="en-US" sz="3200" smtClean="0"/>
              <a:t>two palms</a:t>
            </a:r>
            <a:r>
              <a:rPr lang="ru-RU" altLang="en-US" sz="3200" smtClean="0"/>
              <a:t>)</a:t>
            </a:r>
            <a:r>
              <a:rPr lang="en-US" altLang="en-US" sz="3200"/>
              <a:t>,   	</a:t>
            </a:r>
            <a:endParaRPr lang="ru-RU" altLang="en-US" sz="3200"/>
          </a:p>
          <a:p>
            <a:pPr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200" b="1"/>
              <a:t>L</a:t>
            </a:r>
            <a:r>
              <a:rPr lang="en-US" altLang="en-US" sz="3200"/>
              <a:t> – 50, </a:t>
            </a:r>
            <a:endParaRPr lang="ru-RU" altLang="en-US" sz="3200"/>
          </a:p>
          <a:p>
            <a:pPr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200" b="1"/>
              <a:t>C</a:t>
            </a:r>
            <a:r>
              <a:rPr lang="en-US" altLang="en-US" sz="3200"/>
              <a:t> – 100</a:t>
            </a:r>
            <a:r>
              <a:rPr lang="ru-RU" altLang="en-US" sz="3200"/>
              <a:t> (</a:t>
            </a:r>
            <a:r>
              <a:rPr lang="en-US" altLang="en-US" sz="3200" i="1"/>
              <a:t>Centum</a:t>
            </a:r>
            <a:r>
              <a:rPr lang="ru-RU" altLang="en-US" sz="3200"/>
              <a:t>)</a:t>
            </a:r>
            <a:r>
              <a:rPr lang="en-US" altLang="en-US" sz="3200"/>
              <a:t>, 	</a:t>
            </a:r>
            <a:endParaRPr lang="ru-RU" altLang="en-US" sz="3200"/>
          </a:p>
          <a:p>
            <a:pPr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200" b="1"/>
              <a:t>D</a:t>
            </a:r>
            <a:r>
              <a:rPr lang="en-US" altLang="en-US" sz="3200"/>
              <a:t> – 500 </a:t>
            </a:r>
            <a:r>
              <a:rPr lang="ru-RU" altLang="en-US" sz="3200"/>
              <a:t>(</a:t>
            </a:r>
            <a:r>
              <a:rPr lang="en-US" altLang="en-US" sz="3200" i="1"/>
              <a:t>Demimille</a:t>
            </a:r>
            <a:r>
              <a:rPr lang="ru-RU" altLang="en-US" sz="3200"/>
              <a:t>)</a:t>
            </a:r>
            <a:r>
              <a:rPr lang="en-US" altLang="en-US" sz="3200"/>
              <a:t>,   </a:t>
            </a:r>
            <a:endParaRPr lang="ru-RU" altLang="en-US" sz="3200"/>
          </a:p>
          <a:p>
            <a:pPr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200" b="1"/>
              <a:t>M</a:t>
            </a:r>
            <a:r>
              <a:rPr lang="en-US" altLang="en-US" sz="3200"/>
              <a:t> – 1000 (</a:t>
            </a:r>
            <a:r>
              <a:rPr lang="en-US" altLang="en-US" sz="3200" i="1"/>
              <a:t>Mille</a:t>
            </a:r>
            <a:r>
              <a:rPr lang="en-US" altLang="en-US" sz="3200"/>
              <a:t>)</a:t>
            </a:r>
            <a:endParaRPr lang="ru-RU" altLang="en-US" sz="320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218" t="2100" r="11852" b="2373"/>
          <a:stretch>
            <a:fillRect/>
          </a:stretch>
        </p:blipFill>
        <p:spPr bwMode="auto">
          <a:xfrm>
            <a:off x="5497513" y="2206625"/>
            <a:ext cx="3103562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D4406A-BB82-4E01-B601-1DDE39C7A33C}" type="slidenum">
              <a:rPr lang="ru-RU" altLang="en-US"/>
              <a:pPr eaLnBrk="1" hangingPunct="1"/>
              <a:t>40</a:t>
            </a:fld>
            <a:endParaRPr lang="ru-RU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395288" y="1052513"/>
            <a:ext cx="57959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400" b="1"/>
              <a:t>1010101101010110</a:t>
            </a:r>
            <a:r>
              <a:rPr lang="ru-RU" altLang="en-US" sz="4400" b="1" baseline="-25000"/>
              <a:t>2 </a:t>
            </a:r>
            <a:r>
              <a:rPr lang="ru-RU" altLang="en-US" sz="4400" b="1"/>
              <a:t>=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5288" y="3338513"/>
            <a:ext cx="64182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400" b="1"/>
              <a:t>111100110111110101</a:t>
            </a:r>
            <a:r>
              <a:rPr lang="ru-RU" altLang="en-US" sz="4400" b="1" baseline="-25000"/>
              <a:t>2 </a:t>
            </a:r>
            <a:r>
              <a:rPr lang="ru-RU" altLang="en-US" sz="4400" b="1"/>
              <a:t>=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5288" y="5624513"/>
            <a:ext cx="64182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4400" b="1"/>
              <a:t>110110110101111110</a:t>
            </a:r>
            <a:r>
              <a:rPr lang="ru-RU" altLang="en-US" sz="4400" b="1" baseline="-25000"/>
              <a:t>2 </a:t>
            </a:r>
            <a:r>
              <a:rPr lang="ru-RU" altLang="en-US" sz="4400" b="1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Hexadecimal  to  octal  and  back</a:t>
            </a:r>
            <a:endParaRPr lang="ru-RU" altLang="en-US" smtClean="0"/>
          </a:p>
        </p:txBody>
      </p:sp>
      <p:sp>
        <p:nvSpPr>
          <p:cNvPr id="6349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519281-811E-4C00-B223-8BE58835A620}" type="slidenum">
              <a:rPr lang="ru-RU" altLang="en-US"/>
              <a:pPr eaLnBrk="1" hangingPunct="1"/>
              <a:t>41</a:t>
            </a:fld>
            <a:endParaRPr lang="ru-RU" altLang="en-US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778375" y="860425"/>
            <a:ext cx="1536700" cy="431800"/>
          </a:xfrm>
          <a:prstGeom prst="wedgeRoundRectCallout">
            <a:avLst>
              <a:gd name="adj1" fmla="val -104407"/>
              <a:gd name="adj2" fmla="val 76472"/>
              <a:gd name="adj3" fmla="val 1666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/>
          <a:lstStyle/>
          <a:p>
            <a:pPr marL="176213" indent="-176213" algn="ctr">
              <a:defRPr/>
            </a:pPr>
            <a:r>
              <a:rPr lang="en-US" sz="2000" smtClean="0">
                <a:latin typeface="Arial" charset="0"/>
              </a:rPr>
              <a:t>laborious</a:t>
            </a:r>
            <a:endParaRPr lang="ru-RU" sz="2000" dirty="0">
              <a:latin typeface="Arial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069975" y="3346450"/>
            <a:ext cx="2093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3</a:t>
            </a:r>
            <a:r>
              <a:rPr lang="en-US" altLang="en-US" sz="3600" b="1"/>
              <a:t>DEA</a:t>
            </a:r>
            <a:r>
              <a:rPr lang="en-US" altLang="en-US" sz="3600" b="1" baseline="-25000"/>
              <a:t>16</a:t>
            </a:r>
            <a:r>
              <a:rPr lang="ru-RU" altLang="en-US" sz="3600" b="1" baseline="-25000"/>
              <a:t> </a:t>
            </a:r>
            <a:r>
              <a:rPr lang="ru-RU" altLang="en-US" sz="3600" b="1"/>
              <a:t>=</a:t>
            </a: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3194050" y="3392488"/>
            <a:ext cx="44656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 </a:t>
            </a:r>
            <a:r>
              <a:rPr lang="en-US" altLang="en-US" sz="3600" b="1"/>
              <a:t>11 1101 1110 1010</a:t>
            </a:r>
            <a:r>
              <a:rPr lang="en-US" altLang="en-US" sz="3600" b="1" baseline="-25000"/>
              <a:t>2</a:t>
            </a:r>
            <a:endParaRPr lang="ru-RU" altLang="en-US" sz="3600" b="1" baseline="-2500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03263" y="1482725"/>
            <a:ext cx="593725" cy="528638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3200" b="1" dirty="0">
                <a:solidFill>
                  <a:schemeClr val="accent2"/>
                </a:solidFill>
                <a:latin typeface="Arial" charset="0"/>
              </a:rPr>
              <a:t>16</a:t>
            </a:r>
            <a:endParaRPr lang="ru-RU" sz="32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427288" y="933450"/>
            <a:ext cx="536575" cy="47625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3200" b="1">
                <a:solidFill>
                  <a:schemeClr val="accent2"/>
                </a:solidFill>
                <a:latin typeface="Arial" charset="0"/>
              </a:rPr>
              <a:t>10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4094163" y="1516063"/>
            <a:ext cx="476250" cy="423862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3200" b="1">
                <a:solidFill>
                  <a:schemeClr val="accent2"/>
                </a:solidFill>
                <a:latin typeface="Arial" charset="0"/>
              </a:rPr>
              <a:t>8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4414604">
            <a:off x="1716088" y="830263"/>
            <a:ext cx="263525" cy="1158875"/>
          </a:xfrm>
          <a:prstGeom prst="upArrow">
            <a:avLst>
              <a:gd name="adj1" fmla="val 50000"/>
              <a:gd name="adj2" fmla="val 10994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17185396" flipV="1">
            <a:off x="3441700" y="830263"/>
            <a:ext cx="263525" cy="1158875"/>
          </a:xfrm>
          <a:prstGeom prst="upArrow">
            <a:avLst>
              <a:gd name="adj1" fmla="val 50000"/>
              <a:gd name="adj2" fmla="val 10994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2457450" y="2149475"/>
            <a:ext cx="536575" cy="47625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3200" b="1">
                <a:solidFill>
                  <a:schemeClr val="accent2"/>
                </a:solidFill>
                <a:latin typeface="Arial" charset="0"/>
              </a:rPr>
              <a:t>2</a:t>
            </a:r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 rot="17185396" flipV="1">
            <a:off x="1744663" y="1517650"/>
            <a:ext cx="263525" cy="1158875"/>
          </a:xfrm>
          <a:prstGeom prst="upArrow">
            <a:avLst>
              <a:gd name="adj1" fmla="val 50000"/>
              <a:gd name="adj2" fmla="val 10994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AutoShape 28"/>
          <p:cNvSpPr>
            <a:spLocks noChangeArrowheads="1"/>
          </p:cNvSpPr>
          <p:nvPr/>
        </p:nvSpPr>
        <p:spPr bwMode="auto">
          <a:xfrm rot="4414604">
            <a:off x="3470275" y="1517650"/>
            <a:ext cx="263525" cy="1158875"/>
          </a:xfrm>
          <a:prstGeom prst="upArrow">
            <a:avLst>
              <a:gd name="adj1" fmla="val 50000"/>
              <a:gd name="adj2" fmla="val 10994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495300" y="4030663"/>
            <a:ext cx="5678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smtClean="0"/>
              <a:t>Step 2. Break into triads (right):</a:t>
            </a:r>
            <a:r>
              <a:rPr lang="ru-RU" altLang="en-US" sz="2800" b="1" smtClean="0"/>
              <a:t>:</a:t>
            </a:r>
            <a:endParaRPr lang="ru-RU" altLang="en-US" sz="2800" b="1"/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458788" y="5253038"/>
            <a:ext cx="53553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smtClean="0"/>
              <a:t>Step 3. Triad is  one octal digit</a:t>
            </a:r>
            <a:endParaRPr lang="ru-RU" altLang="en-US" sz="2800" b="1"/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2006600" y="4605338"/>
            <a:ext cx="47879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 </a:t>
            </a:r>
            <a:r>
              <a:rPr lang="ru-RU" altLang="en-US" sz="3600" b="1">
                <a:solidFill>
                  <a:srgbClr val="FF0000"/>
                </a:solidFill>
              </a:rPr>
              <a:t>0</a:t>
            </a:r>
            <a:r>
              <a:rPr lang="en-US" altLang="en-US" sz="3600" b="1"/>
              <a:t>11</a:t>
            </a:r>
            <a:r>
              <a:rPr lang="ru-RU" altLang="en-US" sz="3600" b="1"/>
              <a:t> </a:t>
            </a:r>
            <a:r>
              <a:rPr lang="en-US" altLang="en-US" sz="3600" b="1">
                <a:solidFill>
                  <a:srgbClr val="3333FF"/>
                </a:solidFill>
              </a:rPr>
              <a:t>110</a:t>
            </a:r>
            <a:r>
              <a:rPr lang="ru-RU" altLang="en-US" sz="3600" b="1"/>
              <a:t> </a:t>
            </a:r>
            <a:r>
              <a:rPr lang="en-US" altLang="en-US" sz="3600" b="1"/>
              <a:t>111</a:t>
            </a:r>
            <a:r>
              <a:rPr lang="ru-RU" altLang="en-US" sz="3600" b="1"/>
              <a:t> </a:t>
            </a:r>
            <a:r>
              <a:rPr lang="en-US" altLang="en-US" sz="3600" b="1">
                <a:solidFill>
                  <a:srgbClr val="3333FF"/>
                </a:solidFill>
              </a:rPr>
              <a:t>101</a:t>
            </a:r>
            <a:r>
              <a:rPr lang="ru-RU" altLang="en-US" sz="3600" b="1"/>
              <a:t> </a:t>
            </a:r>
            <a:r>
              <a:rPr lang="en-US" altLang="en-US" sz="3600" b="1"/>
              <a:t>010</a:t>
            </a:r>
            <a:r>
              <a:rPr lang="en-US" altLang="en-US" sz="3600" b="1" baseline="-25000"/>
              <a:t>2</a:t>
            </a:r>
            <a:endParaRPr lang="ru-RU" altLang="en-US" sz="3600" b="1" baseline="-25000"/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2041525" y="5829300"/>
            <a:ext cx="3660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3600" b="1"/>
              <a:t>3</a:t>
            </a:r>
            <a:r>
              <a:rPr lang="en-US" altLang="en-US" sz="3600" b="1"/>
              <a:t>DEA</a:t>
            </a:r>
            <a:r>
              <a:rPr lang="en-US" altLang="en-US" sz="3600" b="1" baseline="-25000"/>
              <a:t>16</a:t>
            </a:r>
            <a:r>
              <a:rPr lang="ru-RU" altLang="en-US" sz="3600" b="1" baseline="-25000"/>
              <a:t> </a:t>
            </a:r>
            <a:r>
              <a:rPr lang="ru-RU" altLang="en-US" sz="3600" b="1"/>
              <a:t>= 36752</a:t>
            </a:r>
            <a:r>
              <a:rPr lang="ru-RU" altLang="en-US" sz="3600" b="1" baseline="-25000"/>
              <a:t>8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062446" y="2934789"/>
            <a:ext cx="4120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Step 1. Convert to binary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8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62C8A0-6519-442B-ACD6-297D46CE2423}" type="slidenum">
              <a:rPr lang="ru-RU" altLang="en-US"/>
              <a:pPr eaLnBrk="1" hangingPunct="1"/>
              <a:t>42</a:t>
            </a:fld>
            <a:endParaRPr lang="ru-RU" alt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431800" y="1016000"/>
            <a:ext cx="2047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/>
              <a:t>A35</a:t>
            </a:r>
            <a:r>
              <a:rPr lang="en-US" altLang="en-US" sz="4400" b="1" baseline="-25000"/>
              <a:t>16</a:t>
            </a:r>
            <a:r>
              <a:rPr lang="ru-RU" altLang="en-US" sz="4400" b="1" baseline="-25000"/>
              <a:t> </a:t>
            </a:r>
            <a:r>
              <a:rPr lang="ru-RU" altLang="en-US" sz="4400" b="1"/>
              <a:t>=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503238" y="3536950"/>
            <a:ext cx="17510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/>
              <a:t>765</a:t>
            </a:r>
            <a:r>
              <a:rPr lang="en-US" altLang="en-US" sz="4400" b="1" baseline="-25000"/>
              <a:t>8</a:t>
            </a:r>
            <a:r>
              <a:rPr lang="ru-RU" altLang="en-US" sz="4400" b="1" baseline="-25000"/>
              <a:t> </a:t>
            </a:r>
            <a:r>
              <a:rPr lang="ru-RU" altLang="en-US" sz="4400" b="1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Roman    number   system</a:t>
            </a:r>
            <a:endParaRPr lang="ru-RU" altLang="en-US" smtClean="0"/>
          </a:p>
        </p:txBody>
      </p:sp>
      <p:sp>
        <p:nvSpPr>
          <p:cNvPr id="1229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11C2D8-14F9-43B0-BCC8-A12181B6AE86}" type="slidenum">
              <a:rPr lang="ru-RU" altLang="en-US"/>
              <a:pPr eaLnBrk="1" hangingPunct="1"/>
              <a:t>5</a:t>
            </a:fld>
            <a:endParaRPr lang="ru-RU" altLang="en-US"/>
          </a:p>
        </p:txBody>
      </p:sp>
      <p:pic>
        <p:nvPicPr>
          <p:cNvPr id="4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3" y="839788"/>
            <a:ext cx="3078162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052638" y="4670425"/>
            <a:ext cx="1008062" cy="936625"/>
            <a:chOff x="1247" y="2523"/>
            <a:chExt cx="635" cy="590"/>
          </a:xfrm>
        </p:grpSpPr>
        <p:sp>
          <p:nvSpPr>
            <p:cNvPr id="12318" name="Oval 20"/>
            <p:cNvSpPr>
              <a:spLocks noChangeArrowheads="1"/>
            </p:cNvSpPr>
            <p:nvPr/>
          </p:nvSpPr>
          <p:spPr bwMode="auto">
            <a:xfrm>
              <a:off x="1247" y="2750"/>
              <a:ext cx="635" cy="3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9" name="Line 22"/>
            <p:cNvSpPr>
              <a:spLocks noChangeShapeType="1"/>
            </p:cNvSpPr>
            <p:nvPr/>
          </p:nvSpPr>
          <p:spPr bwMode="auto">
            <a:xfrm flipV="1">
              <a:off x="1565" y="2523"/>
              <a:ext cx="0" cy="22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8775" y="817563"/>
            <a:ext cx="8640763" cy="308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47675" indent="-258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chemeClr val="accent2"/>
                </a:solidFill>
              </a:rPr>
              <a:t>Rules :</a:t>
            </a:r>
            <a:endParaRPr lang="ru-RU" altLang="en-US" sz="2400" b="1">
              <a:solidFill>
                <a:schemeClr val="accent2"/>
              </a:solidFill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altLang="en-US" sz="2400" smtClean="0"/>
              <a:t>(</a:t>
            </a:r>
            <a:r>
              <a:rPr lang="en-US" altLang="en-US" sz="2400" smtClean="0"/>
              <a:t>usually do not put more than three identical numbers in a row)</a:t>
            </a:r>
            <a:endParaRPr lang="ru-RU" altLang="en-US" sz="2400"/>
          </a:p>
          <a:p>
            <a:pPr lvl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smtClean="0"/>
              <a:t>if the least significant digit (only one!) is to the left of the most significant one, it is subtracted from the sum</a:t>
            </a:r>
            <a:r>
              <a:rPr lang="ru-RU" altLang="en-US" sz="2400" smtClean="0"/>
              <a:t>)</a:t>
            </a:r>
            <a:endParaRPr lang="ru-RU" altLang="en-US" sz="2400"/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chemeClr val="accent2"/>
                </a:solidFill>
              </a:rPr>
              <a:t>Examples:</a:t>
            </a:r>
            <a:r>
              <a:rPr lang="ru-RU" altLang="en-US" sz="2400" b="1" smtClean="0">
                <a:solidFill>
                  <a:schemeClr val="accent2"/>
                </a:solidFill>
              </a:rPr>
              <a:t>   </a:t>
            </a:r>
            <a:endParaRPr lang="ru-RU" altLang="en-US" sz="2400" b="1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ru-RU" altLang="en-US" sz="2400"/>
              <a:t>        </a:t>
            </a:r>
            <a:r>
              <a:rPr lang="en-US" altLang="en-US" sz="2400"/>
              <a:t>MDC</a:t>
            </a:r>
            <a:r>
              <a:rPr lang="en-US" altLang="en-US" sz="2400" b="1">
                <a:solidFill>
                  <a:srgbClr val="FF0000"/>
                </a:solidFill>
              </a:rPr>
              <a:t>X</a:t>
            </a:r>
            <a:r>
              <a:rPr lang="en-US" altLang="en-US" sz="2400"/>
              <a:t>L</a:t>
            </a:r>
            <a:r>
              <a:rPr lang="en-US" altLang="en-US" sz="2400" b="1">
                <a:solidFill>
                  <a:srgbClr val="FF0000"/>
                </a:solidFill>
              </a:rPr>
              <a:t>I</a:t>
            </a:r>
            <a:r>
              <a:rPr lang="en-US" altLang="en-US" sz="2400"/>
              <a:t>V =</a:t>
            </a:r>
            <a:endParaRPr lang="ru-RU" altLang="en-US" sz="24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700338" y="3770313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1000</a:t>
            </a:r>
            <a:endParaRPr lang="ru-RU" altLang="en-US" sz="24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492500" y="3770313"/>
            <a:ext cx="95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+ 500</a:t>
            </a:r>
            <a:endParaRPr lang="ru-RU" altLang="en-US" sz="24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356100" y="3770313"/>
            <a:ext cx="95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+ 100</a:t>
            </a:r>
            <a:endParaRPr lang="ru-RU" altLang="en-US" sz="240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221288" y="377031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0000"/>
                </a:solidFill>
              </a:rPr>
              <a:t>– 10</a:t>
            </a:r>
            <a:endParaRPr lang="ru-RU" altLang="en-US" sz="2400" b="1">
              <a:solidFill>
                <a:srgbClr val="FF0000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868988" y="3770313"/>
            <a:ext cx="785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+ 50</a:t>
            </a:r>
            <a:endParaRPr lang="ru-RU" altLang="en-US" sz="240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588125" y="3770313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0000"/>
                </a:solidFill>
              </a:rPr>
              <a:t>– 1</a:t>
            </a:r>
            <a:endParaRPr lang="ru-RU" altLang="en-US" sz="2400" b="1">
              <a:solidFill>
                <a:srgbClr val="FF0000"/>
              </a:solidFill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092950" y="3770313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+ 5</a:t>
            </a:r>
            <a:endParaRPr lang="ru-RU" altLang="en-US" sz="2400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116013" y="4310063"/>
            <a:ext cx="5208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2389 = 2000   +   300   +    80    +    9</a:t>
            </a:r>
            <a:endParaRPr lang="ru-RU" altLang="en-US" sz="2400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189038" y="5822950"/>
            <a:ext cx="428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2389 = M M C C C L X X X I X</a:t>
            </a:r>
            <a:endParaRPr lang="ru-RU" altLang="en-US" sz="2400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168525" y="5091113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M M</a:t>
            </a:r>
            <a:endParaRPr lang="ru-RU" altLang="en-US" sz="2400" b="1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340100" y="4670425"/>
            <a:ext cx="1008063" cy="936625"/>
            <a:chOff x="1247" y="2523"/>
            <a:chExt cx="635" cy="590"/>
          </a:xfrm>
        </p:grpSpPr>
        <p:sp>
          <p:nvSpPr>
            <p:cNvPr id="12316" name="Oval 26"/>
            <p:cNvSpPr>
              <a:spLocks noChangeArrowheads="1"/>
            </p:cNvSpPr>
            <p:nvPr/>
          </p:nvSpPr>
          <p:spPr bwMode="auto">
            <a:xfrm>
              <a:off x="1247" y="2750"/>
              <a:ext cx="635" cy="3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7" name="Line 27"/>
            <p:cNvSpPr>
              <a:spLocks noChangeShapeType="1"/>
            </p:cNvSpPr>
            <p:nvPr/>
          </p:nvSpPr>
          <p:spPr bwMode="auto">
            <a:xfrm flipV="1">
              <a:off x="1565" y="2523"/>
              <a:ext cx="0" cy="22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421063" y="5102225"/>
            <a:ext cx="846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CCC</a:t>
            </a:r>
            <a:endParaRPr lang="ru-RU" altLang="en-US" sz="2400" b="1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589463" y="4670425"/>
            <a:ext cx="1008062" cy="936625"/>
            <a:chOff x="1247" y="2523"/>
            <a:chExt cx="635" cy="590"/>
          </a:xfrm>
        </p:grpSpPr>
        <p:sp>
          <p:nvSpPr>
            <p:cNvPr id="12314" name="Oval 29"/>
            <p:cNvSpPr>
              <a:spLocks noChangeArrowheads="1"/>
            </p:cNvSpPr>
            <p:nvPr/>
          </p:nvSpPr>
          <p:spPr bwMode="auto">
            <a:xfrm>
              <a:off x="1247" y="2750"/>
              <a:ext cx="635" cy="3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5" name="Line 30"/>
            <p:cNvSpPr>
              <a:spLocks noChangeShapeType="1"/>
            </p:cNvSpPr>
            <p:nvPr/>
          </p:nvSpPr>
          <p:spPr bwMode="auto">
            <a:xfrm flipV="1">
              <a:off x="1565" y="2523"/>
              <a:ext cx="0" cy="22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4605338" y="5102225"/>
            <a:ext cx="97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LXXX</a:t>
            </a:r>
            <a:endParaRPr lang="ru-RU" altLang="en-US" sz="2400" b="1"/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5637213" y="4670425"/>
            <a:ext cx="1008062" cy="936625"/>
            <a:chOff x="1247" y="2523"/>
            <a:chExt cx="635" cy="590"/>
          </a:xfrm>
        </p:grpSpPr>
        <p:sp>
          <p:nvSpPr>
            <p:cNvPr id="12312" name="Oval 33"/>
            <p:cNvSpPr>
              <a:spLocks noChangeArrowheads="1"/>
            </p:cNvSpPr>
            <p:nvPr/>
          </p:nvSpPr>
          <p:spPr bwMode="auto">
            <a:xfrm>
              <a:off x="1247" y="2750"/>
              <a:ext cx="635" cy="3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3" name="Line 34"/>
            <p:cNvSpPr>
              <a:spLocks noChangeShapeType="1"/>
            </p:cNvSpPr>
            <p:nvPr/>
          </p:nvSpPr>
          <p:spPr bwMode="auto">
            <a:xfrm flipV="1">
              <a:off x="1565" y="2523"/>
              <a:ext cx="0" cy="22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5905500" y="510222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IX</a:t>
            </a:r>
            <a:endParaRPr lang="ru-RU" altLang="en-US" sz="2400" b="1"/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7669213" y="3770313"/>
            <a:ext cx="1125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/>
              <a:t>= </a:t>
            </a:r>
            <a:r>
              <a:rPr lang="en-US" altLang="en-US" sz="2400"/>
              <a:t>1</a:t>
            </a:r>
            <a:r>
              <a:rPr lang="ru-RU" altLang="en-US" sz="2400"/>
              <a:t>644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  <p:bldP spid="27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Roman    number   system</a:t>
            </a:r>
            <a:endParaRPr lang="ru-RU" altLang="en-US" smtClean="0"/>
          </a:p>
        </p:txBody>
      </p:sp>
      <p:sp>
        <p:nvSpPr>
          <p:cNvPr id="1536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C5501D-001A-4CAC-8563-DCFB403A4B1B}" type="slidenum">
              <a:rPr lang="ru-RU" altLang="en-US"/>
              <a:pPr eaLnBrk="1" hangingPunct="1"/>
              <a:t>6</a:t>
            </a:fld>
            <a:endParaRPr lang="ru-RU" altLang="en-US"/>
          </a:p>
        </p:txBody>
      </p:sp>
      <p:grpSp>
        <p:nvGrpSpPr>
          <p:cNvPr id="15364" name="Group 14"/>
          <p:cNvGrpSpPr>
            <a:grpSpLocks noChangeAspect="1"/>
          </p:cNvGrpSpPr>
          <p:nvPr/>
        </p:nvGrpSpPr>
        <p:grpSpPr bwMode="auto">
          <a:xfrm>
            <a:off x="522288" y="931863"/>
            <a:ext cx="395287" cy="395287"/>
            <a:chOff x="552" y="2523"/>
            <a:chExt cx="1728" cy="1728"/>
          </a:xfrm>
        </p:grpSpPr>
        <p:sp>
          <p:nvSpPr>
            <p:cNvPr id="15369" name="Oval 15"/>
            <p:cNvSpPr>
              <a:spLocks noChangeAspect="1" noChangeArrowheads="1"/>
            </p:cNvSpPr>
            <p:nvPr/>
          </p:nvSpPr>
          <p:spPr bwMode="auto"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0" name="Rectangle 16"/>
            <p:cNvSpPr>
              <a:spLocks noChangeAspect="1" noChangeArrowheads="1"/>
            </p:cNvSpPr>
            <p:nvPr/>
          </p:nvSpPr>
          <p:spPr bwMode="auto">
            <a:xfrm>
              <a:off x="774" y="3183"/>
              <a:ext cx="1299" cy="4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027113" y="973428"/>
            <a:ext cx="7488237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71463" indent="-2714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smtClean="0"/>
              <a:t>only natural numbers</a:t>
            </a:r>
            <a:r>
              <a:rPr lang="ru-RU" altLang="en-US" sz="2800" smtClean="0"/>
              <a:t>(</a:t>
            </a:r>
            <a:r>
              <a:rPr lang="en-US" altLang="en-US" sz="2800" smtClean="0"/>
              <a:t>fractional</a:t>
            </a:r>
            <a:r>
              <a:rPr lang="ru-RU" altLang="en-US" sz="2800" smtClean="0"/>
              <a:t>?</a:t>
            </a:r>
            <a:r>
              <a:rPr lang="en-US" altLang="en-US" sz="2800" smtClean="0"/>
              <a:t> 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2800" smtClean="0"/>
              <a:t>negative</a:t>
            </a:r>
            <a:r>
              <a:rPr lang="ru-RU" altLang="en-US" sz="2800" smtClean="0"/>
              <a:t>?)</a:t>
            </a:r>
            <a:endParaRPr lang="ru-RU" altLang="en-US" sz="2800"/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smtClean="0"/>
              <a:t>to write large numbers, you need to enter new numbers</a:t>
            </a:r>
            <a:endParaRPr lang="ru-RU" altLang="en-US" sz="2800"/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smtClean="0"/>
              <a:t>difficult to perform calculations</a:t>
            </a:r>
            <a:endParaRPr lang="ru-RU" altLang="en-US" sz="280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757777" y="4080740"/>
            <a:ext cx="5062537" cy="663575"/>
            <a:chOff x="317" y="2976"/>
            <a:chExt cx="3189" cy="418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11" y="3043"/>
              <a:ext cx="2895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ru-RU" sz="2400" dirty="0">
                <a:latin typeface="Arial" charset="0"/>
              </a:endParaRPr>
            </a:p>
          </p:txBody>
        </p:sp>
        <p:sp>
          <p:nvSpPr>
            <p:cNvPr id="15368" name="Oval 9"/>
            <p:cNvSpPr>
              <a:spLocks noChangeArrowheads="1"/>
            </p:cNvSpPr>
            <p:nvPr/>
          </p:nvSpPr>
          <p:spPr bwMode="auto">
            <a:xfrm>
              <a:off x="317" y="297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 b="1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3400697" y="42031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What is the maximum number you can write?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B9DBA1-0FB5-49B4-939C-2CEBFCAD3BFD}" type="slidenum">
              <a:rPr lang="ru-RU" altLang="en-US"/>
              <a:pPr eaLnBrk="1" hangingPunct="1"/>
              <a:t>7</a:t>
            </a:fld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77825" y="890588"/>
            <a:ext cx="8439150" cy="3724096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71463" indent="-271463" eaLnBrk="0" hangingPunct="0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accent2"/>
                </a:solidFill>
                <a:latin typeface="Arial" charset="0"/>
              </a:rPr>
              <a:t>Positional system </a:t>
            </a:r>
            <a:r>
              <a:rPr lang="ru-RU" sz="2400" b="1" smtClean="0">
                <a:solidFill>
                  <a:schemeClr val="accent2"/>
                </a:solidFill>
                <a:latin typeface="Arial" charset="0"/>
              </a:rPr>
              <a:t>: </a:t>
            </a:r>
            <a:r>
              <a:rPr lang="en-US" sz="2400" b="1" smtClean="0">
                <a:solidFill>
                  <a:schemeClr val="accent2"/>
                </a:solidFill>
                <a:latin typeface="Arial" charset="0"/>
              </a:rPr>
              <a:t>the value of a digit is determined by its position in the number record</a:t>
            </a:r>
            <a:r>
              <a:rPr lang="ru-RU" sz="2400" smtClean="0">
                <a:latin typeface="Arial" charset="0"/>
              </a:rPr>
              <a:t>.</a:t>
            </a:r>
            <a:endParaRPr lang="ru-RU" sz="2400" dirty="0">
              <a:latin typeface="Arial" charset="0"/>
            </a:endParaRPr>
          </a:p>
          <a:p>
            <a:pPr marL="271463" indent="-271463" eaLnBrk="0" hangingPunct="0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400" smtClean="0">
                <a:latin typeface="Arial" charset="0"/>
              </a:rPr>
              <a:t>The alphabet of the number system  is  the  set  of numbers used in it.</a:t>
            </a:r>
            <a:endParaRPr lang="ru-RU" sz="2400" dirty="0">
              <a:latin typeface="Arial" charset="0"/>
            </a:endParaRPr>
          </a:p>
          <a:p>
            <a:pPr marL="271463" indent="-271463" eaLnBrk="0" hangingPunct="0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400" smtClean="0">
                <a:latin typeface="Arial" charset="0"/>
              </a:rPr>
              <a:t>The base of the number system is the number of digits in the alphabet (the power of the alphabet).</a:t>
            </a:r>
            <a:r>
              <a:rPr lang="ru-RU" sz="2400" smtClean="0">
                <a:latin typeface="Arial" charset="0"/>
              </a:rPr>
              <a:t>.</a:t>
            </a:r>
            <a:endParaRPr lang="ru-RU" sz="2400" dirty="0">
              <a:latin typeface="Arial" charset="0"/>
            </a:endParaRPr>
          </a:p>
          <a:p>
            <a:pPr marL="271463" indent="-271463" eaLnBrk="0" hangingPunct="0">
              <a:spcBef>
                <a:spcPts val="600"/>
              </a:spcBef>
              <a:defRPr/>
            </a:pPr>
            <a:endParaRPr lang="en-US" sz="2400" smtClean="0">
              <a:latin typeface="Arial" charset="0"/>
            </a:endParaRPr>
          </a:p>
          <a:p>
            <a:pPr marL="271463" indent="-271463" eaLnBrk="0" hangingPunct="0">
              <a:spcBef>
                <a:spcPts val="600"/>
              </a:spcBef>
              <a:defRPr/>
            </a:pPr>
            <a:r>
              <a:rPr lang="en-US" sz="2400" smtClean="0">
                <a:latin typeface="Arial" charset="0"/>
              </a:rPr>
              <a:t>Digits in the notation of integers are numbered from zero from right to left.</a:t>
            </a:r>
            <a:endParaRPr lang="ru-RU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7C8FA8-3B00-471D-9B1E-8FE202B3B8D8}" type="slidenum">
              <a:rPr lang="ru-RU" altLang="en-US"/>
              <a:pPr eaLnBrk="1" hangingPunct="1"/>
              <a:t>8</a:t>
            </a:fld>
            <a:endParaRPr lang="ru-RU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286000" y="1900238"/>
            <a:ext cx="1381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/>
              <a:t>6  3  7  5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93938" y="1611313"/>
            <a:ext cx="1362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600" b="1">
                <a:solidFill>
                  <a:srgbClr val="0000FF"/>
                </a:solidFill>
              </a:rPr>
              <a:t>3    2    1    0</a:t>
            </a: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2208213" y="1590675"/>
            <a:ext cx="1431925" cy="373063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762375" y="1539875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smtClean="0">
                <a:solidFill>
                  <a:schemeClr val="accent2"/>
                </a:solidFill>
              </a:rPr>
              <a:t>positions</a:t>
            </a:r>
            <a:endParaRPr lang="ru-RU" altLang="en-US" b="1">
              <a:solidFill>
                <a:schemeClr val="accent2"/>
              </a:solidFill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3617913" y="24765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897188" y="24765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FF0000"/>
                </a:solidFill>
              </a:rPr>
              <a:t>70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106613" y="2476500"/>
            <a:ext cx="693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FF0000"/>
                </a:solidFill>
              </a:rPr>
              <a:t>300</a:t>
            </a:r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3114675" y="22606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3546475" y="2260600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2538413" y="2260600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3762375" y="1900238"/>
            <a:ext cx="43322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/>
              <a:t>= 6</a:t>
            </a:r>
            <a:r>
              <a:rPr lang="en-US" altLang="en-US" sz="2400" b="1">
                <a:cs typeface="Arial" panose="020B0604020202020204" pitchFamily="34" charset="0"/>
              </a:rPr>
              <a:t>·</a:t>
            </a:r>
            <a:r>
              <a:rPr lang="ru-RU" altLang="en-US" sz="2400" b="1">
                <a:cs typeface="Arial" panose="020B0604020202020204" pitchFamily="34" charset="0"/>
              </a:rPr>
              <a:t>10</a:t>
            </a:r>
            <a:r>
              <a:rPr lang="ru-RU" altLang="en-US" sz="2400" b="1" baseline="30000">
                <a:solidFill>
                  <a:srgbClr val="0000FF"/>
                </a:solidFill>
                <a:cs typeface="Arial" panose="020B0604020202020204" pitchFamily="34" charset="0"/>
              </a:rPr>
              <a:t>3</a:t>
            </a:r>
            <a:r>
              <a:rPr lang="ru-RU" altLang="en-US" sz="2400" b="1" baseline="3000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ru-RU" altLang="en-US" sz="2400" b="1">
                <a:cs typeface="Arial" panose="020B0604020202020204" pitchFamily="34" charset="0"/>
              </a:rPr>
              <a:t>+ </a:t>
            </a:r>
            <a:r>
              <a:rPr lang="ru-RU" altLang="en-US" sz="2400" b="1"/>
              <a:t>3</a:t>
            </a:r>
            <a:r>
              <a:rPr lang="en-US" altLang="en-US" sz="2400" b="1">
                <a:cs typeface="Arial" panose="020B0604020202020204" pitchFamily="34" charset="0"/>
              </a:rPr>
              <a:t>·</a:t>
            </a:r>
            <a:r>
              <a:rPr lang="ru-RU" altLang="en-US" sz="2400" b="1">
                <a:cs typeface="Arial" panose="020B0604020202020204" pitchFamily="34" charset="0"/>
              </a:rPr>
              <a:t>10</a:t>
            </a:r>
            <a:r>
              <a:rPr lang="ru-RU" altLang="en-US" sz="2400" b="1" baseline="30000">
                <a:solidFill>
                  <a:srgbClr val="0000FF"/>
                </a:solidFill>
                <a:cs typeface="Arial" panose="020B0604020202020204" pitchFamily="34" charset="0"/>
              </a:rPr>
              <a:t>2</a:t>
            </a:r>
            <a:r>
              <a:rPr lang="ru-RU" altLang="en-US" sz="2400" b="1" baseline="3000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ru-RU" altLang="en-US" sz="2400" b="1">
                <a:cs typeface="Arial" panose="020B0604020202020204" pitchFamily="34" charset="0"/>
              </a:rPr>
              <a:t>+ 7</a:t>
            </a:r>
            <a:r>
              <a:rPr lang="en-US" altLang="en-US" sz="2400" b="1">
                <a:cs typeface="Arial" panose="020B0604020202020204" pitchFamily="34" charset="0"/>
              </a:rPr>
              <a:t>·</a:t>
            </a:r>
            <a:r>
              <a:rPr lang="ru-RU" altLang="en-US" sz="2400" b="1">
                <a:cs typeface="Arial" panose="020B0604020202020204" pitchFamily="34" charset="0"/>
              </a:rPr>
              <a:t>10</a:t>
            </a:r>
            <a:r>
              <a:rPr lang="ru-RU" altLang="en-US" sz="2400" b="1" baseline="30000">
                <a:solidFill>
                  <a:srgbClr val="0000FF"/>
                </a:solidFill>
                <a:cs typeface="Arial" panose="020B0604020202020204" pitchFamily="34" charset="0"/>
              </a:rPr>
              <a:t>1</a:t>
            </a:r>
            <a:r>
              <a:rPr lang="ru-RU" altLang="en-US" sz="2400" b="1" baseline="3000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ru-RU" altLang="en-US" sz="2400" b="1">
                <a:cs typeface="Arial" panose="020B0604020202020204" pitchFamily="34" charset="0"/>
              </a:rPr>
              <a:t>+ 5</a:t>
            </a:r>
            <a:r>
              <a:rPr lang="en-US" altLang="en-US" sz="2400" b="1">
                <a:cs typeface="Arial" panose="020B0604020202020204" pitchFamily="34" charset="0"/>
              </a:rPr>
              <a:t>·</a:t>
            </a:r>
            <a:r>
              <a:rPr lang="ru-RU" altLang="en-US" sz="2400" b="1">
                <a:cs typeface="Arial" panose="020B0604020202020204" pitchFamily="34" charset="0"/>
              </a:rPr>
              <a:t>10</a:t>
            </a:r>
            <a:r>
              <a:rPr lang="ru-RU" altLang="en-US" sz="2400" b="1" baseline="30000">
                <a:solidFill>
                  <a:srgbClr val="0000FF"/>
                </a:solidFill>
                <a:cs typeface="Arial" panose="020B0604020202020204" pitchFamily="34" charset="0"/>
              </a:rPr>
              <a:t>0</a:t>
            </a:r>
            <a:endParaRPr lang="en-US" altLang="en-US" sz="2400" b="1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1836738" y="2260600"/>
            <a:ext cx="555625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243013" y="2476500"/>
            <a:ext cx="8715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FF0000"/>
                </a:solidFill>
              </a:rPr>
              <a:t>6000</a:t>
            </a:r>
          </a:p>
        </p:txBody>
      </p:sp>
      <p:grpSp>
        <p:nvGrpSpPr>
          <p:cNvPr id="2" name="Группа 16"/>
          <p:cNvGrpSpPr>
            <a:grpSpLocks/>
          </p:cNvGrpSpPr>
          <p:nvPr/>
        </p:nvGrpSpPr>
        <p:grpSpPr bwMode="auto">
          <a:xfrm>
            <a:off x="663575" y="1173163"/>
            <a:ext cx="3223959" cy="581025"/>
            <a:chOff x="1487841" y="4513969"/>
            <a:chExt cx="3223722" cy="581025"/>
          </a:xfrm>
        </p:grpSpPr>
        <p:sp>
          <p:nvSpPr>
            <p:cNvPr id="19485" name="Rectangle 11"/>
            <p:cNvSpPr>
              <a:spLocks noChangeArrowheads="1"/>
            </p:cNvSpPr>
            <p:nvPr/>
          </p:nvSpPr>
          <p:spPr bwMode="auto">
            <a:xfrm>
              <a:off x="1487841" y="4513969"/>
              <a:ext cx="32237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b="1" smtClean="0"/>
                <a:t>       </a:t>
              </a:r>
              <a:r>
                <a:rPr lang="en-US" altLang="en-US" b="1" smtClean="0"/>
                <a:t>hundreds     tens</a:t>
              </a:r>
              <a:r>
                <a:rPr lang="ru-RU" altLang="en-US" b="1" smtClean="0"/>
                <a:t>   </a:t>
              </a:r>
              <a:r>
                <a:rPr lang="en-US" altLang="en-US" b="1" smtClean="0"/>
                <a:t>units</a:t>
              </a:r>
              <a:endParaRPr lang="ru-RU" altLang="en-US" b="1"/>
            </a:p>
          </p:txBody>
        </p:sp>
        <p:sp>
          <p:nvSpPr>
            <p:cNvPr id="19486" name="Line 12"/>
            <p:cNvSpPr>
              <a:spLocks noChangeShapeType="1"/>
            </p:cNvSpPr>
            <p:nvPr/>
          </p:nvSpPr>
          <p:spPr bwMode="auto">
            <a:xfrm>
              <a:off x="3146779" y="4809244"/>
              <a:ext cx="35877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Line 13"/>
            <p:cNvSpPr>
              <a:spLocks noChangeShapeType="1"/>
            </p:cNvSpPr>
            <p:nvPr/>
          </p:nvSpPr>
          <p:spPr bwMode="auto">
            <a:xfrm flipH="1">
              <a:off x="4297716" y="4809244"/>
              <a:ext cx="35877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Line 15"/>
            <p:cNvSpPr>
              <a:spLocks noChangeShapeType="1"/>
            </p:cNvSpPr>
            <p:nvPr/>
          </p:nvSpPr>
          <p:spPr bwMode="auto">
            <a:xfrm>
              <a:off x="3938941" y="4809244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Line 12"/>
            <p:cNvSpPr>
              <a:spLocks noChangeShapeType="1"/>
            </p:cNvSpPr>
            <p:nvPr/>
          </p:nvSpPr>
          <p:spPr bwMode="auto">
            <a:xfrm>
              <a:off x="2190751" y="4813300"/>
              <a:ext cx="1003654" cy="281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5410200" y="846138"/>
            <a:ext cx="3248025" cy="882650"/>
          </a:xfrm>
          <a:prstGeom prst="wedgeRoundRectCallout">
            <a:avLst>
              <a:gd name="adj1" fmla="val -38244"/>
              <a:gd name="adj2" fmla="val 67687"/>
              <a:gd name="adj3" fmla="val 1666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400" smtClean="0">
                <a:latin typeface="Arial" charset="0"/>
              </a:rPr>
              <a:t>expanded form of writing a number</a:t>
            </a:r>
            <a:endParaRPr lang="ru-RU" sz="2400" dirty="0">
              <a:latin typeface="Arial" charset="0"/>
            </a:endParaRPr>
          </a:p>
        </p:txBody>
      </p:sp>
      <p:sp>
        <p:nvSpPr>
          <p:cNvPr id="19475" name="Скругленный прямоугольник 23"/>
          <p:cNvSpPr>
            <a:spLocks noChangeArrowheads="1"/>
          </p:cNvSpPr>
          <p:nvPr/>
        </p:nvSpPr>
        <p:spPr bwMode="auto">
          <a:xfrm>
            <a:off x="4064000" y="1908175"/>
            <a:ext cx="3894138" cy="41751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6" name="Прямоугольник 24"/>
          <p:cNvSpPr>
            <a:spLocks noChangeArrowheads="1"/>
          </p:cNvSpPr>
          <p:nvPr/>
        </p:nvSpPr>
        <p:spPr bwMode="auto">
          <a:xfrm>
            <a:off x="508000" y="3030538"/>
            <a:ext cx="28937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smtClean="0">
                <a:solidFill>
                  <a:srgbClr val="333399"/>
                </a:solidFill>
              </a:rPr>
              <a:t>Horner's scheme</a:t>
            </a:r>
            <a:endParaRPr lang="ru-RU" altLang="en-US" sz="2800">
              <a:solidFill>
                <a:srgbClr val="333399"/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909638" y="3603625"/>
            <a:ext cx="5049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/>
              <a:t>6 3 7 5  =  ((6</a:t>
            </a:r>
            <a:r>
              <a:rPr lang="ru-RU" altLang="en-US" sz="2400" b="1">
                <a:sym typeface="Symbol" panose="05050102010706020507" pitchFamily="18" charset="2"/>
              </a:rPr>
              <a:t></a:t>
            </a:r>
            <a:r>
              <a:rPr lang="ru-RU" altLang="en-US" sz="2400" b="1">
                <a:solidFill>
                  <a:srgbClr val="0000FF"/>
                </a:solidFill>
                <a:sym typeface="Symbol" panose="05050102010706020507" pitchFamily="18" charset="2"/>
              </a:rPr>
              <a:t>10</a:t>
            </a:r>
            <a:r>
              <a:rPr lang="ru-RU" altLang="en-US" sz="2400" b="1">
                <a:solidFill>
                  <a:srgbClr val="333399"/>
                </a:solidFill>
                <a:sym typeface="Symbol" panose="05050102010706020507" pitchFamily="18" charset="2"/>
              </a:rPr>
              <a:t> </a:t>
            </a:r>
            <a:r>
              <a:rPr lang="ru-RU" altLang="en-US" sz="2400" b="1">
                <a:sym typeface="Symbol" panose="05050102010706020507" pitchFamily="18" charset="2"/>
              </a:rPr>
              <a:t>+ 3</a:t>
            </a:r>
            <a:r>
              <a:rPr lang="ru-RU" altLang="en-US" sz="2400" b="1"/>
              <a:t>)</a:t>
            </a:r>
            <a:r>
              <a:rPr lang="ru-RU" altLang="en-US" sz="2400" b="1">
                <a:sym typeface="Symbol" panose="05050102010706020507" pitchFamily="18" charset="2"/>
              </a:rPr>
              <a:t></a:t>
            </a:r>
            <a:r>
              <a:rPr lang="ru-RU" altLang="en-US" sz="2400" b="1">
                <a:solidFill>
                  <a:srgbClr val="0000FF"/>
                </a:solidFill>
                <a:sym typeface="Symbol" panose="05050102010706020507" pitchFamily="18" charset="2"/>
              </a:rPr>
              <a:t>10</a:t>
            </a:r>
            <a:r>
              <a:rPr lang="ru-RU" altLang="en-US" sz="2400" b="1">
                <a:sym typeface="Symbol" panose="05050102010706020507" pitchFamily="18" charset="2"/>
              </a:rPr>
              <a:t> + 7</a:t>
            </a:r>
            <a:r>
              <a:rPr lang="ru-RU" altLang="en-US" sz="2400" b="1"/>
              <a:t>)</a:t>
            </a:r>
            <a:r>
              <a:rPr lang="ru-RU" altLang="en-US" sz="2400" b="1">
                <a:sym typeface="Symbol" panose="05050102010706020507" pitchFamily="18" charset="2"/>
              </a:rPr>
              <a:t></a:t>
            </a:r>
            <a:r>
              <a:rPr lang="ru-RU" altLang="en-US" sz="2400" b="1">
                <a:solidFill>
                  <a:srgbClr val="0000FF"/>
                </a:solidFill>
                <a:sym typeface="Symbol" panose="05050102010706020507" pitchFamily="18" charset="2"/>
              </a:rPr>
              <a:t>10</a:t>
            </a:r>
            <a:r>
              <a:rPr lang="ru-RU" altLang="en-US" sz="2400" b="1"/>
              <a:t> + 5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29863" y="119782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Thousand      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23" grpId="0" animBg="1"/>
      <p:bldP spid="19475" grpId="0" animBg="1"/>
      <p:bldP spid="19476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Decimal conversion</a:t>
            </a:r>
            <a:endParaRPr lang="ru-RU" altLang="en-US" smtClean="0"/>
          </a:p>
        </p:txBody>
      </p:sp>
      <p:sp>
        <p:nvSpPr>
          <p:cNvPr id="2048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EE8742-31A8-488B-9568-EA2C75F761DC}" type="slidenum">
              <a:rPr lang="ru-RU" altLang="en-US"/>
              <a:pPr eaLnBrk="1" hangingPunct="1"/>
              <a:t>9</a:t>
            </a:fld>
            <a:endParaRPr lang="ru-RU" altLang="en-US"/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1422400" y="3208338"/>
            <a:ext cx="70548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altLang="en-US" sz="3200">
                <a:ea typeface="Calibri" panose="020F0502020204030204" pitchFamily="34" charset="0"/>
                <a:cs typeface="Times New Roman" panose="02020603050405020304" pitchFamily="18" charset="0"/>
              </a:rPr>
              <a:t>  = 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altLang="en-US" sz="3200" baseline="300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3</a:t>
            </a:r>
            <a:r>
              <a:rPr lang="ru-RU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ru-RU" altLang="en-US" sz="3200" baseline="-300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altLang="en-US" sz="3200" baseline="300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2</a:t>
            </a:r>
            <a:r>
              <a:rPr lang="ru-RU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ru-RU" altLang="en-US" sz="3200" baseline="-300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altLang="en-US" sz="3200" baseline="300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ru-RU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ru-RU" altLang="en-US" sz="3200" baseline="-300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altLang="en-US" sz="3200" baseline="300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0</a:t>
            </a:r>
            <a:endParaRPr lang="ru-RU" altLang="en-US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6" name="Прямоугольник 7"/>
          <p:cNvSpPr>
            <a:spLocks noChangeArrowheads="1"/>
          </p:cNvSpPr>
          <p:nvPr/>
        </p:nvSpPr>
        <p:spPr bwMode="auto">
          <a:xfrm>
            <a:off x="384175" y="3970338"/>
            <a:ext cx="405719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smtClean="0">
                <a:solidFill>
                  <a:srgbClr val="333399"/>
                </a:solidFill>
              </a:rPr>
              <a:t>Horner's scheme:</a:t>
            </a:r>
            <a:endParaRPr lang="ru-RU" altLang="en-US" sz="2800" smtClean="0">
              <a:solidFill>
                <a:srgbClr val="333399"/>
              </a:solidFill>
            </a:endParaRPr>
          </a:p>
          <a:p>
            <a:pPr eaLnBrk="1" hangingPunct="1"/>
            <a:endParaRPr lang="ru-RU" altLang="en-US" sz="2800">
              <a:solidFill>
                <a:srgbClr val="333399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33513" y="1682750"/>
            <a:ext cx="7078662" cy="5842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latin typeface="+mn-lt"/>
                <a:ea typeface="Calibri" pitchFamily="34" charset="0"/>
                <a:cs typeface="Times New Roman" pitchFamily="18" charset="0"/>
              </a:rPr>
              <a:t>1234</a:t>
            </a:r>
            <a:r>
              <a:rPr lang="en-US" sz="3200" b="1" baseline="-25000" dirty="0">
                <a:solidFill>
                  <a:srgbClr val="0000FF"/>
                </a:solidFill>
                <a:latin typeface="+mn-lt"/>
                <a:ea typeface="Calibri" pitchFamily="34" charset="0"/>
                <a:cs typeface="Times New Roman" pitchFamily="18" charset="0"/>
              </a:rPr>
              <a:t>5</a:t>
            </a:r>
            <a:r>
              <a:rPr lang="en-US" sz="3200" baseline="-25000" dirty="0"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3200" dirty="0">
                <a:latin typeface="+mn-lt"/>
                <a:ea typeface="Calibri" pitchFamily="34" charset="0"/>
                <a:cs typeface="Times New Roman" pitchFamily="18" charset="0"/>
              </a:rPr>
              <a:t>= </a:t>
            </a:r>
            <a:r>
              <a:rPr lang="en-US" sz="3200" dirty="0">
                <a:latin typeface="+mn-lt"/>
                <a:ea typeface="Calibri" pitchFamily="34" charset="0"/>
                <a:cs typeface="Times New Roman" pitchFamily="18" charset="0"/>
              </a:rPr>
              <a:t>1</a:t>
            </a:r>
            <a:r>
              <a:rPr lang="ru-RU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3200" b="1" dirty="0">
                <a:solidFill>
                  <a:srgbClr val="0000FF"/>
                </a:solidFill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ru-RU" sz="3200" baseline="300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ru-RU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ru-RU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3200" b="1" dirty="0">
                <a:solidFill>
                  <a:srgbClr val="0000FF"/>
                </a:solidFill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ru-RU" sz="3200" baseline="300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ru-RU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ru-RU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3200" b="1" dirty="0">
                <a:solidFill>
                  <a:srgbClr val="0000FF"/>
                </a:solidFill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ru-RU" sz="3200" baseline="300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ru-RU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ru-RU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3200" b="1" dirty="0">
                <a:solidFill>
                  <a:srgbClr val="0000FF"/>
                </a:solidFill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ru-RU" sz="3200" baseline="300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3200" baseline="300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latin typeface="Arial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 194</a:t>
            </a:r>
            <a:endParaRPr lang="ru-RU" sz="3200" dirty="0">
              <a:latin typeface="+mn-lt"/>
              <a:ea typeface="Calibri" pitchFamily="34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250113" y="1027113"/>
            <a:ext cx="606425" cy="487362"/>
          </a:xfrm>
          <a:prstGeom prst="wedgeRoundRectCallout">
            <a:avLst>
              <a:gd name="adj1" fmla="val -53123"/>
              <a:gd name="adj2" fmla="val 88534"/>
              <a:gd name="adj3" fmla="val 1666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=1</a:t>
            </a:r>
            <a:endParaRPr lang="ru-RU" sz="2400" dirty="0">
              <a:latin typeface="Arial" charset="0"/>
            </a:endParaRPr>
          </a:p>
        </p:txBody>
      </p:sp>
      <p:sp>
        <p:nvSpPr>
          <p:cNvPr id="20489" name="Скругленный прямоугольник 10"/>
          <p:cNvSpPr>
            <a:spLocks noChangeArrowheads="1"/>
          </p:cNvSpPr>
          <p:nvPr/>
        </p:nvSpPr>
        <p:spPr bwMode="auto">
          <a:xfrm>
            <a:off x="6840538" y="1749425"/>
            <a:ext cx="474662" cy="4286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4450" y="1422400"/>
            <a:ext cx="2528888" cy="36933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r" eaLnBrk="0" hangingPunct="0">
              <a:defRPr/>
            </a:pPr>
            <a:r>
              <a:rPr lang="en-US" smtClean="0">
                <a:latin typeface="+mn-lt"/>
                <a:ea typeface="Calibri" pitchFamily="34" charset="0"/>
                <a:cs typeface="Times New Roman" pitchFamily="18" charset="0"/>
              </a:rPr>
              <a:t>positions</a:t>
            </a:r>
            <a:r>
              <a:rPr lang="ru-RU" smtClean="0">
                <a:latin typeface="+mn-lt"/>
                <a:ea typeface="Calibri" pitchFamily="34" charset="0"/>
                <a:cs typeface="Times New Roman" pitchFamily="18" charset="0"/>
              </a:rPr>
              <a:t>: </a:t>
            </a:r>
            <a:r>
              <a:rPr lang="en-US" smtClean="0"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+mn-lt"/>
                <a:ea typeface="Calibri" pitchFamily="34" charset="0"/>
                <a:cs typeface="Times New Roman" pitchFamily="18" charset="0"/>
              </a:rPr>
              <a:t>3  2  1  0</a:t>
            </a:r>
            <a:endParaRPr lang="ru-RU" dirty="0">
              <a:latin typeface="+mn-lt"/>
              <a:ea typeface="Calibri" pitchFamily="34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14313" y="3016250"/>
            <a:ext cx="2765425" cy="40005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r" eaLnBrk="0" hangingPunct="0">
              <a:defRPr/>
            </a:pPr>
            <a:r>
              <a:rPr lang="en-US" smtClean="0">
                <a:latin typeface="+mn-lt"/>
                <a:ea typeface="Calibri" pitchFamily="34" charset="0"/>
                <a:cs typeface="Times New Roman" pitchFamily="18" charset="0"/>
              </a:rPr>
              <a:t>positions</a:t>
            </a:r>
            <a:r>
              <a:rPr lang="ru-RU" smtClean="0">
                <a:latin typeface="+mn-lt"/>
                <a:ea typeface="Calibri" pitchFamily="34" charset="0"/>
                <a:cs typeface="Times New Roman" pitchFamily="18" charset="0"/>
              </a:rPr>
              <a:t>: </a:t>
            </a:r>
            <a:r>
              <a:rPr lang="en-US" smtClean="0"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>
                <a:latin typeface="+mn-lt"/>
                <a:ea typeface="Calibri" pitchFamily="34" charset="0"/>
                <a:cs typeface="Times New Roman" pitchFamily="18" charset="0"/>
              </a:rPr>
              <a:t>3    2   1   0</a:t>
            </a:r>
            <a:endParaRPr lang="ru-RU" dirty="0">
              <a:latin typeface="+mn-lt"/>
              <a:ea typeface="Calibri" pitchFamily="34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492" name="Rectangle 3"/>
          <p:cNvSpPr>
            <a:spLocks noChangeArrowheads="1"/>
          </p:cNvSpPr>
          <p:nvPr/>
        </p:nvSpPr>
        <p:spPr bwMode="auto">
          <a:xfrm>
            <a:off x="1333500" y="5229225"/>
            <a:ext cx="6477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</a:rPr>
              <a:t>  = ((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sz="3200" baseline="-300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3200" baseline="-300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3200" baseline="-300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alt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altLang="en-US" sz="32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en-US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3200" baseline="-300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en-US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44575" y="4552950"/>
            <a:ext cx="7054850" cy="5842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latin typeface="+mn-lt"/>
                <a:ea typeface="Calibri" pitchFamily="34" charset="0"/>
                <a:cs typeface="Times New Roman" pitchFamily="18" charset="0"/>
              </a:rPr>
              <a:t>1234</a:t>
            </a:r>
            <a:r>
              <a:rPr lang="en-US" sz="3200" b="1" baseline="-25000" dirty="0">
                <a:solidFill>
                  <a:srgbClr val="0000FF"/>
                </a:solidFill>
                <a:latin typeface="+mn-lt"/>
                <a:ea typeface="Calibri" pitchFamily="34" charset="0"/>
                <a:cs typeface="Times New Roman" pitchFamily="18" charset="0"/>
              </a:rPr>
              <a:t>5</a:t>
            </a:r>
            <a:r>
              <a:rPr lang="en-US" sz="3200" baseline="-25000" dirty="0"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3200" dirty="0">
                <a:latin typeface="+mn-lt"/>
                <a:ea typeface="Calibri" pitchFamily="34" charset="0"/>
                <a:cs typeface="Times New Roman" pitchFamily="18" charset="0"/>
              </a:rPr>
              <a:t>= ((</a:t>
            </a:r>
            <a:r>
              <a:rPr lang="en-US" sz="3200" dirty="0">
                <a:latin typeface="+mn-lt"/>
                <a:ea typeface="Calibri" pitchFamily="34" charset="0"/>
                <a:cs typeface="Times New Roman" pitchFamily="18" charset="0"/>
              </a:rPr>
              <a:t>1</a:t>
            </a:r>
            <a:r>
              <a:rPr lang="ru-RU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3200" b="1" dirty="0">
                <a:solidFill>
                  <a:srgbClr val="0000FF"/>
                </a:solidFill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ru-RU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ru-RU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)</a:t>
            </a:r>
            <a:r>
              <a:rPr lang="en-US" sz="3200" b="1" dirty="0">
                <a:solidFill>
                  <a:srgbClr val="0000FF"/>
                </a:solidFill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ru-RU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ru-RU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)</a:t>
            </a:r>
            <a:r>
              <a:rPr lang="en-US" sz="3200" b="1" dirty="0">
                <a:solidFill>
                  <a:srgbClr val="0000FF"/>
                </a:solidFill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ru-RU" sz="3200" b="1" dirty="0">
                <a:solidFill>
                  <a:srgbClr val="0000FF"/>
                </a:solidFill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3200" dirty="0">
                <a:latin typeface="+mn-lt"/>
                <a:ea typeface="Calibri" pitchFamily="34" charset="0"/>
                <a:cs typeface="Times New Roman" pitchFamily="18" charset="0"/>
                <a:sym typeface="Symbol" pitchFamily="18" charset="2"/>
              </a:rPr>
              <a:t>4 = 194</a:t>
            </a:r>
            <a:endParaRPr lang="ru-RU" sz="3200" dirty="0">
              <a:latin typeface="+mn-lt"/>
              <a:ea typeface="Calibri" pitchFamily="34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" name="AutoShape 59"/>
          <p:cNvSpPr>
            <a:spLocks noChangeArrowheads="1"/>
          </p:cNvSpPr>
          <p:nvPr/>
        </p:nvSpPr>
        <p:spPr bwMode="auto">
          <a:xfrm>
            <a:off x="2393950" y="2417763"/>
            <a:ext cx="4794250" cy="541337"/>
          </a:xfrm>
          <a:prstGeom prst="wedgeRoundRectCallout">
            <a:avLst>
              <a:gd name="adj1" fmla="val -44810"/>
              <a:gd name="adj2" fmla="val -97895"/>
              <a:gd name="adj3" fmla="val 1666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400" smtClean="0">
                <a:latin typeface="Arial" charset="0"/>
              </a:rPr>
              <a:t>radix (base)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6" grpId="0"/>
      <p:bldP spid="9" grpId="0"/>
      <p:bldP spid="10" grpId="0" animBg="1"/>
      <p:bldP spid="20489" grpId="0" animBg="1"/>
      <p:bldP spid="12" grpId="0"/>
      <p:bldP spid="13" grpId="0"/>
      <p:bldP spid="20492" grpId="0"/>
      <p:bldP spid="15" grpId="0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abee22259b0ba607c1df9241c51bddd627cc214"/>
</p:tagLst>
</file>

<file path=ppt/theme/theme1.xml><?xml version="1.0" encoding="utf-8"?>
<a:theme xmlns:a="http://schemas.openxmlformats.org/drawingml/2006/main" name="Оформление по умолчанию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13259</TotalTime>
  <Words>2118</Words>
  <Application>Microsoft Office PowerPoint</Application>
  <PresentationFormat>Экран (4:3)</PresentationFormat>
  <Paragraphs>675</Paragraphs>
  <Slides>42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Оформление по умолчанию</vt:lpstr>
      <vt:lpstr>What is a number system?</vt:lpstr>
      <vt:lpstr>Egyptian decimal system</vt:lpstr>
      <vt:lpstr>Non-positional number systems</vt:lpstr>
      <vt:lpstr>Roman    number   system</vt:lpstr>
      <vt:lpstr>Roman    number   system</vt:lpstr>
      <vt:lpstr>Roman    number   system</vt:lpstr>
      <vt:lpstr>Слайд 7</vt:lpstr>
      <vt:lpstr>Слайд 8</vt:lpstr>
      <vt:lpstr>Decimal conversion</vt:lpstr>
      <vt:lpstr>Conversion from decimal  system   to any number system</vt:lpstr>
      <vt:lpstr>Tasks</vt:lpstr>
      <vt:lpstr>Tasks</vt:lpstr>
      <vt:lpstr>Tasks</vt:lpstr>
      <vt:lpstr>Tasks</vt:lpstr>
      <vt:lpstr>Tasks</vt:lpstr>
      <vt:lpstr>Fractional   numbers</vt:lpstr>
      <vt:lpstr>Слайд 17</vt:lpstr>
      <vt:lpstr>Fractional numbers: from decimal to any number system</vt:lpstr>
      <vt:lpstr>Слайд 19</vt:lpstr>
      <vt:lpstr>Слайд 20</vt:lpstr>
      <vt:lpstr>Слайд 21</vt:lpstr>
      <vt:lpstr>Слайд 22</vt:lpstr>
      <vt:lpstr>Binary Number System</vt:lpstr>
      <vt:lpstr>Binary to Decimal Conversion</vt:lpstr>
      <vt:lpstr>Fractional numbers</vt:lpstr>
      <vt:lpstr>Octal  number  system</vt:lpstr>
      <vt:lpstr>Tasks</vt:lpstr>
      <vt:lpstr>Octal  number  system</vt:lpstr>
      <vt:lpstr>Octal  to  binary</vt:lpstr>
      <vt:lpstr>Слайд 30</vt:lpstr>
      <vt:lpstr>Binary  to  octal</vt:lpstr>
      <vt:lpstr>Слайд 32</vt:lpstr>
      <vt:lpstr>Слайд 33</vt:lpstr>
      <vt:lpstr>Hexadecimal   number  system </vt:lpstr>
      <vt:lpstr>Примеры</vt:lpstr>
      <vt:lpstr>Hexadecimal  number  system</vt:lpstr>
      <vt:lpstr>Hexadecimal to Binary </vt:lpstr>
      <vt:lpstr>Слайд 38</vt:lpstr>
      <vt:lpstr>Binary to Hexadecimal </vt:lpstr>
      <vt:lpstr>Слайд 40</vt:lpstr>
      <vt:lpstr>Hexadecimal  to  octal  and  back</vt:lpstr>
      <vt:lpstr>Слайд 42</vt:lpstr>
    </vt:vector>
  </TitlesOfParts>
  <Company>163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(ПО)</dc:title>
  <dc:creator>kp</dc:creator>
  <cp:lastModifiedBy>Vusal</cp:lastModifiedBy>
  <cp:revision>977</cp:revision>
  <dcterms:created xsi:type="dcterms:W3CDTF">2007-01-31T19:13:48Z</dcterms:created>
  <dcterms:modified xsi:type="dcterms:W3CDTF">2020-11-12T19:55:14Z</dcterms:modified>
</cp:coreProperties>
</file>