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8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7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16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Probabilistic approach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8586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to calculate information if the options are not equally probable?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Claude Shannon ( 1916 --- 2001 )</a:t>
            </a:r>
            <a:endParaRPr lang="ru-RU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643050"/>
            <a:ext cx="1403350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278605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Idea: if a less likely event happens, we get more information.</a:t>
            </a:r>
            <a:endParaRPr lang="ru-RU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85786" y="3786190"/>
          <a:ext cx="1493838" cy="560388"/>
        </p:xfrm>
        <a:graphic>
          <a:graphicData uri="http://schemas.openxmlformats.org/presentationml/2006/ole">
            <p:oleObj spid="_x0000_s86018" name="Формула" r:id="rId4" imgW="609480" imgH="228600" progId="Equation.3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71736" y="3929066"/>
            <a:ext cx="412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probability of choosing the i-th option</a:t>
            </a:r>
            <a:endParaRPr lang="ru-RU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857356" y="5000636"/>
            <a:ext cx="2686881" cy="1219200"/>
            <a:chOff x="2147" y="3202"/>
            <a:chExt cx="1233" cy="56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245" y="3202"/>
              <a:ext cx="1135" cy="5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2147" y="3213"/>
            <a:ext cx="953" cy="549"/>
          </p:xfrm>
          <a:graphic>
            <a:graphicData uri="http://schemas.openxmlformats.org/presentationml/2006/ole">
              <p:oleObj spid="_x0000_s86019" name="Формула" r:id="rId5" imgW="749160" imgH="431640" progId="Equation.3">
                <p:embed/>
              </p:oleObj>
            </a:graphicData>
          </a:graphic>
        </p:graphicFrame>
      </p:grpSp>
      <p:sp>
        <p:nvSpPr>
          <p:cNvPr id="12" name="Прямоугольник 11"/>
          <p:cNvSpPr/>
          <p:nvPr/>
        </p:nvSpPr>
        <p:spPr>
          <a:xfrm>
            <a:off x="500034" y="4572008"/>
            <a:ext cx="39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If event i occurs, we receive information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192213" y="1101725"/>
          <a:ext cx="6869112" cy="4362450"/>
        </p:xfrm>
        <a:graphic>
          <a:graphicData uri="http://schemas.openxmlformats.org/presentationml/2006/ole">
            <p:oleObj spid="_x0000_s115714" name="Документ" r:id="rId3" imgW="6869767" imgH="43630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803275" y="760413"/>
          <a:ext cx="7874000" cy="4391025"/>
        </p:xfrm>
        <a:graphic>
          <a:graphicData uri="http://schemas.openxmlformats.org/presentationml/2006/ole">
            <p:oleObj spid="_x0000_s116738" name="Документ" r:id="rId3" imgW="7874203" imgH="439116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8153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714348" y="3000372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During the academic semester, Vasif received 20 marks.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3357562"/>
            <a:ext cx="685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 message  </a:t>
            </a:r>
            <a:r>
              <a:rPr lang="en-US" smtClean="0"/>
              <a:t>that </a:t>
            </a:r>
            <a:r>
              <a:rPr lang="en-US" smtClean="0"/>
              <a:t> he  received  “ </a:t>
            </a:r>
            <a:r>
              <a:rPr lang="en-US" smtClean="0"/>
              <a:t>4 </a:t>
            </a:r>
            <a:r>
              <a:rPr lang="en-US" smtClean="0"/>
              <a:t>“   yesterday carries    2   bits    </a:t>
            </a:r>
            <a:r>
              <a:rPr lang="en-US" smtClean="0"/>
              <a:t>of </a:t>
            </a:r>
            <a:r>
              <a:rPr lang="en-US" smtClean="0"/>
              <a:t>information.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4000504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How  many  academic  </a:t>
            </a:r>
            <a:r>
              <a:rPr lang="en-US" smtClean="0"/>
              <a:t>grades </a:t>
            </a:r>
            <a:r>
              <a:rPr lang="en-US" smtClean="0"/>
              <a:t> “4 “ did  Vasif  receive  per  </a:t>
            </a:r>
            <a:r>
              <a:rPr lang="en-US" smtClean="0"/>
              <a:t>semester?</a:t>
            </a:r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77875" y="244475"/>
          <a:ext cx="6826250" cy="6346825"/>
        </p:xfrm>
        <a:graphic>
          <a:graphicData uri="http://schemas.openxmlformats.org/presentationml/2006/ole">
            <p:oleObj spid="_x0000_s34818" name="Документ" r:id="rId3" imgW="6829805" imgH="635851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000100" y="500042"/>
          <a:ext cx="1987005" cy="706437"/>
        </p:xfrm>
        <a:graphic>
          <a:graphicData uri="http://schemas.openxmlformats.org/presentationml/2006/ole">
            <p:oleObj spid="_x0000_s107522" name="Формула" r:id="rId3" imgW="571320" imgH="20304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14348" y="1571612"/>
          <a:ext cx="1279525" cy="706437"/>
        </p:xfrm>
        <a:graphic>
          <a:graphicData uri="http://schemas.openxmlformats.org/presentationml/2006/ole">
            <p:oleObj spid="_x0000_s107523" name="Формула" r:id="rId4" imgW="368280" imgH="203040" progId="Equation.3">
              <p:embed/>
            </p:oleObj>
          </a:graphicData>
        </a:graphic>
      </p:graphicFrame>
      <p:sp>
        <p:nvSpPr>
          <p:cNvPr id="4" name="Скругленная прямоугольная выноска 3"/>
          <p:cNvSpPr/>
          <p:nvPr/>
        </p:nvSpPr>
        <p:spPr>
          <a:xfrm>
            <a:off x="3143240" y="1857364"/>
            <a:ext cx="1554162" cy="538162"/>
          </a:xfrm>
          <a:prstGeom prst="wedgeRoundRectCallout">
            <a:avLst>
              <a:gd name="adj1" fmla="val -81478"/>
              <a:gd name="adj2" fmla="val 80046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&lt; 0</a:t>
            </a:r>
            <a:endParaRPr lang="ru-RU" sz="32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5786" y="2357430"/>
            <a:ext cx="408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the event never happens (no uncertainty)</a:t>
            </a:r>
            <a:endParaRPr lang="ru-RU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00034" y="3000372"/>
          <a:ext cx="1676400" cy="706437"/>
        </p:xfrm>
        <a:graphic>
          <a:graphicData uri="http://schemas.openxmlformats.org/presentationml/2006/ole">
            <p:oleObj spid="_x0000_s107524" name="Формула" r:id="rId5" imgW="482400" imgH="203040" progId="Equation.3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the event occurs half the time (there is uncertainty)</a:t>
            </a:r>
            <a:endParaRPr lang="ru-RU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714348" y="4071942"/>
          <a:ext cx="1192212" cy="706437"/>
        </p:xfrm>
        <a:graphic>
          <a:graphicData uri="http://schemas.openxmlformats.org/presentationml/2006/ole">
            <p:oleObj spid="_x0000_s107525" name="Формула" r:id="rId6" imgW="342720" imgH="203040" progId="Equation.3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285984" y="4214818"/>
            <a:ext cx="417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the event always happens (no uncertainty)</a:t>
            </a:r>
            <a:endParaRPr lang="ru-RU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6643702" y="4500570"/>
            <a:ext cx="1554162" cy="538163"/>
          </a:xfrm>
          <a:prstGeom prst="wedgeRoundRectCallout">
            <a:avLst>
              <a:gd name="adj1" fmla="val -84746"/>
              <a:gd name="adj2" fmla="val -61584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endParaRPr lang="ru-RU" sz="3200" baseline="30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6357950" y="3143248"/>
            <a:ext cx="1384300" cy="666750"/>
            <a:chOff x="4014" y="1344"/>
            <a:chExt cx="1134" cy="546"/>
          </a:xfrm>
        </p:grpSpPr>
        <p:pic>
          <p:nvPicPr>
            <p:cNvPr id="12" name="Picture 1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8E6"/>
                </a:clrFrom>
                <a:clrTo>
                  <a:srgbClr val="FFF8E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14" y="1344"/>
              <a:ext cx="544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8E6"/>
                </a:clrFrom>
                <a:clrTo>
                  <a:srgbClr val="FFF8E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4" y="1344"/>
              <a:ext cx="544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428604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kern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sz="1600" kern="0" smtClean="0">
                <a:solidFill>
                  <a:srgbClr val="000000"/>
                </a:solidFill>
                <a:latin typeface="Arial"/>
              </a:rPr>
              <a:t>– number of   tests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00010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kern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lang="ru-RU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1000108"/>
            <a:ext cx="393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--</a:t>
            </a:r>
            <a:r>
              <a:rPr lang="en-US" smtClean="0"/>
              <a:t>how many times did the event happen</a:t>
            </a:r>
            <a:endParaRPr lang="ru-RU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000232" y="1571612"/>
          <a:ext cx="1590270" cy="1367859"/>
        </p:xfrm>
        <a:graphic>
          <a:graphicData uri="http://schemas.openxmlformats.org/presentationml/2006/ole">
            <p:oleObj spid="_x0000_s108546" name="Формула" r:id="rId3" imgW="457200" imgH="393480" progId="Equation.3">
              <p:embed/>
            </p:oleObj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928934"/>
            <a:ext cx="90963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000232" y="3071810"/>
          <a:ext cx="831850" cy="833437"/>
        </p:xfrm>
        <a:graphic>
          <a:graphicData uri="http://schemas.openxmlformats.org/presentationml/2006/ole">
            <p:oleObj spid="_x0000_s108547" name="Формула" r:id="rId5" imgW="393480" imgH="393480" progId="Equation.3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46199" y="442913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kern="0" smtClean="0">
                <a:solidFill>
                  <a:srgbClr val="000000"/>
                </a:solidFill>
                <a:latin typeface="Arial"/>
              </a:rPr>
              <a:t>even </a:t>
            </a:r>
            <a:r>
              <a:rPr lang="ru-RU" kern="0" smtClean="0">
                <a:solidFill>
                  <a:srgbClr val="000000"/>
                </a:solidFill>
                <a:latin typeface="Arial"/>
              </a:rPr>
              <a:t>:</a:t>
            </a:r>
            <a:endParaRPr lang="ru-RU" dirty="0">
              <a:latin typeface="Arial" pitchFamily="34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28794" y="4429132"/>
          <a:ext cx="1368425" cy="831850"/>
        </p:xfrm>
        <a:graphic>
          <a:graphicData uri="http://schemas.openxmlformats.org/presentationml/2006/ole">
            <p:oleObj spid="_x0000_s108548" name="Формула" r:id="rId6" imgW="647640" imgH="39348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00034" y="5500702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less than 3</a:t>
            </a:r>
            <a:endParaRPr lang="ru-RU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928794" y="5572140"/>
          <a:ext cx="1368425" cy="831850"/>
        </p:xfrm>
        <a:graphic>
          <a:graphicData uri="http://schemas.openxmlformats.org/presentationml/2006/ole">
            <p:oleObj spid="_x0000_s108549" name="Формула" r:id="rId7" imgW="647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357166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more unexpected  the  event, the more information  received.</a:t>
            </a:r>
            <a:endParaRPr lang="ru-RU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642910" y="1142984"/>
          <a:ext cx="1192213" cy="706438"/>
        </p:xfrm>
        <a:graphic>
          <a:graphicData uri="http://schemas.openxmlformats.org/presentationml/2006/ole">
            <p:oleObj spid="_x0000_s109570" name="Формула" r:id="rId3" imgW="342720" imgH="203040" progId="Equation.3">
              <p:embed/>
            </p:oleObj>
          </a:graphicData>
        </a:graphic>
      </p:graphicFrame>
      <p:sp>
        <p:nvSpPr>
          <p:cNvPr id="4" name="Стрелка вправо 3"/>
          <p:cNvSpPr/>
          <p:nvPr/>
        </p:nvSpPr>
        <p:spPr bwMode="auto">
          <a:xfrm>
            <a:off x="2000232" y="857232"/>
            <a:ext cx="4765691" cy="1030302"/>
          </a:xfrm>
          <a:prstGeom prst="rightArrow">
            <a:avLst>
              <a:gd name="adj1" fmla="val 75714"/>
              <a:gd name="adj2" fmla="val 117143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ru-RU" sz="2400" dirty="0"/>
              <a:t>…АААААААААААААААААА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7000892" y="1071546"/>
          <a:ext cx="1022350" cy="530225"/>
        </p:xfrm>
        <a:graphic>
          <a:graphicData uri="http://schemas.openxmlformats.org/presentationml/2006/ole">
            <p:oleObj spid="_x0000_s109571" name="Формула" r:id="rId4" imgW="342720" imgH="177480" progId="Equation.3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71472" y="2285992"/>
          <a:ext cx="1501775" cy="706438"/>
        </p:xfrm>
        <a:graphic>
          <a:graphicData uri="http://schemas.openxmlformats.org/presentationml/2006/ole">
            <p:oleObj spid="_x0000_s109572" name="Формула" r:id="rId5" imgW="431640" imgH="203040" progId="Equation.3">
              <p:embed/>
            </p:oleObj>
          </a:graphicData>
        </a:graphic>
      </p:graphicFrame>
      <p:sp>
        <p:nvSpPr>
          <p:cNvPr id="7" name="Стрелка вправо 6"/>
          <p:cNvSpPr/>
          <p:nvPr/>
        </p:nvSpPr>
        <p:spPr bwMode="auto">
          <a:xfrm>
            <a:off x="2214546" y="2214554"/>
            <a:ext cx="4846637" cy="650876"/>
          </a:xfrm>
          <a:prstGeom prst="rightArrow">
            <a:avLst>
              <a:gd name="adj1" fmla="val 75714"/>
              <a:gd name="adj2" fmla="val 117143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ru-RU" sz="2400" dirty="0"/>
              <a:t>…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ru-RU" sz="2400" dirty="0"/>
              <a:t>АААААААААААААААААА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14546" y="2928934"/>
            <a:ext cx="2874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received symbol </a:t>
            </a:r>
            <a:r>
              <a:rPr lang="ru-RU" sz="2000" b="1" kern="0" smtClean="0">
                <a:solidFill>
                  <a:srgbClr val="000000"/>
                </a:solidFill>
                <a:latin typeface="Arial"/>
                <a:cs typeface="Arial"/>
              </a:rPr>
              <a:t>«</a:t>
            </a:r>
            <a:r>
              <a:rPr lang="ru-RU" sz="2000" b="1" kern="0" smtClean="0">
                <a:solidFill>
                  <a:srgbClr val="000000"/>
                </a:solidFill>
                <a:latin typeface="Arial"/>
              </a:rPr>
              <a:t>В</a:t>
            </a:r>
            <a:r>
              <a:rPr lang="ru-RU" sz="2000" b="1" kern="0" smtClean="0">
                <a:solidFill>
                  <a:srgbClr val="000000"/>
                </a:solidFill>
                <a:latin typeface="Arial"/>
                <a:cs typeface="Arial"/>
              </a:rPr>
              <a:t>»:</a:t>
            </a:r>
            <a:r>
              <a:rPr lang="en-US" sz="2000" b="1" smtClean="0"/>
              <a:t>      </a:t>
            </a:r>
            <a:endParaRPr lang="ru-RU" sz="2000" b="1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857752" y="2857496"/>
          <a:ext cx="1327150" cy="528637"/>
        </p:xfrm>
        <a:graphic>
          <a:graphicData uri="http://schemas.openxmlformats.org/presentationml/2006/ole">
            <p:oleObj spid="_x0000_s109573" name="Формула" r:id="rId6" imgW="444240" imgH="17748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42910" y="3857628"/>
            <a:ext cx="74295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 10 experiments, 10 times more information will be obtained than in one </a:t>
            </a:r>
            <a:r>
              <a:rPr lang="en-US" sz="2000" b="1" smtClean="0"/>
              <a:t>(additivity).</a:t>
            </a:r>
            <a:endParaRPr lang="ru-RU" sz="2000" b="1"/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928662" y="4786322"/>
            <a:ext cx="6546850" cy="663575"/>
            <a:chOff x="464" y="2126"/>
            <a:chExt cx="4124" cy="418"/>
          </a:xfrm>
        </p:grpSpPr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758" y="2177"/>
              <a:ext cx="3830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77800" indent="-177800" eaLnBrk="0" hangingPunct="0">
                <a:spcBef>
                  <a:spcPct val="50000"/>
                </a:spcBef>
                <a:defRPr/>
              </a:pPr>
              <a:r>
                <a:rPr lang="ru-RU" sz="2800"/>
                <a:t>  </a:t>
              </a:r>
              <a:endParaRPr lang="ru-RU" sz="2800" dirty="0"/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464" y="212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928794" y="485776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Determined the properties of the amount of information!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2071670" y="571480"/>
          <a:ext cx="3546475" cy="647700"/>
        </p:xfrm>
        <a:graphic>
          <a:graphicData uri="http://schemas.openxmlformats.org/presentationml/2006/ole">
            <p:oleObj spid="_x0000_s110594" name="Формула" r:id="rId3" imgW="1180800" imgH="215640" progId="Equation.3">
              <p:embed/>
            </p:oleObj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85852" y="1428736"/>
            <a:ext cx="3857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kern="0" smtClean="0">
                <a:solidFill>
                  <a:srgbClr val="000000"/>
                </a:solidFill>
                <a:latin typeface="Arial"/>
              </a:rPr>
              <a:t>For </a:t>
            </a:r>
            <a:r>
              <a:rPr lang="ru-RU" kern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i="1" kern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en-US" kern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kern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kern="0" smtClean="0">
                <a:solidFill>
                  <a:srgbClr val="000000"/>
                </a:solidFill>
                <a:latin typeface="Arial"/>
                <a:sym typeface="Symbol"/>
              </a:rPr>
              <a:t>  information  in  bits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1928802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If the event has probability p, then the amount of information in bits received in the message about this event is</a:t>
            </a:r>
            <a:endParaRPr lang="ru-RU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555558" y="2907999"/>
          <a:ext cx="3967162" cy="1257909"/>
        </p:xfrm>
        <a:graphic>
          <a:graphicData uri="http://schemas.openxmlformats.org/presentationml/2006/ole">
            <p:oleObj spid="_x0000_s110595" name="Формула" r:id="rId4" imgW="1320480" imgH="419040" progId="Equation.3">
              <p:embed/>
            </p:oleObj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062038" y="4243388"/>
          <a:ext cx="1047750" cy="620712"/>
        </p:xfrm>
        <a:graphic>
          <a:graphicData uri="http://schemas.openxmlformats.org/presentationml/2006/ole">
            <p:oleObj spid="_x0000_s110596" name="Формула" r:id="rId5" imgW="342720" imgH="203040" progId="Equation.3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252663" y="4270375"/>
          <a:ext cx="2782887" cy="569913"/>
        </p:xfrm>
        <a:graphic>
          <a:graphicData uri="http://schemas.openxmlformats.org/presentationml/2006/ole">
            <p:oleObj spid="_x0000_s110597" name="Формула" r:id="rId6" imgW="1054080" imgH="215640" progId="Equation.3">
              <p:embed/>
            </p:oleObj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1000100" y="5072074"/>
          <a:ext cx="1320800" cy="620712"/>
        </p:xfrm>
        <a:graphic>
          <a:graphicData uri="http://schemas.openxmlformats.org/presentationml/2006/ole">
            <p:oleObj spid="_x0000_s110598" name="Формула" r:id="rId7" imgW="431640" imgH="203040" progId="Equation.3">
              <p:embed/>
            </p:oleObj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2500298" y="5143512"/>
          <a:ext cx="3182937" cy="568325"/>
        </p:xfrm>
        <a:graphic>
          <a:graphicData uri="http://schemas.openxmlformats.org/presentationml/2006/ole">
            <p:oleObj spid="_x0000_s110599" name="Формула" r:id="rId8" imgW="12063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85860"/>
            <a:ext cx="1819275" cy="2076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sp>
        <p:nvSpPr>
          <p:cNvPr id="3" name="Прямоугольник 2"/>
          <p:cNvSpPr/>
          <p:nvPr/>
        </p:nvSpPr>
        <p:spPr>
          <a:xfrm>
            <a:off x="928662" y="428604"/>
            <a:ext cx="3416320" cy="279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65000"/>
              </a:lnSpc>
              <a:tabLst>
                <a:tab pos="722313" algn="l"/>
              </a:tabLst>
              <a:defRPr/>
            </a:pPr>
            <a:r>
              <a:rPr lang="en-US" kern="0" smtClean="0">
                <a:solidFill>
                  <a:srgbClr val="000000"/>
                </a:solidFill>
                <a:latin typeface="Arial"/>
              </a:rPr>
              <a:t>If the probabilities are different </a:t>
            </a:r>
            <a:r>
              <a:rPr lang="ru-RU" kern="0" smtClean="0">
                <a:solidFill>
                  <a:srgbClr val="000000"/>
                </a:solidFill>
                <a:latin typeface="Arial"/>
              </a:rPr>
              <a:t>:</a:t>
            </a:r>
            <a:endParaRPr lang="ru-RU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3500438"/>
            <a:ext cx="22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Vasya got a green ball</a:t>
            </a:r>
            <a:endParaRPr lang="ru-RU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071538" y="4000504"/>
          <a:ext cx="1573213" cy="955675"/>
        </p:xfrm>
        <a:graphic>
          <a:graphicData uri="http://schemas.openxmlformats.org/presentationml/2006/ole">
            <p:oleObj spid="_x0000_s111618" name="Формула" r:id="rId4" imgW="647640" imgH="39348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357554" y="4071942"/>
          <a:ext cx="3609975" cy="955675"/>
        </p:xfrm>
        <a:graphic>
          <a:graphicData uri="http://schemas.openxmlformats.org/presentationml/2006/ole">
            <p:oleObj spid="_x0000_s111619" name="Формула" r:id="rId5" imgW="14857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357166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The amount  of  information  received  is  equal  to   the reduction  in  uncertainty.</a:t>
            </a:r>
            <a:endParaRPr lang="ru-RU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1472" y="2428868"/>
          <a:ext cx="6977798" cy="998538"/>
        </p:xfrm>
        <a:graphic>
          <a:graphicData uri="http://schemas.openxmlformats.org/presentationml/2006/ole">
            <p:oleObj spid="_x0000_s112642" name="Формула" r:id="rId3" imgW="3124080" imgH="444240" progId="Equation.3">
              <p:embed/>
            </p:oleObj>
          </a:graphicData>
        </a:graphic>
      </p:graphicFrame>
      <p:sp>
        <p:nvSpPr>
          <p:cNvPr id="4" name="Скругленная прямоугольная выноска 3"/>
          <p:cNvSpPr/>
          <p:nvPr/>
        </p:nvSpPr>
        <p:spPr>
          <a:xfrm>
            <a:off x="285720" y="3500438"/>
            <a:ext cx="5786478" cy="356410"/>
          </a:xfrm>
          <a:prstGeom prst="wedgeRoundRectCallout">
            <a:avLst>
              <a:gd name="adj1" fmla="val -41051"/>
              <a:gd name="adj2" fmla="val -14083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2800" b="1" baseline="30000" smtClean="0">
                <a:solidFill>
                  <a:srgbClr val="333399"/>
                </a:solidFill>
                <a:cs typeface="Times New Roman" pitchFamily="18" charset="0"/>
              </a:rPr>
              <a:t>information entropy</a:t>
            </a:r>
            <a:endParaRPr lang="ru-RU" sz="2800" b="1" baseline="30000" dirty="0">
              <a:solidFill>
                <a:srgbClr val="333399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571612"/>
            <a:ext cx="7500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Uncertainty of knowledge about the data source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events 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probabilities    </a:t>
            </a:r>
            <a:r>
              <a:rPr lang="en-US" sz="20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i="1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ru-RU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24"/>
          <p:cNvGrpSpPr>
            <a:grpSpLocks/>
          </p:cNvGrpSpPr>
          <p:nvPr/>
        </p:nvGrpSpPr>
        <p:grpSpPr bwMode="auto">
          <a:xfrm>
            <a:off x="1142976" y="642918"/>
            <a:ext cx="4043362" cy="2741613"/>
            <a:chOff x="382217" y="1597132"/>
            <a:chExt cx="4044413" cy="2740856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82215" y="1597130"/>
              <a:ext cx="3796083" cy="2740856"/>
              <a:chOff x="529" y="2120"/>
              <a:chExt cx="2229" cy="2037"/>
            </a:xfrm>
          </p:grpSpPr>
          <p:sp>
            <p:nvSpPr>
              <p:cNvPr id="5" name="Freeform 11"/>
              <p:cNvSpPr>
                <a:spLocks/>
              </p:cNvSpPr>
              <p:nvPr/>
            </p:nvSpPr>
            <p:spPr bwMode="auto">
              <a:xfrm>
                <a:off x="860" y="2327"/>
                <a:ext cx="1898" cy="1526"/>
              </a:xfrm>
              <a:custGeom>
                <a:avLst/>
                <a:gdLst>
                  <a:gd name="T0" fmla="*/ 0 w 1814"/>
                  <a:gd name="T1" fmla="*/ 0 h 1451"/>
                  <a:gd name="T2" fmla="*/ 0 w 1814"/>
                  <a:gd name="T3" fmla="*/ 8905 h 1451"/>
                  <a:gd name="T4" fmla="*/ 9249 w 1814"/>
                  <a:gd name="T5" fmla="*/ 8905 h 1451"/>
                  <a:gd name="T6" fmla="*/ 0 60000 65536"/>
                  <a:gd name="T7" fmla="*/ 0 60000 65536"/>
                  <a:gd name="T8" fmla="*/ 0 60000 65536"/>
                  <a:gd name="T9" fmla="*/ 0 w 1814"/>
                  <a:gd name="T10" fmla="*/ 0 h 1451"/>
                  <a:gd name="T11" fmla="*/ 1814 w 1814"/>
                  <a:gd name="T12" fmla="*/ 1451 h 1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14" h="1451">
                    <a:moveTo>
                      <a:pt x="0" y="0"/>
                    </a:moveTo>
                    <a:lnTo>
                      <a:pt x="0" y="1451"/>
                    </a:lnTo>
                    <a:lnTo>
                      <a:pt x="1814" y="145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705" y="3837"/>
                <a:ext cx="19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2400"/>
                  <a:t>0</a:t>
                </a: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2521" y="3837"/>
                <a:ext cx="19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2400"/>
                  <a:t>1</a:t>
                </a:r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579" y="3844"/>
                <a:ext cx="328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2400"/>
                  <a:t>0,5</a:t>
                </a:r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858" y="2455"/>
                <a:ext cx="1761" cy="1400"/>
              </a:xfrm>
              <a:custGeom>
                <a:avLst/>
                <a:gdLst>
                  <a:gd name="T0" fmla="*/ 0 w 1761"/>
                  <a:gd name="T1" fmla="*/ 1394 h 1400"/>
                  <a:gd name="T2" fmla="*/ 57 w 1761"/>
                  <a:gd name="T3" fmla="*/ 1112 h 1400"/>
                  <a:gd name="T4" fmla="*/ 141 w 1761"/>
                  <a:gd name="T5" fmla="*/ 842 h 1400"/>
                  <a:gd name="T6" fmla="*/ 258 w 1761"/>
                  <a:gd name="T7" fmla="*/ 566 h 1400"/>
                  <a:gd name="T8" fmla="*/ 408 w 1761"/>
                  <a:gd name="T9" fmla="*/ 305 h 1400"/>
                  <a:gd name="T10" fmla="*/ 585 w 1761"/>
                  <a:gd name="T11" fmla="*/ 119 h 1400"/>
                  <a:gd name="T12" fmla="*/ 717 w 1761"/>
                  <a:gd name="T13" fmla="*/ 41 h 1400"/>
                  <a:gd name="T14" fmla="*/ 831 w 1761"/>
                  <a:gd name="T15" fmla="*/ 8 h 1400"/>
                  <a:gd name="T16" fmla="*/ 945 w 1761"/>
                  <a:gd name="T17" fmla="*/ 8 h 1400"/>
                  <a:gd name="T18" fmla="*/ 1074 w 1761"/>
                  <a:gd name="T19" fmla="*/ 56 h 1400"/>
                  <a:gd name="T20" fmla="*/ 1197 w 1761"/>
                  <a:gd name="T21" fmla="*/ 140 h 1400"/>
                  <a:gd name="T22" fmla="*/ 1287 w 1761"/>
                  <a:gd name="T23" fmla="*/ 233 h 1400"/>
                  <a:gd name="T24" fmla="*/ 1383 w 1761"/>
                  <a:gd name="T25" fmla="*/ 362 h 1400"/>
                  <a:gd name="T26" fmla="*/ 1467 w 1761"/>
                  <a:gd name="T27" fmla="*/ 494 h 1400"/>
                  <a:gd name="T28" fmla="*/ 1572 w 1761"/>
                  <a:gd name="T29" fmla="*/ 722 h 1400"/>
                  <a:gd name="T30" fmla="*/ 1629 w 1761"/>
                  <a:gd name="T31" fmla="*/ 881 h 1400"/>
                  <a:gd name="T32" fmla="*/ 1695 w 1761"/>
                  <a:gd name="T33" fmla="*/ 1079 h 1400"/>
                  <a:gd name="T34" fmla="*/ 1731 w 1761"/>
                  <a:gd name="T35" fmla="*/ 1223 h 1400"/>
                  <a:gd name="T36" fmla="*/ 1755 w 1761"/>
                  <a:gd name="T37" fmla="*/ 1352 h 1400"/>
                  <a:gd name="T38" fmla="*/ 1761 w 1761"/>
                  <a:gd name="T39" fmla="*/ 1400 h 14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1"/>
                  <a:gd name="T61" fmla="*/ 0 h 1400"/>
                  <a:gd name="T62" fmla="*/ 1761 w 1761"/>
                  <a:gd name="T63" fmla="*/ 1400 h 140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1" h="1400">
                    <a:moveTo>
                      <a:pt x="0" y="1394"/>
                    </a:moveTo>
                    <a:cubicBezTo>
                      <a:pt x="17" y="1299"/>
                      <a:pt x="34" y="1204"/>
                      <a:pt x="57" y="1112"/>
                    </a:cubicBezTo>
                    <a:cubicBezTo>
                      <a:pt x="80" y="1020"/>
                      <a:pt x="108" y="933"/>
                      <a:pt x="141" y="842"/>
                    </a:cubicBezTo>
                    <a:cubicBezTo>
                      <a:pt x="174" y="751"/>
                      <a:pt x="214" y="655"/>
                      <a:pt x="258" y="566"/>
                    </a:cubicBezTo>
                    <a:cubicBezTo>
                      <a:pt x="302" y="477"/>
                      <a:pt x="354" y="379"/>
                      <a:pt x="408" y="305"/>
                    </a:cubicBezTo>
                    <a:cubicBezTo>
                      <a:pt x="462" y="231"/>
                      <a:pt x="534" y="163"/>
                      <a:pt x="585" y="119"/>
                    </a:cubicBezTo>
                    <a:cubicBezTo>
                      <a:pt x="636" y="75"/>
                      <a:pt x="676" y="59"/>
                      <a:pt x="717" y="41"/>
                    </a:cubicBezTo>
                    <a:cubicBezTo>
                      <a:pt x="758" y="23"/>
                      <a:pt x="793" y="14"/>
                      <a:pt x="831" y="8"/>
                    </a:cubicBezTo>
                    <a:cubicBezTo>
                      <a:pt x="869" y="2"/>
                      <a:pt x="905" y="0"/>
                      <a:pt x="945" y="8"/>
                    </a:cubicBezTo>
                    <a:cubicBezTo>
                      <a:pt x="985" y="16"/>
                      <a:pt x="1032" y="34"/>
                      <a:pt x="1074" y="56"/>
                    </a:cubicBezTo>
                    <a:cubicBezTo>
                      <a:pt x="1118" y="79"/>
                      <a:pt x="1162" y="111"/>
                      <a:pt x="1197" y="140"/>
                    </a:cubicBezTo>
                    <a:cubicBezTo>
                      <a:pt x="1232" y="169"/>
                      <a:pt x="1256" y="196"/>
                      <a:pt x="1287" y="233"/>
                    </a:cubicBezTo>
                    <a:cubicBezTo>
                      <a:pt x="1318" y="270"/>
                      <a:pt x="1353" y="319"/>
                      <a:pt x="1383" y="362"/>
                    </a:cubicBezTo>
                    <a:cubicBezTo>
                      <a:pt x="1413" y="405"/>
                      <a:pt x="1436" y="434"/>
                      <a:pt x="1467" y="494"/>
                    </a:cubicBezTo>
                    <a:cubicBezTo>
                      <a:pt x="1498" y="554"/>
                      <a:pt x="1545" y="657"/>
                      <a:pt x="1572" y="722"/>
                    </a:cubicBezTo>
                    <a:cubicBezTo>
                      <a:pt x="1599" y="787"/>
                      <a:pt x="1609" y="822"/>
                      <a:pt x="1629" y="881"/>
                    </a:cubicBezTo>
                    <a:cubicBezTo>
                      <a:pt x="1649" y="940"/>
                      <a:pt x="1678" y="1022"/>
                      <a:pt x="1695" y="1079"/>
                    </a:cubicBezTo>
                    <a:cubicBezTo>
                      <a:pt x="1712" y="1136"/>
                      <a:pt x="1721" y="1178"/>
                      <a:pt x="1731" y="1223"/>
                    </a:cubicBezTo>
                    <a:cubicBezTo>
                      <a:pt x="1741" y="1268"/>
                      <a:pt x="1750" y="1323"/>
                      <a:pt x="1755" y="1352"/>
                    </a:cubicBezTo>
                    <a:cubicBezTo>
                      <a:pt x="1760" y="1381"/>
                      <a:pt x="1760" y="1390"/>
                      <a:pt x="1761" y="1400"/>
                    </a:cubicBezTo>
                  </a:path>
                </a:pathLst>
              </a:cu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656" y="2356"/>
                <a:ext cx="19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2400"/>
                  <a:t>1</a:t>
                </a: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 flipH="1">
                <a:off x="858" y="2454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553" y="3032"/>
                <a:ext cx="328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2400"/>
                  <a:t>0,5</a:t>
                </a:r>
              </a:p>
            </p:txBody>
          </p: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529" y="2120"/>
                <a:ext cx="218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ru-RU" sz="24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rot="-5400000" flipH="1" flipV="1">
                <a:off x="1039" y="3150"/>
                <a:ext cx="13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944030" y="3353482"/>
              <a:ext cx="4826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pitchFamily="18" charset="0"/>
                </a:rPr>
                <a:t>p</a:t>
              </a:r>
              <a:r>
                <a:rPr lang="ru-RU" sz="2800" i="1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642910" y="3500438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Uncertainty  is  greatest  when  all events  are  equally  likely.</a:t>
            </a:r>
            <a:endParaRPr lang="ru-RU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688013" y="1292225"/>
          <a:ext cx="2074862" cy="663575"/>
        </p:xfrm>
        <a:graphic>
          <a:graphicData uri="http://schemas.openxmlformats.org/presentationml/2006/ole">
            <p:oleObj spid="_x0000_s113666" name="Формула" r:id="rId3" imgW="672840" imgH="215640" progId="Equation.3">
              <p:embed/>
            </p:oleObj>
          </a:graphicData>
        </a:graphic>
      </p:graphicFrame>
      <p:graphicFrame>
        <p:nvGraphicFramePr>
          <p:cNvPr id="142357" name="Object 21"/>
          <p:cNvGraphicFramePr>
            <a:graphicFrameLocks noChangeAspect="1"/>
          </p:cNvGraphicFramePr>
          <p:nvPr/>
        </p:nvGraphicFramePr>
        <p:xfrm>
          <a:off x="571472" y="4500570"/>
          <a:ext cx="3532188" cy="949325"/>
        </p:xfrm>
        <a:graphic>
          <a:graphicData uri="http://schemas.openxmlformats.org/presentationml/2006/ole">
            <p:oleObj spid="_x0000_s113667" name="Формула" r:id="rId4" imgW="1460160" imgH="393480" progId="Equation.3">
              <p:embed/>
            </p:oleObj>
          </a:graphicData>
        </a:graphic>
      </p:graphicFrame>
      <p:graphicFrame>
        <p:nvGraphicFramePr>
          <p:cNvPr id="142358" name="Object 22"/>
          <p:cNvGraphicFramePr>
            <a:graphicFrameLocks noChangeAspect="1"/>
          </p:cNvGraphicFramePr>
          <p:nvPr/>
        </p:nvGraphicFramePr>
        <p:xfrm>
          <a:off x="4500562" y="4786322"/>
          <a:ext cx="4222750" cy="1103312"/>
        </p:xfrm>
        <a:graphic>
          <a:graphicData uri="http://schemas.openxmlformats.org/presentationml/2006/ole">
            <p:oleObj spid="_x0000_s113668" name="Формула" r:id="rId5" imgW="1650960" imgH="431640" progId="Equation.3">
              <p:embed/>
            </p:oleObj>
          </a:graphicData>
        </a:graphic>
      </p:graphicFrame>
      <p:sp>
        <p:nvSpPr>
          <p:cNvPr id="19" name="Скругленная прямоугольная выноска 18"/>
          <p:cNvSpPr/>
          <p:nvPr/>
        </p:nvSpPr>
        <p:spPr>
          <a:xfrm>
            <a:off x="4572000" y="4214818"/>
            <a:ext cx="3759200" cy="362794"/>
          </a:xfrm>
          <a:prstGeom prst="wedgeRoundRectCallout">
            <a:avLst>
              <a:gd name="adj1" fmla="val 25744"/>
              <a:gd name="adj2" fmla="val 125990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2800" b="1" baseline="30000" smtClean="0">
                <a:solidFill>
                  <a:srgbClr val="333399"/>
                </a:solidFill>
                <a:cs typeface="Times New Roman" pitchFamily="18" charset="0"/>
              </a:rPr>
              <a:t>coincides with Hartley's formula!</a:t>
            </a:r>
            <a:endParaRPr lang="ru-RU" sz="2800" b="1" baseline="30000" dirty="0">
              <a:solidFill>
                <a:srgbClr val="333399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520825" y="1393825"/>
          <a:ext cx="6662738" cy="4056063"/>
        </p:xfrm>
        <a:graphic>
          <a:graphicData uri="http://schemas.openxmlformats.org/presentationml/2006/ole">
            <p:oleObj spid="_x0000_s114690" name="Документ" r:id="rId3" imgW="6698041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282</Words>
  <PresentationFormat>Экран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Тема Office</vt:lpstr>
      <vt:lpstr>Формула</vt:lpstr>
      <vt:lpstr>Документ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243</cp:revision>
  <dcterms:created xsi:type="dcterms:W3CDTF">2018-09-15T18:52:22Z</dcterms:created>
  <dcterms:modified xsi:type="dcterms:W3CDTF">2020-11-05T19:21:21Z</dcterms:modified>
</cp:coreProperties>
</file>